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98" r:id="rId6"/>
    <p:sldId id="293" r:id="rId7"/>
    <p:sldId id="297" r:id="rId8"/>
    <p:sldId id="276" r:id="rId9"/>
    <p:sldId id="296" r:id="rId10"/>
    <p:sldId id="309" r:id="rId11"/>
    <p:sldId id="310" r:id="rId12"/>
    <p:sldId id="277" r:id="rId13"/>
    <p:sldId id="292" r:id="rId14"/>
    <p:sldId id="299" r:id="rId15"/>
    <p:sldId id="307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0" r:id="rId24"/>
    <p:sldId id="300" r:id="rId25"/>
    <p:sldId id="321" r:id="rId26"/>
    <p:sldId id="301" r:id="rId27"/>
    <p:sldId id="305" r:id="rId28"/>
    <p:sldId id="302" r:id="rId29"/>
    <p:sldId id="322" r:id="rId30"/>
    <p:sldId id="283" r:id="rId31"/>
    <p:sldId id="289" r:id="rId32"/>
    <p:sldId id="303" r:id="rId33"/>
    <p:sldId id="290" r:id="rId34"/>
    <p:sldId id="285" r:id="rId3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A03FC-FBA0-4DD2-9CBF-A67C2D88CB0B}" v="75" dt="2023-07-12T19:21:1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8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56A755-941C-43AB-ADE0-8C246108C58A}" type="datetime1">
              <a:rPr lang="es-MX" smtClean="0"/>
              <a:t>12/07/2023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B9E49-A445-48AB-B7FF-9E74747B4544}" type="datetime1">
              <a:rPr lang="es-MX" smtClean="0"/>
              <a:pPr/>
              <a:t>12/07/2023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976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618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245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56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0462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47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865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1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564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947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338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450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1238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75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300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664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42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79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E5A2B8-B3EC-4A31-8C30-F7D9B620CA28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5B7F6-00EB-4A48-84CC-63F3043F9817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02551-C6B2-4474-BDEA-5778AD54E443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2975F-C2C1-40A5-83AE-CF8113A037A8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0853C-A3A6-499E-B756-F36B5B76164A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BB102-CF23-404C-80D9-F5A0D13AE73A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0B4FD-1223-4965-9FCC-282D80B1C05C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C1E5B-9CC3-44A6-A1C5-D502A228F53E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2A9EFC-F568-4934-ACE0-E40508DFB39E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1D463C-201C-486C-B3E7-31002400379A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4C5A4-2767-4366-8340-00E87B724EE6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B677D6-5081-4D33-9718-BE7C02FCFDAD}" type="datetime1">
              <a:rPr lang="es-MX" noProof="0" smtClean="0"/>
              <a:t>12/07/2023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747897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MX" sz="5400" dirty="0">
                <a:solidFill>
                  <a:schemeClr val="accent4"/>
                </a:solidFill>
              </a:rPr>
              <a:t>Clustering usando WEKA</a:t>
            </a:r>
            <a:endParaRPr lang="es-MX" sz="8000" dirty="0">
              <a:solidFill>
                <a:schemeClr val="accent4"/>
              </a:solidFill>
            </a:endParaRPr>
          </a:p>
        </p:txBody>
      </p:sp>
      <p:sp>
        <p:nvSpPr>
          <p:cNvPr id="4" name="Diaman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5" name="Diaman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9F8BC-6C18-5A4A-3A9F-D2A8366D164A}"/>
              </a:ext>
            </a:extLst>
          </p:cNvPr>
          <p:cNvSpPr txBox="1"/>
          <p:nvPr/>
        </p:nvSpPr>
        <p:spPr>
          <a:xfrm>
            <a:off x="530088" y="6035284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F0502020204030204" pitchFamily="34" charset="0"/>
                <a:cs typeface="Aharoni" panose="02010803020104030203" pitchFamily="2" charset="-79"/>
              </a:rPr>
              <a:t>Luis </a:t>
            </a:r>
            <a:r>
              <a:rPr lang="en-US" sz="2400" dirty="0" err="1">
                <a:latin typeface="Abadi" panose="020F0502020204030204" pitchFamily="34" charset="0"/>
                <a:cs typeface="Aharoni" panose="02010803020104030203" pitchFamily="2" charset="-79"/>
              </a:rPr>
              <a:t>Ángel</a:t>
            </a:r>
            <a:r>
              <a:rPr lang="en-US" sz="2400" dirty="0">
                <a:latin typeface="Abadi" panose="020F0502020204030204" pitchFamily="34" charset="0"/>
                <a:cs typeface="Aharoni" panose="02010803020104030203" pitchFamily="2" charset="-79"/>
              </a:rPr>
              <a:t> Ramos García</a:t>
            </a:r>
            <a:endParaRPr lang="es-MX" sz="2400" dirty="0">
              <a:latin typeface="Abad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Matrices de </a:t>
            </a:r>
            <a:r>
              <a:rPr lang="en-US" sz="4400" dirty="0" err="1"/>
              <a:t>distancias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Función</a:t>
            </a:r>
            <a:r>
              <a:rPr lang="en-US" sz="4400" dirty="0"/>
              <a:t> de </a:t>
            </a:r>
            <a:r>
              <a:rPr lang="en-US" sz="4400" dirty="0" err="1"/>
              <a:t>distancia</a:t>
            </a:r>
            <a:r>
              <a:rPr lang="en-US" sz="4400" dirty="0"/>
              <a:t>,</a:t>
            </a:r>
          </a:p>
          <a:p>
            <a:r>
              <a:rPr lang="en-US" sz="4400" dirty="0"/>
              <a:t>¿</a:t>
            </a:r>
            <a:r>
              <a:rPr lang="en-US" sz="4400" dirty="0" err="1"/>
              <a:t>Qué</a:t>
            </a:r>
            <a:r>
              <a:rPr lang="en-US" sz="4400" dirty="0"/>
              <a:t> es </a:t>
            </a:r>
            <a:r>
              <a:rPr lang="en-US" sz="4400" dirty="0" err="1"/>
              <a:t>cercano</a:t>
            </a:r>
            <a:r>
              <a:rPr lang="en-US" sz="4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Dendogramas</a:t>
            </a:r>
            <a:endParaRPr lang="es-MX" sz="4400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1D4B950-ABC3-2A6F-0686-735B8FF1A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4393" r="3420" b="8599"/>
          <a:stretch/>
        </p:blipFill>
        <p:spPr>
          <a:xfrm>
            <a:off x="7156173" y="1577009"/>
            <a:ext cx="4161183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simple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Matriz</a:t>
            </a:r>
            <a:r>
              <a:rPr lang="en-US" sz="4400" dirty="0"/>
              <a:t> de </a:t>
            </a:r>
            <a:r>
              <a:rPr lang="en-US" sz="4400" dirty="0" err="1"/>
              <a:t>distancias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La </a:t>
            </a:r>
            <a:r>
              <a:rPr lang="en-US" sz="4400" dirty="0" err="1"/>
              <a:t>distancia</a:t>
            </a:r>
            <a:r>
              <a:rPr lang="en-US" sz="4400" dirty="0"/>
              <a:t> minima entre </a:t>
            </a:r>
            <a:r>
              <a:rPr lang="en-US" sz="4400" dirty="0" err="1"/>
              <a:t>todos</a:t>
            </a:r>
            <a:r>
              <a:rPr lang="en-US" sz="4400" dirty="0"/>
              <a:t> </a:t>
            </a:r>
            <a:r>
              <a:rPr lang="en-US" sz="4400" dirty="0" err="1"/>
              <a:t>los</a:t>
            </a:r>
            <a:r>
              <a:rPr lang="en-US" sz="4400" dirty="0"/>
              <a:t> puntos de 2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Dendogramas</a:t>
            </a:r>
            <a:r>
              <a:rPr lang="en-US" sz="4400" dirty="0"/>
              <a:t>.</a:t>
            </a:r>
            <a:endParaRPr lang="es-MX" sz="4400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E9D9B031-2F13-0CBE-996D-EED386962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61" y="2473809"/>
            <a:ext cx="7780127" cy="35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F060E75-E3A6-16DB-350C-8309012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99" y="1298495"/>
            <a:ext cx="932627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F060E75-E3A6-16DB-350C-8309012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99" y="1298495"/>
            <a:ext cx="9326277" cy="38200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AF7731-0834-D8BF-1227-97573192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41" y="5108111"/>
            <a:ext cx="9046346" cy="9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0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A389EA0-0AFE-F496-A7B9-778ED9AB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0" y="1298495"/>
            <a:ext cx="11284550" cy="43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4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6552E08-97DD-8933-5693-199A3C4E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7" y="1464814"/>
            <a:ext cx="11400204" cy="36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4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F17865-3853-444F-10A5-1FD32171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1" y="1413126"/>
            <a:ext cx="10950389" cy="42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6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B59CD96-6D39-2906-8F8D-931DEB6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1" y="1298495"/>
            <a:ext cx="11704603" cy="39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256F916-E565-F5EB-D48C-9D0A13E1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8" y="1532396"/>
            <a:ext cx="11336784" cy="31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5815879-C8A6-CE06-0154-9D3B32FF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56" y="776585"/>
            <a:ext cx="900238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0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Preeliminares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Dataset:</a:t>
            </a:r>
          </a:p>
          <a:p>
            <a:pPr algn="l"/>
            <a:r>
              <a:rPr lang="es-MX" sz="2000" b="0" i="0" dirty="0">
                <a:solidFill>
                  <a:srgbClr val="202122"/>
                </a:solidFill>
                <a:effectLst/>
              </a:rPr>
              <a:t>Un </a:t>
            </a:r>
            <a:r>
              <a:rPr lang="es-MX" sz="2000" b="1" i="0" dirty="0">
                <a:solidFill>
                  <a:srgbClr val="202122"/>
                </a:solidFill>
                <a:effectLst/>
              </a:rPr>
              <a:t>conjunto de datos</a:t>
            </a:r>
            <a:r>
              <a:rPr lang="es-MX" sz="2000" b="0" i="0" dirty="0">
                <a:solidFill>
                  <a:srgbClr val="202122"/>
                </a:solidFill>
                <a:effectLst/>
              </a:rPr>
              <a:t> (conocido también por el </a:t>
            </a:r>
            <a:r>
              <a:rPr lang="es-MX" sz="2000" b="0" i="0" u="none" strike="noStrike" dirty="0">
                <a:effectLst/>
              </a:rPr>
              <a:t>anglicismo</a:t>
            </a:r>
            <a:r>
              <a:rPr lang="es-MX" sz="2000" b="0" i="0" dirty="0">
                <a:solidFill>
                  <a:srgbClr val="202122"/>
                </a:solidFill>
                <a:effectLst/>
              </a:rPr>
              <a:t> </a:t>
            </a:r>
            <a:r>
              <a:rPr lang="es-MX" sz="2000" b="1" i="1" dirty="0">
                <a:solidFill>
                  <a:srgbClr val="202122"/>
                </a:solidFill>
                <a:effectLst/>
              </a:rPr>
              <a:t>dataset</a:t>
            </a:r>
            <a:r>
              <a:rPr lang="es-MX" sz="2000" b="0" i="0" dirty="0">
                <a:solidFill>
                  <a:srgbClr val="202122"/>
                </a:solidFill>
                <a:effectLst/>
              </a:rPr>
              <a:t>, comúnmente utilizado en algunos países hispanohablantes) es una colección de </a:t>
            </a:r>
            <a:r>
              <a:rPr lang="es-MX" sz="2000" b="0" i="0" u="none" strike="noStrike" dirty="0">
                <a:effectLst/>
              </a:rPr>
              <a:t>datos</a:t>
            </a:r>
            <a:r>
              <a:rPr lang="es-MX" sz="2000" b="0" i="0" dirty="0">
                <a:solidFill>
                  <a:srgbClr val="202122"/>
                </a:solidFill>
                <a:effectLst/>
              </a:rPr>
              <a:t> habitualmente tabulada.</a:t>
            </a:r>
          </a:p>
          <a:p>
            <a:pPr algn="l"/>
            <a:r>
              <a:rPr lang="es-MX" sz="2000" b="0" i="0" dirty="0">
                <a:solidFill>
                  <a:srgbClr val="202122"/>
                </a:solidFill>
                <a:effectLst/>
              </a:rPr>
              <a:t>En el caso de datos tabulados, un conjunto de datos contiene los valores para cada una de las variables organizadas como columnas, como por ejemplo la altura y el peso de un objeto, que corresponden a cada miembro del conjunto de datos, que están organizados en filas.</a:t>
            </a:r>
          </a:p>
          <a:p>
            <a:endParaRPr lang="en-US" sz="4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Algoritmo</a:t>
            </a:r>
            <a:r>
              <a:rPr lang="en-US" sz="4400" dirty="0"/>
              <a:t>:</a:t>
            </a:r>
          </a:p>
          <a:p>
            <a:r>
              <a:rPr lang="es-MX" sz="2000" dirty="0"/>
              <a:t>Conjunto ordenado y finito de operaciones que permite</a:t>
            </a:r>
          </a:p>
          <a:p>
            <a:r>
              <a:rPr lang="es-MX" sz="2000" dirty="0"/>
              <a:t>hallar la solución de un problema.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400" dirty="0"/>
          </a:p>
        </p:txBody>
      </p:sp>
      <p:pic>
        <p:nvPicPr>
          <p:cNvPr id="1028" name="Picture 4" descr="Algoritmo - Wikipedia, la enciclopedia libre">
            <a:extLst>
              <a:ext uri="{FF2B5EF4-FFF2-40B4-BE49-F238E27FC236}">
                <a16:creationId xmlns:a16="http://schemas.microsoft.com/office/drawing/2014/main" id="{3E66DB5C-19D2-0EFC-0CB5-A44AFA96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74" y="3429000"/>
            <a:ext cx="2271646" cy="30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5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7DBC3C-86F5-7268-C4E1-E291B625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71E8A336-4485-59DF-504E-A6E656EC739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simple</a:t>
            </a:r>
          </a:p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usando WEKA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96475FD-F855-D7C7-E57C-C12202DE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93A127B-B087-BB9A-7944-EB1F1DF5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8" y="1054880"/>
            <a:ext cx="10422384" cy="56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completo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Matriz</a:t>
            </a:r>
            <a:r>
              <a:rPr lang="en-US" sz="4400" dirty="0"/>
              <a:t> de </a:t>
            </a:r>
            <a:r>
              <a:rPr lang="en-US" sz="4400" dirty="0" err="1"/>
              <a:t>distancias</a:t>
            </a:r>
            <a:r>
              <a:rPr lang="en-US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La </a:t>
            </a:r>
            <a:r>
              <a:rPr lang="en-US" sz="4400" dirty="0" err="1"/>
              <a:t>distancia</a:t>
            </a:r>
            <a:r>
              <a:rPr lang="en-US" sz="4400" dirty="0"/>
              <a:t> </a:t>
            </a:r>
            <a:r>
              <a:rPr lang="en-US" sz="4400" dirty="0" err="1"/>
              <a:t>máxima</a:t>
            </a:r>
            <a:r>
              <a:rPr lang="en-US" sz="4400" dirty="0"/>
              <a:t> entre </a:t>
            </a:r>
            <a:r>
              <a:rPr lang="en-US" sz="4400" dirty="0" err="1"/>
              <a:t>todos</a:t>
            </a:r>
            <a:r>
              <a:rPr lang="en-US" sz="4400" dirty="0"/>
              <a:t> </a:t>
            </a:r>
            <a:r>
              <a:rPr lang="en-US" sz="4400" dirty="0" err="1"/>
              <a:t>los</a:t>
            </a:r>
            <a:r>
              <a:rPr lang="en-US" sz="4400" dirty="0"/>
              <a:t> puntos de 2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Dendogramas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58593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0D63CF-1D15-62C1-52A0-BD31B3A3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51E84288-5E31-4CFB-039F-FAC3E49233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completo</a:t>
            </a:r>
          </a:p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usando WEKA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998FFF1-1276-3F1D-9414-4625F1AC1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0B6AD4A-93EB-5F62-CA30-4044DC26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6" y="1177426"/>
            <a:ext cx="10164932" cy="54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promedio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Matriz</a:t>
            </a:r>
            <a:r>
              <a:rPr lang="en-US" sz="4400" dirty="0"/>
              <a:t> de </a:t>
            </a:r>
            <a:r>
              <a:rPr lang="en-US" sz="4400" dirty="0" err="1"/>
              <a:t>distancias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Se </a:t>
            </a:r>
            <a:r>
              <a:rPr lang="en-US" sz="4400" dirty="0" err="1"/>
              <a:t>promedian</a:t>
            </a:r>
            <a:r>
              <a:rPr lang="en-US" sz="4400" dirty="0"/>
              <a:t> </a:t>
            </a:r>
            <a:r>
              <a:rPr lang="en-US" sz="4400" dirty="0" err="1"/>
              <a:t>todas</a:t>
            </a:r>
            <a:r>
              <a:rPr lang="en-US" sz="4400" dirty="0"/>
              <a:t> las </a:t>
            </a:r>
            <a:r>
              <a:rPr lang="en-US" sz="4400" dirty="0" err="1"/>
              <a:t>distancias</a:t>
            </a:r>
            <a:r>
              <a:rPr lang="en-US" sz="4400" dirty="0"/>
              <a:t> entre </a:t>
            </a:r>
            <a:r>
              <a:rPr lang="en-US" sz="4400" dirty="0" err="1"/>
              <a:t>los</a:t>
            </a:r>
            <a:r>
              <a:rPr lang="en-US" sz="4400" dirty="0"/>
              <a:t>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Dendogramas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08725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promedio</a:t>
            </a:r>
          </a:p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Usando WEKA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996D5C2-A4D9-5D2D-006E-E9E2630BF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" r="546"/>
          <a:stretch/>
        </p:blipFill>
        <p:spPr>
          <a:xfrm>
            <a:off x="1073425" y="1550504"/>
            <a:ext cx="9647583" cy="49076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75BBBB-5144-7A7E-6C4F-C11BF728C451}"/>
              </a:ext>
            </a:extLst>
          </p:cNvPr>
          <p:cNvSpPr txBox="1"/>
          <p:nvPr/>
        </p:nvSpPr>
        <p:spPr>
          <a:xfrm>
            <a:off x="1073425" y="1179443"/>
            <a:ext cx="400215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7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de centroide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Matrices de </a:t>
            </a:r>
            <a:r>
              <a:rPr lang="en-US" sz="4400" dirty="0" err="1"/>
              <a:t>distancias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Función</a:t>
            </a:r>
            <a:r>
              <a:rPr lang="en-US" sz="4400" dirty="0"/>
              <a:t> de </a:t>
            </a:r>
            <a:r>
              <a:rPr lang="en-US" sz="4400" dirty="0" err="1"/>
              <a:t>distancia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Dendogramas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70323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2BB758-1000-09E6-55F8-A072E3EC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6" y="714375"/>
            <a:ext cx="10933955" cy="598170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6F62552-FBF0-A51D-6CDE-EB5C4DFDB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B2223686-A1C5-2919-BB35-656FA821D0A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de centroide</a:t>
            </a:r>
          </a:p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Usando WEKA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B17CD5-2066-877A-DA86-FC645F871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3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8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los </a:t>
            </a:r>
          </a:p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 jerárquicos.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F9D73A9-AB18-86F1-36FD-B4784829A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98"/>
          <a:stretch/>
        </p:blipFill>
        <p:spPr>
          <a:xfrm>
            <a:off x="228601" y="1243096"/>
            <a:ext cx="11734800" cy="46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1CD0DAB-05D5-F682-6820-DFE080172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3CE374BC-7AEB-9B04-BB5A-FB5798974EC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es-MX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means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2483D0-17FC-05AA-F250-1169645AD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5254CB4-F217-DC96-1796-0E41172CBBA8}"/>
              </a:ext>
            </a:extLst>
          </p:cNvPr>
          <p:cNvSpPr txBox="1"/>
          <p:nvPr/>
        </p:nvSpPr>
        <p:spPr>
          <a:xfrm>
            <a:off x="689113" y="1524000"/>
            <a:ext cx="107475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Algoritmo</a:t>
            </a:r>
            <a:r>
              <a:rPr lang="en-US" sz="2000" dirty="0"/>
              <a:t> K-means</a:t>
            </a:r>
          </a:p>
          <a:p>
            <a:r>
              <a:rPr lang="en-US" sz="2000" dirty="0"/>
              <a:t>Entrada: Un </a:t>
            </a:r>
            <a:r>
              <a:rPr lang="en-US" sz="2000" dirty="0" err="1"/>
              <a:t>número</a:t>
            </a:r>
            <a:r>
              <a:rPr lang="en-US" sz="2000" dirty="0"/>
              <a:t> </a:t>
            </a:r>
            <a:r>
              <a:rPr lang="en-US" sz="2000" dirty="0" err="1"/>
              <a:t>entero</a:t>
            </a:r>
            <a:r>
              <a:rPr lang="en-US" sz="2000" dirty="0"/>
              <a:t> </a:t>
            </a:r>
            <a:r>
              <a:rPr lang="en-US" sz="2000" dirty="0" err="1"/>
              <a:t>positivo</a:t>
            </a:r>
            <a:r>
              <a:rPr lang="en-US" sz="2000" dirty="0"/>
              <a:t> k</a:t>
            </a:r>
          </a:p>
          <a:p>
            <a:r>
              <a:rPr lang="en-US" sz="2000" dirty="0"/>
              <a:t>Salida: k </a:t>
            </a:r>
            <a:r>
              <a:rPr lang="en-US" sz="2000" dirty="0" err="1"/>
              <a:t>listas</a:t>
            </a:r>
            <a:r>
              <a:rPr lang="en-US" sz="2000" dirty="0"/>
              <a:t> de clusters con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 A.</a:t>
            </a:r>
          </a:p>
          <a:p>
            <a:endParaRPr lang="en-US" sz="2000" dirty="0"/>
          </a:p>
          <a:p>
            <a:r>
              <a:rPr lang="es-MX" sz="2000" dirty="0"/>
              <a:t>El algoritmo K-</a:t>
            </a:r>
            <a:r>
              <a:rPr lang="es-MX" sz="2000" dirty="0" err="1"/>
              <a:t>Means</a:t>
            </a:r>
            <a:r>
              <a:rPr lang="es-MX" sz="2000" dirty="0"/>
              <a:t> divide los datos en k clústeres, donde k es un valor de entrada. </a:t>
            </a:r>
          </a:p>
          <a:p>
            <a:endParaRPr lang="es-MX" sz="2000" dirty="0"/>
          </a:p>
          <a:p>
            <a:r>
              <a:rPr lang="es-MX" sz="2000" dirty="0"/>
              <a:t>Comienza seleccionando k puntos iniciales llamados "</a:t>
            </a:r>
            <a:r>
              <a:rPr lang="es-MX" sz="2000" b="1" dirty="0"/>
              <a:t>centroide</a:t>
            </a:r>
            <a:r>
              <a:rPr lang="es-MX" sz="2000" dirty="0"/>
              <a:t>s" de manera aleatoria o estratégica. Luego, asigna cada punto de datos al centroide más cercano y recalcula los centroides en función de los puntos asignados. Este proceso se repite hasta que los centroides convergen y los clústeres se estabilizan.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793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CE52A12-BA6D-54E1-72BD-ADB0593C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16" y="384312"/>
            <a:ext cx="7543368" cy="6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583095" y="1298495"/>
            <a:ext cx="1102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 </a:t>
            </a:r>
            <a:r>
              <a:rPr lang="es-MX" sz="2400" b="1" dirty="0"/>
              <a:t>agrupación </a:t>
            </a:r>
            <a:r>
              <a:rPr lang="es-MX" sz="2400" dirty="0"/>
              <a:t>o</a:t>
            </a:r>
            <a:r>
              <a:rPr lang="es-MX" sz="2400" b="1" dirty="0"/>
              <a:t> </a:t>
            </a:r>
            <a:r>
              <a:rPr lang="es-MX" sz="2400" b="1" dirty="0" err="1"/>
              <a:t>clustering</a:t>
            </a:r>
            <a:r>
              <a:rPr lang="es-MX" sz="2400" dirty="0"/>
              <a:t> es la tarea de dividir los datos no etiquetados o los puntos de datos en diferentes grupos o </a:t>
            </a:r>
            <a:r>
              <a:rPr lang="es-MX" sz="2400" i="1" dirty="0" err="1"/>
              <a:t>clusters</a:t>
            </a:r>
            <a:r>
              <a:rPr lang="es-MX" sz="2400" dirty="0"/>
              <a:t>, de forma que los puntos de datos similares caigan en el mismo </a:t>
            </a:r>
            <a:r>
              <a:rPr lang="es-MX" sz="2400" i="1" dirty="0" err="1"/>
              <a:t>cluster</a:t>
            </a:r>
            <a:r>
              <a:rPr lang="es-MX" sz="2400" dirty="0"/>
              <a:t>. En palabras sencillas, el objetivo del proceso de </a:t>
            </a:r>
            <a:r>
              <a:rPr lang="es-MX" sz="2400" dirty="0" err="1"/>
              <a:t>clustering</a:t>
            </a:r>
            <a:r>
              <a:rPr lang="es-MX" sz="2400" dirty="0"/>
              <a:t> es segregar grupos con rasgos similares y asignarlos en </a:t>
            </a:r>
            <a:r>
              <a:rPr lang="es-MX" sz="2400" i="1" dirty="0" err="1"/>
              <a:t>clusters</a:t>
            </a:r>
            <a:r>
              <a:rPr lang="es-MX" sz="2400" dirty="0"/>
              <a:t>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ED6E0803-07D5-718B-47A6-9E753197E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8" y="2934968"/>
            <a:ext cx="8666922" cy="37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3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A897151-17F3-8B5A-BB63-9BC43AC2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82" y="190500"/>
            <a:ext cx="9183437" cy="6887575"/>
          </a:xfrm>
          <a:prstGeom prst="rect">
            <a:avLst/>
          </a:prstGeom>
        </p:spPr>
      </p:pic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609D544-D0BC-85AD-4139-6FF6207C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43816DCC-2707-DA80-EBEE-CC63D96AD14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 con </a:t>
            </a:r>
          </a:p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es-MX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means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D090F78-861E-392C-57BA-AF7E03A4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1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5095650"/>
            <a:ext cx="3541486" cy="3769865"/>
            <a:chOff x="4325258" y="1229517"/>
            <a:chExt cx="3541486" cy="3769865"/>
          </a:xfrm>
        </p:grpSpPr>
        <p:sp>
          <p:nvSpPr>
            <p:cNvPr id="12" name="Diaman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dirty="0"/>
            </a:p>
          </p:txBody>
        </p:sp>
        <p:sp>
          <p:nvSpPr>
            <p:cNvPr id="13" name="Diaman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MX" sz="7200" b="1" dirty="0">
                <a:solidFill>
                  <a:schemeClr val="bg1"/>
                </a:solidFill>
              </a:rPr>
              <a:t>Gracias</a:t>
            </a:r>
            <a:endParaRPr lang="es-MX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al agrupar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400" dirty="0"/>
              <a:t>La arbitrariedad en el número de </a:t>
            </a:r>
            <a:r>
              <a:rPr lang="es-MX" sz="4400" i="1" dirty="0" err="1"/>
              <a:t>clusters</a:t>
            </a:r>
            <a:r>
              <a:rPr lang="es-MX" sz="4400" dirty="0"/>
              <a:t> es uno de los mayores problemas en el </a:t>
            </a:r>
            <a:r>
              <a:rPr lang="es-MX" sz="4400" i="1" dirty="0" err="1"/>
              <a:t>clustering</a:t>
            </a:r>
            <a:r>
              <a:rPr lang="es-MX" sz="4400" i="1" dirty="0"/>
              <a:t>.</a:t>
            </a:r>
            <a:endParaRPr lang="en-US" sz="4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Grandes </a:t>
            </a:r>
            <a:r>
              <a:rPr lang="en-US" sz="4400" dirty="0" err="1"/>
              <a:t>distancias</a:t>
            </a:r>
            <a:r>
              <a:rPr lang="en-US" sz="4400" dirty="0"/>
              <a:t> y </a:t>
            </a:r>
            <a:r>
              <a:rPr lang="en-US" sz="4400" dirty="0" err="1"/>
              <a:t>altas</a:t>
            </a:r>
            <a:r>
              <a:rPr lang="en-US" sz="4400" dirty="0"/>
              <a:t> </a:t>
            </a:r>
            <a:r>
              <a:rPr lang="en-US" sz="4400" dirty="0" err="1"/>
              <a:t>dimensiones</a:t>
            </a:r>
            <a:r>
              <a:rPr lang="en-US" sz="4400" dirty="0"/>
              <a:t>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615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Clustering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500" b="1" dirty="0">
                <a:latin typeface="+mj-lt"/>
              </a:rPr>
              <a:t>Clustering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/>
              <a:t>Basados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endParaRPr lang="en-US" sz="1600" dirty="0"/>
          </a:p>
          <a:p>
            <a:pPr algn="ctr" rtl="0"/>
            <a:r>
              <a:rPr lang="en-US" sz="1600" dirty="0" err="1"/>
              <a:t>Distribuciones</a:t>
            </a:r>
            <a:endParaRPr lang="es-MX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/>
              <a:t>Jerárquico</a:t>
            </a:r>
            <a:endParaRPr lang="es-MX" sz="1600" dirty="0"/>
          </a:p>
        </p:txBody>
      </p:sp>
      <p:sp>
        <p:nvSpPr>
          <p:cNvPr id="21" name="Rectángulo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Desarrolla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/>
              <a:t>Basado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densidad</a:t>
            </a:r>
            <a:endParaRPr lang="es-MX" sz="16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/>
              <a:t>Basado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/>
              <a:t>distancias</a:t>
            </a:r>
            <a:endParaRPr lang="es-MX" sz="16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PRUEBAS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892AA96-5C6F-552F-37F1-8FA46B8F7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2200" y="325516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Jerárquico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Entrada: Un conjunto de puntos (</a:t>
            </a:r>
            <a:r>
              <a:rPr lang="en-US" sz="4400" dirty="0" err="1"/>
              <a:t>x,y</a:t>
            </a:r>
            <a:r>
              <a:rPr lang="en-US" sz="4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Una </a:t>
            </a:r>
            <a:r>
              <a:rPr lang="en-US" sz="4400" dirty="0" err="1"/>
              <a:t>función</a:t>
            </a:r>
            <a:r>
              <a:rPr lang="en-US" sz="4400" dirty="0"/>
              <a:t> de </a:t>
            </a:r>
            <a:r>
              <a:rPr lang="en-US" sz="4400" dirty="0" err="1"/>
              <a:t>distancia</a:t>
            </a:r>
            <a:r>
              <a:rPr lang="en-US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400" dirty="0"/>
              <a:t>Proceso de </a:t>
            </a:r>
            <a:r>
              <a:rPr lang="es-MX" sz="4400" dirty="0" err="1"/>
              <a:t>clustering</a:t>
            </a:r>
            <a:r>
              <a:rPr lang="es-MX" sz="4400" dirty="0"/>
              <a:t> (Tipo de enlace).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400" dirty="0"/>
              <a:t>Uso de </a:t>
            </a:r>
            <a:r>
              <a:rPr lang="es-MX" sz="4400" dirty="0" err="1"/>
              <a:t>dendogramas</a:t>
            </a:r>
            <a:r>
              <a:rPr lang="es-MX" sz="4400" dirty="0"/>
              <a:t> para representar el proceso de </a:t>
            </a:r>
            <a:r>
              <a:rPr lang="es-MX" sz="4400" dirty="0" err="1"/>
              <a:t>clustering</a:t>
            </a:r>
            <a:r>
              <a:rPr lang="es-MX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7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Pasos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7AE6E-0F5D-DFAD-C48C-B7E02FB657C3}"/>
              </a:ext>
            </a:extLst>
          </p:cNvPr>
          <p:cNvSpPr txBox="1"/>
          <p:nvPr/>
        </p:nvSpPr>
        <p:spPr>
          <a:xfrm>
            <a:off x="450574" y="1073426"/>
            <a:ext cx="110258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Tomar </a:t>
            </a:r>
            <a:r>
              <a:rPr lang="en-US" sz="4400" dirty="0" err="1"/>
              <a:t>cada</a:t>
            </a:r>
            <a:r>
              <a:rPr lang="en-US" sz="4400" dirty="0"/>
              <a:t> punto o </a:t>
            </a:r>
            <a:r>
              <a:rPr lang="en-US" sz="4400" dirty="0" err="1"/>
              <a:t>instancia</a:t>
            </a:r>
            <a:r>
              <a:rPr lang="en-US" sz="4400" dirty="0"/>
              <a:t> </a:t>
            </a:r>
            <a:r>
              <a:rPr lang="en-US" sz="4400" dirty="0" err="1"/>
              <a:t>como</a:t>
            </a:r>
            <a:r>
              <a:rPr lang="en-US" sz="4400" dirty="0"/>
              <a:t> un cluster </a:t>
            </a:r>
            <a:r>
              <a:rPr lang="en-US" sz="4400" dirty="0" err="1"/>
              <a:t>por</a:t>
            </a:r>
            <a:r>
              <a:rPr lang="en-US" sz="4400" dirty="0"/>
              <a:t> </a:t>
            </a:r>
            <a:r>
              <a:rPr lang="en-US" sz="4400" dirty="0" err="1"/>
              <a:t>sí</a:t>
            </a:r>
            <a:r>
              <a:rPr lang="en-US" sz="4400" dirty="0"/>
              <a:t> </a:t>
            </a:r>
            <a:r>
              <a:rPr lang="en-US" sz="4400" dirty="0" err="1"/>
              <a:t>mismo</a:t>
            </a:r>
            <a:r>
              <a:rPr lang="en-US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Seleccionar</a:t>
            </a:r>
            <a:r>
              <a:rPr lang="en-US" sz="4400" dirty="0"/>
              <a:t> </a:t>
            </a:r>
            <a:r>
              <a:rPr lang="en-US" sz="4400" dirty="0" err="1"/>
              <a:t>una</a:t>
            </a:r>
            <a:r>
              <a:rPr lang="en-US" sz="4400" dirty="0"/>
              <a:t> </a:t>
            </a:r>
            <a:r>
              <a:rPr lang="en-US" sz="4400" dirty="0" err="1"/>
              <a:t>medida</a:t>
            </a:r>
            <a:r>
              <a:rPr lang="en-US" sz="4400" dirty="0"/>
              <a:t> de </a:t>
            </a:r>
            <a:r>
              <a:rPr lang="en-US" sz="4400" dirty="0" err="1"/>
              <a:t>similitud</a:t>
            </a:r>
            <a:r>
              <a:rPr lang="en-US" sz="4400" dirty="0"/>
              <a:t> o </a:t>
            </a:r>
            <a:r>
              <a:rPr lang="en-US" sz="4400" dirty="0" err="1"/>
              <a:t>distancia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/>
              <a:t>Agrupar</a:t>
            </a:r>
            <a:r>
              <a:rPr lang="en-US" sz="4400" dirty="0"/>
              <a:t> </a:t>
            </a:r>
            <a:r>
              <a:rPr lang="en-US" sz="4400" dirty="0" err="1"/>
              <a:t>los</a:t>
            </a:r>
            <a:r>
              <a:rPr lang="en-US" sz="4400" dirty="0"/>
              <a:t> dos clusters </a:t>
            </a:r>
            <a:r>
              <a:rPr lang="en-US" sz="4400" dirty="0" err="1"/>
              <a:t>según</a:t>
            </a:r>
            <a:r>
              <a:rPr lang="en-US" sz="4400" dirty="0"/>
              <a:t> </a:t>
            </a:r>
            <a:r>
              <a:rPr lang="en-US" sz="4400" dirty="0" err="1"/>
              <a:t>nuestra</a:t>
            </a:r>
            <a:r>
              <a:rPr lang="en-US" sz="4400" dirty="0"/>
              <a:t> </a:t>
            </a:r>
            <a:r>
              <a:rPr lang="en-US" sz="4400" dirty="0" err="1"/>
              <a:t>función</a:t>
            </a:r>
            <a:r>
              <a:rPr lang="en-US" sz="4400" dirty="0"/>
              <a:t> o </a:t>
            </a:r>
            <a:r>
              <a:rPr lang="en-US" sz="4400" dirty="0" err="1"/>
              <a:t>medida</a:t>
            </a:r>
            <a:r>
              <a:rPr lang="en-US" sz="4400" dirty="0"/>
              <a:t> de </a:t>
            </a:r>
            <a:r>
              <a:rPr lang="en-US" sz="4400" dirty="0" err="1"/>
              <a:t>distancia</a:t>
            </a:r>
            <a:r>
              <a:rPr lang="en-US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6400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42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Jerárquico 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9284" y="2862112"/>
            <a:ext cx="5171879" cy="212883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6083" y="2862112"/>
            <a:ext cx="5171879" cy="212883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62881" y="2862112"/>
            <a:ext cx="5171879" cy="212883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29680" y="2820017"/>
            <a:ext cx="5171877" cy="212883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587351" y="2060495"/>
            <a:ext cx="142804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Algoritmo de enlace único (single-</a:t>
            </a:r>
            <a:r>
              <a:rPr lang="es-MX" sz="1600" b="1" dirty="0" err="1">
                <a:solidFill>
                  <a:schemeClr val="bg1"/>
                </a:solidFill>
              </a:rPr>
              <a:t>linkage</a:t>
            </a:r>
            <a:r>
              <a:rPr lang="es-MX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754150" y="2089757"/>
            <a:ext cx="1428047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Algoritmo de enlace completo (complete-</a:t>
            </a:r>
            <a:r>
              <a:rPr lang="es-MX" sz="1600" b="1" dirty="0" err="1">
                <a:solidFill>
                  <a:schemeClr val="bg1"/>
                </a:solidFill>
              </a:rPr>
              <a:t>linkage</a:t>
            </a:r>
            <a:r>
              <a:rPr lang="es-MX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920948" y="2089757"/>
            <a:ext cx="1428047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Algoritmo de enlace promedio (</a:t>
            </a:r>
            <a:r>
              <a:rPr lang="es-MX" sz="1600" b="1" dirty="0" err="1">
                <a:solidFill>
                  <a:schemeClr val="bg1"/>
                </a:solidFill>
              </a:rPr>
              <a:t>average-linkage</a:t>
            </a:r>
            <a:r>
              <a:rPr lang="es-MX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892244" y="2076031"/>
            <a:ext cx="1824146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Algoritmo de enlace del centroide (</a:t>
            </a:r>
            <a:r>
              <a:rPr lang="es-MX" sz="1600" b="1" dirty="0" err="1">
                <a:solidFill>
                  <a:schemeClr val="bg1"/>
                </a:solidFill>
              </a:rPr>
              <a:t>centroid-linkage</a:t>
            </a:r>
            <a:r>
              <a:rPr lang="es-MX" sz="1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397130" y="2824520"/>
            <a:ext cx="1824146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endParaRPr lang="es-MX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es-MX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Distancia mínima 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563929" y="3361486"/>
            <a:ext cx="1824146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Distancia máxima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746214" y="3386447"/>
            <a:ext cx="1824146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Distancia promedio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904922" y="3035208"/>
            <a:ext cx="1824146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bg1"/>
                </a:solidFill>
                <a:cs typeface="Segoe UI" panose="020B0502040204020203" pitchFamily="34" charset="0"/>
              </a:rPr>
              <a:t>Crea un centroide a partir de los puntos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676_TF78455520.potx" id="{FEC54612-225C-46F0-87E4-36382218B084}" vid="{A7702F28-E16C-434E-BA9A-6EEEF0FC7C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D9879FA4E22545A51F1374E50E5F87" ma:contentTypeVersion="13" ma:contentTypeDescription="Create a new document." ma:contentTypeScope="" ma:versionID="8a40a8e438b7bcd995243dc17caa713c">
  <xsd:schema xmlns:xsd="http://www.w3.org/2001/XMLSchema" xmlns:xs="http://www.w3.org/2001/XMLSchema" xmlns:p="http://schemas.microsoft.com/office/2006/metadata/properties" xmlns:ns3="2ada3611-cd25-467f-912c-668b4b4f904e" xmlns:ns4="2a208809-39d7-4627-a94b-2e9fb5815a4f" targetNamespace="http://schemas.microsoft.com/office/2006/metadata/properties" ma:root="true" ma:fieldsID="7e2fdd50f72d7d56b6775ed2866cc7ac" ns3:_="" ns4:_="">
    <xsd:import namespace="2ada3611-cd25-467f-912c-668b4b4f904e"/>
    <xsd:import namespace="2a208809-39d7-4627-a94b-2e9fb5815a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a3611-cd25-467f-912c-668b4b4f90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08809-39d7-4627-a94b-2e9fb5815a4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71279-83BB-458C-A2EB-74DFD88BA4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93A66-A5EA-43CD-A037-7D9F41091B4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2a208809-39d7-4627-a94b-2e9fb5815a4f"/>
    <ds:schemaRef ds:uri="http://purl.org/dc/terms/"/>
    <ds:schemaRef ds:uri="2ada3611-cd25-467f-912c-668b4b4f904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372BA1-1258-4018-917E-6EC1AE07D0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da3611-cd25-467f-912c-668b4b4f904e"/>
    <ds:schemaRef ds:uri="2a208809-39d7-4627-a94b-2e9fb5815a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Análisis de proyecto, de 24Slides</Template>
  <TotalTime>779</TotalTime>
  <Words>721</Words>
  <Application>Microsoft Office PowerPoint</Application>
  <PresentationFormat>Panorámica</PresentationFormat>
  <Paragraphs>141</Paragraphs>
  <Slides>31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Abadi</vt:lpstr>
      <vt:lpstr>Arial</vt:lpstr>
      <vt:lpstr>Calibri</vt:lpstr>
      <vt:lpstr>Century Gothic</vt:lpstr>
      <vt:lpstr>Segoe UI Light</vt:lpstr>
      <vt:lpstr>Tema de Office</vt:lpstr>
      <vt:lpstr>Clustering usando WEKA</vt:lpstr>
      <vt:lpstr>Diapositiva de análisis del proyecto 4</vt:lpstr>
      <vt:lpstr>Diapositiva de análisis del proyecto 4</vt:lpstr>
      <vt:lpstr>Diapositiva de análisis del proyecto 4</vt:lpstr>
      <vt:lpstr>Diapositiva de análisis del proyecto 2</vt:lpstr>
      <vt:lpstr>Diapositiva de análisis del proyecto 4</vt:lpstr>
      <vt:lpstr>Diapositiva de análisis del proyecto 4</vt:lpstr>
      <vt:lpstr>Presentación de PowerPoint</vt:lpstr>
      <vt:lpstr>Diapositiva de análisis del proyecto 3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Diapositiva de análisis del proyecto 4</vt:lpstr>
      <vt:lpstr>Presentación de PowerPoint</vt:lpstr>
      <vt:lpstr>Diapositiva de análisis del proyecto 4</vt:lpstr>
      <vt:lpstr>Presentación de PowerPoint</vt:lpstr>
      <vt:lpstr>Diapositiva de análisis del proyecto 4</vt:lpstr>
      <vt:lpstr>Diapositiva de análisis del proyecto 4</vt:lpstr>
      <vt:lpstr>Diapositiva de análisis del proyecto 4</vt:lpstr>
      <vt:lpstr>Presentación de PowerPoint</vt:lpstr>
      <vt:lpstr>Diapositiva de análisis del proyecto 8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usando WEKA</dc:title>
  <dc:creator>RAMOS GARCIA LUIS ANGEL</dc:creator>
  <cp:lastModifiedBy>RAMOS GARCIA LUIS ANGEL</cp:lastModifiedBy>
  <cp:revision>2</cp:revision>
  <dcterms:created xsi:type="dcterms:W3CDTF">2023-07-10T16:45:14Z</dcterms:created>
  <dcterms:modified xsi:type="dcterms:W3CDTF">2023-07-12T19:22:13Z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0x0101004ED9879FA4E22545A51F1374E50E5F87</vt:lpwstr>
  </property>
</Properties>
</file>