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5" r:id="rId1"/>
  </p:sldMasterIdLst>
  <p:notesMasterIdLst>
    <p:notesMasterId r:id="rId56"/>
  </p:notesMasterIdLst>
  <p:handoutMasterIdLst>
    <p:handoutMasterId r:id="rId57"/>
  </p:handoutMasterIdLst>
  <p:sldIdLst>
    <p:sldId id="441" r:id="rId2"/>
    <p:sldId id="555" r:id="rId3"/>
    <p:sldId id="556" r:id="rId4"/>
    <p:sldId id="557" r:id="rId5"/>
    <p:sldId id="595" r:id="rId6"/>
    <p:sldId id="597" r:id="rId7"/>
    <p:sldId id="596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681" r:id="rId16"/>
    <p:sldId id="682" r:id="rId17"/>
    <p:sldId id="683" r:id="rId18"/>
    <p:sldId id="684" r:id="rId19"/>
    <p:sldId id="685" r:id="rId20"/>
    <p:sldId id="678" r:id="rId21"/>
    <p:sldId id="517" r:id="rId22"/>
    <p:sldId id="613" r:id="rId23"/>
    <p:sldId id="617" r:id="rId24"/>
    <p:sldId id="619" r:id="rId25"/>
    <p:sldId id="620" r:id="rId26"/>
    <p:sldId id="623" r:id="rId27"/>
    <p:sldId id="653" r:id="rId28"/>
    <p:sldId id="651" r:id="rId29"/>
    <p:sldId id="691" r:id="rId30"/>
    <p:sldId id="627" r:id="rId31"/>
    <p:sldId id="693" r:id="rId32"/>
    <p:sldId id="663" r:id="rId33"/>
    <p:sldId id="633" r:id="rId34"/>
    <p:sldId id="666" r:id="rId35"/>
    <p:sldId id="630" r:id="rId36"/>
    <p:sldId id="665" r:id="rId37"/>
    <p:sldId id="632" r:id="rId38"/>
    <p:sldId id="634" r:id="rId39"/>
    <p:sldId id="635" r:id="rId40"/>
    <p:sldId id="692" r:id="rId41"/>
    <p:sldId id="636" r:id="rId42"/>
    <p:sldId id="659" r:id="rId43"/>
    <p:sldId id="637" r:id="rId44"/>
    <p:sldId id="554" r:id="rId45"/>
    <p:sldId id="671" r:id="rId46"/>
    <p:sldId id="501" r:id="rId47"/>
    <p:sldId id="500" r:id="rId48"/>
    <p:sldId id="661" r:id="rId49"/>
    <p:sldId id="660" r:id="rId50"/>
    <p:sldId id="680" r:id="rId51"/>
    <p:sldId id="513" r:id="rId52"/>
    <p:sldId id="655" r:id="rId53"/>
    <p:sldId id="654" r:id="rId54"/>
    <p:sldId id="657" r:id="rId55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395"/>
    <a:srgbClr val="000000"/>
    <a:srgbClr val="D3EDFF"/>
    <a:srgbClr val="603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0" autoAdjust="0"/>
    <p:restoredTop sz="89134" autoAdjust="0"/>
  </p:normalViewPr>
  <p:slideViewPr>
    <p:cSldViewPr>
      <p:cViewPr>
        <p:scale>
          <a:sx n="112" d="100"/>
          <a:sy n="112" d="100"/>
        </p:scale>
        <p:origin x="-800" y="-18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C4624-BB78-7E4C-9533-B6D7D3675AB3}" type="datetimeFigureOut">
              <a:rPr lang="en-US" smtClean="0"/>
              <a:t>21/09/23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52742-2927-B445-9818-BC782C62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79A32CF3-67A5-451F-9C64-10E98FFCC270}" type="datetimeFigureOut">
              <a:rPr lang="pt-BR"/>
              <a:pPr>
                <a:defRPr/>
              </a:pPr>
              <a:t>21/09/23</a:t>
            </a:fld>
            <a:endParaRPr lang="pt-B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dirty="0"/>
              <a:t>Click to edit Master text styles</a:t>
            </a:r>
          </a:p>
          <a:p>
            <a:pPr lvl="1"/>
            <a:r>
              <a:rPr lang="pt-BR" noProof="0" dirty="0"/>
              <a:t>Second level</a:t>
            </a:r>
          </a:p>
          <a:p>
            <a:pPr lvl="2"/>
            <a:r>
              <a:rPr lang="pt-BR" noProof="0" dirty="0"/>
              <a:t>Third level</a:t>
            </a:r>
          </a:p>
          <a:p>
            <a:pPr lvl="3"/>
            <a:r>
              <a:rPr lang="pt-BR" noProof="0" dirty="0"/>
              <a:t>Fourth level</a:t>
            </a:r>
          </a:p>
          <a:p>
            <a:pPr lvl="4"/>
            <a:r>
              <a:rPr lang="pt-BR" noProof="0" dirty="0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0D537C-FE53-4872-A705-6646A7692C8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139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4638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16,471 FOMs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611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16,471 FOMs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611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programming -&gt; ss2oms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161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Então</a:t>
            </a:r>
            <a:r>
              <a:rPr lang="en-US" dirty="0" smtClean="0"/>
              <a:t>,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soubesse</a:t>
            </a:r>
            <a:r>
              <a:rPr lang="en-US" dirty="0" smtClean="0"/>
              <a:t> </a:t>
            </a:r>
            <a:r>
              <a:rPr lang="en-US" b="1" dirty="0" err="1" smtClean="0"/>
              <a:t>antecipadamente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M1_M2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um SSHOM,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esforço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computacional</a:t>
            </a:r>
            <a:r>
              <a:rPr lang="en-US" baseline="0" dirty="0" smtClean="0"/>
              <a:t> de 2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Rodar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suíte</a:t>
            </a:r>
            <a:r>
              <a:rPr lang="en-US" baseline="0" dirty="0" smtClean="0"/>
              <a:t> de testes </a:t>
            </a:r>
            <a:r>
              <a:rPr lang="en-US" baseline="0" dirty="0" err="1" smtClean="0"/>
              <a:t>somente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M1 e M2 </a:t>
            </a:r>
            <a:r>
              <a:rPr lang="en-US" baseline="0" dirty="0" err="1" smtClean="0"/>
              <a:t>juntos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isoladamente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Rodar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somente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teste</a:t>
            </a:r>
            <a:r>
              <a:rPr lang="en-US" baseline="0" dirty="0" smtClean="0"/>
              <a:t> t1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31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842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03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25 SS2OMs in Vending, 12% of</a:t>
            </a:r>
            <a:r>
              <a:rPr lang="en-US" baseline="0" dirty="0" smtClean="0"/>
              <a:t> them have their FOMs reaching classified as Max</a:t>
            </a:r>
            <a:r>
              <a:rPr lang="en-US" baseline="-25000" dirty="0" smtClean="0"/>
              <a:t>reach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611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25 SS2OMs in Vending, 12% of</a:t>
            </a:r>
            <a:r>
              <a:rPr lang="en-US" baseline="0" dirty="0" smtClean="0"/>
              <a:t> them have their FOMs reaching classified as Max</a:t>
            </a:r>
            <a:r>
              <a:rPr lang="en-US" baseline="-25000" dirty="0" smtClean="0"/>
              <a:t>reach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6118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25 SS2OMs in Vending, 12% of</a:t>
            </a:r>
            <a:r>
              <a:rPr lang="en-US" baseline="0" dirty="0" smtClean="0"/>
              <a:t> them have their FOMs reaching classified as Max</a:t>
            </a:r>
            <a:r>
              <a:rPr lang="en-US" baseline="-25000" dirty="0" smtClean="0"/>
              <a:t>reach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43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6118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52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757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Regular, strict and subtle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53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757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r>
              <a:rPr lang="en-US" dirty="0" smtClean="0"/>
              <a:t> / agenda;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viabilidade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837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[TODO]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54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786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forma </a:t>
            </a:r>
            <a:r>
              <a:rPr lang="en-US" dirty="0" err="1" smtClean="0"/>
              <a:t>mais</a:t>
            </a:r>
            <a:r>
              <a:rPr lang="en-US" dirty="0" smtClean="0"/>
              <a:t> simples de </a:t>
            </a:r>
            <a:r>
              <a:rPr lang="en-US" dirty="0" err="1" smtClean="0"/>
              <a:t>explicar</a:t>
            </a:r>
            <a:r>
              <a:rPr lang="en-US" dirty="0" smtClean="0"/>
              <a:t> a </a:t>
            </a:r>
            <a:r>
              <a:rPr lang="en-US" dirty="0" err="1" smtClean="0"/>
              <a:t>utilidade</a:t>
            </a:r>
            <a:r>
              <a:rPr lang="en-US" baseline="0" dirty="0" smtClean="0"/>
              <a:t> (principal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função</a:t>
            </a:r>
            <a:r>
              <a:rPr lang="en-US" baseline="0" dirty="0" smtClean="0"/>
              <a:t>) </a:t>
            </a:r>
            <a:r>
              <a:rPr lang="en-US" dirty="0" smtClean="0"/>
              <a:t>de testes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mutantes</a:t>
            </a:r>
            <a:r>
              <a:rPr lang="en-US" baseline="0" dirty="0" smtClean="0"/>
              <a:t> é:</a:t>
            </a:r>
          </a:p>
          <a:p>
            <a:r>
              <a:rPr lang="en-US" baseline="0" dirty="0" smtClean="0"/>
              <a:t>testes de </a:t>
            </a:r>
            <a:r>
              <a:rPr lang="en-US" baseline="0" dirty="0" err="1" smtClean="0"/>
              <a:t>sw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criados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endParaRPr lang="en-US" baseline="0" dirty="0" smtClean="0"/>
          </a:p>
          <a:p>
            <a:r>
              <a:rPr lang="en-US" baseline="0" dirty="0" err="1" smtClean="0"/>
              <a:t>Cobertura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medir</a:t>
            </a:r>
            <a:r>
              <a:rPr lang="en-US" baseline="0" dirty="0" smtClean="0"/>
              <a:t>, mas </a:t>
            </a:r>
            <a:r>
              <a:rPr lang="en-US" baseline="0" dirty="0" err="1" smtClean="0"/>
              <a:t>insuficiente</a:t>
            </a:r>
            <a:r>
              <a:rPr lang="en-US" baseline="0" dirty="0" smtClean="0"/>
              <a:t>. Ex.: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Investigated over last 4 decades in the academy</a:t>
            </a:r>
            <a:endParaRPr lang="en-US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400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667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42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Então</a:t>
            </a:r>
            <a:r>
              <a:rPr lang="en-US" dirty="0" smtClean="0"/>
              <a:t>,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soubesse</a:t>
            </a:r>
            <a:r>
              <a:rPr lang="en-US" dirty="0" smtClean="0"/>
              <a:t> </a:t>
            </a:r>
            <a:r>
              <a:rPr lang="en-US" b="1" dirty="0" err="1" smtClean="0"/>
              <a:t>antecipadamente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M1_M2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um SSHOM,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esforço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computacional</a:t>
            </a:r>
            <a:r>
              <a:rPr lang="en-US" baseline="0" dirty="0" smtClean="0"/>
              <a:t> de 2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Rodar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suíte</a:t>
            </a:r>
            <a:r>
              <a:rPr lang="en-US" baseline="0" dirty="0" smtClean="0"/>
              <a:t> de testes </a:t>
            </a:r>
            <a:r>
              <a:rPr lang="en-US" baseline="0" dirty="0" err="1" smtClean="0"/>
              <a:t>somente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M1 e M2 </a:t>
            </a:r>
            <a:r>
              <a:rPr lang="en-US" baseline="0" dirty="0" err="1" smtClean="0"/>
              <a:t>juntos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isoladamente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Rodar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somente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teste</a:t>
            </a:r>
            <a:r>
              <a:rPr lang="en-US" baseline="0" dirty="0" smtClean="0"/>
              <a:t> t1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842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Resulting: subsumed and non-subsumed FOMs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05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611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binários</a:t>
            </a:r>
            <a:endParaRPr lang="en-US" dirty="0" smtClean="0"/>
          </a:p>
          <a:p>
            <a:r>
              <a:rPr lang="en-US" dirty="0" smtClean="0"/>
              <a:t>Replacement: </a:t>
            </a:r>
            <a:r>
              <a:rPr lang="en-US" dirty="0" err="1" smtClean="0"/>
              <a:t>substituição</a:t>
            </a:r>
            <a:endParaRPr lang="en-US" dirty="0" smtClean="0"/>
          </a:p>
          <a:p>
            <a:r>
              <a:rPr lang="en-US" dirty="0" err="1" smtClean="0"/>
              <a:t>Ficaram</a:t>
            </a:r>
            <a:r>
              <a:rPr lang="en-US" dirty="0" smtClean="0"/>
              <a:t> de for a: UOI (unary operator insertion) e ABS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D537C-FE53-4872-A705-6646A7692C86}" type="slidenum">
              <a:rPr lang="pt-BR" altLang="pt-BR" smtClean="0"/>
              <a:pPr>
                <a:defRPr/>
              </a:pPr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96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468321" y="1275166"/>
            <a:ext cx="142875" cy="307895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 sz="2400" dirty="0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3515045" y="4812508"/>
            <a:ext cx="23648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pt-BR" sz="1000" b="1" dirty="0"/>
              <a:t>Software Engineering Lab (LabSoft)</a:t>
            </a:r>
          </a:p>
          <a:p>
            <a:pPr algn="ctr" eaLnBrk="1" hangingPunct="1">
              <a:defRPr/>
            </a:pPr>
            <a:r>
              <a:rPr lang="en-US" altLang="pt-BR" sz="1000" dirty="0"/>
              <a:t>http://</a:t>
            </a:r>
            <a:r>
              <a:rPr lang="en-US" altLang="pt-BR" sz="1000" dirty="0" err="1"/>
              <a:t>labsoft.dcc.ufmg.br</a:t>
            </a:r>
            <a:r>
              <a:rPr lang="en-US" altLang="pt-BR" sz="1000" dirty="0"/>
              <a:t>/</a:t>
            </a:r>
            <a:endParaRPr lang="pt-BR" altLang="pt-BR" sz="1000" dirty="0"/>
          </a:p>
        </p:txBody>
      </p:sp>
      <p:pic>
        <p:nvPicPr>
          <p:cNvPr id="6" name="Picture 15" descr="labsoft-logo0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33" y="154781"/>
            <a:ext cx="2395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75219"/>
            <a:ext cx="7772400" cy="1512094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pt-BR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39666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Arial" charset="0"/>
              </a:defRPr>
            </a:lvl1pPr>
          </a:lstStyle>
          <a:p>
            <a:r>
              <a:rPr lang="pt-BR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2F85E83-B527-B045-B349-C428B930EBA6}" type="datetime1">
              <a:rPr lang="en-US" smtClean="0"/>
              <a:t>21/09/23</a:t>
            </a:fld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B1256-F8D6-47A7-A8BA-E6567F1DB53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37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4A021-A755-4F4D-8E4B-2F750B2374E5}" type="datetime1">
              <a:rPr lang="en-US" smtClean="0"/>
              <a:t>21/09/23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5ECB-8C15-457E-BAF4-67088DBE170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52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400110"/>
            <a:ext cx="2058988" cy="4331494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9" y="400110"/>
            <a:ext cx="6029325" cy="433149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7D95F-96E8-334F-B6CC-D7C33E12E685}" type="datetime1">
              <a:rPr lang="en-US" smtClean="0"/>
              <a:t>21/09/23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4094B-20D2-4078-AC59-B2AB938DEAF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19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348C4-8257-5246-AA4F-831D9F480A00}" type="datetime1">
              <a:rPr lang="en-US" smtClean="0"/>
              <a:t>21/09/23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D8DC0-34D2-471E-9DA6-5B6297B05F7C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59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23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F58-4960-0143-AE75-7EF6406F30BA}" type="datetime1">
              <a:rPr lang="en-US" smtClean="0"/>
              <a:t>21/09/23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36A32-6BCB-44E8-8226-0B3A9198BC6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65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383508"/>
            <a:ext cx="4038600" cy="334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313" y="1383508"/>
            <a:ext cx="4038600" cy="334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92D8B-B3C1-2E40-A186-F34D2A130CB8}" type="datetime1">
              <a:rPr lang="en-US" smtClean="0"/>
              <a:t>21/09/23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E5A71-E0D7-4992-AD85-2268A696C43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48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6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6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E1C7-FE1A-D246-821D-7FB005B9F0A6}" type="datetime1">
              <a:rPr lang="en-US" smtClean="0"/>
              <a:t>21/09/23</a:t>
            </a:fld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B0CD9-96CD-4DDF-9FF0-0132716F801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1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72EC9-D4D3-FC44-863A-08C1A25B34F2}" type="datetime1">
              <a:rPr lang="en-US" smtClean="0"/>
              <a:t>21/09/23</a:t>
            </a:fld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62B7F-3524-45B8-AA52-AEEE05E2813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25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608CD-018D-AF4C-A8DB-B3C737C29D9C}" type="datetime1">
              <a:rPr lang="en-US" smtClean="0"/>
              <a:t>21/09/23</a:t>
            </a:fld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8795-FDCF-48E5-BF59-4899ABEDB1D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00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84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BB6FE-0CD2-D14B-B445-A043DC191904}" type="datetime1">
              <a:rPr lang="en-US" smtClean="0"/>
              <a:t>21/09/23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BD06C-14A1-481A-A17A-64018C9C164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48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F4B59-1F54-4448-990D-83621CA4E471}" type="datetime1">
              <a:rPr lang="en-US" smtClean="0"/>
              <a:t>21/09/23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25BDD-3D32-405E-96D9-4ACE114903F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8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21584"/>
            <a:ext cx="82296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Click to edit Master text styles</a:t>
            </a:r>
          </a:p>
          <a:p>
            <a:pPr lvl="1"/>
            <a:r>
              <a:rPr lang="pt-BR" altLang="pt-BR" smtClean="0"/>
              <a:t>Second level</a:t>
            </a:r>
          </a:p>
          <a:p>
            <a:pPr lvl="2"/>
            <a:r>
              <a:rPr lang="pt-BR" altLang="pt-BR" smtClean="0"/>
              <a:t>Third level</a:t>
            </a:r>
          </a:p>
          <a:p>
            <a:pPr lvl="3"/>
            <a:r>
              <a:rPr lang="pt-BR" altLang="pt-BR" smtClean="0"/>
              <a:t>Fourth level</a:t>
            </a:r>
          </a:p>
          <a:p>
            <a:pPr lvl="4"/>
            <a:r>
              <a:rPr lang="pt-BR" altLang="pt-BR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9A57C2-FA6D-E347-9E77-E9843EB26379}" type="datetime1">
              <a:rPr lang="en-US" smtClean="0"/>
              <a:t>21/09/23</a:t>
            </a:fld>
            <a:endParaRPr lang="pt-BR"/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7672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6C7AF1F6-856E-4B63-BADB-695098ABD46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466725" y="1070434"/>
            <a:ext cx="6985000" cy="5476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 sz="2400" dirty="0"/>
          </a:p>
        </p:txBody>
      </p:sp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3515045" y="4812508"/>
            <a:ext cx="23648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pt-BR" sz="1000" b="1" dirty="0"/>
              <a:t>Software Engineering Lab (LabSoft)</a:t>
            </a:r>
          </a:p>
          <a:p>
            <a:pPr algn="ctr" eaLnBrk="1" hangingPunct="1">
              <a:defRPr/>
            </a:pPr>
            <a:r>
              <a:rPr lang="en-US" altLang="pt-BR" sz="1000" dirty="0"/>
              <a:t>http://</a:t>
            </a:r>
            <a:r>
              <a:rPr lang="en-US" altLang="pt-BR" sz="1000" dirty="0" err="1"/>
              <a:t>labsoft.dcc.ufmg.br</a:t>
            </a:r>
            <a:r>
              <a:rPr lang="en-US" altLang="pt-BR" sz="1000" dirty="0"/>
              <a:t>/</a:t>
            </a:r>
            <a:endParaRPr lang="pt-BR" altLang="pt-BR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178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532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709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469876" indent="-469876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908005" indent="-43654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" panose="020B0604020202020204" pitchFamily="34" charset="0"/>
          <a:cs typeface="+mn-cs"/>
        </a:defRPr>
      </a:lvl2pPr>
      <a:lvl3pPr marL="1377882" indent="-46829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Arial" panose="020B0604020202020204" pitchFamily="34" charset="0"/>
          <a:cs typeface="+mn-cs"/>
        </a:defRPr>
      </a:lvl3pPr>
      <a:lvl4pPr marL="1827122" indent="-43812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B0604020202020204" pitchFamily="34" charset="0"/>
          <a:cs typeface="+mn-cs"/>
        </a:defRPr>
      </a:lvl4pPr>
      <a:lvl5pPr marL="2296999" indent="-46829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Arial" panose="020B0604020202020204" pitchFamily="34" charset="0"/>
          <a:cs typeface="+mn-cs"/>
        </a:defRPr>
      </a:lvl5pPr>
      <a:lvl6pPr marL="2754175" indent="-468291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cs typeface="+mn-cs"/>
        </a:defRPr>
      </a:lvl6pPr>
      <a:lvl7pPr marL="3211353" indent="-468291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cs typeface="+mn-cs"/>
        </a:defRPr>
      </a:lvl7pPr>
      <a:lvl8pPr marL="3668531" indent="-468291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cs typeface="+mn-cs"/>
        </a:defRPr>
      </a:lvl8pPr>
      <a:lvl9pPr marL="4125708" indent="-468291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1419622"/>
            <a:ext cx="8208268" cy="15120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Do Mutations of Strongly Subsuming </a:t>
            </a:r>
            <a:r>
              <a:rPr lang="en-US" sz="4400" dirty="0" smtClean="0"/>
              <a:t>Second-Order </a:t>
            </a:r>
            <a:r>
              <a:rPr lang="en-US" sz="4400" dirty="0" smtClean="0"/>
              <a:t>Mutants Really Mask Each Other?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008112"/>
          </a:xfrm>
        </p:spPr>
        <p:txBody>
          <a:bodyPr>
            <a:noAutofit/>
          </a:bodyPr>
          <a:lstStyle/>
          <a:p>
            <a:pPr algn="l"/>
            <a:r>
              <a:rPr lang="en-US" altLang="pt-BR" sz="2200" b="1" dirty="0" smtClean="0">
                <a:latin typeface="Arial" panose="020B0604020202020204" pitchFamily="34" charset="0"/>
              </a:rPr>
              <a:t>João Paulo </a:t>
            </a:r>
            <a:r>
              <a:rPr lang="en-US" altLang="pt-BR" sz="2200" b="1" dirty="0" smtClean="0">
                <a:latin typeface="Arial" panose="020B0604020202020204" pitchFamily="34" charset="0"/>
              </a:rPr>
              <a:t>Diniz</a:t>
            </a:r>
            <a:r>
              <a:rPr lang="en-US" altLang="pt-BR" sz="2200" dirty="0" smtClean="0">
                <a:latin typeface="Arial" panose="020B0604020202020204" pitchFamily="34" charset="0"/>
              </a:rPr>
              <a:t>, Fischer Ferreira,</a:t>
            </a:r>
            <a:br>
              <a:rPr lang="en-US" altLang="pt-BR" sz="2200" dirty="0" smtClean="0">
                <a:latin typeface="Arial" panose="020B0604020202020204" pitchFamily="34" charset="0"/>
              </a:rPr>
            </a:br>
            <a:r>
              <a:rPr lang="en-US" altLang="pt-BR" sz="2200" dirty="0" smtClean="0">
                <a:latin typeface="Arial" panose="020B0604020202020204" pitchFamily="34" charset="0"/>
              </a:rPr>
              <a:t>Fabiano Ferrari, Eduardo Figueiredo</a:t>
            </a:r>
            <a:endParaRPr lang="en-US" altLang="pt-BR" sz="2200" dirty="0" smtClean="0">
              <a:latin typeface="Arial" panose="020B060402020202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5580112" y="4443960"/>
            <a:ext cx="3384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 err="1" smtClean="0"/>
              <a:t>LabSoft</a:t>
            </a:r>
            <a:r>
              <a:rPr lang="en-US" altLang="en-US" sz="1400" dirty="0" smtClean="0"/>
              <a:t> Seminar</a:t>
            </a:r>
            <a:r>
              <a:rPr lang="en-US" altLang="en-US" sz="1400" dirty="0" smtClean="0"/>
              <a:t>. September </a:t>
            </a:r>
            <a:r>
              <a:rPr lang="en-US" altLang="en-US" sz="1400" dirty="0" smtClean="0"/>
              <a:t>25</a:t>
            </a:r>
            <a:r>
              <a:rPr lang="en-US" altLang="en-US" sz="1400" baseline="30000" dirty="0" smtClean="0"/>
              <a:t>th</a:t>
            </a:r>
            <a:r>
              <a:rPr lang="en-US" altLang="en-US" sz="1400" dirty="0" smtClean="0"/>
              <a:t>, 2023</a:t>
            </a:r>
            <a:endParaRPr lang="en-US" altLang="en-US" sz="1400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" y="6200"/>
            <a:ext cx="1303423" cy="13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utation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1151964"/>
            <a:ext cx="6876256" cy="3724043"/>
          </a:xfrm>
          <a:prstGeom prst="rect">
            <a:avLst/>
          </a:prstGeom>
        </p:spPr>
      </p:pic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Mutation </a:t>
            </a:r>
            <a:r>
              <a:rPr lang="en-US" altLang="pt-BR" dirty="0" smtClean="0"/>
              <a:t>testing </a:t>
            </a:r>
            <a:r>
              <a:rPr lang="en-US" altLang="pt-BR" dirty="0"/>
              <a:t>d</a:t>
            </a:r>
            <a:r>
              <a:rPr lang="en-US" altLang="pt-BR" dirty="0" smtClean="0"/>
              <a:t>rawbacks</a:t>
            </a:r>
            <a:endParaRPr lang="en-US" altLang="en-US" dirty="0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20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4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AC87F5-BAEE-4C7D-B8FC-12697570E1D2}" type="slidenum">
              <a:rPr lang="en-US" altLang="pt-BR" smtClean="0"/>
              <a:pPr/>
              <a:t>10</a:t>
            </a:fld>
            <a:endParaRPr lang="en-US" alt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404347" y="1779663"/>
            <a:ext cx="1296144" cy="1008112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32241" y="3903898"/>
            <a:ext cx="1368152" cy="972108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47763" y="1185619"/>
            <a:ext cx="5184576" cy="3690387"/>
          </a:xfrm>
          <a:solidFill>
            <a:schemeClr val="accent5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Cost reduction techniques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Number of mutants</a:t>
            </a:r>
          </a:p>
          <a:p>
            <a:pPr lvl="1"/>
            <a:r>
              <a:rPr lang="en-US" dirty="0" smtClean="0"/>
              <a:t>Number of test cases</a:t>
            </a:r>
          </a:p>
          <a:p>
            <a:pPr lvl="1"/>
            <a:r>
              <a:rPr lang="en-US" dirty="0" smtClean="0"/>
              <a:t>Test case prioritization</a:t>
            </a:r>
          </a:p>
          <a:p>
            <a:pPr lvl="1"/>
            <a:r>
              <a:rPr lang="en-US" b="1" dirty="0" smtClean="0"/>
              <a:t>Higher-order 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4216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pt-BR" sz="4400" dirty="0" smtClean="0"/>
              <a:t>Higher-order </a:t>
            </a:r>
            <a:r>
              <a:rPr lang="en-US" altLang="pt-BR" sz="4400" dirty="0"/>
              <a:t>Mutants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00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mutants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93" y="1221622"/>
            <a:ext cx="8352159" cy="3509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 mutation</a:t>
            </a:r>
            <a:r>
              <a:rPr lang="en-US" dirty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first-order mutant (</a:t>
            </a:r>
            <a:r>
              <a:rPr lang="en-US" b="1" dirty="0" smtClean="0"/>
              <a:t>FOM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</a:t>
            </a:r>
            <a:r>
              <a:rPr lang="en-US" dirty="0"/>
              <a:t>1 </a:t>
            </a:r>
            <a:r>
              <a:rPr lang="en-US" dirty="0" smtClean="0"/>
              <a:t>mutations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higher-order </a:t>
            </a:r>
            <a:r>
              <a:rPr lang="en-US" dirty="0" smtClean="0"/>
              <a:t>mutant (</a:t>
            </a:r>
            <a:r>
              <a:rPr lang="en-US" b="1" dirty="0" smtClean="0"/>
              <a:t>HOM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 mutations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order mutant (</a:t>
            </a:r>
            <a:r>
              <a:rPr lang="en-US" b="1" dirty="0" smtClean="0"/>
              <a:t>2OM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n</a:t>
            </a:r>
            <a:r>
              <a:rPr lang="en-US" dirty="0" smtClean="0"/>
              <a:t> mutations can generate</a:t>
            </a:r>
          </a:p>
          <a:p>
            <a:pPr lvl="1"/>
            <a:r>
              <a:rPr lang="en-US" dirty="0" smtClean="0"/>
              <a:t>~ </a:t>
            </a:r>
            <a:r>
              <a:rPr lang="en-US" dirty="0"/>
              <a:t>C( </a:t>
            </a:r>
            <a:r>
              <a:rPr lang="en-US" dirty="0" smtClean="0"/>
              <a:t>) 2OMs</a:t>
            </a:r>
          </a:p>
          <a:p>
            <a:pPr lvl="1"/>
            <a:r>
              <a:rPr lang="en-US" dirty="0"/>
              <a:t>~ C( </a:t>
            </a:r>
            <a:r>
              <a:rPr lang="en-US" dirty="0" smtClean="0"/>
              <a:t>) 3OMs</a:t>
            </a:r>
          </a:p>
          <a:p>
            <a:pPr lvl="1"/>
            <a:r>
              <a:rPr lang="en-US" dirty="0" smtClean="0"/>
              <a:t>~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b="1" baseline="30000" dirty="0"/>
              <a:t> </a:t>
            </a:r>
            <a:r>
              <a:rPr lang="en-US" dirty="0"/>
              <a:t>HOMs (exponential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33011"/>
              </p:ext>
            </p:extLst>
          </p:nvPr>
        </p:nvGraphicFramePr>
        <p:xfrm>
          <a:off x="2025608" y="3363005"/>
          <a:ext cx="26554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" name="Equation" r:id="rId3" imgW="292100" imgH="482600" progId="Equation.3">
                  <p:embed/>
                </p:oleObj>
              </mc:Choice>
              <mc:Fallback>
                <p:oleObj name="Equation" r:id="rId3" imgW="29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608" y="3363005"/>
                        <a:ext cx="265546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31172"/>
              </p:ext>
            </p:extLst>
          </p:nvPr>
        </p:nvGraphicFramePr>
        <p:xfrm>
          <a:off x="2028309" y="3771244"/>
          <a:ext cx="26554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" name="Equation" r:id="rId5" imgW="292100" imgH="482600" progId="Equation.3">
                  <p:embed/>
                </p:oleObj>
              </mc:Choice>
              <mc:Fallback>
                <p:oleObj name="Equation" r:id="rId5" imgW="29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8309" y="3771244"/>
                        <a:ext cx="265546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4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dirty="0" smtClean="0"/>
              <a:t>-Order Mutants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93" y="1221622"/>
            <a:ext cx="8352159" cy="3509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are </a:t>
            </a:r>
            <a:r>
              <a:rPr lang="en-US" b="1" dirty="0"/>
              <a:t>more likely to be killed</a:t>
            </a:r>
            <a:r>
              <a:rPr lang="en-US" dirty="0"/>
              <a:t> than </a:t>
            </a:r>
            <a:r>
              <a:rPr lang="en-US" dirty="0" smtClean="0"/>
              <a:t>FOMs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few are </a:t>
            </a:r>
            <a:r>
              <a:rPr lang="en-US" b="1" dirty="0"/>
              <a:t>harder</a:t>
            </a:r>
            <a:r>
              <a:rPr lang="en-US" dirty="0"/>
              <a:t> to be </a:t>
            </a:r>
            <a:r>
              <a:rPr lang="en-US" dirty="0" smtClean="0"/>
              <a:t>killed</a:t>
            </a:r>
          </a:p>
          <a:p>
            <a:pPr lvl="1"/>
            <a:r>
              <a:rPr lang="en-US" dirty="0" smtClean="0"/>
              <a:t>are </a:t>
            </a:r>
            <a:r>
              <a:rPr lang="en-US" b="1" dirty="0" smtClean="0"/>
              <a:t>more representative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b="1" dirty="0" smtClean="0"/>
              <a:t>subtler faults</a:t>
            </a:r>
          </a:p>
          <a:p>
            <a:pPr lvl="1"/>
            <a:r>
              <a:rPr lang="en-US" dirty="0" smtClean="0"/>
              <a:t>mutations can (partially)</a:t>
            </a:r>
            <a:r>
              <a:rPr lang="en-US" b="1" dirty="0" smtClean="0"/>
              <a:t> mask</a:t>
            </a:r>
            <a:r>
              <a:rPr lang="en-US" dirty="0" smtClean="0"/>
              <a:t>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Strongly Subsuming Higher-Order Mutants (</a:t>
            </a:r>
            <a:r>
              <a:rPr lang="en-US" b="1" dirty="0" smtClean="0"/>
              <a:t>SSHOMs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25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SS2OM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pic>
        <p:nvPicPr>
          <p:cNvPr id="7" name="Picture 6" descr="SSHOMs_IS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62"/>
            <a:ext cx="9144000" cy="287835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209001" y="4238094"/>
            <a:ext cx="814591" cy="77155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16295" y="4238094"/>
            <a:ext cx="814591" cy="7715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6296" y="4409551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9000" y="4409551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23591" y="4409551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3" name="Retângulo de cantos arredondados 5"/>
          <p:cNvSpPr/>
          <p:nvPr/>
        </p:nvSpPr>
        <p:spPr>
          <a:xfrm>
            <a:off x="4067944" y="3384159"/>
            <a:ext cx="1008112" cy="93610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de cantos arredondados 5"/>
          <p:cNvSpPr/>
          <p:nvPr/>
        </p:nvSpPr>
        <p:spPr>
          <a:xfrm>
            <a:off x="5868144" y="3363838"/>
            <a:ext cx="100811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de cantos arredondados 5"/>
          <p:cNvSpPr/>
          <p:nvPr/>
        </p:nvSpPr>
        <p:spPr>
          <a:xfrm>
            <a:off x="7720032" y="3363838"/>
            <a:ext cx="1008112" cy="504056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41818" y="4346700"/>
            <a:ext cx="360040" cy="555526"/>
          </a:xfrm>
          <a:prstGeom prst="ellipse">
            <a:avLst/>
          </a:prstGeom>
          <a:solidFill>
            <a:srgbClr val="660066">
              <a:alpha val="20000"/>
            </a:srgbClr>
          </a:solidFill>
          <a:ln w="190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2" y="3594696"/>
            <a:ext cx="56938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300" b="1" dirty="0" smtClean="0">
                <a:latin typeface="Courier New"/>
                <a:cs typeface="Courier New"/>
              </a:rPr>
              <a:t>t1</a:t>
            </a:r>
          </a:p>
          <a:p>
            <a:r>
              <a:rPr lang="en-US" sz="1300" b="1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300" b="1" dirty="0" smtClean="0">
                <a:latin typeface="Courier New"/>
                <a:cs typeface="Courier New"/>
              </a:rPr>
              <a:t>t2</a:t>
            </a:r>
          </a:p>
          <a:p>
            <a:r>
              <a:rPr lang="en-US" sz="1300" b="1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300" b="1" dirty="0" smtClean="0">
                <a:latin typeface="Courier New"/>
                <a:cs typeface="Courier New"/>
              </a:rPr>
              <a:t>t3</a:t>
            </a:r>
            <a:endParaRPr lang="en-US" sz="13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43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Mutants reduction -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78071"/>
              </p:ext>
            </p:extLst>
          </p:nvPr>
        </p:nvGraphicFramePr>
        <p:xfrm>
          <a:off x="468311" y="1222375"/>
          <a:ext cx="7992120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9393"/>
                <a:gridCol w="2556667"/>
                <a:gridCol w="1998030"/>
                <a:gridCol w="199803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baseline="0" dirty="0" smtClean="0"/>
                        <a:t>m2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53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reduction -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750632"/>
              </p:ext>
            </p:extLst>
          </p:nvPr>
        </p:nvGraphicFramePr>
        <p:xfrm>
          <a:off x="468311" y="1222375"/>
          <a:ext cx="7992120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9393"/>
                <a:gridCol w="2556667"/>
                <a:gridCol w="1998030"/>
                <a:gridCol w="199803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SS2OMs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noStrike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en-US" sz="1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noStrike" baseline="0" dirty="0" smtClean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en-US" sz="1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noStrike" dirty="0" smtClean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en-US" sz="1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noStrike" dirty="0" smtClean="0">
                          <a:solidFill>
                            <a:schemeClr val="tx1"/>
                          </a:solidFill>
                        </a:rPr>
                        <a:t>m4</a:t>
                      </a:r>
                      <a:endParaRPr lang="en-US" sz="1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noStrike" dirty="0" smtClean="0">
                          <a:solidFill>
                            <a:schemeClr val="tx1"/>
                          </a:solidFill>
                        </a:rPr>
                        <a:t>m5</a:t>
                      </a:r>
                      <a:endParaRPr lang="en-US" sz="1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noStrike" dirty="0" smtClean="0">
                          <a:solidFill>
                            <a:schemeClr val="tx1"/>
                          </a:solidFill>
                        </a:rPr>
                        <a:t>m6</a:t>
                      </a:r>
                      <a:endParaRPr lang="en-US" sz="19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86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reduction -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27992"/>
              </p:ext>
            </p:extLst>
          </p:nvPr>
        </p:nvGraphicFramePr>
        <p:xfrm>
          <a:off x="468311" y="1222375"/>
          <a:ext cx="7992120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9393"/>
                <a:gridCol w="2556667"/>
                <a:gridCol w="2123853"/>
                <a:gridCol w="1872207"/>
              </a:tblGrid>
              <a:tr h="12523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SS2OMs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Resulting mutants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m3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m4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m5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m6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17</a:t>
            </a:fld>
            <a:endParaRPr lang="pt-BR" altLang="pt-BR"/>
          </a:p>
        </p:txBody>
      </p:sp>
      <p:sp>
        <p:nvSpPr>
          <p:cNvPr id="3" name="Right Arrow 2"/>
          <p:cNvSpPr/>
          <p:nvPr/>
        </p:nvSpPr>
        <p:spPr>
          <a:xfrm>
            <a:off x="2915816" y="2139702"/>
            <a:ext cx="151216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reduction -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71121"/>
              </p:ext>
            </p:extLst>
          </p:nvPr>
        </p:nvGraphicFramePr>
        <p:xfrm>
          <a:off x="468311" y="1222375"/>
          <a:ext cx="7992120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9393"/>
                <a:gridCol w="2556667"/>
                <a:gridCol w="2123853"/>
                <a:gridCol w="1872207"/>
              </a:tblGrid>
              <a:tr h="12523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SS2OMs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Resulting mutants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m3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m4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m5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m6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18</a:t>
            </a:fld>
            <a:endParaRPr lang="pt-BR" altLang="pt-BR"/>
          </a:p>
        </p:txBody>
      </p:sp>
      <p:sp>
        <p:nvSpPr>
          <p:cNvPr id="3" name="Right Arrow 2"/>
          <p:cNvSpPr/>
          <p:nvPr/>
        </p:nvSpPr>
        <p:spPr>
          <a:xfrm>
            <a:off x="2915816" y="2139702"/>
            <a:ext cx="151216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600272">
            <a:off x="978048" y="3581010"/>
            <a:ext cx="3557783" cy="231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</a:t>
            </a:r>
            <a:r>
              <a:rPr lang="en-US" dirty="0" smtClean="0"/>
              <a:t>subsumed </a:t>
            </a:r>
            <a:r>
              <a:rPr lang="en-US" dirty="0"/>
              <a:t>FOMs</a:t>
            </a:r>
          </a:p>
        </p:txBody>
      </p:sp>
    </p:spTree>
    <p:extLst>
      <p:ext uri="{BB962C8B-B14F-4D97-AF65-F5344CB8AC3E}">
        <p14:creationId xmlns:p14="http://schemas.microsoft.com/office/powerpoint/2010/main" val="2374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reduction -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376177"/>
              </p:ext>
            </p:extLst>
          </p:nvPr>
        </p:nvGraphicFramePr>
        <p:xfrm>
          <a:off x="468313" y="1222375"/>
          <a:ext cx="8208145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9393"/>
                <a:gridCol w="2556667"/>
                <a:gridCol w="2195861"/>
                <a:gridCol w="2016224"/>
              </a:tblGrid>
              <a:tr h="12523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SS2OMs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Resulting mutants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Reduction</a:t>
                      </a:r>
                      <a:endParaRPr lang="en-US" sz="1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[m1,m2]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 out of 8 mutants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[m3,m4]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(37.5%)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m3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[m5,m6]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m4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m5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m6</a:t>
                      </a:r>
                      <a:endParaRPr lang="en-US" sz="1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19</a:t>
            </a:fld>
            <a:endParaRPr lang="pt-BR" altLang="pt-BR"/>
          </a:p>
        </p:txBody>
      </p:sp>
      <p:sp>
        <p:nvSpPr>
          <p:cNvPr id="3" name="Right Arrow 2"/>
          <p:cNvSpPr/>
          <p:nvPr/>
        </p:nvSpPr>
        <p:spPr>
          <a:xfrm>
            <a:off x="2915816" y="2139702"/>
            <a:ext cx="151216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600272">
            <a:off x="978048" y="3581009"/>
            <a:ext cx="3557783" cy="231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non-subsumed FOMs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pt-BR" dirty="0"/>
              <a:t>Mutation </a:t>
            </a:r>
            <a:r>
              <a:rPr lang="en-US" altLang="pt-BR" dirty="0" smtClean="0"/>
              <a:t>testing</a:t>
            </a:r>
          </a:p>
          <a:p>
            <a:pPr eaLnBrk="1" hangingPunct="1">
              <a:defRPr/>
            </a:pPr>
            <a:r>
              <a:rPr lang="en-US" altLang="pt-BR" dirty="0" smtClean="0"/>
              <a:t>Higher-order mutants</a:t>
            </a:r>
          </a:p>
          <a:p>
            <a:pPr eaLnBrk="1" hangingPunct="1">
              <a:defRPr/>
            </a:pPr>
            <a:r>
              <a:rPr lang="en-US" altLang="pt-BR" dirty="0" smtClean="0"/>
              <a:t>Mutants </a:t>
            </a:r>
            <a:r>
              <a:rPr lang="en-US" altLang="pt-BR" dirty="0" smtClean="0"/>
              <a:t>generation </a:t>
            </a:r>
            <a:endParaRPr lang="en-US" altLang="pt-BR" dirty="0"/>
          </a:p>
          <a:p>
            <a:pPr eaLnBrk="1" hangingPunct="1">
              <a:defRPr/>
            </a:pPr>
            <a:r>
              <a:rPr lang="en-US" altLang="pt-BR" dirty="0" smtClean="0"/>
              <a:t>Strongly Subsuming Second-Order Mutants</a:t>
            </a:r>
            <a:endParaRPr lang="en-US" altLang="pt-BR" dirty="0" smtClean="0"/>
          </a:p>
          <a:p>
            <a:pPr eaLnBrk="1" hangingPunct="1">
              <a:defRPr/>
            </a:pPr>
            <a:r>
              <a:rPr lang="en-US" altLang="pt-BR" dirty="0" smtClean="0"/>
              <a:t>Study #1</a:t>
            </a:r>
            <a:endParaRPr lang="en-US" altLang="pt-BR" dirty="0" smtClean="0"/>
          </a:p>
          <a:p>
            <a:pPr eaLnBrk="1" hangingPunct="1">
              <a:defRPr/>
            </a:pPr>
            <a:r>
              <a:rPr lang="en-US" altLang="pt-BR" dirty="0" smtClean="0"/>
              <a:t>Study #2</a:t>
            </a:r>
          </a:p>
          <a:p>
            <a:pPr eaLnBrk="1" hangingPunct="1">
              <a:defRPr/>
            </a:pPr>
            <a:r>
              <a:rPr lang="en-US" altLang="pt-BR" dirty="0" smtClean="0"/>
              <a:t>Related </a:t>
            </a:r>
            <a:r>
              <a:rPr lang="en-US" altLang="pt-BR" dirty="0" smtClean="0"/>
              <a:t>work</a:t>
            </a:r>
          </a:p>
          <a:p>
            <a:pPr eaLnBrk="1" hangingPunct="1">
              <a:defRPr/>
            </a:pPr>
            <a:r>
              <a:rPr lang="en-US" altLang="pt-BR" dirty="0" smtClean="0"/>
              <a:t>Conclusion</a:t>
            </a:r>
            <a:endParaRPr lang="en-US"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76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SSHOMs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Exponential search space</a:t>
            </a:r>
          </a:p>
          <a:p>
            <a:r>
              <a:rPr lang="en-US" dirty="0" smtClean="0"/>
              <a:t>Dynamic </a:t>
            </a:r>
            <a:r>
              <a:rPr lang="en-US" dirty="0"/>
              <a:t>search (running test suite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Trends:</a:t>
            </a:r>
          </a:p>
          <a:p>
            <a:pPr lvl="1"/>
            <a:r>
              <a:rPr lang="en-US" dirty="0" smtClean="0"/>
              <a:t>Find as many SSHOMs as possible 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2"/>
            <a:r>
              <a:rPr lang="en-US" dirty="0" smtClean="0"/>
              <a:t>Genetic </a:t>
            </a:r>
            <a:r>
              <a:rPr lang="en-US" dirty="0" smtClean="0"/>
              <a:t>Algorithms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00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923678"/>
            <a:ext cx="7772400" cy="1512094"/>
          </a:xfrm>
        </p:spPr>
        <p:txBody>
          <a:bodyPr>
            <a:noAutofit/>
          </a:bodyPr>
          <a:lstStyle/>
          <a:p>
            <a:r>
              <a:rPr lang="en-US" altLang="pt-BR" sz="4400" dirty="0" smtClean="0"/>
              <a:t>Goals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7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21584"/>
            <a:ext cx="8352159" cy="3509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which </a:t>
            </a:r>
            <a:r>
              <a:rPr lang="en-US" b="1" dirty="0"/>
              <a:t>characteristics</a:t>
            </a:r>
            <a:r>
              <a:rPr lang="en-US" dirty="0"/>
              <a:t> make </a:t>
            </a:r>
            <a:r>
              <a:rPr lang="en-US" dirty="0" smtClean="0"/>
              <a:t>SSHOMs </a:t>
            </a:r>
            <a:r>
              <a:rPr lang="en-US" dirty="0"/>
              <a:t>more difficult to kill than their constituent </a:t>
            </a:r>
            <a:r>
              <a:rPr lang="en-US" dirty="0" smtClean="0"/>
              <a:t>FOMs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è"/>
            </a:pPr>
            <a:r>
              <a:rPr lang="en-US" dirty="0" smtClean="0"/>
              <a:t>One of the explanations in the literature is that their mutations </a:t>
            </a:r>
            <a:r>
              <a:rPr lang="en-US" b="1" dirty="0" smtClean="0"/>
              <a:t>partially mask</a:t>
            </a:r>
            <a:r>
              <a:rPr lang="en-US" dirty="0" smtClean="0"/>
              <a:t> the others</a:t>
            </a:r>
          </a:p>
          <a:p>
            <a:pPr lvl="1">
              <a:buFont typeface="Wingdings" charset="0"/>
              <a:buChar char="è"/>
            </a:pPr>
            <a:r>
              <a:rPr lang="en-US" dirty="0" smtClean="0"/>
              <a:t>Lack of studies</a:t>
            </a:r>
          </a:p>
          <a:p>
            <a:pPr lvl="1">
              <a:buFont typeface="Wingdings" charset="0"/>
              <a:buChar char="è"/>
            </a:pPr>
            <a:r>
              <a:rPr lang="en-US" dirty="0" smtClean="0"/>
              <a:t>Scope limited to SS</a:t>
            </a:r>
            <a:r>
              <a:rPr lang="en-US" b="1" dirty="0" smtClean="0"/>
              <a:t>2</a:t>
            </a:r>
            <a:r>
              <a:rPr lang="en-US" dirty="0" smtClean="0"/>
              <a:t>OMs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2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923678"/>
            <a:ext cx="7772400" cy="1512094"/>
          </a:xfrm>
        </p:spPr>
        <p:txBody>
          <a:bodyPr>
            <a:noAutofit/>
          </a:bodyPr>
          <a:lstStyle/>
          <a:p>
            <a:r>
              <a:rPr lang="en-US" altLang="pt-BR" sz="4400" dirty="0" smtClean="0"/>
              <a:t>Research Method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62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</a:t>
            </a:r>
            <a:r>
              <a:rPr lang="en-US" dirty="0"/>
              <a:t>Java subject systems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119342"/>
              </p:ext>
            </p:extLst>
          </p:nvPr>
        </p:nvGraphicFramePr>
        <p:xfrm>
          <a:off x="467544" y="1158989"/>
          <a:ext cx="6615162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0"/>
                <a:gridCol w="1272000"/>
                <a:gridCol w="907386"/>
                <a:gridCol w="1167528"/>
                <a:gridCol w="1011858"/>
              </a:tblGrid>
              <a:tr h="2849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Version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 Tests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JUnit</a:t>
                      </a:r>
                      <a:endParaRPr lang="en-US" sz="1800" dirty="0"/>
                    </a:p>
                  </a:txBody>
                  <a:tcPr anchor="ctr"/>
                </a:tc>
              </a:tr>
              <a:tr h="13204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~100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1,181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~2k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CLI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2,699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2003.10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3,626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14433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Validator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7,409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1523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2.9.0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&gt; 10k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1,089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r>
                        <a:rPr lang="en-US" sz="1800" baseline="0" dirty="0" smtClean="0"/>
                        <a:t> and 4</a:t>
                      </a:r>
                      <a:endParaRPr lang="en-US" sz="1800" dirty="0"/>
                    </a:p>
                  </a:txBody>
                  <a:tcPr/>
                </a:tc>
              </a:tr>
              <a:tr h="1328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4,924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 and 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4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57256" y="195263"/>
            <a:ext cx="8362951" cy="857250"/>
          </a:xfrm>
        </p:spPr>
        <p:txBody>
          <a:bodyPr/>
          <a:lstStyle/>
          <a:p>
            <a:r>
              <a:rPr lang="en-US" altLang="en-US" dirty="0" smtClean="0"/>
              <a:t>Mutation operators implemented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24149"/>
              </p:ext>
            </p:extLst>
          </p:nvPr>
        </p:nvGraphicFramePr>
        <p:xfrm>
          <a:off x="468320" y="1153676"/>
          <a:ext cx="8229601" cy="387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75"/>
                <a:gridCol w="3384376"/>
                <a:gridCol w="1296139"/>
                <a:gridCol w="2253711"/>
              </a:tblGrid>
              <a:tr h="31243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 marT="34295" marB="34295" anchor="ctr"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T="34295" marB="34295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marT="34295" marB="3429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5" marB="3429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Mutants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5" marB="34295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AOR</a:t>
                      </a:r>
                      <a:endParaRPr lang="en-US" sz="1600" b="1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Arithmetic</a:t>
                      </a:r>
                      <a:r>
                        <a:rPr lang="en-US" sz="1600" dirty="0" smtClean="0"/>
                        <a:t> Operator Replacement</a:t>
                      </a:r>
                      <a:endParaRPr lang="en-US" sz="1600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 b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– b    a * b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b    a % b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</a:tr>
              <a:tr h="9702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ROR</a:t>
                      </a:r>
                      <a:endParaRPr lang="en-US" sz="1600" b="1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Relational</a:t>
                      </a:r>
                      <a:r>
                        <a:rPr lang="en-US" sz="1600" dirty="0" smtClean="0"/>
                        <a:t> Operator Replacement</a:t>
                      </a:r>
                      <a:endParaRPr lang="en-US" sz="1600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 b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&lt;= b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&gt;= b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 b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!= b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</a:tr>
              <a:tr h="54865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LCR</a:t>
                      </a:r>
                      <a:endParaRPr lang="en-US" sz="1600" b="1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Logical</a:t>
                      </a:r>
                      <a:r>
                        <a:rPr lang="en-US" sz="1600" dirty="0" smtClean="0"/>
                        <a:t> Connector Replacement</a:t>
                      </a:r>
                      <a:endParaRPr lang="en-US" sz="1600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b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&amp;&amp; b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</a:tr>
              <a:tr h="134055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SBR</a:t>
                      </a:r>
                      <a:endParaRPr lang="en-US" sz="1600" b="1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Statement</a:t>
                      </a:r>
                      <a:r>
                        <a:rPr lang="en-US" sz="1600" dirty="0" smtClean="0"/>
                        <a:t> Block Removal</a:t>
                      </a:r>
                      <a:endParaRPr lang="en-US" sz="1600" dirty="0"/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b+1;</a:t>
                      </a:r>
                    </a:p>
                    <a:p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mr-I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…){</a:t>
                      </a:r>
                    </a:p>
                    <a:p>
                      <a:r>
                        <a:rPr lang="mr-I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…</a:t>
                      </a:r>
                    </a:p>
                    <a:p>
                      <a:r>
                        <a:rPr lang="mr-I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Ø</a:t>
                      </a:r>
                    </a:p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Courier New"/>
                        <a:ea typeface="+mn-ea"/>
                        <a:cs typeface="Courier New"/>
                      </a:endParaRPr>
                    </a:p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Ø</a:t>
                      </a: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5" marB="34295"/>
                </a:tc>
              </a:tr>
            </a:tbl>
          </a:graphicData>
        </a:graphic>
      </p:graphicFrame>
      <p:sp>
        <p:nvSpPr>
          <p:cNvPr id="3793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20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4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2EEEC9-C1B1-4CC2-9A66-B8411BE45F9A}" type="slidenum">
              <a:rPr lang="pt-BR" altLang="pt-BR" smtClean="0"/>
              <a:pPr/>
              <a:t>25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665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FOMs generated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771982"/>
              </p:ext>
            </p:extLst>
          </p:nvPr>
        </p:nvGraphicFramePr>
        <p:xfrm>
          <a:off x="467547" y="1070921"/>
          <a:ext cx="7704855" cy="40690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56390"/>
                <a:gridCol w="1272000"/>
                <a:gridCol w="907386"/>
                <a:gridCol w="1167528"/>
                <a:gridCol w="1011858"/>
                <a:gridCol w="1089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LCR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SBR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57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85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10</a:t>
                      </a:r>
                      <a:endParaRPr lang="en-US" sz="18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138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380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358</a:t>
                      </a:r>
                      <a:endParaRPr lang="en-US" sz="18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866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411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925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CLI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355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539</a:t>
                      </a:r>
                      <a:endParaRPr lang="en-US" sz="18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1,082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136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753</a:t>
                      </a:r>
                      <a:endParaRPr lang="en-US" sz="18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1,207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54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Validator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1,675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1,024</a:t>
                      </a:r>
                      <a:endParaRPr lang="en-US" sz="18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3,197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1,430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1,535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3,712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1,876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244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1,890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1,309</a:t>
                      </a:r>
                      <a:endParaRPr lang="en-US" sz="1800" b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5,287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Overall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sz="1800" b="1" dirty="0" smtClean="0"/>
                        <a:t>3,348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759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6,420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5,944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16,471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94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SS2OMs </a:t>
            </a:r>
            <a:r>
              <a:rPr lang="en-US" dirty="0" smtClean="0"/>
              <a:t>found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83639"/>
              </p:ext>
            </p:extLst>
          </p:nvPr>
        </p:nvGraphicFramePr>
        <p:xfrm>
          <a:off x="467547" y="1151553"/>
          <a:ext cx="576063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49"/>
                <a:gridCol w="988192"/>
                <a:gridCol w="1368152"/>
                <a:gridCol w="1296144"/>
              </a:tblGrid>
              <a:tr h="2745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2OMs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SS2OMs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57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dirty="0">
                          <a:effectLst/>
                        </a:rPr>
                        <a:t>1,488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0" dirty="0">
                          <a:effectLst/>
                        </a:rPr>
                        <a:t>25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968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138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9,086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b="0">
                          <a:effectLst/>
                        </a:rPr>
                        <a:t>393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968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866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372,885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0" dirty="0">
                          <a:effectLst/>
                        </a:rPr>
                        <a:t>3,324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925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425,531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b="0" dirty="0">
                          <a:effectLst/>
                        </a:rPr>
                        <a:t>4,430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968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CLI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1,082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582,685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b="0" dirty="0">
                          <a:effectLst/>
                        </a:rPr>
                        <a:t>1,852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968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1,207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727,556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b="0">
                          <a:effectLst/>
                        </a:rPr>
                        <a:t>1,421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Validator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3,197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5,102,330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b="0">
                          <a:effectLst/>
                        </a:rPr>
                        <a:t>17,546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968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3,712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>
                          <a:effectLst/>
                        </a:rPr>
                        <a:t>6,880,416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b="0" dirty="0">
                          <a:effectLst/>
                        </a:rPr>
                        <a:t>6,970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968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5,287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dirty="0">
                          <a:effectLst/>
                        </a:rPr>
                        <a:t>13,952,357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b="0" dirty="0">
                          <a:effectLst/>
                        </a:rPr>
                        <a:t>8,959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3" name="Rectangle 2"/>
          <p:cNvSpPr/>
          <p:nvPr/>
        </p:nvSpPr>
        <p:spPr>
          <a:xfrm>
            <a:off x="6156176" y="2715765"/>
            <a:ext cx="29523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44,920</a:t>
            </a:r>
            <a:endParaRPr lang="x-none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5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Mutants reduction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68276"/>
              </p:ext>
            </p:extLst>
          </p:nvPr>
        </p:nvGraphicFramePr>
        <p:xfrm>
          <a:off x="539553" y="1219448"/>
          <a:ext cx="7200801" cy="392674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57372"/>
                <a:gridCol w="1028686"/>
                <a:gridCol w="2041554"/>
                <a:gridCol w="2073189"/>
              </a:tblGrid>
              <a:tr h="12153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System</a:t>
                      </a:r>
                      <a:endParaRPr lang="en-US" sz="1700" dirty="0"/>
                    </a:p>
                  </a:txBody>
                  <a:tcPr marL="95990" marR="95990" marT="47995" marB="479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FOMs</a:t>
                      </a:r>
                      <a:endParaRPr lang="en-US" sz="1700" dirty="0"/>
                    </a:p>
                  </a:txBody>
                  <a:tcPr marL="87086" marR="87086" marT="43543" marB="43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Resulting mutants</a:t>
                      </a:r>
                      <a:endParaRPr lang="en-US" sz="1700" dirty="0"/>
                    </a:p>
                  </a:txBody>
                  <a:tcPr marL="87086" marR="87086" marT="43543" marB="43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Mutants reduction</a:t>
                      </a:r>
                      <a:endParaRPr lang="en-US" sz="1700" dirty="0"/>
                    </a:p>
                  </a:txBody>
                  <a:tcPr marL="87086" marR="87086" marT="43543" marB="43543" anchor="ctr"/>
                </a:tc>
              </a:tr>
              <a:tr h="156741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Vending Machine</a:t>
                      </a:r>
                      <a:endParaRPr lang="en-US" sz="1700" dirty="0"/>
                    </a:p>
                  </a:txBody>
                  <a:tcPr marL="95990" marR="95990" marT="47995" marB="4799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57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49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14.04%</a:t>
                      </a:r>
                    </a:p>
                  </a:txBody>
                  <a:tcPr marL="87086" marR="87086" marT="43543" marB="43543"/>
                </a:tc>
              </a:tr>
              <a:tr h="35888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Triangle</a:t>
                      </a:r>
                      <a:endParaRPr lang="en-US" sz="1700" dirty="0"/>
                    </a:p>
                  </a:txBody>
                  <a:tcPr marL="95990" marR="95990" marT="47995" marB="4799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138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88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36.23%</a:t>
                      </a:r>
                    </a:p>
                  </a:txBody>
                  <a:tcPr marL="87086" marR="87086" marT="43543" marB="43543"/>
                </a:tc>
              </a:tr>
              <a:tr h="35888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Monopoli</a:t>
                      </a:r>
                      <a:endParaRPr lang="en-US" sz="1700" dirty="0"/>
                    </a:p>
                  </a:txBody>
                  <a:tcPr marL="95990" marR="95990" marT="47995" marB="47995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866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657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24.13%</a:t>
                      </a:r>
                    </a:p>
                  </a:txBody>
                  <a:tcPr marL="87086" marR="87086" marT="43543" marB="43543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Commons CSV</a:t>
                      </a:r>
                      <a:endParaRPr lang="en-US" sz="1700" dirty="0"/>
                    </a:p>
                  </a:txBody>
                  <a:tcPr marL="95990" marR="95990" marT="47995" marB="47995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925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737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20.32%</a:t>
                      </a:r>
                    </a:p>
                  </a:txBody>
                  <a:tcPr marL="87086" marR="87086" marT="43543" marB="43543"/>
                </a:tc>
              </a:tr>
              <a:tr h="35888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Commons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dirty="0" smtClean="0"/>
                        <a:t>CLI</a:t>
                      </a:r>
                      <a:endParaRPr lang="en-US" sz="1700" dirty="0"/>
                    </a:p>
                  </a:txBody>
                  <a:tcPr marL="95990" marR="95990" marT="47995" marB="47995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1,082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856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31.05%</a:t>
                      </a:r>
                    </a:p>
                  </a:txBody>
                  <a:tcPr marL="87086" marR="87086" marT="43543" marB="43543"/>
                </a:tc>
              </a:tr>
              <a:tr h="35888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ECal</a:t>
                      </a:r>
                      <a:endParaRPr lang="en-US" sz="1700" dirty="0"/>
                    </a:p>
                  </a:txBody>
                  <a:tcPr marL="95990" marR="95990" marT="47995" marB="47995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1,213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934</a:t>
                      </a: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22.54%</a:t>
                      </a:r>
                    </a:p>
                  </a:txBody>
                  <a:tcPr marL="87086" marR="87086" marT="43543" marB="43543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Commons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dirty="0" smtClean="0"/>
                        <a:t>Validator</a:t>
                      </a:r>
                      <a:endParaRPr lang="en-US" sz="1700" dirty="0"/>
                    </a:p>
                  </a:txBody>
                  <a:tcPr marL="95990" marR="95990" marT="47995" marB="47995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3,197</a:t>
                      </a:r>
                    </a:p>
                  </a:txBody>
                  <a:tcPr marL="87086" marR="87086" marT="43543" marB="43543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2,408</a:t>
                      </a:r>
                    </a:p>
                  </a:txBody>
                  <a:tcPr marL="87086" marR="87086" marT="43543" marB="43543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24.52%</a:t>
                      </a:r>
                    </a:p>
                  </a:txBody>
                  <a:tcPr marL="87086" marR="87086" marT="43543" marB="43543">
                    <a:lnB w="12700" cmpd="sng">
                      <a:noFill/>
                    </a:lnB>
                  </a:tcPr>
                </a:tc>
              </a:tr>
              <a:tr h="35888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 smtClean="0"/>
                        <a:t>Gson</a:t>
                      </a:r>
                      <a:endParaRPr lang="en-US" sz="1700" dirty="0"/>
                    </a:p>
                  </a:txBody>
                  <a:tcPr marL="95990" marR="95990" marT="47995" marB="479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3,712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2,954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20.42%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88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Chess</a:t>
                      </a:r>
                      <a:endParaRPr lang="en-US" sz="1700" dirty="0"/>
                    </a:p>
                  </a:txBody>
                  <a:tcPr marL="95990" marR="95990" marT="47995" marB="479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5,319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700" dirty="0" smtClean="0"/>
                        <a:t>4,234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20.38%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181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Overall</a:t>
                      </a:r>
                      <a:endParaRPr lang="en-US" sz="1700" b="1" dirty="0"/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700" b="1" dirty="0" smtClean="0"/>
                        <a:t>16,471</a:t>
                      </a:r>
                      <a:endParaRPr lang="en-US" sz="1700" b="1" dirty="0" smtClean="0"/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700" b="1" dirty="0" smtClean="0"/>
                        <a:t>12,928</a:t>
                      </a:r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700" b="1" dirty="0" smtClean="0"/>
                        <a:t>22.37%</a:t>
                      </a:r>
                      <a:endParaRPr lang="en-US" sz="1700" b="1" strike="sngStrike" dirty="0" smtClean="0"/>
                    </a:p>
                  </a:txBody>
                  <a:tcPr marL="87086" marR="87086" marT="43543" marB="4354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7" name="Rectangle 6"/>
          <p:cNvSpPr/>
          <p:nvPr/>
        </p:nvSpPr>
        <p:spPr>
          <a:xfrm>
            <a:off x="6859274" y="4741343"/>
            <a:ext cx="836102" cy="39604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896" y="1259984"/>
            <a:ext cx="2016224" cy="388137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923678"/>
            <a:ext cx="7772400" cy="1512094"/>
          </a:xfrm>
        </p:spPr>
        <p:txBody>
          <a:bodyPr>
            <a:noAutofit/>
          </a:bodyPr>
          <a:lstStyle/>
          <a:p>
            <a:r>
              <a:rPr lang="en-US" altLang="pt-BR" sz="4400" dirty="0" smtClean="0"/>
              <a:t>Study #1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55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tation-tes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1630"/>
            <a:ext cx="7596336" cy="28726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20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4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242740-18D1-4C24-AD82-20B06988CF3C}" type="slidenum">
              <a:rPr lang="pt-BR" altLang="pt-BR" smtClean="0"/>
              <a:pPr/>
              <a:t>3</a:t>
            </a:fld>
            <a:endParaRPr lang="pt-BR" altLang="pt-BR" smtClean="0"/>
          </a:p>
        </p:txBody>
      </p:sp>
      <p:sp>
        <p:nvSpPr>
          <p:cNvPr id="10" name="Forma livre 9"/>
          <p:cNvSpPr/>
          <p:nvPr/>
        </p:nvSpPr>
        <p:spPr>
          <a:xfrm rot="210028">
            <a:off x="4074458" y="1196179"/>
            <a:ext cx="4586979" cy="3684261"/>
          </a:xfrm>
          <a:custGeom>
            <a:avLst/>
            <a:gdLst>
              <a:gd name="connsiteX0" fmla="*/ 0 w 4188542"/>
              <a:gd name="connsiteY0" fmla="*/ 840658 h 3495368"/>
              <a:gd name="connsiteX1" fmla="*/ 471949 w 4188542"/>
              <a:gd name="connsiteY1" fmla="*/ 2227006 h 3495368"/>
              <a:gd name="connsiteX2" fmla="*/ 1283110 w 4188542"/>
              <a:gd name="connsiteY2" fmla="*/ 1961535 h 3495368"/>
              <a:gd name="connsiteX3" fmla="*/ 1755058 w 4188542"/>
              <a:gd name="connsiteY3" fmla="*/ 3495368 h 3495368"/>
              <a:gd name="connsiteX4" fmla="*/ 4188542 w 4188542"/>
              <a:gd name="connsiteY4" fmla="*/ 2639961 h 3495368"/>
              <a:gd name="connsiteX5" fmla="*/ 3583858 w 4188542"/>
              <a:gd name="connsiteY5" fmla="*/ 870155 h 3495368"/>
              <a:gd name="connsiteX6" fmla="*/ 2890684 w 4188542"/>
              <a:gd name="connsiteY6" fmla="*/ 1106129 h 3495368"/>
              <a:gd name="connsiteX7" fmla="*/ 2418736 w 4188542"/>
              <a:gd name="connsiteY7" fmla="*/ 0 h 3495368"/>
              <a:gd name="connsiteX8" fmla="*/ 0 w 4188542"/>
              <a:gd name="connsiteY8" fmla="*/ 840658 h 34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542" h="3495368">
                <a:moveTo>
                  <a:pt x="0" y="840658"/>
                </a:moveTo>
                <a:lnTo>
                  <a:pt x="471949" y="2227006"/>
                </a:lnTo>
                <a:lnTo>
                  <a:pt x="1283110" y="1961535"/>
                </a:lnTo>
                <a:lnTo>
                  <a:pt x="1755058" y="3495368"/>
                </a:lnTo>
                <a:lnTo>
                  <a:pt x="4188542" y="2639961"/>
                </a:lnTo>
                <a:lnTo>
                  <a:pt x="3583858" y="870155"/>
                </a:lnTo>
                <a:lnTo>
                  <a:pt x="2890684" y="1106129"/>
                </a:lnTo>
                <a:lnTo>
                  <a:pt x="2418736" y="0"/>
                </a:lnTo>
                <a:lnTo>
                  <a:pt x="0" y="8406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owatchesthewatchmen11-200x2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44" y="1543918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4" y="1221584"/>
            <a:ext cx="8424167" cy="3509963"/>
          </a:xfrm>
        </p:spPr>
        <p:txBody>
          <a:bodyPr>
            <a:normAutofit/>
          </a:bodyPr>
          <a:lstStyle/>
          <a:p>
            <a:r>
              <a:rPr lang="x-none" dirty="0" smtClean="0"/>
              <a:t>While </a:t>
            </a:r>
            <a:r>
              <a:rPr lang="x-none" b="1" dirty="0" smtClean="0"/>
              <a:t>manually </a:t>
            </a:r>
            <a:r>
              <a:rPr lang="x-none" b="1" dirty="0" smtClean="0"/>
              <a:t>inspecting</a:t>
            </a:r>
            <a:r>
              <a:rPr lang="x-none" dirty="0" smtClean="0"/>
              <a:t> sampling </a:t>
            </a:r>
            <a:r>
              <a:rPr lang="en-US" dirty="0" smtClean="0"/>
              <a:t>source codes, we discovered: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 some SS2OMs</a:t>
            </a:r>
            <a:r>
              <a:rPr lang="en-US"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3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their </a:t>
            </a:r>
            <a:r>
              <a:rPr lang="en-US"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killing </a:t>
            </a:r>
            <a:r>
              <a:rPr lang="en-US" sz="3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tests</a:t>
            </a:r>
          </a:p>
          <a:p>
            <a:pPr marL="0" indent="0" algn="ctr">
              <a:buNone/>
            </a:pPr>
            <a:r>
              <a:rPr lang="en-US" sz="3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 not reach both of their mutations</a:t>
            </a:r>
            <a:endParaRPr lang="en-US" sz="3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80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SS2OM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pic>
        <p:nvPicPr>
          <p:cNvPr id="7" name="Picture 6" descr="SSHOMs_IS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62"/>
            <a:ext cx="9144000" cy="287835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209001" y="4238094"/>
            <a:ext cx="814591" cy="77155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16295" y="4238094"/>
            <a:ext cx="814591" cy="7715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6296" y="4409551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9000" y="4409551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23591" y="4409551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3" name="Retângulo de cantos arredondados 5"/>
          <p:cNvSpPr/>
          <p:nvPr/>
        </p:nvSpPr>
        <p:spPr>
          <a:xfrm>
            <a:off x="4067944" y="3384159"/>
            <a:ext cx="1008112" cy="93610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de cantos arredondados 5"/>
          <p:cNvSpPr/>
          <p:nvPr/>
        </p:nvSpPr>
        <p:spPr>
          <a:xfrm>
            <a:off x="5868144" y="3363838"/>
            <a:ext cx="100811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de cantos arredondados 5"/>
          <p:cNvSpPr/>
          <p:nvPr/>
        </p:nvSpPr>
        <p:spPr>
          <a:xfrm>
            <a:off x="7720032" y="3363838"/>
            <a:ext cx="1008112" cy="504056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41818" y="4346700"/>
            <a:ext cx="360040" cy="555526"/>
          </a:xfrm>
          <a:prstGeom prst="ellipse">
            <a:avLst/>
          </a:prstGeom>
          <a:solidFill>
            <a:srgbClr val="660066">
              <a:alpha val="20000"/>
            </a:srgbClr>
          </a:solidFill>
          <a:ln w="190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2" y="3594696"/>
            <a:ext cx="56938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300" b="1" dirty="0" smtClean="0">
                <a:latin typeface="Courier New"/>
                <a:cs typeface="Courier New"/>
              </a:rPr>
              <a:t>t1</a:t>
            </a:r>
          </a:p>
          <a:p>
            <a:r>
              <a:rPr lang="en-US" sz="1300" b="1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300" b="1" dirty="0" smtClean="0">
                <a:latin typeface="Courier New"/>
                <a:cs typeface="Courier New"/>
              </a:rPr>
              <a:t>t2</a:t>
            </a:r>
          </a:p>
          <a:p>
            <a:r>
              <a:rPr lang="en-US" sz="1300" b="1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300" b="1" dirty="0" smtClean="0">
                <a:latin typeface="Courier New"/>
                <a:cs typeface="Courier New"/>
              </a:rPr>
              <a:t>t3</a:t>
            </a:r>
            <a:endParaRPr lang="en-US" sz="13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12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SS2OMs </a:t>
            </a:r>
            <a:r>
              <a:rPr lang="en-US" i="1" dirty="0" smtClean="0"/>
              <a:t>reaching</a:t>
            </a:r>
            <a:r>
              <a:rPr lang="en-US" dirty="0" smtClean="0"/>
              <a:t> </a:t>
            </a:r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18197"/>
              </p:ext>
            </p:extLst>
          </p:nvPr>
        </p:nvGraphicFramePr>
        <p:xfrm>
          <a:off x="180282" y="1222375"/>
          <a:ext cx="777609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59"/>
                <a:gridCol w="1296144"/>
                <a:gridCol w="1776197"/>
                <a:gridCol w="1776197"/>
                <a:gridCol w="1776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SS2OMs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Killing tests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 reaching both mutations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 reaching</a:t>
                      </a:r>
                      <a:r>
                        <a:rPr lang="en-US" baseline="0" dirty="0" smtClean="0"/>
                        <a:t> mutation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 reaching</a:t>
                      </a:r>
                      <a:r>
                        <a:rPr lang="en-US" baseline="0" dirty="0" smtClean="0"/>
                        <a:t> mutation 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7993110" y="1808361"/>
            <a:ext cx="1320078" cy="1505555"/>
            <a:chOff x="7884368" y="1808361"/>
            <a:chExt cx="1320078" cy="1505555"/>
          </a:xfrm>
        </p:grpSpPr>
        <p:sp>
          <p:nvSpPr>
            <p:cNvPr id="26" name="Right Brace 25"/>
            <p:cNvSpPr/>
            <p:nvPr/>
          </p:nvSpPr>
          <p:spPr>
            <a:xfrm>
              <a:off x="7884368" y="1873756"/>
              <a:ext cx="144016" cy="288032"/>
            </a:xfrm>
            <a:prstGeom prst="rightBrace">
              <a:avLst>
                <a:gd name="adj1" fmla="val 5367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7884368" y="2233796"/>
              <a:ext cx="144016" cy="1080120"/>
            </a:xfrm>
            <a:prstGeom prst="rightBrace">
              <a:avLst>
                <a:gd name="adj1" fmla="val 5367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78462" y="2406797"/>
              <a:ext cx="877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cannot</a:t>
              </a:r>
            </a:p>
            <a:p>
              <a:r>
                <a:rPr lang="en-US" dirty="0" smtClean="0"/>
                <a:t>mask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67122" y="1808361"/>
              <a:ext cx="123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 mask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RQ1:</a:t>
            </a:r>
            <a:r>
              <a:rPr lang="en-US" dirty="0" smtClean="0"/>
              <a:t> What </a:t>
            </a:r>
            <a:r>
              <a:rPr lang="en-US" dirty="0"/>
              <a:t>is the </a:t>
            </a:r>
            <a:r>
              <a:rPr lang="en-US" b="1" dirty="0"/>
              <a:t>proportion</a:t>
            </a:r>
            <a:r>
              <a:rPr lang="en-US" dirty="0"/>
              <a:t> </a:t>
            </a:r>
            <a:r>
              <a:rPr lang="en-US" dirty="0" smtClean="0"/>
              <a:t>of SS2OMs </a:t>
            </a:r>
            <a:r>
              <a:rPr lang="en-US" dirty="0"/>
              <a:t>so that their mutations </a:t>
            </a:r>
            <a:r>
              <a:rPr lang="en-US" b="1" dirty="0"/>
              <a:t>can mask </a:t>
            </a:r>
            <a:r>
              <a:rPr lang="en-US" dirty="0"/>
              <a:t>each</a:t>
            </a:r>
            <a:br>
              <a:rPr lang="en-US" dirty="0"/>
            </a:br>
            <a:r>
              <a:rPr lang="en-US" dirty="0" smtClean="0"/>
              <a:t>other?</a:t>
            </a:r>
            <a:endParaRPr lang="en-US" dirty="0"/>
          </a:p>
          <a:p>
            <a:r>
              <a:rPr lang="en-US" b="1" dirty="0" smtClean="0"/>
              <a:t>RQ2:</a:t>
            </a:r>
            <a:r>
              <a:rPr lang="en-US" dirty="0" smtClean="0"/>
              <a:t> </a:t>
            </a:r>
            <a:r>
              <a:rPr lang="en-US" dirty="0"/>
              <a:t>What is the </a:t>
            </a:r>
            <a:r>
              <a:rPr lang="en-US" b="1" dirty="0"/>
              <a:t>reduction</a:t>
            </a:r>
            <a:r>
              <a:rPr lang="en-US" dirty="0"/>
              <a:t> achieved by SS2OMs that their mutations can mask</a:t>
            </a:r>
            <a:br>
              <a:rPr lang="en-US" dirty="0"/>
            </a:br>
            <a:r>
              <a:rPr lang="en-US" dirty="0"/>
              <a:t>or do not mask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67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SS2OMs </a:t>
            </a:r>
            <a:r>
              <a:rPr lang="en-US" i="1" dirty="0" smtClean="0"/>
              <a:t>reaching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993110" y="1873756"/>
            <a:ext cx="1236730" cy="2570202"/>
            <a:chOff x="7884368" y="1873756"/>
            <a:chExt cx="1236730" cy="2570202"/>
          </a:xfrm>
        </p:grpSpPr>
        <p:sp>
          <p:nvSpPr>
            <p:cNvPr id="17" name="Right Brace 16"/>
            <p:cNvSpPr/>
            <p:nvPr/>
          </p:nvSpPr>
          <p:spPr>
            <a:xfrm>
              <a:off x="7884368" y="1873756"/>
              <a:ext cx="144016" cy="288032"/>
            </a:xfrm>
            <a:prstGeom prst="rightBrace">
              <a:avLst>
                <a:gd name="adj1" fmla="val 5367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7884368" y="2233796"/>
              <a:ext cx="144016" cy="1080120"/>
            </a:xfrm>
            <a:prstGeom prst="rightBrace">
              <a:avLst>
                <a:gd name="adj1" fmla="val 5367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7884368" y="3363838"/>
              <a:ext cx="144016" cy="1080120"/>
            </a:xfrm>
            <a:prstGeom prst="rightBrace">
              <a:avLst>
                <a:gd name="adj1" fmla="val 5367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78462" y="2593836"/>
              <a:ext cx="1099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Reach</a:t>
              </a:r>
              <a:r>
                <a:rPr lang="en-US" baseline="-25000" dirty="0" smtClean="0"/>
                <a:t>min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78462" y="1873756"/>
              <a:ext cx="1142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Reach</a:t>
              </a:r>
              <a:r>
                <a:rPr lang="en-US" baseline="-25000" dirty="0" smtClean="0"/>
                <a:t>max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78462" y="3745964"/>
              <a:ext cx="1014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Reach</a:t>
              </a:r>
              <a:r>
                <a:rPr lang="en-US" baseline="-25000" dirty="0" smtClean="0"/>
                <a:t>int</a:t>
              </a:r>
              <a:endParaRPr lang="en-US" baseline="-25000" dirty="0"/>
            </a:p>
          </p:txBody>
        </p:sp>
      </p:grp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51476"/>
              </p:ext>
            </p:extLst>
          </p:nvPr>
        </p:nvGraphicFramePr>
        <p:xfrm>
          <a:off x="180282" y="1222375"/>
          <a:ext cx="777609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59"/>
                <a:gridCol w="1296144"/>
                <a:gridCol w="1776197"/>
                <a:gridCol w="1776197"/>
                <a:gridCol w="1776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SS2OMs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Killing tests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 reaching both mutations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 reaching</a:t>
                      </a:r>
                      <a:r>
                        <a:rPr lang="en-US" baseline="0" dirty="0" smtClean="0"/>
                        <a:t> mutation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 reaching</a:t>
                      </a:r>
                      <a:r>
                        <a:rPr lang="en-US" baseline="0" dirty="0" smtClean="0"/>
                        <a:t> mutation 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SS2OM</a:t>
                      </a:r>
                      <a:r>
                        <a:rPr lang="en-US" baseline="-25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21584"/>
            <a:ext cx="8675687" cy="3582414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 smtClean="0"/>
              <a:t>mut</a:t>
            </a:r>
            <a:r>
              <a:rPr lang="en-US" i="1" baseline="-25000" dirty="0" err="1" smtClean="0"/>
              <a:t>i</a:t>
            </a:r>
            <a:r>
              <a:rPr lang="en-US" dirty="0" smtClean="0"/>
              <a:t>: a mutation in an arbitrary source code</a:t>
            </a:r>
          </a:p>
          <a:p>
            <a:endParaRPr lang="en-US" i="1" dirty="0" smtClean="0"/>
          </a:p>
          <a:p>
            <a:r>
              <a:rPr lang="en-US" i="1" dirty="0" err="1" smtClean="0"/>
              <a:t>FOM</a:t>
            </a:r>
            <a:r>
              <a:rPr lang="en-US" i="1" baseline="-25000" dirty="0" err="1" smtClean="0"/>
              <a:t>i</a:t>
            </a:r>
            <a:r>
              <a:rPr lang="en-US" dirty="0" smtClean="0"/>
              <a:t>: a FOM formed by </a:t>
            </a:r>
            <a:r>
              <a:rPr lang="en-US" i="1" dirty="0" err="1" smtClean="0"/>
              <a:t>mut</a:t>
            </a:r>
            <a:r>
              <a:rPr lang="en-US" i="1" baseline="-25000" dirty="0" err="1" smtClean="0"/>
              <a:t>i</a:t>
            </a:r>
            <a:r>
              <a:rPr lang="en-US" dirty="0" smtClean="0"/>
              <a:t> which is part of, at least, one SS2OM</a:t>
            </a:r>
          </a:p>
          <a:p>
            <a:endParaRPr lang="en-US" dirty="0" smtClean="0"/>
          </a:p>
          <a:p>
            <a:r>
              <a:rPr lang="en-US" i="1" dirty="0" smtClean="0"/>
              <a:t>SS2OM</a:t>
            </a:r>
            <a:r>
              <a:rPr lang="en-US" i="1" baseline="-25000" dirty="0" smtClean="0"/>
              <a:t>ij</a:t>
            </a:r>
            <a:r>
              <a:rPr lang="en-US" dirty="0" smtClean="0"/>
              <a:t>: an SS2OM formed by </a:t>
            </a:r>
            <a:r>
              <a:rPr lang="en-US" i="1" dirty="0" err="1" smtClean="0"/>
              <a:t>mut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mut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 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 ≠ j</a:t>
            </a:r>
            <a:endParaRPr lang="en-US" i="1" baseline="-25000" dirty="0" smtClean="0"/>
          </a:p>
          <a:p>
            <a:endParaRPr lang="en-US" baseline="-25000" dirty="0" smtClean="0"/>
          </a:p>
          <a:p>
            <a:r>
              <a:rPr lang="en-US" i="1" dirty="0" smtClean="0"/>
              <a:t>t</a:t>
            </a:r>
            <a:r>
              <a:rPr lang="en-US" i="1" baseline="-25000" dirty="0" smtClean="0"/>
              <a:t>k</a:t>
            </a:r>
            <a:r>
              <a:rPr lang="en-US" dirty="0" smtClean="0"/>
              <a:t>: a test case that kills </a:t>
            </a:r>
            <a:r>
              <a:rPr lang="en-US" i="1" dirty="0" smtClean="0"/>
              <a:t>SS2OM</a:t>
            </a:r>
            <a:r>
              <a:rPr lang="en-US" i="1" baseline="-25000" dirty="0" smtClean="0"/>
              <a:t>ij</a:t>
            </a:r>
          </a:p>
          <a:p>
            <a:endParaRPr lang="en-US" dirty="0" smtClean="0"/>
          </a:p>
          <a:p>
            <a:r>
              <a:rPr lang="en-US" i="1" dirty="0" err="1" smtClean="0"/>
              <a:t>KT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the killing tests of </a:t>
            </a:r>
            <a:r>
              <a:rPr lang="en-US" i="1" dirty="0" smtClean="0"/>
              <a:t>SS2OM</a:t>
            </a:r>
            <a:r>
              <a:rPr lang="en-US" i="1" baseline="-25000" dirty="0" smtClean="0"/>
              <a:t>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8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03598"/>
            <a:ext cx="8229600" cy="3509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reach function</a:t>
            </a:r>
            <a:r>
              <a:rPr lang="en-US" dirty="0" smtClean="0"/>
              <a:t>: </a:t>
            </a:r>
            <a:r>
              <a:rPr lang="en-US" i="1" dirty="0" smtClean="0"/>
              <a:t>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36</a:t>
            </a:fld>
            <a:endParaRPr lang="pt-BR" altLang="pt-BR"/>
          </a:p>
        </p:txBody>
      </p:sp>
      <p:pic>
        <p:nvPicPr>
          <p:cNvPr id="5" name="Picture 4" descr="reach_fun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46833"/>
            <a:ext cx="8312727" cy="19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37</a:t>
            </a:fld>
            <a:endParaRPr lang="pt-BR" altLang="pt-BR"/>
          </a:p>
        </p:txBody>
      </p:sp>
      <p:pic>
        <p:nvPicPr>
          <p:cNvPr id="7" name="Picture 6" descr="reach_formul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686"/>
            <a:ext cx="9144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6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579296" cy="857250"/>
          </a:xfrm>
        </p:spPr>
        <p:txBody>
          <a:bodyPr/>
          <a:lstStyle/>
          <a:p>
            <a:r>
              <a:rPr lang="en-US" dirty="0" smtClean="0"/>
              <a:t>RQ1: SS2OMs </a:t>
            </a:r>
            <a:r>
              <a:rPr lang="en-US" i="1" dirty="0" smtClean="0"/>
              <a:t>reaching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91980"/>
              </p:ext>
            </p:extLst>
          </p:nvPr>
        </p:nvGraphicFramePr>
        <p:xfrm>
          <a:off x="467547" y="1082260"/>
          <a:ext cx="7704855" cy="40589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6223"/>
                <a:gridCol w="1152128"/>
                <a:gridCol w="1512168"/>
                <a:gridCol w="1584176"/>
                <a:gridCol w="1440160"/>
              </a:tblGrid>
              <a:tr h="1240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SS2OMs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 smtClean="0"/>
                        <a:t>Reach</a:t>
                      </a:r>
                      <a:r>
                        <a:rPr lang="en-US" sz="1800" i="1" baseline="-25000" dirty="0" err="1" smtClean="0"/>
                        <a:t>max</a:t>
                      </a:r>
                      <a:r>
                        <a:rPr lang="en-US" sz="1800" i="1" baseline="-25000" dirty="0" smtClean="0"/>
                        <a:t> </a:t>
                      </a:r>
                      <a:r>
                        <a:rPr lang="en-US" sz="1800" i="1" dirty="0" smtClean="0"/>
                        <a:t>%</a:t>
                      </a:r>
                      <a:endParaRPr lang="en-US" sz="18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Reach</a:t>
                      </a:r>
                      <a:r>
                        <a:rPr lang="en-US" sz="1800" i="1" baseline="-25000" dirty="0" smtClean="0"/>
                        <a:t>int </a:t>
                      </a:r>
                      <a:r>
                        <a:rPr lang="en-US" sz="1800" i="1" dirty="0" smtClean="0"/>
                        <a:t>%</a:t>
                      </a:r>
                      <a:endParaRPr 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Reach</a:t>
                      </a:r>
                      <a:r>
                        <a:rPr lang="en-US" sz="1800" i="1" baseline="-25000" dirty="0" smtClean="0"/>
                        <a:t>min </a:t>
                      </a:r>
                      <a:r>
                        <a:rPr lang="en-US" sz="1800" i="1" dirty="0" smtClean="0"/>
                        <a:t>%</a:t>
                      </a:r>
                      <a:endParaRPr lang="en-US" sz="1800" i="1" dirty="0"/>
                    </a:p>
                  </a:txBody>
                  <a:tcPr anchor="ctr"/>
                </a:tc>
              </a:tr>
              <a:tr h="13204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25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80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393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91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3,176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65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4,430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80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19</a:t>
                      </a:r>
                      <a:endParaRPr lang="en-US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CLI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1,066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73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1,488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48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47</a:t>
                      </a:r>
                      <a:endParaRPr lang="en-US" sz="1800" b="0" dirty="0"/>
                    </a:p>
                  </a:txBody>
                  <a:tcPr/>
                </a:tc>
              </a:tr>
              <a:tr h="14941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Validator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17,571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55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6,970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50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8,977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50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Overall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600" dirty="0" smtClean="0"/>
                        <a:t>44,920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53,52%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3,01%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43,47%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131496" y="4767263"/>
            <a:ext cx="1905000" cy="342900"/>
          </a:xfrm>
        </p:spPr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791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579296" cy="857250"/>
          </a:xfrm>
        </p:spPr>
        <p:txBody>
          <a:bodyPr/>
          <a:lstStyle/>
          <a:p>
            <a:r>
              <a:rPr lang="en-US" dirty="0" smtClean="0"/>
              <a:t>RQ2: reductions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276234"/>
              </p:ext>
            </p:extLst>
          </p:nvPr>
        </p:nvGraphicFramePr>
        <p:xfrm>
          <a:off x="467547" y="1082260"/>
          <a:ext cx="6552727" cy="40589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6223"/>
                <a:gridCol w="1440160"/>
                <a:gridCol w="1584176"/>
                <a:gridCol w="1512168"/>
              </a:tblGrid>
              <a:tr h="1240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SS2OMs %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Reach</a:t>
                      </a:r>
                      <a:r>
                        <a:rPr lang="en-US" sz="1800" i="0" baseline="-25000" dirty="0" smtClean="0"/>
                        <a:t>max </a:t>
                      </a:r>
                      <a:r>
                        <a:rPr lang="en-US" sz="1800" i="0" dirty="0" smtClean="0"/>
                        <a:t>%</a:t>
                      </a:r>
                      <a:endParaRPr lang="en-US" sz="1800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Reach</a:t>
                      </a:r>
                      <a:r>
                        <a:rPr lang="en-US" sz="1800" i="0" baseline="-25000" dirty="0" smtClean="0"/>
                        <a:t>min </a:t>
                      </a:r>
                      <a:r>
                        <a:rPr lang="en-US" sz="1800" i="1" dirty="0" smtClean="0"/>
                        <a:t>%</a:t>
                      </a:r>
                      <a:endParaRPr lang="en-US" sz="1800" i="0" dirty="0"/>
                    </a:p>
                  </a:txBody>
                  <a:tcPr anchor="ctr"/>
                </a:tc>
              </a:tr>
              <a:tr h="13204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14.04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 1.75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12.28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36.23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13.77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34.78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24.13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15.59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19.40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20.32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15.03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15.24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CLI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31.05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13.77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28.10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22.54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15.16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15.74</a:t>
                      </a:r>
                    </a:p>
                  </a:txBody>
                  <a:tcPr/>
                </a:tc>
              </a:tr>
              <a:tr h="14941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Validator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24.52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22.71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0" dirty="0" smtClean="0"/>
                        <a:t>20.21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20.42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12.45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b="1" dirty="0" smtClean="0"/>
                        <a:t>15.76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20.38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10.81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/>
                        <a:t>16.41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Overall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700" dirty="0" smtClean="0"/>
                        <a:t>22.37%</a:t>
                      </a:r>
                    </a:p>
                  </a:txBody>
                  <a:tcPr marL="87086" marR="87086" marT="43543" marB="4354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14.48%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17.95%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131496" y="4767263"/>
            <a:ext cx="1905000" cy="342900"/>
          </a:xfrm>
        </p:spPr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361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pt-BR" dirty="0" smtClean="0"/>
              <a:t>Introducing </a:t>
            </a:r>
            <a:r>
              <a:rPr lang="en-US" altLang="pt-BR" b="1" dirty="0"/>
              <a:t>artificial </a:t>
            </a:r>
            <a:r>
              <a:rPr lang="en-US" altLang="pt-BR" b="1" dirty="0" smtClean="0"/>
              <a:t>changes </a:t>
            </a:r>
            <a:r>
              <a:rPr lang="en-US" altLang="pt-BR" dirty="0" smtClean="0"/>
              <a:t>into </a:t>
            </a:r>
            <a:r>
              <a:rPr lang="en-US" altLang="pt-BR" dirty="0" smtClean="0"/>
              <a:t>the </a:t>
            </a:r>
            <a:r>
              <a:rPr lang="en-US" altLang="pt-BR" u="sng" dirty="0" smtClean="0"/>
              <a:t>original </a:t>
            </a:r>
            <a:r>
              <a:rPr lang="en-US" altLang="pt-BR" u="sng" dirty="0" smtClean="0"/>
              <a:t>source code</a:t>
            </a:r>
            <a:endParaRPr lang="en-US" u="sng" dirty="0" smtClean="0"/>
          </a:p>
          <a:p>
            <a:pPr lvl="1"/>
            <a:r>
              <a:rPr lang="en-US" dirty="0" smtClean="0"/>
              <a:t>Syntactic </a:t>
            </a:r>
            <a:r>
              <a:rPr lang="en-US" dirty="0" smtClean="0"/>
              <a:t>changes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b="1" dirty="0" smtClean="0"/>
              <a:t>mutations</a:t>
            </a:r>
            <a:endParaRPr lang="en-US" dirty="0" smtClean="0"/>
          </a:p>
          <a:p>
            <a:pPr lvl="1"/>
            <a:r>
              <a:rPr lang="en-US" dirty="0" smtClean="0"/>
              <a:t>Changed programs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b="1" dirty="0" smtClean="0"/>
              <a:t>mutants</a:t>
            </a:r>
          </a:p>
          <a:p>
            <a:pPr lvl="1"/>
            <a:r>
              <a:rPr lang="en-US" dirty="0"/>
              <a:t>Representing real common programming mistakes</a:t>
            </a:r>
            <a:endParaRPr lang="en-US" b="1" dirty="0" smtClean="0"/>
          </a:p>
          <a:p>
            <a:r>
              <a:rPr lang="en-US" dirty="0" smtClean="0"/>
              <a:t>Running test cases on mutants</a:t>
            </a:r>
          </a:p>
          <a:p>
            <a:pPr lvl="1"/>
            <a:r>
              <a:rPr lang="en-US" dirty="0" smtClean="0"/>
              <a:t>Result different from original: mutant </a:t>
            </a:r>
            <a:r>
              <a:rPr lang="en-US" b="1" dirty="0" smtClean="0"/>
              <a:t>killed</a:t>
            </a:r>
            <a:endParaRPr lang="en-US" dirty="0" smtClean="0"/>
          </a:p>
          <a:p>
            <a:pPr lvl="1"/>
            <a:r>
              <a:rPr lang="en-US" dirty="0" smtClean="0"/>
              <a:t>Otherwise: </a:t>
            </a:r>
            <a:r>
              <a:rPr lang="en-US" b="1" dirty="0" smtClean="0"/>
              <a:t>alive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45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923678"/>
            <a:ext cx="7772400" cy="1512094"/>
          </a:xfrm>
        </p:spPr>
        <p:txBody>
          <a:bodyPr>
            <a:noAutofit/>
          </a:bodyPr>
          <a:lstStyle/>
          <a:p>
            <a:r>
              <a:rPr lang="en-US" altLang="pt-BR" sz="4400" dirty="0" smtClean="0"/>
              <a:t>Study #2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046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Forced Reach Search (FRS)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novel search strategy for SS2OMs</a:t>
            </a:r>
          </a:p>
          <a:p>
            <a:endParaRPr lang="en-US" dirty="0" smtClean="0"/>
          </a:p>
          <a:p>
            <a:r>
              <a:rPr lang="en-US" dirty="0" smtClean="0"/>
              <a:t>Considers a 2OM killed, only if a test case execution:</a:t>
            </a:r>
          </a:p>
          <a:p>
            <a:pPr lvl="1"/>
            <a:r>
              <a:rPr lang="en-US" dirty="0" smtClean="0"/>
              <a:t>fails</a:t>
            </a:r>
          </a:p>
          <a:p>
            <a:pPr lvl="1"/>
            <a:r>
              <a:rPr lang="en-US" dirty="0" smtClean="0"/>
              <a:t>reaches its both </a:t>
            </a:r>
            <a:r>
              <a:rPr lang="en-US" dirty="0" smtClean="0"/>
              <a:t>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70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RQ3:</a:t>
            </a:r>
            <a:r>
              <a:rPr lang="en-US" dirty="0" smtClean="0"/>
              <a:t> </a:t>
            </a:r>
            <a:r>
              <a:rPr lang="en-US" dirty="0"/>
              <a:t>Are the SS2OMs found by </a:t>
            </a:r>
            <a:r>
              <a:rPr lang="en-US" b="1" dirty="0"/>
              <a:t>FRS</a:t>
            </a:r>
            <a:r>
              <a:rPr lang="en-US" dirty="0"/>
              <a:t> similar to the ones found by </a:t>
            </a:r>
            <a:r>
              <a:rPr lang="en-US" dirty="0" smtClean="0"/>
              <a:t>the Exhaustive Search (</a:t>
            </a:r>
            <a:r>
              <a:rPr lang="en-US" b="1" dirty="0" smtClean="0"/>
              <a:t>ES</a:t>
            </a:r>
            <a:r>
              <a:rPr lang="en-US" dirty="0" smtClean="0"/>
              <a:t>), </a:t>
            </a:r>
            <a:r>
              <a:rPr lang="en-US" dirty="0"/>
              <a:t>specially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 err="1"/>
              <a:t>Reach</a:t>
            </a:r>
            <a:r>
              <a:rPr lang="en-US" i="1" baseline="-25000" dirty="0" err="1"/>
              <a:t>max</a:t>
            </a:r>
            <a:r>
              <a:rPr lang="en-US" dirty="0"/>
              <a:t> SS2OMs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RQ4: </a:t>
            </a:r>
            <a:r>
              <a:rPr lang="en-US" dirty="0"/>
              <a:t>What is the </a:t>
            </a:r>
            <a:r>
              <a:rPr lang="en-US" dirty="0" smtClean="0"/>
              <a:t>potential </a:t>
            </a:r>
            <a:r>
              <a:rPr lang="en-US" dirty="0"/>
              <a:t>reduction achieved by the </a:t>
            </a:r>
            <a:r>
              <a:rPr lang="en-US" dirty="0" smtClean="0"/>
              <a:t>FRS 2OMs?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7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579296" cy="857250"/>
          </a:xfrm>
        </p:spPr>
        <p:txBody>
          <a:bodyPr/>
          <a:lstStyle/>
          <a:p>
            <a:r>
              <a:rPr lang="en-US" dirty="0" smtClean="0"/>
              <a:t>FRS SS2OMs (RQ3 &amp; RQ4)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20366"/>
              </p:ext>
            </p:extLst>
          </p:nvPr>
        </p:nvGraphicFramePr>
        <p:xfrm>
          <a:off x="251521" y="1093599"/>
          <a:ext cx="8424936" cy="40589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32247"/>
                <a:gridCol w="1296145"/>
                <a:gridCol w="1224136"/>
                <a:gridCol w="1224136"/>
                <a:gridCol w="1224136"/>
                <a:gridCol w="1224136"/>
              </a:tblGrid>
              <a:tr h="1240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FRS 2OMs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ES \ FRS</a:t>
                      </a:r>
                      <a:endParaRPr lang="en-US" sz="1800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ES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sz="1800" i="0" dirty="0" smtClean="0"/>
                        <a:t> FRS</a:t>
                      </a:r>
                      <a:endParaRPr 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FRS \ ES</a:t>
                      </a:r>
                      <a:endParaRPr lang="en-US" sz="1800" i="0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Reduction</a:t>
                      </a:r>
                      <a:endParaRPr lang="en-US" sz="1800" i="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3204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 28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 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23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12.28%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 smtClean="0"/>
                        <a:t>83</a:t>
                      </a:r>
                      <a:endParaRPr lang="is-IS" sz="1600" b="0" dirty="0" smtClean="0"/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cs-CZ" sz="1600" b="1" dirty="0" smtClean="0">
                          <a:latin typeface="Times New Roman"/>
                          <a:cs typeface="Times New Roman"/>
                        </a:rPr>
                        <a:t>359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 smtClean="0">
                          <a:latin typeface="Times New Roman"/>
                          <a:cs typeface="Times New Roman"/>
                        </a:rPr>
                        <a:t> 49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15.94%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 8,285</a:t>
                      </a:r>
                      <a:endParaRPr lang="is-IS" sz="1600" b="1" dirty="0" smtClean="0"/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1,199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2,125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 6,160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34.41%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 9,946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1,061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3,369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 6,577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29.30%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CLI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15,662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1,358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15,168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36.23%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 4,275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 668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 3,522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25.27%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941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Validator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27,540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7,111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10,435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17,105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26.62%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79,189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3,510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3,460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75,729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30.55%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20,981</a:t>
                      </a:r>
                      <a:endParaRPr lang="is-IS" sz="1600" b="1" dirty="0" smtClean="0"/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 smtClean="0">
                          <a:latin typeface="Times New Roman"/>
                          <a:cs typeface="Times New Roman"/>
                        </a:rPr>
                        <a:t>4,661</a:t>
                      </a:r>
                      <a:endParaRPr lang="en-US" sz="1600" b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 4,298</a:t>
                      </a:r>
                      <a:endParaRPr lang="en-US" sz="1600" b="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latin typeface="Times New Roman"/>
                          <a:cs typeface="Times New Roman"/>
                        </a:rPr>
                        <a:t>16,683</a:t>
                      </a:r>
                      <a:endParaRPr lang="en-US" sz="1600" b="1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dirty="0" smtClean="0">
                          <a:latin typeface="Times New Roman"/>
                          <a:cs typeface="Times New Roman"/>
                        </a:rPr>
                        <a:t>18.24%</a:t>
                      </a:r>
                      <a:endParaRPr lang="en-US" sz="1600" b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Overall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b="1" dirty="0" smtClean="0"/>
                        <a:t>165,989</a:t>
                      </a:r>
                    </a:p>
                  </a:txBody>
                  <a:tcPr marL="82122" marR="82122" marT="41061" marB="4106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/>
                          <a:cs typeface="Times New Roman"/>
                        </a:rPr>
                        <a:t>19,947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/>
                          <a:cs typeface="Times New Roman"/>
                        </a:rPr>
                        <a:t>24,973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/>
                          <a:cs typeface="Times New Roman"/>
                        </a:rPr>
                        <a:t>141,016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/>
                          <a:cs typeface="Times New Roman"/>
                        </a:rPr>
                        <a:t>25,75%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131496" y="4767263"/>
            <a:ext cx="1905000" cy="342900"/>
          </a:xfrm>
        </p:spPr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204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Next steps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571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V</a:t>
            </a:r>
            <a:r>
              <a:rPr lang="en-US" dirty="0" err="1" smtClean="0"/>
              <a:t>alidate</a:t>
            </a:r>
            <a:r>
              <a:rPr lang="en-US" dirty="0" smtClean="0"/>
              <a:t> </a:t>
            </a:r>
            <a:r>
              <a:rPr lang="en-US" dirty="0" smtClean="0"/>
              <a:t>FRS SS2OMs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test </a:t>
            </a:r>
            <a:r>
              <a:rPr lang="en-US" dirty="0" smtClean="0"/>
              <a:t>cases for the original test suite until it kills all non-equivalent FOMs;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dirty="0"/>
              <a:t>the subsumed FOMs </a:t>
            </a:r>
            <a:r>
              <a:rPr lang="en-US" dirty="0" smtClean="0"/>
              <a:t>with </a:t>
            </a:r>
            <a:r>
              <a:rPr lang="en-US" dirty="0"/>
              <a:t>the necessary </a:t>
            </a:r>
            <a:r>
              <a:rPr lang="en-US" dirty="0" smtClean="0"/>
              <a:t>FRS SS2OMs (from Step 5)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test cases from current test suite and generate new ones until it </a:t>
            </a:r>
            <a:r>
              <a:rPr lang="en-US" dirty="0"/>
              <a:t>kills all resulting mutants</a:t>
            </a:r>
            <a:r>
              <a:rPr lang="en-US" dirty="0" smtClean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the new test suite against the FOMs and verify its </a:t>
            </a:r>
            <a:r>
              <a:rPr lang="en-US" dirty="0" smtClean="0"/>
              <a:t>effectiveness via the mutation 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45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82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76092520-1024x102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6" y="1275607"/>
            <a:ext cx="464224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5" name="Picture 4" descr="mario-clipart-question-mark-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75606"/>
            <a:ext cx="2808312" cy="25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Related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43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find related works </a:t>
            </a:r>
            <a:r>
              <a:rPr lang="en-US" dirty="0"/>
              <a:t>about </a:t>
            </a:r>
            <a:r>
              <a:rPr lang="en-US" b="1" dirty="0"/>
              <a:t>SSHOMs</a:t>
            </a:r>
            <a:r>
              <a:rPr lang="en-US" dirty="0"/>
              <a:t> reaching and </a:t>
            </a:r>
            <a:r>
              <a:rPr lang="en-US" dirty="0" smtClean="0"/>
              <a:t>masking</a:t>
            </a:r>
          </a:p>
          <a:p>
            <a:endParaRPr lang="en-US" dirty="0"/>
          </a:p>
          <a:p>
            <a:r>
              <a:rPr lang="en-US" dirty="0" smtClean="0"/>
              <a:t>Although there is about faults masking: [</a:t>
            </a:r>
            <a:r>
              <a:rPr lang="en-US" dirty="0" err="1" smtClean="0"/>
              <a:t>Gopinath</a:t>
            </a:r>
            <a:r>
              <a:rPr lang="en-US" dirty="0" smtClean="0"/>
              <a:t> et al., 2017]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49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65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mutant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2" y="1221621"/>
            <a:ext cx="8675688" cy="3509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Original: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Taxes {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simpleTax(double amount) {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amount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0.2;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21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mutation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2OMs sampling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err="1" smtClean="0"/>
              <a:t>LastToFirst</a:t>
            </a:r>
            <a:endParaRPr lang="en-US" dirty="0" smtClean="0"/>
          </a:p>
          <a:p>
            <a:pPr lvl="1"/>
            <a:r>
              <a:rPr lang="en-US" dirty="0" smtClean="0"/>
              <a:t>Different operators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[Polo et al., 2009], [</a:t>
            </a:r>
            <a:r>
              <a:rPr lang="en-US" dirty="0" err="1" smtClean="0"/>
              <a:t>Kintis</a:t>
            </a:r>
            <a:r>
              <a:rPr lang="en-US" dirty="0" smtClean="0"/>
              <a:t> et al., 2010], [</a:t>
            </a:r>
            <a:r>
              <a:rPr lang="en-US" dirty="0" err="1" smtClean="0"/>
              <a:t>Madeisky</a:t>
            </a:r>
            <a:r>
              <a:rPr lang="en-US" dirty="0" smtClean="0"/>
              <a:t> et al., 2013]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50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99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Ms_j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88265"/>
            <a:ext cx="5364088" cy="4574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5" y="1221583"/>
            <a:ext cx="4103687" cy="3509963"/>
          </a:xfrm>
        </p:spPr>
        <p:txBody>
          <a:bodyPr/>
          <a:lstStyle/>
          <a:p>
            <a:r>
              <a:rPr lang="en-US" dirty="0" smtClean="0"/>
              <a:t>Strongly</a:t>
            </a:r>
          </a:p>
          <a:p>
            <a:pPr marL="0" indent="0">
              <a:buNone/>
            </a:pPr>
            <a:r>
              <a:rPr lang="en-US" dirty="0" smtClean="0"/>
              <a:t>Subsuming</a:t>
            </a:r>
          </a:p>
          <a:p>
            <a:pPr marL="0" indent="0">
              <a:buNone/>
            </a:pPr>
            <a:r>
              <a:rPr lang="en-US" dirty="0" smtClean="0"/>
              <a:t>HOMs – </a:t>
            </a:r>
          </a:p>
          <a:p>
            <a:pPr marL="0" indent="0">
              <a:buNone/>
            </a:pPr>
            <a:r>
              <a:rPr lang="en-US" b="1" dirty="0" smtClean="0"/>
              <a:t>SSHOM</a:t>
            </a:r>
            <a:r>
              <a:rPr lang="en-US" dirty="0" smtClean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51</a:t>
            </a:fld>
            <a:endParaRPr lang="pt-BR" alt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779912" y="1779663"/>
            <a:ext cx="1440160" cy="1224136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443958"/>
            <a:ext cx="181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Jia</a:t>
            </a:r>
            <a:r>
              <a:rPr lang="en-US" dirty="0" smtClean="0"/>
              <a:t> et al., 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“shapes”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en-US" altLang="pt-BR" smtClean="0"/>
              <a:pPr>
                <a:defRPr/>
              </a:pPr>
              <a:t>52</a:t>
            </a:fld>
            <a:endParaRPr lang="en-US" altLang="pt-BR"/>
          </a:p>
        </p:txBody>
      </p:sp>
      <p:pic>
        <p:nvPicPr>
          <p:cNvPr id="8" name="Picture 7" descr="sshom6sha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275606"/>
            <a:ext cx="8312727" cy="18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“shapes”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en-US" altLang="pt-BR" smtClean="0"/>
              <a:pPr>
                <a:defRPr/>
              </a:pPr>
              <a:t>53</a:t>
            </a:fld>
            <a:endParaRPr lang="en-US" altLang="pt-BR"/>
          </a:p>
        </p:txBody>
      </p:sp>
      <p:pic>
        <p:nvPicPr>
          <p:cNvPr id="8" name="Picture 7" descr="sshom6sha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275606"/>
            <a:ext cx="8312727" cy="1893939"/>
          </a:xfrm>
          <a:prstGeom prst="rect">
            <a:avLst/>
          </a:prstGeom>
        </p:spPr>
      </p:pic>
      <p:pic>
        <p:nvPicPr>
          <p:cNvPr id="7" name="Picture 6" descr="subtle2O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" y="3435846"/>
            <a:ext cx="4254952" cy="118080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5032851" y="3837941"/>
            <a:ext cx="2851517" cy="40052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Subtle 2OMs</a:t>
            </a:r>
            <a:r>
              <a:rPr lang="en-US" dirty="0" smtClean="0"/>
              <a:t> ≠ SS2OMs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sha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05" y="414387"/>
            <a:ext cx="6732240" cy="645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263"/>
            <a:ext cx="8686800" cy="857250"/>
          </a:xfrm>
        </p:spPr>
        <p:txBody>
          <a:bodyPr/>
          <a:lstStyle/>
          <a:p>
            <a:r>
              <a:rPr lang="en-US" sz="3200" dirty="0" smtClean="0"/>
              <a:t>RQ3: Venn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87480" y="4767263"/>
            <a:ext cx="1905000" cy="342900"/>
          </a:xfrm>
        </p:spPr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54</a:t>
            </a:fld>
            <a:endParaRPr lang="pt-BR" altLang="pt-B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56620"/>
              </p:ext>
            </p:extLst>
          </p:nvPr>
        </p:nvGraphicFramePr>
        <p:xfrm>
          <a:off x="35497" y="1134257"/>
          <a:ext cx="8928992" cy="3375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0236"/>
                <a:gridCol w="752084"/>
                <a:gridCol w="752084"/>
                <a:gridCol w="752084"/>
                <a:gridCol w="752084"/>
                <a:gridCol w="752084"/>
                <a:gridCol w="752084"/>
                <a:gridCol w="752084"/>
                <a:gridCol w="752084"/>
                <a:gridCol w="752084"/>
              </a:tblGrid>
              <a:tr h="13277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Vending Machine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b="1">
                          <a:effectLst/>
                        </a:rPr>
                        <a:t>18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Triangle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143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effectLst/>
                        </a:rPr>
                        <a:t>207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effectLst/>
                        </a:rPr>
                        <a:t>13</a:t>
                      </a:r>
                    </a:p>
                  </a:txBody>
                  <a:tcPr marL="38100" marR="38100" marT="25400" marB="25400" anchor="b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Monopoli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414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b="1">
                          <a:effectLst/>
                        </a:rPr>
                        <a:t>2,851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55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46</a:t>
                      </a:r>
                    </a:p>
                  </a:txBody>
                  <a:tcPr marL="38100" marR="38100" marT="25400" marB="25400" anchor="b"/>
                </a:tc>
              </a:tr>
              <a:tr h="15957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 CSV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>
                          <a:effectLst/>
                        </a:rPr>
                        <a:t>116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>
                          <a:effectLst/>
                        </a:rPr>
                        <a:t>4,299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8</a:t>
                      </a:r>
                    </a:p>
                  </a:txBody>
                  <a:tcPr marL="38100" marR="38100" marT="25400" marB="25400" anchor="b"/>
                </a:tc>
              </a:tr>
              <a:tr h="14450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CLI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429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>
                          <a:effectLst/>
                        </a:rPr>
                        <a:t>1,373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dirty="0">
                          <a:effectLst/>
                        </a:rPr>
                        <a:t>11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5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25400" marB="25400" anchor="b"/>
                </a:tc>
              </a:tr>
              <a:tr h="12943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ECal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223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>
                          <a:effectLst/>
                        </a:rPr>
                        <a:t>1,164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>
                          <a:effectLst/>
                        </a:rPr>
                        <a:t>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15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Commons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Validator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32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1,526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>
                          <a:effectLst/>
                        </a:rPr>
                        <a:t>15,867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b="1">
                          <a:effectLst/>
                        </a:rPr>
                        <a:t>101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b="1" dirty="0">
                          <a:effectLst/>
                        </a:rPr>
                        <a:t>36</a:t>
                      </a:r>
                    </a:p>
                  </a:txBody>
                  <a:tcPr marL="38100" marR="38100" marT="25400" marB="25400" anchor="b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Gson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60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1,079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b="1">
                          <a:effectLst/>
                        </a:rPr>
                        <a:t>5,691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>
                          <a:effectLst/>
                        </a:rPr>
                        <a:t>73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67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25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54</a:t>
                      </a:r>
                    </a:p>
                  </a:txBody>
                  <a:tcPr marL="38100" marR="38100" marT="25400" marB="25400" anchor="b"/>
                </a:tc>
              </a:tr>
              <a:tr h="15623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Chess</a:t>
                      </a:r>
                      <a:endParaRPr lang="en-US" sz="18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265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1,674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b="1" dirty="0">
                          <a:effectLst/>
                        </a:rPr>
                        <a:t>6,847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>
                          <a:effectLst/>
                        </a:rPr>
                        <a:t>83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</a:rPr>
                        <a:t>85</a:t>
                      </a:r>
                    </a:p>
                  </a:txBody>
                  <a:tcPr marL="38100" marR="381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effectLst/>
                        </a:rPr>
                        <a:t>172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132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20684" y="42178"/>
            <a:ext cx="95050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mr-IN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86.42% </a:t>
            </a:r>
            <a:endParaRPr lang="mr-IN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7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mutant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2" y="1221621"/>
            <a:ext cx="8675688" cy="3509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Mutation place: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Taxes {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simpleTax(double amount) {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amount 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0.2;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40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mutant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2" y="1221621"/>
            <a:ext cx="8675688" cy="3509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* → +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Taxes {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simpleTax(double amount) {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amount 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0.2;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D8DC0-34D2-471E-9DA6-5B6297B05F7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613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Mutation testing process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20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4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AC87F5-BAEE-4C7D-B8FC-12697570E1D2}" type="slidenum">
              <a:rPr lang="en-US" altLang="pt-BR" smtClean="0"/>
              <a:pPr/>
              <a:t>8</a:t>
            </a:fld>
            <a:endParaRPr lang="en-US" altLang="pt-BR" dirty="0" smtClean="0"/>
          </a:p>
        </p:txBody>
      </p:sp>
      <p:pic>
        <p:nvPicPr>
          <p:cNvPr id="13" name="Picture 12" descr="mutation-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1151964"/>
            <a:ext cx="6876256" cy="3724043"/>
          </a:xfrm>
          <a:prstGeom prst="rect">
            <a:avLst/>
          </a:prstGeom>
        </p:spPr>
      </p:pic>
      <p:grpSp>
        <p:nvGrpSpPr>
          <p:cNvPr id="5" name="Grupo 1"/>
          <p:cNvGrpSpPr/>
          <p:nvPr/>
        </p:nvGrpSpPr>
        <p:grpSpPr>
          <a:xfrm>
            <a:off x="1043608" y="1152757"/>
            <a:ext cx="4104456" cy="2170675"/>
            <a:chOff x="395536" y="1542879"/>
            <a:chExt cx="4104456" cy="2894233"/>
          </a:xfrm>
        </p:grpSpPr>
        <p:sp>
          <p:nvSpPr>
            <p:cNvPr id="6" name="Retângulo de cantos arredondados 3"/>
            <p:cNvSpPr/>
            <p:nvPr/>
          </p:nvSpPr>
          <p:spPr>
            <a:xfrm>
              <a:off x="1331640" y="1542879"/>
              <a:ext cx="3168352" cy="2564066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Testing Process</a:t>
              </a:r>
            </a:p>
          </p:txBody>
        </p:sp>
        <p:sp>
          <p:nvSpPr>
            <p:cNvPr id="7" name="Retângulo de cantos arredondados 5"/>
            <p:cNvSpPr/>
            <p:nvPr/>
          </p:nvSpPr>
          <p:spPr>
            <a:xfrm>
              <a:off x="395536" y="1610668"/>
              <a:ext cx="792088" cy="2826444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o 11"/>
          <p:cNvGrpSpPr/>
          <p:nvPr/>
        </p:nvGrpSpPr>
        <p:grpSpPr>
          <a:xfrm>
            <a:off x="1043608" y="1186838"/>
            <a:ext cx="6840760" cy="1744954"/>
            <a:chOff x="1043608" y="1610669"/>
            <a:chExt cx="6840760" cy="2326605"/>
          </a:xfrm>
        </p:grpSpPr>
        <p:sp>
          <p:nvSpPr>
            <p:cNvPr id="9" name="Retângulo de cantos arredondados 6"/>
            <p:cNvSpPr/>
            <p:nvPr/>
          </p:nvSpPr>
          <p:spPr>
            <a:xfrm>
              <a:off x="5364088" y="1628800"/>
              <a:ext cx="2520280" cy="2308474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 de cantos arredondados 7"/>
            <p:cNvSpPr/>
            <p:nvPr/>
          </p:nvSpPr>
          <p:spPr>
            <a:xfrm>
              <a:off x="1043608" y="1610669"/>
              <a:ext cx="792088" cy="1338277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tângulo de cantos arredondados 9"/>
          <p:cNvSpPr/>
          <p:nvPr/>
        </p:nvSpPr>
        <p:spPr>
          <a:xfrm>
            <a:off x="3923928" y="3507855"/>
            <a:ext cx="2664296" cy="1346986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de cantos arredondados 10"/>
          <p:cNvSpPr/>
          <p:nvPr/>
        </p:nvSpPr>
        <p:spPr>
          <a:xfrm>
            <a:off x="1259632" y="2952956"/>
            <a:ext cx="2304266" cy="1944216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o 4"/>
          <p:cNvGrpSpPr/>
          <p:nvPr/>
        </p:nvGrpSpPr>
        <p:grpSpPr>
          <a:xfrm>
            <a:off x="5724128" y="1203601"/>
            <a:ext cx="2376264" cy="3661823"/>
            <a:chOff x="6327649" y="1628800"/>
            <a:chExt cx="2376264" cy="4901745"/>
          </a:xfrm>
        </p:grpSpPr>
        <p:sp>
          <p:nvSpPr>
            <p:cNvPr id="15" name="Retângulo de cantos arredondados 8"/>
            <p:cNvSpPr/>
            <p:nvPr/>
          </p:nvSpPr>
          <p:spPr>
            <a:xfrm>
              <a:off x="6327649" y="4699126"/>
              <a:ext cx="2376264" cy="1831419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tângulo de cantos arredondados 13"/>
            <p:cNvSpPr/>
            <p:nvPr/>
          </p:nvSpPr>
          <p:spPr>
            <a:xfrm>
              <a:off x="7391133" y="1628800"/>
              <a:ext cx="1045914" cy="2313369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5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utation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1151964"/>
            <a:ext cx="6876256" cy="3724043"/>
          </a:xfrm>
          <a:prstGeom prst="rect">
            <a:avLst/>
          </a:prstGeom>
        </p:spPr>
      </p:pic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Mutation </a:t>
            </a:r>
            <a:r>
              <a:rPr lang="en-US" altLang="pt-BR" dirty="0" smtClean="0"/>
              <a:t>testing </a:t>
            </a:r>
            <a:r>
              <a:rPr lang="en-US" altLang="pt-BR" dirty="0"/>
              <a:t>d</a:t>
            </a:r>
            <a:r>
              <a:rPr lang="en-US" altLang="pt-BR" dirty="0" smtClean="0"/>
              <a:t>rawbacks</a:t>
            </a:r>
            <a:endParaRPr lang="en-US" altLang="en-US" dirty="0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20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4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AC87F5-BAEE-4C7D-B8FC-12697570E1D2}" type="slidenum">
              <a:rPr lang="en-US" altLang="pt-BR" smtClean="0"/>
              <a:pPr/>
              <a:t>9</a:t>
            </a:fld>
            <a:endParaRPr lang="en-US" alt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404347" y="1779663"/>
            <a:ext cx="1296144" cy="1008112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32241" y="3903898"/>
            <a:ext cx="1368152" cy="972108"/>
          </a:xfrm>
          <a:prstGeom prst="roundRect">
            <a:avLst/>
          </a:prstGeom>
          <a:solidFill>
            <a:schemeClr val="tx2">
              <a:lumMod val="10000"/>
              <a:lumOff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47763" y="1185620"/>
            <a:ext cx="5184576" cy="2826290"/>
          </a:xfrm>
          <a:solidFill>
            <a:schemeClr val="accent5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Many mutable places</a:t>
            </a:r>
            <a:endParaRPr lang="en-US" dirty="0" smtClean="0"/>
          </a:p>
          <a:p>
            <a:pPr lvl="1"/>
            <a:r>
              <a:rPr lang="en-US" dirty="0" smtClean="0"/>
              <a:t>Mutants generation</a:t>
            </a:r>
          </a:p>
          <a:p>
            <a:pPr lvl="1"/>
            <a:r>
              <a:rPr lang="en-US" dirty="0" smtClean="0"/>
              <a:t>Compilation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High computational cost</a:t>
            </a:r>
            <a:endParaRPr lang="en-US" dirty="0" smtClean="0"/>
          </a:p>
          <a:p>
            <a:pPr lvl="1"/>
            <a:r>
              <a:rPr lang="en-US" dirty="0" smtClean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31317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21694</TotalTime>
  <Words>2005</Words>
  <Application>Microsoft Macintosh PowerPoint</Application>
  <PresentationFormat>On-screen Show (16:9)</PresentationFormat>
  <Paragraphs>934</Paragraphs>
  <Slides>54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Quadrant</vt:lpstr>
      <vt:lpstr>Equation</vt:lpstr>
      <vt:lpstr>Do Mutations of Strongly Subsuming Second-Order Mutants Really Mask Each Other?</vt:lpstr>
      <vt:lpstr>Outline</vt:lpstr>
      <vt:lpstr>Introduction</vt:lpstr>
      <vt:lpstr>Mutation Testing</vt:lpstr>
      <vt:lpstr>Example of a mutant</vt:lpstr>
      <vt:lpstr>Example of a mutant</vt:lpstr>
      <vt:lpstr>Example of a mutant</vt:lpstr>
      <vt:lpstr>Mutation testing process</vt:lpstr>
      <vt:lpstr>Mutation testing drawbacks</vt:lpstr>
      <vt:lpstr>Mutation testing drawbacks</vt:lpstr>
      <vt:lpstr>Higher-order Mutants</vt:lpstr>
      <vt:lpstr>Higher-order mutants</vt:lpstr>
      <vt:lpstr>Higher-Order Mutants</vt:lpstr>
      <vt:lpstr>An SS2OM example</vt:lpstr>
      <vt:lpstr>Mutants reduction - example</vt:lpstr>
      <vt:lpstr>Mutants reduction - example</vt:lpstr>
      <vt:lpstr>Mutants reduction - example</vt:lpstr>
      <vt:lpstr>Mutants reduction - example</vt:lpstr>
      <vt:lpstr>Mutants reduction - example</vt:lpstr>
      <vt:lpstr>SSHOMs research</vt:lpstr>
      <vt:lpstr>Goals</vt:lpstr>
      <vt:lpstr>Main goal</vt:lpstr>
      <vt:lpstr>Research Method</vt:lpstr>
      <vt:lpstr>Dataset - Java subject systems</vt:lpstr>
      <vt:lpstr>Mutation operators implemented</vt:lpstr>
      <vt:lpstr>FOMs generated</vt:lpstr>
      <vt:lpstr>SS2OMs found</vt:lpstr>
      <vt:lpstr>Mutants reduction</vt:lpstr>
      <vt:lpstr>Study #1</vt:lpstr>
      <vt:lpstr>Motivation</vt:lpstr>
      <vt:lpstr>An SS2OM example</vt:lpstr>
      <vt:lpstr>SS2OMs reaching possibilities</vt:lpstr>
      <vt:lpstr>Research questions</vt:lpstr>
      <vt:lpstr>SS2OMs reaching definitions</vt:lpstr>
      <vt:lpstr>Definitions (1/3)</vt:lpstr>
      <vt:lpstr>Definitions (2/3)</vt:lpstr>
      <vt:lpstr>Definitions (3/3)</vt:lpstr>
      <vt:lpstr>RQ1: SS2OMs reaching</vt:lpstr>
      <vt:lpstr>RQ2: reductions</vt:lpstr>
      <vt:lpstr>Study #2</vt:lpstr>
      <vt:lpstr>Forced Reach Search (FRS)</vt:lpstr>
      <vt:lpstr>Research questions</vt:lpstr>
      <vt:lpstr>FRS SS2OMs (RQ3 &amp; RQ4)</vt:lpstr>
      <vt:lpstr>Next steps</vt:lpstr>
      <vt:lpstr>Validate FRS SS2OMs</vt:lpstr>
      <vt:lpstr>PowerPoint Presentation</vt:lpstr>
      <vt:lpstr>Questions?</vt:lpstr>
      <vt:lpstr>Related work</vt:lpstr>
      <vt:lpstr>Masking</vt:lpstr>
      <vt:lpstr>2nd order mutation testing</vt:lpstr>
      <vt:lpstr>All HOMs</vt:lpstr>
      <vt:lpstr>Venn Diagram “shapes”</vt:lpstr>
      <vt:lpstr>Venn Diagram “shapes”</vt:lpstr>
      <vt:lpstr>RQ3: Venn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LabSoft</dc:title>
  <dc:creator>Eduardo</dc:creator>
  <cp:lastModifiedBy>Joao Paulo F. Diniz</cp:lastModifiedBy>
  <cp:revision>2844</cp:revision>
  <dcterms:created xsi:type="dcterms:W3CDTF">2013-07-25T21:45:28Z</dcterms:created>
  <dcterms:modified xsi:type="dcterms:W3CDTF">2023-09-22T11:24:39Z</dcterms:modified>
</cp:coreProperties>
</file>