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2"/>
  </p:sldMasterIdLst>
  <p:notesMasterIdLst>
    <p:notesMasterId r:id="rId98"/>
  </p:notesMasterIdLst>
  <p:sldIdLst>
    <p:sldId id="257" r:id="rId3"/>
    <p:sldId id="261" r:id="rId4"/>
    <p:sldId id="258" r:id="rId5"/>
    <p:sldId id="259" r:id="rId6"/>
    <p:sldId id="351" r:id="rId7"/>
    <p:sldId id="260" r:id="rId8"/>
    <p:sldId id="262" r:id="rId9"/>
    <p:sldId id="263" r:id="rId10"/>
    <p:sldId id="264" r:id="rId11"/>
    <p:sldId id="265" r:id="rId12"/>
    <p:sldId id="350" r:id="rId13"/>
    <p:sldId id="349" r:id="rId14"/>
    <p:sldId id="266" r:id="rId15"/>
    <p:sldId id="267" r:id="rId16"/>
    <p:sldId id="268" r:id="rId17"/>
    <p:sldId id="348" r:id="rId18"/>
    <p:sldId id="269" r:id="rId19"/>
    <p:sldId id="346" r:id="rId20"/>
    <p:sldId id="347" r:id="rId21"/>
    <p:sldId id="272" r:id="rId22"/>
    <p:sldId id="270" r:id="rId23"/>
    <p:sldId id="271"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9127"/>
    <a:srgbClr val="209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86743" autoAdjust="0"/>
  </p:normalViewPr>
  <p:slideViewPr>
    <p:cSldViewPr>
      <p:cViewPr>
        <p:scale>
          <a:sx n="66" d="100"/>
          <a:sy n="66" d="100"/>
        </p:scale>
        <p:origin x="1714" y="3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C4AB8-25BE-445F-8073-7AAC05BD37FF}" type="datetimeFigureOut">
              <a:rPr lang="en-US" smtClean="0"/>
              <a:t>8/5/2017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66074-CEC2-4EBF-B1F3-E97A96BEB2E0}" type="slidenum">
              <a:rPr lang="en-US" smtClean="0"/>
              <a:t>‹Nº›</a:t>
            </a:fld>
            <a:endParaRPr lang="en-US"/>
          </a:p>
        </p:txBody>
      </p:sp>
    </p:spTree>
    <p:extLst>
      <p:ext uri="{BB962C8B-B14F-4D97-AF65-F5344CB8AC3E}">
        <p14:creationId xmlns:p14="http://schemas.microsoft.com/office/powerpoint/2010/main" val="249820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kern="1200" dirty="0" smtClean="0">
                <a:solidFill>
                  <a:schemeClr val="tx1"/>
                </a:solidFill>
                <a:effectLst/>
                <a:latin typeface="+mn-lt"/>
                <a:ea typeface="+mn-ea"/>
                <a:cs typeface="+mn-cs"/>
              </a:rPr>
              <a:t>Los tipos de datos decimales y numéricos son exactamente equivalentes entre sí. Ambos tipos de datos se mantienen en el producto (SQL Server) para tener compatibilidad hacia atrás. Cualquiera de estos tipos de datos puede ser utilizado cuando se necesitan almacenar datos numéricos exactos con decimales, sin embargo, se recomienda que elija o decimal o numérico en toda la organización para mantener la coherencia. Por favor, tenga en cuenta que en cualquier lugar que nos referimos a un tipo de datos decimal, puede reemplazar el decimal con un valor numérico de la misma definición</a:t>
            </a:r>
          </a:p>
          <a:p>
            <a:r>
              <a:rPr lang="es-MX" sz="1200" kern="1200" dirty="0" smtClean="0">
                <a:solidFill>
                  <a:schemeClr val="tx1"/>
                </a:solidFill>
                <a:effectLst/>
                <a:latin typeface="+mn-lt"/>
                <a:ea typeface="+mn-ea"/>
                <a:cs typeface="+mn-cs"/>
              </a:rPr>
              <a:t>Los tipos de datos </a:t>
            </a:r>
            <a:r>
              <a:rPr lang="es-MX" sz="1200" kern="1200" dirty="0" err="1" smtClean="0">
                <a:solidFill>
                  <a:schemeClr val="tx1"/>
                </a:solidFill>
                <a:effectLst/>
                <a:latin typeface="+mn-lt"/>
                <a:ea typeface="+mn-ea"/>
                <a:cs typeface="+mn-cs"/>
              </a:rPr>
              <a:t>money</a:t>
            </a:r>
            <a:r>
              <a:rPr lang="es-MX" sz="1200" kern="1200" dirty="0" smtClean="0">
                <a:solidFill>
                  <a:schemeClr val="tx1"/>
                </a:solidFill>
                <a:effectLst/>
                <a:latin typeface="+mn-lt"/>
                <a:ea typeface="+mn-ea"/>
                <a:cs typeface="+mn-cs"/>
              </a:rPr>
              <a:t> y </a:t>
            </a:r>
            <a:r>
              <a:rPr lang="es-MX" sz="1200" kern="1200" dirty="0" err="1" smtClean="0">
                <a:solidFill>
                  <a:schemeClr val="tx1"/>
                </a:solidFill>
                <a:effectLst/>
                <a:latin typeface="+mn-lt"/>
                <a:ea typeface="+mn-ea"/>
                <a:cs typeface="+mn-cs"/>
              </a:rPr>
              <a:t>smallmoney</a:t>
            </a:r>
            <a:r>
              <a:rPr lang="es-MX" sz="1200" kern="1200" dirty="0" smtClean="0">
                <a:solidFill>
                  <a:schemeClr val="tx1"/>
                </a:solidFill>
                <a:effectLst/>
                <a:latin typeface="+mn-lt"/>
                <a:ea typeface="+mn-ea"/>
                <a:cs typeface="+mn-cs"/>
              </a:rPr>
              <a:t> están específicamente diseñados para almacenar valores monetarios con un máximo de cuatro decimales. Es interesante observar que mientras </a:t>
            </a:r>
            <a:r>
              <a:rPr lang="es-MX" sz="1200" kern="1200" dirty="0" err="1" smtClean="0">
                <a:solidFill>
                  <a:schemeClr val="tx1"/>
                </a:solidFill>
                <a:effectLst/>
                <a:latin typeface="+mn-lt"/>
                <a:ea typeface="+mn-ea"/>
                <a:cs typeface="+mn-cs"/>
              </a:rPr>
              <a:t>money</a:t>
            </a:r>
            <a:r>
              <a:rPr lang="es-MX" sz="1200" kern="1200" dirty="0" smtClean="0">
                <a:solidFill>
                  <a:schemeClr val="tx1"/>
                </a:solidFill>
                <a:effectLst/>
                <a:latin typeface="+mn-lt"/>
                <a:ea typeface="+mn-ea"/>
                <a:cs typeface="+mn-cs"/>
              </a:rPr>
              <a:t> y </a:t>
            </a:r>
            <a:r>
              <a:rPr lang="es-MX" sz="1200" kern="1200" dirty="0" err="1" smtClean="0">
                <a:solidFill>
                  <a:schemeClr val="tx1"/>
                </a:solidFill>
                <a:effectLst/>
                <a:latin typeface="+mn-lt"/>
                <a:ea typeface="+mn-ea"/>
                <a:cs typeface="+mn-cs"/>
              </a:rPr>
              <a:t>smallmoney</a:t>
            </a:r>
            <a:r>
              <a:rPr lang="es-MX" sz="1200" kern="1200" dirty="0" smtClean="0">
                <a:solidFill>
                  <a:schemeClr val="tx1"/>
                </a:solidFill>
                <a:effectLst/>
                <a:latin typeface="+mn-lt"/>
                <a:ea typeface="+mn-ea"/>
                <a:cs typeface="+mn-cs"/>
              </a:rPr>
              <a:t> fueron diseñados para almacenar valores monetarios, las instituciones financieras utilizan el tipo de datos decimal debido a la capacidad de almacenar un mayor número de decimales que son críticos para cálculos de tasa de interés y rendimiento.</a:t>
            </a:r>
          </a:p>
          <a:p>
            <a:r>
              <a:rPr lang="es-MX" sz="1200" kern="1200" dirty="0" smtClean="0">
                <a:solidFill>
                  <a:schemeClr val="tx1"/>
                </a:solidFill>
                <a:effectLst/>
                <a:latin typeface="+mn-lt"/>
                <a:ea typeface="+mn-ea"/>
                <a:cs typeface="+mn-cs"/>
              </a:rPr>
              <a:t>Los tipo de datos </a:t>
            </a:r>
            <a:r>
              <a:rPr lang="es-MX" sz="1200" i="1" kern="1200" dirty="0" err="1" smtClean="0">
                <a:solidFill>
                  <a:schemeClr val="tx1"/>
                </a:solidFill>
                <a:effectLst/>
                <a:latin typeface="+mn-lt"/>
                <a:ea typeface="+mn-ea"/>
                <a:cs typeface="+mn-cs"/>
              </a:rPr>
              <a:t>float</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tienen un parámetro opcional del número de dígitos almacenados después del decimal llamado mantisa. Si la mantisa está definida entre 1 y 24, entonces el </a:t>
            </a:r>
            <a:r>
              <a:rPr lang="es-MX" sz="1200" i="1" kern="1200" dirty="0" err="1" smtClean="0">
                <a:solidFill>
                  <a:schemeClr val="tx1"/>
                </a:solidFill>
                <a:effectLst/>
                <a:latin typeface="+mn-lt"/>
                <a:ea typeface="+mn-ea"/>
                <a:cs typeface="+mn-cs"/>
              </a:rPr>
              <a:t>float</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consumirá 4 bytes de almacenamiento. Si la mantisa está definida entre 25 y 53, el </a:t>
            </a:r>
            <a:r>
              <a:rPr lang="es-MX" sz="1200" i="1" kern="1200" dirty="0" err="1" smtClean="0">
                <a:solidFill>
                  <a:schemeClr val="tx1"/>
                </a:solidFill>
                <a:effectLst/>
                <a:latin typeface="+mn-lt"/>
                <a:ea typeface="+mn-ea"/>
                <a:cs typeface="+mn-cs"/>
              </a:rPr>
              <a:t>float</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consumirá 8 bytes de almacenamiento.</a:t>
            </a:r>
          </a:p>
          <a:p>
            <a:endParaRPr lang="es-MX" dirty="0"/>
          </a:p>
        </p:txBody>
      </p:sp>
      <p:sp>
        <p:nvSpPr>
          <p:cNvPr id="4" name="Marcador de número de diapositiva 3"/>
          <p:cNvSpPr>
            <a:spLocks noGrp="1"/>
          </p:cNvSpPr>
          <p:nvPr>
            <p:ph type="sldNum" sz="quarter" idx="10"/>
          </p:nvPr>
        </p:nvSpPr>
        <p:spPr/>
        <p:txBody>
          <a:bodyPr/>
          <a:lstStyle/>
          <a:p>
            <a:fld id="{ED566074-CEC2-4EBF-B1F3-E97A96BEB2E0}" type="slidenum">
              <a:rPr lang="en-US" smtClean="0"/>
              <a:t>4</a:t>
            </a:fld>
            <a:endParaRPr lang="en-US"/>
          </a:p>
        </p:txBody>
      </p:sp>
    </p:spTree>
    <p:extLst>
      <p:ext uri="{BB962C8B-B14F-4D97-AF65-F5344CB8AC3E}">
        <p14:creationId xmlns:p14="http://schemas.microsoft.com/office/powerpoint/2010/main" val="294660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kern="1200" dirty="0" smtClean="0">
                <a:solidFill>
                  <a:schemeClr val="tx1"/>
                </a:solidFill>
                <a:effectLst/>
                <a:latin typeface="+mn-lt"/>
                <a:ea typeface="+mn-ea"/>
                <a:cs typeface="+mn-cs"/>
              </a:rPr>
              <a:t>Los tipos de datos decimales y numéricos son exactamente equivalentes entre sí. Ambos tipos de datos se mantienen en el producto (SQL Server) para tener compatibilidad hacia atrás. Cualquiera de estos tipos de datos puede ser utilizado cuando se necesitan almacenar datos numéricos exactos con decimales, sin embargo, se recomienda que elija o decimal o numérico en toda la organización para mantener la coherencia. Por favor, tenga en cuenta que en cualquier lugar que nos referimos a un tipo de datos decimal, puede reemplazar el decimal con un valor numérico de la misma definición</a:t>
            </a:r>
          </a:p>
          <a:p>
            <a:r>
              <a:rPr lang="es-MX" sz="1200" kern="1200" dirty="0" smtClean="0">
                <a:solidFill>
                  <a:schemeClr val="tx1"/>
                </a:solidFill>
                <a:effectLst/>
                <a:latin typeface="+mn-lt"/>
                <a:ea typeface="+mn-ea"/>
                <a:cs typeface="+mn-cs"/>
              </a:rPr>
              <a:t>Los tipos de datos </a:t>
            </a:r>
            <a:r>
              <a:rPr lang="es-MX" sz="1200" kern="1200" dirty="0" err="1" smtClean="0">
                <a:solidFill>
                  <a:schemeClr val="tx1"/>
                </a:solidFill>
                <a:effectLst/>
                <a:latin typeface="+mn-lt"/>
                <a:ea typeface="+mn-ea"/>
                <a:cs typeface="+mn-cs"/>
              </a:rPr>
              <a:t>money</a:t>
            </a:r>
            <a:r>
              <a:rPr lang="es-MX" sz="1200" kern="1200" dirty="0" smtClean="0">
                <a:solidFill>
                  <a:schemeClr val="tx1"/>
                </a:solidFill>
                <a:effectLst/>
                <a:latin typeface="+mn-lt"/>
                <a:ea typeface="+mn-ea"/>
                <a:cs typeface="+mn-cs"/>
              </a:rPr>
              <a:t> y </a:t>
            </a:r>
            <a:r>
              <a:rPr lang="es-MX" sz="1200" kern="1200" dirty="0" err="1" smtClean="0">
                <a:solidFill>
                  <a:schemeClr val="tx1"/>
                </a:solidFill>
                <a:effectLst/>
                <a:latin typeface="+mn-lt"/>
                <a:ea typeface="+mn-ea"/>
                <a:cs typeface="+mn-cs"/>
              </a:rPr>
              <a:t>smallmoney</a:t>
            </a:r>
            <a:r>
              <a:rPr lang="es-MX" sz="1200" kern="1200" dirty="0" smtClean="0">
                <a:solidFill>
                  <a:schemeClr val="tx1"/>
                </a:solidFill>
                <a:effectLst/>
                <a:latin typeface="+mn-lt"/>
                <a:ea typeface="+mn-ea"/>
                <a:cs typeface="+mn-cs"/>
              </a:rPr>
              <a:t> están específicamente diseñados para almacenar valores monetarios con un máximo de cuatro decimales. Es interesante observar que mientras </a:t>
            </a:r>
            <a:r>
              <a:rPr lang="es-MX" sz="1200" kern="1200" dirty="0" err="1" smtClean="0">
                <a:solidFill>
                  <a:schemeClr val="tx1"/>
                </a:solidFill>
                <a:effectLst/>
                <a:latin typeface="+mn-lt"/>
                <a:ea typeface="+mn-ea"/>
                <a:cs typeface="+mn-cs"/>
              </a:rPr>
              <a:t>money</a:t>
            </a:r>
            <a:r>
              <a:rPr lang="es-MX" sz="1200" kern="1200" dirty="0" smtClean="0">
                <a:solidFill>
                  <a:schemeClr val="tx1"/>
                </a:solidFill>
                <a:effectLst/>
                <a:latin typeface="+mn-lt"/>
                <a:ea typeface="+mn-ea"/>
                <a:cs typeface="+mn-cs"/>
              </a:rPr>
              <a:t> y </a:t>
            </a:r>
            <a:r>
              <a:rPr lang="es-MX" sz="1200" kern="1200" dirty="0" err="1" smtClean="0">
                <a:solidFill>
                  <a:schemeClr val="tx1"/>
                </a:solidFill>
                <a:effectLst/>
                <a:latin typeface="+mn-lt"/>
                <a:ea typeface="+mn-ea"/>
                <a:cs typeface="+mn-cs"/>
              </a:rPr>
              <a:t>smallmoney</a:t>
            </a:r>
            <a:r>
              <a:rPr lang="es-MX" sz="1200" kern="1200" dirty="0" smtClean="0">
                <a:solidFill>
                  <a:schemeClr val="tx1"/>
                </a:solidFill>
                <a:effectLst/>
                <a:latin typeface="+mn-lt"/>
                <a:ea typeface="+mn-ea"/>
                <a:cs typeface="+mn-cs"/>
              </a:rPr>
              <a:t> fueron diseñados para almacenar valores monetarios, las instituciones financieras utilizan el tipo de datos decimal debido a la capacidad de almacenar un mayor número de decimales que son críticos para cálculos de tasa de interés y rendimiento.</a:t>
            </a:r>
          </a:p>
          <a:p>
            <a:r>
              <a:rPr lang="es-MX" sz="1200" kern="1200" dirty="0" smtClean="0">
                <a:solidFill>
                  <a:schemeClr val="tx1"/>
                </a:solidFill>
                <a:effectLst/>
                <a:latin typeface="+mn-lt"/>
                <a:ea typeface="+mn-ea"/>
                <a:cs typeface="+mn-cs"/>
              </a:rPr>
              <a:t>Los tipo de datos </a:t>
            </a:r>
            <a:r>
              <a:rPr lang="es-MX" sz="1200" i="1" kern="1200" dirty="0" err="1" smtClean="0">
                <a:solidFill>
                  <a:schemeClr val="tx1"/>
                </a:solidFill>
                <a:effectLst/>
                <a:latin typeface="+mn-lt"/>
                <a:ea typeface="+mn-ea"/>
                <a:cs typeface="+mn-cs"/>
              </a:rPr>
              <a:t>float</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tienen un parámetro opcional del número de dígitos almacenados después del decimal llamado mantisa. Si la mantisa está definida entre 1 y 24, entonces el </a:t>
            </a:r>
            <a:r>
              <a:rPr lang="es-MX" sz="1200" i="1" kern="1200" dirty="0" err="1" smtClean="0">
                <a:solidFill>
                  <a:schemeClr val="tx1"/>
                </a:solidFill>
                <a:effectLst/>
                <a:latin typeface="+mn-lt"/>
                <a:ea typeface="+mn-ea"/>
                <a:cs typeface="+mn-cs"/>
              </a:rPr>
              <a:t>float</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consumirá 4 bytes de almacenamiento. Si la mantisa está definida entre 25 y 53, el </a:t>
            </a:r>
            <a:r>
              <a:rPr lang="es-MX" sz="1200" i="1" kern="1200" dirty="0" err="1" smtClean="0">
                <a:solidFill>
                  <a:schemeClr val="tx1"/>
                </a:solidFill>
                <a:effectLst/>
                <a:latin typeface="+mn-lt"/>
                <a:ea typeface="+mn-ea"/>
                <a:cs typeface="+mn-cs"/>
              </a:rPr>
              <a:t>float</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consumirá 8 bytes de almacenamiento.</a:t>
            </a:r>
          </a:p>
          <a:p>
            <a:endParaRPr lang="es-MX" dirty="0"/>
          </a:p>
        </p:txBody>
      </p:sp>
      <p:sp>
        <p:nvSpPr>
          <p:cNvPr id="4" name="Marcador de número de diapositiva 3"/>
          <p:cNvSpPr>
            <a:spLocks noGrp="1"/>
          </p:cNvSpPr>
          <p:nvPr>
            <p:ph type="sldNum" sz="quarter" idx="10"/>
          </p:nvPr>
        </p:nvSpPr>
        <p:spPr/>
        <p:txBody>
          <a:bodyPr/>
          <a:lstStyle/>
          <a:p>
            <a:fld id="{ED566074-CEC2-4EBF-B1F3-E97A96BEB2E0}" type="slidenum">
              <a:rPr lang="en-US" smtClean="0"/>
              <a:t>5</a:t>
            </a:fld>
            <a:endParaRPr lang="en-US"/>
          </a:p>
        </p:txBody>
      </p:sp>
    </p:spTree>
    <p:extLst>
      <p:ext uri="{BB962C8B-B14F-4D97-AF65-F5344CB8AC3E}">
        <p14:creationId xmlns:p14="http://schemas.microsoft.com/office/powerpoint/2010/main" val="258229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kern="1200" dirty="0" smtClean="0">
                <a:solidFill>
                  <a:schemeClr val="tx1"/>
                </a:solidFill>
                <a:effectLst/>
                <a:latin typeface="+mn-lt"/>
                <a:ea typeface="+mn-ea"/>
                <a:cs typeface="+mn-cs"/>
              </a:rPr>
              <a:t>Los tipos de datos </a:t>
            </a:r>
            <a:r>
              <a:rPr lang="es-MX" sz="1200" i="1" kern="1200" dirty="0" err="1" smtClean="0">
                <a:solidFill>
                  <a:schemeClr val="tx1"/>
                </a:solidFill>
                <a:effectLst/>
                <a:latin typeface="+mn-lt"/>
                <a:ea typeface="+mn-ea"/>
                <a:cs typeface="+mn-cs"/>
              </a:rPr>
              <a:t>character</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y </a:t>
            </a:r>
            <a:r>
              <a:rPr lang="es-MX" sz="1200" i="1" kern="1200" dirty="0" err="1" smtClean="0">
                <a:solidFill>
                  <a:schemeClr val="tx1"/>
                </a:solidFill>
                <a:effectLst/>
                <a:latin typeface="+mn-lt"/>
                <a:ea typeface="+mn-ea"/>
                <a:cs typeface="+mn-cs"/>
              </a:rPr>
              <a:t>numeric</a:t>
            </a:r>
            <a:r>
              <a:rPr lang="es-MX" sz="1200" i="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en general, representan más del 90 por ciento de todos los tipos de datos definidos dentro de una base de datos. La Tabla muestra el espacio de almacenamiento consumido por tipos de datos basados en </a:t>
            </a:r>
            <a:r>
              <a:rPr lang="es-MX" sz="1200" i="1" kern="1200" dirty="0" err="1" smtClean="0">
                <a:solidFill>
                  <a:schemeClr val="tx1"/>
                </a:solidFill>
                <a:effectLst/>
                <a:latin typeface="+mn-lt"/>
                <a:ea typeface="+mn-ea"/>
                <a:cs typeface="+mn-cs"/>
              </a:rPr>
              <a:t>character</a:t>
            </a:r>
            <a:r>
              <a:rPr lang="es-MX" sz="1200" i="1" kern="1200" dirty="0" smtClean="0">
                <a:solidFill>
                  <a:schemeClr val="tx1"/>
                </a:solidFill>
                <a:effectLst/>
                <a:latin typeface="+mn-lt"/>
                <a:ea typeface="+mn-ea"/>
                <a:cs typeface="+mn-cs"/>
              </a:rPr>
              <a:t> </a:t>
            </a:r>
            <a:endParaRPr lang="es-MX" dirty="0"/>
          </a:p>
        </p:txBody>
      </p:sp>
      <p:sp>
        <p:nvSpPr>
          <p:cNvPr id="4" name="Marcador de número de diapositiva 3"/>
          <p:cNvSpPr>
            <a:spLocks noGrp="1"/>
          </p:cNvSpPr>
          <p:nvPr>
            <p:ph type="sldNum" sz="quarter" idx="10"/>
          </p:nvPr>
        </p:nvSpPr>
        <p:spPr/>
        <p:txBody>
          <a:bodyPr/>
          <a:lstStyle/>
          <a:p>
            <a:fld id="{ED566074-CEC2-4EBF-B1F3-E97A96BEB2E0}" type="slidenum">
              <a:rPr lang="en-US" smtClean="0"/>
              <a:t>6</a:t>
            </a:fld>
            <a:endParaRPr lang="en-US"/>
          </a:p>
        </p:txBody>
      </p:sp>
    </p:spTree>
    <p:extLst>
      <p:ext uri="{BB962C8B-B14F-4D97-AF65-F5344CB8AC3E}">
        <p14:creationId xmlns:p14="http://schemas.microsoft.com/office/powerpoint/2010/main" val="169345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D566074-CEC2-4EBF-B1F3-E97A96BEB2E0}" type="slidenum">
              <a:rPr lang="en-US" smtClean="0"/>
              <a:t>19</a:t>
            </a:fld>
            <a:endParaRPr lang="en-US"/>
          </a:p>
        </p:txBody>
      </p:sp>
    </p:spTree>
    <p:extLst>
      <p:ext uri="{BB962C8B-B14F-4D97-AF65-F5344CB8AC3E}">
        <p14:creationId xmlns:p14="http://schemas.microsoft.com/office/powerpoint/2010/main" val="3793276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D566074-CEC2-4EBF-B1F3-E97A96BEB2E0}" type="slidenum">
              <a:rPr lang="en-US" smtClean="0"/>
              <a:t>82</a:t>
            </a:fld>
            <a:endParaRPr lang="en-US"/>
          </a:p>
        </p:txBody>
      </p:sp>
    </p:spTree>
    <p:extLst>
      <p:ext uri="{BB962C8B-B14F-4D97-AF65-F5344CB8AC3E}">
        <p14:creationId xmlns:p14="http://schemas.microsoft.com/office/powerpoint/2010/main" val="40251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660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8176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538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4167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5208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51815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0041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72616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2947073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33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6492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C7614-15A9-43A8-9E98-106A33ED6C41}" type="datetimeFigureOut">
              <a:rPr lang="en-US" smtClean="0">
                <a:solidFill>
                  <a:prstClr val="black">
                    <a:tint val="75000"/>
                  </a:prstClr>
                </a:solidFill>
              </a:rPr>
              <a:pPr/>
              <a:t>8/5/2017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456515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56300" t="3800"/>
          <a:stretch/>
        </p:blipFill>
        <p:spPr>
          <a:xfrm>
            <a:off x="4644008" y="0"/>
            <a:ext cx="4499992" cy="6858000"/>
          </a:xfrm>
          <a:prstGeom prst="rect">
            <a:avLst/>
          </a:prstGeom>
          <a:ln>
            <a:noFill/>
          </a:ln>
          <a:effectLst>
            <a:outerShdw blurRad="292100" dist="139700" dir="2700000" algn="tl" rotWithShape="0">
              <a:srgbClr val="333333">
                <a:alpha val="65000"/>
              </a:srgbClr>
            </a:outerShdw>
          </a:effectLst>
        </p:spPr>
      </p:pic>
      <p:sp>
        <p:nvSpPr>
          <p:cNvPr id="6" name="Redondear rectángulo de esquina del mismo lado 4"/>
          <p:cNvSpPr/>
          <p:nvPr/>
        </p:nvSpPr>
        <p:spPr>
          <a:xfrm>
            <a:off x="0" y="3645024"/>
            <a:ext cx="4644008" cy="846603"/>
          </a:xfrm>
          <a:prstGeom prst="rect">
            <a:avLst/>
          </a:prstGeom>
          <a:solidFill>
            <a:srgbClr val="1F9127"/>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Introducción a Transact-SQL</a:t>
            </a:r>
            <a:endParaRPr lang="es-ES_tradnl" sz="2200" kern="1200" noProof="0" dirty="0">
              <a:latin typeface="Corbel" pitchFamily="34" charset="0"/>
            </a:endParaRPr>
          </a:p>
        </p:txBody>
      </p:sp>
      <p:sp>
        <p:nvSpPr>
          <p:cNvPr id="8" name="Rectángulo 7"/>
          <p:cNvSpPr/>
          <p:nvPr/>
        </p:nvSpPr>
        <p:spPr>
          <a:xfrm>
            <a:off x="680" y="0"/>
            <a:ext cx="9143320" cy="685800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268760"/>
            <a:ext cx="4056686" cy="1160144"/>
          </a:xfrm>
          <a:prstGeom prst="rect">
            <a:avLst/>
          </a:prstGeom>
        </p:spPr>
      </p:pic>
    </p:spTree>
    <p:extLst>
      <p:ext uri="{BB962C8B-B14F-4D97-AF65-F5344CB8AC3E}">
        <p14:creationId xmlns:p14="http://schemas.microsoft.com/office/powerpoint/2010/main" val="2222078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Fecha y Hora</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772816"/>
            <a:ext cx="8712968" cy="2862322"/>
          </a:xfrm>
          <a:prstGeom prst="rect">
            <a:avLst/>
          </a:prstGeom>
          <a:noFill/>
        </p:spPr>
        <p:txBody>
          <a:bodyPr wrap="square" rtlCol="0">
            <a:spAutoFit/>
          </a:bodyPr>
          <a:lstStyle/>
          <a:p>
            <a:pPr algn="ctr"/>
            <a:r>
              <a:rPr lang="es-MX" sz="2000" b="1" dirty="0" err="1" smtClean="0">
                <a:solidFill>
                  <a:srgbClr val="1F9127"/>
                </a:solidFill>
                <a:effectLst>
                  <a:outerShdw blurRad="38100" dist="38100" dir="2700000" algn="tl">
                    <a:srgbClr val="000000">
                      <a:alpha val="43137"/>
                    </a:srgbClr>
                  </a:outerShdw>
                </a:effectLst>
              </a:rPr>
              <a:t>smalldatetime</a:t>
            </a:r>
            <a:r>
              <a:rPr lang="es-MX" sz="2000" b="1" dirty="0" smtClean="0">
                <a:solidFill>
                  <a:srgbClr val="1F9127"/>
                </a:solidFill>
                <a:effectLst>
                  <a:outerShdw blurRad="38100" dist="38100" dir="2700000" algn="tl">
                    <a:srgbClr val="000000">
                      <a:alpha val="43137"/>
                    </a:srgbClr>
                  </a:outerShdw>
                </a:effectLst>
              </a:rPr>
              <a:t> y </a:t>
            </a:r>
            <a:r>
              <a:rPr lang="es-MX" sz="2000" b="1" dirty="0" err="1" smtClean="0">
                <a:solidFill>
                  <a:srgbClr val="1F9127"/>
                </a:solidFill>
                <a:effectLst>
                  <a:outerShdw blurRad="38100" dist="38100" dir="2700000" algn="tl">
                    <a:srgbClr val="000000">
                      <a:alpha val="43137"/>
                    </a:srgbClr>
                  </a:outerShdw>
                </a:effectLst>
              </a:rPr>
              <a:t>datetime</a:t>
            </a:r>
            <a:endParaRPr lang="es-MX" sz="2000" b="1" dirty="0" smtClean="0">
              <a:solidFill>
                <a:srgbClr val="1F9127"/>
              </a:solidFill>
              <a:effectLst>
                <a:outerShdw blurRad="38100" dist="38100" dir="2700000" algn="tl">
                  <a:srgbClr val="000000">
                    <a:alpha val="43137"/>
                  </a:srgbClr>
                </a:outerShdw>
              </a:effectLst>
            </a:endParaRPr>
          </a:p>
          <a:p>
            <a:pPr algn="ctr"/>
            <a:endParaRPr lang="es-MX" sz="2000" b="1" dirty="0">
              <a:solidFill>
                <a:srgbClr val="1F9127"/>
              </a:solidFill>
              <a:effectLst>
                <a:outerShdw blurRad="38100" dist="38100" dir="2700000" algn="tl">
                  <a:srgbClr val="000000">
                    <a:alpha val="43137"/>
                  </a:srgbClr>
                </a:outerShdw>
              </a:effectLst>
            </a:endParaRPr>
          </a:p>
          <a:p>
            <a:r>
              <a:rPr lang="es-MX" sz="2000" dirty="0">
                <a:solidFill>
                  <a:srgbClr val="1F9127"/>
                </a:solidFill>
              </a:rPr>
              <a:t>Los tipos de datos </a:t>
            </a:r>
            <a:r>
              <a:rPr lang="es-MX" sz="2000" dirty="0" err="1">
                <a:solidFill>
                  <a:srgbClr val="1F9127"/>
                </a:solidFill>
              </a:rPr>
              <a:t>s</a:t>
            </a:r>
            <a:r>
              <a:rPr lang="es-MX" sz="2000" dirty="0" err="1" smtClean="0">
                <a:solidFill>
                  <a:srgbClr val="1F9127"/>
                </a:solidFill>
              </a:rPr>
              <a:t>malldatetime</a:t>
            </a:r>
            <a:r>
              <a:rPr lang="es-MX" sz="2000" dirty="0" smtClean="0">
                <a:solidFill>
                  <a:srgbClr val="1F9127"/>
                </a:solidFill>
              </a:rPr>
              <a:t> </a:t>
            </a:r>
            <a:r>
              <a:rPr lang="es-MX" sz="2000" dirty="0">
                <a:solidFill>
                  <a:srgbClr val="1F9127"/>
                </a:solidFill>
              </a:rPr>
              <a:t>y </a:t>
            </a:r>
            <a:r>
              <a:rPr lang="es-MX" sz="2000" dirty="0" err="1">
                <a:solidFill>
                  <a:srgbClr val="1F9127"/>
                </a:solidFill>
              </a:rPr>
              <a:t>datetime</a:t>
            </a:r>
            <a:r>
              <a:rPr lang="es-MX" sz="2000" dirty="0">
                <a:solidFill>
                  <a:srgbClr val="1F9127"/>
                </a:solidFill>
              </a:rPr>
              <a:t>  almacenan ambos una fecha y una hora como un valor único. SQL Server 2008 introduce el tipo de datos datetime2 que debería sustituir tanto al tipo de datos </a:t>
            </a:r>
            <a:r>
              <a:rPr lang="es-MX" sz="2000" dirty="0" err="1">
                <a:solidFill>
                  <a:srgbClr val="1F9127"/>
                </a:solidFill>
              </a:rPr>
              <a:t>smalldatetime</a:t>
            </a:r>
            <a:r>
              <a:rPr lang="es-MX" sz="2000" dirty="0">
                <a:solidFill>
                  <a:srgbClr val="1F9127"/>
                </a:solidFill>
              </a:rPr>
              <a:t> y el </a:t>
            </a:r>
            <a:r>
              <a:rPr lang="es-MX" sz="2000" dirty="0" err="1">
                <a:solidFill>
                  <a:srgbClr val="1F9127"/>
                </a:solidFill>
              </a:rPr>
              <a:t>datetime</a:t>
            </a:r>
            <a:r>
              <a:rPr lang="es-MX" sz="2000" dirty="0">
                <a:solidFill>
                  <a:srgbClr val="1F9127"/>
                </a:solidFill>
              </a:rPr>
              <a:t>, debido a una mejor precisión, así como la capacidad de manejar un mayor rango de fechas.</a:t>
            </a:r>
          </a:p>
          <a:p>
            <a:r>
              <a:rPr lang="es-MX" sz="2000" dirty="0">
                <a:solidFill>
                  <a:srgbClr val="1F9127"/>
                </a:solidFill>
              </a:rPr>
              <a:t> </a:t>
            </a:r>
          </a:p>
          <a:p>
            <a:r>
              <a:rPr lang="es-MX" sz="2000" dirty="0">
                <a:solidFill>
                  <a:srgbClr val="1F9127"/>
                </a:solidFill>
              </a:rPr>
              <a:t>El </a:t>
            </a:r>
            <a:r>
              <a:rPr lang="es-MX" sz="2000" dirty="0" err="1">
                <a:solidFill>
                  <a:srgbClr val="1F9127"/>
                </a:solidFill>
              </a:rPr>
              <a:t>datetimeoffset</a:t>
            </a:r>
            <a:r>
              <a:rPr lang="es-MX" sz="2000" dirty="0">
                <a:solidFill>
                  <a:srgbClr val="1F9127"/>
                </a:solidFill>
              </a:rPr>
              <a:t> le permite almacenar una zona horaria para aplicaciones que necesitan localizar fechas y horas</a:t>
            </a:r>
            <a:r>
              <a:rPr lang="es-MX" sz="2000" dirty="0" smtClean="0">
                <a:solidFill>
                  <a:srgbClr val="1F9127"/>
                </a:solidFill>
              </a:rPr>
              <a:t>.</a:t>
            </a:r>
          </a:p>
        </p:txBody>
      </p:sp>
    </p:spTree>
    <p:extLst>
      <p:ext uri="{BB962C8B-B14F-4D97-AF65-F5344CB8AC3E}">
        <p14:creationId xmlns:p14="http://schemas.microsoft.com/office/powerpoint/2010/main" val="12864026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Fecha y Hora</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772816"/>
            <a:ext cx="8712968" cy="2554545"/>
          </a:xfrm>
          <a:prstGeom prst="rect">
            <a:avLst/>
          </a:prstGeom>
          <a:noFill/>
        </p:spPr>
        <p:txBody>
          <a:bodyPr wrap="square" rtlCol="0">
            <a:spAutoFit/>
          </a:bodyPr>
          <a:lstStyle/>
          <a:p>
            <a:pPr algn="ctr"/>
            <a:r>
              <a:rPr lang="es-MX" sz="2000" b="1" dirty="0" err="1" smtClean="0">
                <a:solidFill>
                  <a:srgbClr val="1F9127"/>
                </a:solidFill>
                <a:effectLst>
                  <a:outerShdw blurRad="38100" dist="38100" dir="2700000" algn="tl">
                    <a:srgbClr val="000000">
                      <a:alpha val="43137"/>
                    </a:srgbClr>
                  </a:outerShdw>
                </a:effectLst>
              </a:rPr>
              <a:t>smalldatetime</a:t>
            </a:r>
            <a:r>
              <a:rPr lang="es-MX" sz="2000" b="1" dirty="0" smtClean="0">
                <a:solidFill>
                  <a:srgbClr val="1F9127"/>
                </a:solidFill>
                <a:effectLst>
                  <a:outerShdw blurRad="38100" dist="38100" dir="2700000" algn="tl">
                    <a:srgbClr val="000000">
                      <a:alpha val="43137"/>
                    </a:srgbClr>
                  </a:outerShdw>
                </a:effectLst>
              </a:rPr>
              <a:t> y </a:t>
            </a:r>
            <a:r>
              <a:rPr lang="es-MX" sz="2000" b="1" dirty="0" err="1" smtClean="0">
                <a:solidFill>
                  <a:srgbClr val="1F9127"/>
                </a:solidFill>
                <a:effectLst>
                  <a:outerShdw blurRad="38100" dist="38100" dir="2700000" algn="tl">
                    <a:srgbClr val="000000">
                      <a:alpha val="43137"/>
                    </a:srgbClr>
                  </a:outerShdw>
                </a:effectLst>
              </a:rPr>
              <a:t>datetime</a:t>
            </a:r>
            <a:endParaRPr lang="es-MX" sz="2000" b="1" dirty="0" smtClean="0">
              <a:solidFill>
                <a:srgbClr val="1F9127"/>
              </a:solidFill>
              <a:effectLst>
                <a:outerShdw blurRad="38100" dist="38100" dir="2700000" algn="tl">
                  <a:srgbClr val="000000">
                    <a:alpha val="43137"/>
                  </a:srgbClr>
                </a:outerShdw>
              </a:effectLst>
            </a:endParaRPr>
          </a:p>
          <a:p>
            <a:pPr algn="ctr"/>
            <a:endParaRPr lang="es-MX" sz="2000" b="1" dirty="0">
              <a:solidFill>
                <a:srgbClr val="1F9127"/>
              </a:solidFill>
              <a:effectLst>
                <a:outerShdw blurRad="38100" dist="38100" dir="2700000" algn="tl">
                  <a:srgbClr val="000000">
                    <a:alpha val="43137"/>
                  </a:srgbClr>
                </a:outerShdw>
              </a:effectLst>
            </a:endParaRPr>
          </a:p>
          <a:p>
            <a:r>
              <a:rPr lang="es-MX" sz="2000" dirty="0" smtClean="0">
                <a:solidFill>
                  <a:srgbClr val="0000FF"/>
                </a:solidFill>
              </a:rPr>
              <a:t>declare</a:t>
            </a:r>
            <a:r>
              <a:rPr lang="es-MX" sz="2000" dirty="0" smtClean="0">
                <a:solidFill>
                  <a:prstClr val="black"/>
                </a:solidFill>
              </a:rPr>
              <a:t> </a:t>
            </a:r>
            <a:r>
              <a:rPr lang="es-MX" sz="2000" dirty="0">
                <a:solidFill>
                  <a:srgbClr val="008080"/>
                </a:solidFill>
              </a:rPr>
              <a:t>@</a:t>
            </a:r>
            <a:r>
              <a:rPr lang="es-MX" sz="2000" dirty="0" err="1">
                <a:solidFill>
                  <a:srgbClr val="008080"/>
                </a:solidFill>
              </a:rPr>
              <a:t>horacorta</a:t>
            </a:r>
            <a:r>
              <a:rPr lang="es-MX" sz="2000" dirty="0">
                <a:solidFill>
                  <a:prstClr val="black"/>
                </a:solidFill>
              </a:rPr>
              <a:t> </a:t>
            </a:r>
            <a:r>
              <a:rPr lang="es-MX" sz="2000" dirty="0" err="1">
                <a:solidFill>
                  <a:srgbClr val="0000FF"/>
                </a:solidFill>
              </a:rPr>
              <a:t>smalldatetime</a:t>
            </a:r>
            <a:endParaRPr lang="es-MX" sz="2000" dirty="0">
              <a:solidFill>
                <a:srgbClr val="0000FF"/>
              </a:solidFill>
            </a:endParaRPr>
          </a:p>
          <a:p>
            <a:r>
              <a:rPr lang="en-US" sz="2000" dirty="0">
                <a:solidFill>
                  <a:srgbClr val="0000FF"/>
                </a:solidFill>
              </a:rPr>
              <a:t>set</a:t>
            </a:r>
            <a:r>
              <a:rPr lang="en-US" sz="2000" dirty="0">
                <a:solidFill>
                  <a:prstClr val="black"/>
                </a:solidFill>
              </a:rPr>
              <a:t> </a:t>
            </a:r>
            <a:r>
              <a:rPr lang="en-US" sz="2000" dirty="0">
                <a:solidFill>
                  <a:srgbClr val="008080"/>
                </a:solidFill>
              </a:rPr>
              <a:t>@</a:t>
            </a:r>
            <a:r>
              <a:rPr lang="en-US" sz="2000" dirty="0" err="1">
                <a:solidFill>
                  <a:srgbClr val="008080"/>
                </a:solidFill>
              </a:rPr>
              <a:t>horacorta</a:t>
            </a:r>
            <a:r>
              <a:rPr lang="en-US" sz="2000" dirty="0">
                <a:solidFill>
                  <a:srgbClr val="808080"/>
                </a:solidFill>
              </a:rPr>
              <a:t>=(</a:t>
            </a:r>
            <a:r>
              <a:rPr lang="en-US" sz="2000" dirty="0">
                <a:solidFill>
                  <a:srgbClr val="0000FF"/>
                </a:solidFill>
              </a:rPr>
              <a:t>Select</a:t>
            </a:r>
            <a:r>
              <a:rPr lang="en-US" sz="2000" dirty="0">
                <a:solidFill>
                  <a:prstClr val="black"/>
                </a:solidFill>
              </a:rPr>
              <a:t> </a:t>
            </a:r>
            <a:r>
              <a:rPr lang="en-US" sz="2000" dirty="0">
                <a:solidFill>
                  <a:srgbClr val="FF00FF"/>
                </a:solidFill>
              </a:rPr>
              <a:t>CONVERT</a:t>
            </a:r>
            <a:r>
              <a:rPr lang="en-US" sz="2000" dirty="0">
                <a:solidFill>
                  <a:srgbClr val="808080"/>
                </a:solidFill>
              </a:rPr>
              <a:t>(</a:t>
            </a:r>
            <a:r>
              <a:rPr lang="en-US" sz="2000" dirty="0" err="1">
                <a:solidFill>
                  <a:srgbClr val="0000FF"/>
                </a:solidFill>
              </a:rPr>
              <a:t>nvarchar</a:t>
            </a:r>
            <a:r>
              <a:rPr lang="en-US" sz="2000" dirty="0">
                <a:solidFill>
                  <a:srgbClr val="808080"/>
                </a:solidFill>
              </a:rPr>
              <a:t>(</a:t>
            </a:r>
            <a:r>
              <a:rPr lang="en-US" sz="2000" dirty="0">
                <a:solidFill>
                  <a:prstClr val="black"/>
                </a:solidFill>
              </a:rPr>
              <a:t>10</a:t>
            </a:r>
            <a:r>
              <a:rPr lang="en-US" sz="2000" dirty="0">
                <a:solidFill>
                  <a:srgbClr val="808080"/>
                </a:solidFill>
              </a:rPr>
              <a:t>),</a:t>
            </a:r>
            <a:r>
              <a:rPr lang="en-US" sz="2000" dirty="0">
                <a:solidFill>
                  <a:prstClr val="black"/>
                </a:solidFill>
              </a:rPr>
              <a:t> </a:t>
            </a:r>
            <a:r>
              <a:rPr lang="en-US" sz="2000" dirty="0">
                <a:solidFill>
                  <a:srgbClr val="FF00FF"/>
                </a:solidFill>
              </a:rPr>
              <a:t>GETDATE</a:t>
            </a:r>
            <a:r>
              <a:rPr lang="en-US" sz="2000" dirty="0">
                <a:solidFill>
                  <a:srgbClr val="808080"/>
                </a:solidFill>
              </a:rPr>
              <a:t>(),</a:t>
            </a:r>
            <a:r>
              <a:rPr lang="en-US" sz="2000" dirty="0">
                <a:solidFill>
                  <a:prstClr val="black"/>
                </a:solidFill>
              </a:rPr>
              <a:t> 112</a:t>
            </a:r>
            <a:r>
              <a:rPr lang="en-US" sz="2000" dirty="0">
                <a:solidFill>
                  <a:srgbClr val="808080"/>
                </a:solidFill>
              </a:rPr>
              <a:t>)</a:t>
            </a:r>
            <a:r>
              <a:rPr lang="en-US" sz="2000" dirty="0">
                <a:solidFill>
                  <a:prstClr val="black"/>
                </a:solidFill>
              </a:rPr>
              <a:t> </a:t>
            </a:r>
            <a:r>
              <a:rPr lang="en-US" sz="2000" dirty="0">
                <a:solidFill>
                  <a:srgbClr val="0000FF"/>
                </a:solidFill>
              </a:rPr>
              <a:t>AS</a:t>
            </a:r>
            <a:r>
              <a:rPr lang="en-US" sz="2000" dirty="0">
                <a:solidFill>
                  <a:prstClr val="black"/>
                </a:solidFill>
              </a:rPr>
              <a:t> </a:t>
            </a:r>
            <a:r>
              <a:rPr lang="en-US" sz="2000" dirty="0" err="1">
                <a:solidFill>
                  <a:srgbClr val="008080"/>
                </a:solidFill>
              </a:rPr>
              <a:t>Hora</a:t>
            </a:r>
            <a:r>
              <a:rPr lang="en-US" sz="2000" dirty="0">
                <a:solidFill>
                  <a:srgbClr val="808080"/>
                </a:solidFill>
              </a:rPr>
              <a:t>)</a:t>
            </a:r>
          </a:p>
          <a:p>
            <a:r>
              <a:rPr lang="pt-BR" sz="2000" dirty="0" err="1" smtClean="0">
                <a:solidFill>
                  <a:srgbClr val="0000FF"/>
                </a:solidFill>
              </a:rPr>
              <a:t>print</a:t>
            </a:r>
            <a:r>
              <a:rPr lang="pt-BR" sz="2000" dirty="0" smtClean="0">
                <a:solidFill>
                  <a:prstClr val="black"/>
                </a:solidFill>
              </a:rPr>
              <a:t> </a:t>
            </a:r>
            <a:r>
              <a:rPr lang="pt-BR" sz="2000" dirty="0">
                <a:solidFill>
                  <a:srgbClr val="FF0000"/>
                </a:solidFill>
              </a:rPr>
              <a:t>'Hora Corta '</a:t>
            </a:r>
            <a:r>
              <a:rPr lang="pt-BR" sz="2000" dirty="0">
                <a:solidFill>
                  <a:srgbClr val="808080"/>
                </a:solidFill>
              </a:rPr>
              <a:t>+</a:t>
            </a:r>
            <a:r>
              <a:rPr lang="pt-BR" sz="2000" dirty="0">
                <a:solidFill>
                  <a:prstClr val="black"/>
                </a:solidFill>
              </a:rPr>
              <a:t> </a:t>
            </a:r>
            <a:r>
              <a:rPr lang="pt-BR" sz="2000" dirty="0" err="1">
                <a:solidFill>
                  <a:srgbClr val="FF00FF"/>
                </a:solidFill>
              </a:rPr>
              <a:t>cast</a:t>
            </a:r>
            <a:r>
              <a:rPr lang="pt-BR" sz="2000" dirty="0">
                <a:solidFill>
                  <a:srgbClr val="808080"/>
                </a:solidFill>
              </a:rPr>
              <a:t>(</a:t>
            </a:r>
            <a:r>
              <a:rPr lang="pt-BR" sz="2000" dirty="0">
                <a:solidFill>
                  <a:srgbClr val="008080"/>
                </a:solidFill>
              </a:rPr>
              <a:t>@</a:t>
            </a:r>
            <a:r>
              <a:rPr lang="pt-BR" sz="2000" dirty="0" err="1">
                <a:solidFill>
                  <a:srgbClr val="008080"/>
                </a:solidFill>
              </a:rPr>
              <a:t>horacorta</a:t>
            </a:r>
            <a:r>
              <a:rPr lang="pt-BR" sz="2000" dirty="0">
                <a:solidFill>
                  <a:prstClr val="black"/>
                </a:solidFill>
              </a:rPr>
              <a:t> </a:t>
            </a:r>
            <a:r>
              <a:rPr lang="pt-BR" sz="2000" dirty="0">
                <a:solidFill>
                  <a:srgbClr val="0000FF"/>
                </a:solidFill>
              </a:rPr>
              <a:t>as</a:t>
            </a:r>
            <a:r>
              <a:rPr lang="pt-BR" sz="2000" dirty="0">
                <a:solidFill>
                  <a:prstClr val="black"/>
                </a:solidFill>
              </a:rPr>
              <a:t> </a:t>
            </a:r>
            <a:r>
              <a:rPr lang="pt-BR" sz="2000" dirty="0" err="1">
                <a:solidFill>
                  <a:srgbClr val="0000FF"/>
                </a:solidFill>
              </a:rPr>
              <a:t>varchar</a:t>
            </a:r>
            <a:r>
              <a:rPr lang="pt-BR" sz="2000" dirty="0" smtClean="0">
                <a:solidFill>
                  <a:srgbClr val="808080"/>
                </a:solidFill>
              </a:rPr>
              <a:t>)</a:t>
            </a:r>
          </a:p>
          <a:p>
            <a:endParaRPr lang="pt-BR" sz="2000" dirty="0">
              <a:solidFill>
                <a:srgbClr val="808080"/>
              </a:solidFill>
            </a:endParaRPr>
          </a:p>
          <a:p>
            <a:r>
              <a:rPr lang="pt-BR" sz="2000" dirty="0" err="1" smtClean="0">
                <a:solidFill>
                  <a:srgbClr val="808080"/>
                </a:solidFill>
              </a:rPr>
              <a:t>Pruebe</a:t>
            </a:r>
            <a:r>
              <a:rPr lang="pt-BR" sz="2000" dirty="0" smtClean="0">
                <a:solidFill>
                  <a:srgbClr val="808080"/>
                </a:solidFill>
              </a:rPr>
              <a:t> cambiando </a:t>
            </a:r>
            <a:r>
              <a:rPr lang="pt-BR" sz="2000" dirty="0" err="1" smtClean="0">
                <a:solidFill>
                  <a:srgbClr val="808080"/>
                </a:solidFill>
              </a:rPr>
              <a:t>el</a:t>
            </a:r>
            <a:r>
              <a:rPr lang="pt-BR" sz="2000" dirty="0" smtClean="0">
                <a:solidFill>
                  <a:srgbClr val="808080"/>
                </a:solidFill>
              </a:rPr>
              <a:t> tipo de dato </a:t>
            </a:r>
            <a:r>
              <a:rPr lang="pt-BR" sz="2000" dirty="0" err="1" smtClean="0">
                <a:solidFill>
                  <a:srgbClr val="808080"/>
                </a:solidFill>
              </a:rPr>
              <a:t>smalldatetime</a:t>
            </a:r>
            <a:r>
              <a:rPr lang="pt-BR" sz="2000" dirty="0" smtClean="0">
                <a:solidFill>
                  <a:srgbClr val="808080"/>
                </a:solidFill>
              </a:rPr>
              <a:t> por </a:t>
            </a:r>
            <a:r>
              <a:rPr lang="pt-BR" sz="2000" dirty="0" err="1" smtClean="0">
                <a:solidFill>
                  <a:srgbClr val="808080"/>
                </a:solidFill>
              </a:rPr>
              <a:t>datetime</a:t>
            </a:r>
            <a:r>
              <a:rPr lang="pt-BR" sz="2000" dirty="0" smtClean="0">
                <a:solidFill>
                  <a:srgbClr val="808080"/>
                </a:solidFill>
              </a:rPr>
              <a:t> y </a:t>
            </a:r>
            <a:r>
              <a:rPr lang="pt-BR" sz="2000" dirty="0" err="1" smtClean="0">
                <a:solidFill>
                  <a:srgbClr val="808080"/>
                </a:solidFill>
              </a:rPr>
              <a:t>el</a:t>
            </a:r>
            <a:r>
              <a:rPr lang="pt-BR" sz="2000" dirty="0" smtClean="0">
                <a:solidFill>
                  <a:srgbClr val="808080"/>
                </a:solidFill>
              </a:rPr>
              <a:t> valor 112 por 103 y 108</a:t>
            </a:r>
            <a:endParaRPr lang="es-MX" sz="2000" dirty="0">
              <a:solidFill>
                <a:srgbClr val="1F9127"/>
              </a:solidFill>
            </a:endParaRPr>
          </a:p>
        </p:txBody>
      </p:sp>
    </p:spTree>
    <p:extLst>
      <p:ext uri="{BB962C8B-B14F-4D97-AF65-F5344CB8AC3E}">
        <p14:creationId xmlns:p14="http://schemas.microsoft.com/office/powerpoint/2010/main" val="31490938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Fecha y Hora</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772816"/>
            <a:ext cx="8712968" cy="3170099"/>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Funciones para fecha y hora</a:t>
            </a:r>
            <a:endParaRPr lang="es-MX" sz="2000" b="1" dirty="0" smtClean="0">
              <a:solidFill>
                <a:srgbClr val="1F9127"/>
              </a:solidFill>
              <a:effectLst>
                <a:outerShdw blurRad="38100" dist="38100" dir="2700000" algn="tl">
                  <a:srgbClr val="000000">
                    <a:alpha val="43137"/>
                  </a:srgbClr>
                </a:outerShdw>
              </a:effectLst>
            </a:endParaRP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b="1" dirty="0" smtClean="0">
                <a:solidFill>
                  <a:srgbClr val="1F9127"/>
                </a:solidFill>
                <a:effectLst>
                  <a:outerShdw blurRad="38100" dist="38100" dir="2700000" algn="tl">
                    <a:srgbClr val="000000">
                      <a:alpha val="43137"/>
                    </a:srgbClr>
                  </a:outerShdw>
                </a:effectLst>
              </a:rPr>
              <a:t>HH:MM:SS</a:t>
            </a:r>
            <a:endParaRPr lang="es-MX" sz="2000" b="1" dirty="0">
              <a:solidFill>
                <a:srgbClr val="1F9127"/>
              </a:solidFill>
              <a:effectLst>
                <a:outerShdw blurRad="38100" dist="38100" dir="2700000" algn="tl">
                  <a:srgbClr val="000000">
                    <a:alpha val="43137"/>
                  </a:srgbClr>
                </a:outerShdw>
              </a:effectLst>
            </a:endParaRPr>
          </a:p>
          <a:p>
            <a:r>
              <a:rPr lang="en-US" sz="2000" dirty="0">
                <a:solidFill>
                  <a:srgbClr val="0000FF"/>
                </a:solidFill>
              </a:rPr>
              <a:t>Select</a:t>
            </a:r>
            <a:r>
              <a:rPr lang="en-US" sz="2000" dirty="0">
                <a:solidFill>
                  <a:prstClr val="black"/>
                </a:solidFill>
              </a:rPr>
              <a:t> </a:t>
            </a:r>
            <a:r>
              <a:rPr lang="en-US" sz="2000" dirty="0">
                <a:solidFill>
                  <a:srgbClr val="FF00FF"/>
                </a:solidFill>
              </a:rPr>
              <a:t>CONVERT</a:t>
            </a:r>
            <a:r>
              <a:rPr lang="en-US" sz="2000" dirty="0">
                <a:solidFill>
                  <a:srgbClr val="808080"/>
                </a:solidFill>
              </a:rPr>
              <a:t>(</a:t>
            </a:r>
            <a:r>
              <a:rPr lang="en-US" sz="2000" dirty="0" err="1">
                <a:solidFill>
                  <a:srgbClr val="0000FF"/>
                </a:solidFill>
              </a:rPr>
              <a:t>nvarchar</a:t>
            </a:r>
            <a:r>
              <a:rPr lang="en-US" sz="2000" dirty="0">
                <a:solidFill>
                  <a:srgbClr val="808080"/>
                </a:solidFill>
              </a:rPr>
              <a:t>(</a:t>
            </a:r>
            <a:r>
              <a:rPr lang="en-US" sz="2000" dirty="0">
                <a:solidFill>
                  <a:prstClr val="black"/>
                </a:solidFill>
              </a:rPr>
              <a:t>10</a:t>
            </a:r>
            <a:r>
              <a:rPr lang="en-US" sz="2000" dirty="0">
                <a:solidFill>
                  <a:srgbClr val="808080"/>
                </a:solidFill>
              </a:rPr>
              <a:t>),</a:t>
            </a:r>
            <a:r>
              <a:rPr lang="en-US" sz="2000" dirty="0">
                <a:solidFill>
                  <a:prstClr val="black"/>
                </a:solidFill>
              </a:rPr>
              <a:t> </a:t>
            </a:r>
            <a:r>
              <a:rPr lang="en-US" sz="2000" dirty="0">
                <a:solidFill>
                  <a:srgbClr val="FF00FF"/>
                </a:solidFill>
              </a:rPr>
              <a:t>GETDATE</a:t>
            </a:r>
            <a:r>
              <a:rPr lang="en-US" sz="2000" dirty="0">
                <a:solidFill>
                  <a:srgbClr val="808080"/>
                </a:solidFill>
              </a:rPr>
              <a:t>(),</a:t>
            </a:r>
            <a:r>
              <a:rPr lang="en-US" sz="2000" dirty="0">
                <a:solidFill>
                  <a:prstClr val="black"/>
                </a:solidFill>
              </a:rPr>
              <a:t> 108</a:t>
            </a:r>
            <a:r>
              <a:rPr lang="en-US" sz="2000" dirty="0">
                <a:solidFill>
                  <a:srgbClr val="808080"/>
                </a:solidFill>
              </a:rPr>
              <a:t>)</a:t>
            </a:r>
            <a:r>
              <a:rPr lang="en-US" sz="2000" dirty="0">
                <a:solidFill>
                  <a:prstClr val="black"/>
                </a:solidFill>
              </a:rPr>
              <a:t> </a:t>
            </a:r>
            <a:r>
              <a:rPr lang="en-US" sz="2000" dirty="0">
                <a:solidFill>
                  <a:srgbClr val="0000FF"/>
                </a:solidFill>
              </a:rPr>
              <a:t>AS</a:t>
            </a:r>
            <a:r>
              <a:rPr lang="en-US" sz="2000" dirty="0">
                <a:solidFill>
                  <a:prstClr val="black"/>
                </a:solidFill>
              </a:rPr>
              <a:t> </a:t>
            </a:r>
            <a:r>
              <a:rPr lang="en-US" sz="2000" dirty="0" err="1">
                <a:solidFill>
                  <a:srgbClr val="008080"/>
                </a:solidFill>
              </a:rPr>
              <a:t>Hora</a:t>
            </a:r>
            <a:r>
              <a:rPr lang="en-US" sz="2000" dirty="0">
                <a:solidFill>
                  <a:prstClr val="black"/>
                </a:solidFill>
              </a:rPr>
              <a:t> </a:t>
            </a:r>
          </a:p>
          <a:p>
            <a:r>
              <a:rPr lang="es-MX" sz="2000" dirty="0" smtClean="0">
                <a:solidFill>
                  <a:prstClr val="black"/>
                </a:solidFill>
              </a:rPr>
              <a:t>Fecha </a:t>
            </a:r>
            <a:r>
              <a:rPr lang="es-MX" sz="2000" dirty="0" err="1" smtClean="0">
                <a:solidFill>
                  <a:prstClr val="black"/>
                </a:solidFill>
              </a:rPr>
              <a:t>dd</a:t>
            </a:r>
            <a:r>
              <a:rPr lang="es-MX" sz="2000" dirty="0" smtClean="0">
                <a:solidFill>
                  <a:prstClr val="black"/>
                </a:solidFill>
              </a:rPr>
              <a:t>/mm/</a:t>
            </a:r>
            <a:r>
              <a:rPr lang="es-MX" sz="2000" dirty="0" err="1" smtClean="0">
                <a:solidFill>
                  <a:prstClr val="black"/>
                </a:solidFill>
              </a:rPr>
              <a:t>yyyy</a:t>
            </a:r>
            <a:endParaRPr lang="es-MX" sz="2000" dirty="0">
              <a:solidFill>
                <a:prstClr val="black"/>
              </a:solidFill>
            </a:endParaRPr>
          </a:p>
          <a:p>
            <a:r>
              <a:rPr lang="es-MX" sz="2000" dirty="0">
                <a:solidFill>
                  <a:srgbClr val="0000FF"/>
                </a:solidFill>
              </a:rPr>
              <a:t>SELECT</a:t>
            </a:r>
            <a:r>
              <a:rPr lang="es-MX" sz="2000" dirty="0">
                <a:solidFill>
                  <a:prstClr val="black"/>
                </a:solidFill>
              </a:rPr>
              <a:t> </a:t>
            </a:r>
            <a:r>
              <a:rPr lang="es-MX" sz="2000" dirty="0">
                <a:solidFill>
                  <a:srgbClr val="FF00FF"/>
                </a:solidFill>
              </a:rPr>
              <a:t>CONVERT</a:t>
            </a:r>
            <a:r>
              <a:rPr lang="es-MX" sz="2000" dirty="0">
                <a:solidFill>
                  <a:srgbClr val="808080"/>
                </a:solidFill>
              </a:rPr>
              <a:t>(</a:t>
            </a:r>
            <a:r>
              <a:rPr lang="es-MX" sz="2000" dirty="0">
                <a:solidFill>
                  <a:srgbClr val="0000FF"/>
                </a:solidFill>
              </a:rPr>
              <a:t>CHAR</a:t>
            </a:r>
            <a:r>
              <a:rPr lang="es-MX" sz="2000" dirty="0">
                <a:solidFill>
                  <a:srgbClr val="808080"/>
                </a:solidFill>
              </a:rPr>
              <a:t>(</a:t>
            </a:r>
            <a:r>
              <a:rPr lang="es-MX" sz="2000" dirty="0">
                <a:solidFill>
                  <a:prstClr val="black"/>
                </a:solidFill>
              </a:rPr>
              <a:t>10</a:t>
            </a:r>
            <a:r>
              <a:rPr lang="es-MX" sz="2000" dirty="0">
                <a:solidFill>
                  <a:srgbClr val="808080"/>
                </a:solidFill>
              </a:rPr>
              <a:t>),</a:t>
            </a:r>
            <a:r>
              <a:rPr lang="es-MX" sz="2000" dirty="0">
                <a:solidFill>
                  <a:prstClr val="black"/>
                </a:solidFill>
              </a:rPr>
              <a:t> </a:t>
            </a:r>
            <a:r>
              <a:rPr lang="es-MX" sz="2000" dirty="0">
                <a:solidFill>
                  <a:srgbClr val="FF00FF"/>
                </a:solidFill>
              </a:rPr>
              <a:t>GETDATE</a:t>
            </a:r>
            <a:r>
              <a:rPr lang="es-MX" sz="2000" dirty="0">
                <a:solidFill>
                  <a:srgbClr val="808080"/>
                </a:solidFill>
              </a:rPr>
              <a:t>(),</a:t>
            </a:r>
            <a:r>
              <a:rPr lang="es-MX" sz="2000" dirty="0">
                <a:solidFill>
                  <a:prstClr val="black"/>
                </a:solidFill>
              </a:rPr>
              <a:t> 103</a:t>
            </a:r>
            <a:r>
              <a:rPr lang="es-MX" sz="2000" dirty="0">
                <a:solidFill>
                  <a:srgbClr val="808080"/>
                </a:solidFill>
              </a:rPr>
              <a:t>)</a:t>
            </a:r>
            <a:r>
              <a:rPr lang="es-MX" sz="2000" dirty="0">
                <a:solidFill>
                  <a:prstClr val="black"/>
                </a:solidFill>
              </a:rPr>
              <a:t> </a:t>
            </a:r>
            <a:endParaRPr lang="es-MX" sz="2000" dirty="0" smtClean="0">
              <a:solidFill>
                <a:prstClr val="black"/>
              </a:solidFill>
            </a:endParaRPr>
          </a:p>
          <a:p>
            <a:r>
              <a:rPr lang="es-MX" sz="2000" dirty="0" smtClean="0">
                <a:solidFill>
                  <a:prstClr val="black"/>
                </a:solidFill>
              </a:rPr>
              <a:t>Sin formato </a:t>
            </a:r>
            <a:r>
              <a:rPr lang="es-MX" sz="2000" dirty="0" err="1" smtClean="0">
                <a:solidFill>
                  <a:prstClr val="black"/>
                </a:solidFill>
              </a:rPr>
              <a:t>aniomesdia</a:t>
            </a:r>
            <a:endParaRPr lang="es-MX" sz="2000" dirty="0">
              <a:solidFill>
                <a:prstClr val="black"/>
              </a:solidFill>
            </a:endParaRPr>
          </a:p>
          <a:p>
            <a:r>
              <a:rPr lang="es-MX" sz="2000" dirty="0">
                <a:solidFill>
                  <a:srgbClr val="0000FF"/>
                </a:solidFill>
              </a:rPr>
              <a:t>SELECT</a:t>
            </a:r>
            <a:r>
              <a:rPr lang="es-MX" sz="2000" dirty="0">
                <a:solidFill>
                  <a:prstClr val="black"/>
                </a:solidFill>
              </a:rPr>
              <a:t> </a:t>
            </a:r>
            <a:r>
              <a:rPr lang="es-MX" sz="2000" dirty="0">
                <a:solidFill>
                  <a:srgbClr val="FF00FF"/>
                </a:solidFill>
              </a:rPr>
              <a:t>CONVERT</a:t>
            </a:r>
            <a:r>
              <a:rPr lang="es-MX" sz="2000" dirty="0">
                <a:solidFill>
                  <a:srgbClr val="808080"/>
                </a:solidFill>
              </a:rPr>
              <a:t>(</a:t>
            </a:r>
            <a:r>
              <a:rPr lang="es-MX" sz="2000" dirty="0">
                <a:solidFill>
                  <a:srgbClr val="0000FF"/>
                </a:solidFill>
              </a:rPr>
              <a:t>CHAR</a:t>
            </a:r>
            <a:r>
              <a:rPr lang="es-MX" sz="2000" dirty="0">
                <a:solidFill>
                  <a:srgbClr val="808080"/>
                </a:solidFill>
              </a:rPr>
              <a:t>(</a:t>
            </a:r>
            <a:r>
              <a:rPr lang="es-MX" sz="2000" dirty="0">
                <a:solidFill>
                  <a:prstClr val="black"/>
                </a:solidFill>
              </a:rPr>
              <a:t>10</a:t>
            </a:r>
            <a:r>
              <a:rPr lang="es-MX" sz="2000" dirty="0">
                <a:solidFill>
                  <a:srgbClr val="808080"/>
                </a:solidFill>
              </a:rPr>
              <a:t>),</a:t>
            </a:r>
            <a:r>
              <a:rPr lang="es-MX" sz="2000" dirty="0">
                <a:solidFill>
                  <a:prstClr val="black"/>
                </a:solidFill>
              </a:rPr>
              <a:t> </a:t>
            </a:r>
            <a:r>
              <a:rPr lang="es-MX" sz="2000" dirty="0">
                <a:solidFill>
                  <a:srgbClr val="FF00FF"/>
                </a:solidFill>
              </a:rPr>
              <a:t>GETDATE</a:t>
            </a:r>
            <a:r>
              <a:rPr lang="es-MX" sz="2000" dirty="0">
                <a:solidFill>
                  <a:srgbClr val="808080"/>
                </a:solidFill>
              </a:rPr>
              <a:t>(),</a:t>
            </a:r>
            <a:r>
              <a:rPr lang="es-MX" sz="2000" dirty="0">
                <a:solidFill>
                  <a:prstClr val="black"/>
                </a:solidFill>
              </a:rPr>
              <a:t> 112</a:t>
            </a:r>
            <a:r>
              <a:rPr lang="es-MX" sz="2000" dirty="0">
                <a:solidFill>
                  <a:srgbClr val="808080"/>
                </a:solidFill>
              </a:rPr>
              <a:t>)</a:t>
            </a:r>
            <a:r>
              <a:rPr lang="es-MX" sz="2000" dirty="0">
                <a:solidFill>
                  <a:prstClr val="black"/>
                </a:solidFill>
              </a:rPr>
              <a:t> </a:t>
            </a:r>
            <a:endParaRPr lang="es-MX" sz="2000" dirty="0" smtClean="0">
              <a:solidFill>
                <a:prstClr val="black"/>
              </a:solidFill>
            </a:endParaRPr>
          </a:p>
          <a:p>
            <a:r>
              <a:rPr lang="es-MX" sz="2000" dirty="0" smtClean="0">
                <a:solidFill>
                  <a:prstClr val="black"/>
                </a:solidFill>
              </a:rPr>
              <a:t>Horas y Minutos</a:t>
            </a:r>
            <a:endParaRPr lang="es-MX" sz="2000" dirty="0">
              <a:solidFill>
                <a:prstClr val="black"/>
              </a:solidFill>
            </a:endParaRPr>
          </a:p>
          <a:p>
            <a:r>
              <a:rPr lang="es-MX" sz="2000" dirty="0">
                <a:solidFill>
                  <a:srgbClr val="0000FF"/>
                </a:solidFill>
              </a:rPr>
              <a:t>SELECT</a:t>
            </a:r>
            <a:r>
              <a:rPr lang="es-MX" sz="2000" dirty="0">
                <a:solidFill>
                  <a:prstClr val="black"/>
                </a:solidFill>
              </a:rPr>
              <a:t> </a:t>
            </a:r>
            <a:r>
              <a:rPr lang="es-MX" sz="2000" dirty="0">
                <a:solidFill>
                  <a:srgbClr val="FF00FF"/>
                </a:solidFill>
              </a:rPr>
              <a:t>CONVERT</a:t>
            </a:r>
            <a:r>
              <a:rPr lang="es-MX" sz="2000" dirty="0">
                <a:solidFill>
                  <a:srgbClr val="808080"/>
                </a:solidFill>
              </a:rPr>
              <a:t>(</a:t>
            </a:r>
            <a:r>
              <a:rPr lang="es-MX" sz="2000" dirty="0">
                <a:solidFill>
                  <a:srgbClr val="0000FF"/>
                </a:solidFill>
              </a:rPr>
              <a:t>CHAR</a:t>
            </a:r>
            <a:r>
              <a:rPr lang="es-MX" sz="2000" dirty="0">
                <a:solidFill>
                  <a:srgbClr val="808080"/>
                </a:solidFill>
              </a:rPr>
              <a:t>(</a:t>
            </a:r>
            <a:r>
              <a:rPr lang="es-MX" sz="2000" dirty="0">
                <a:solidFill>
                  <a:prstClr val="black"/>
                </a:solidFill>
              </a:rPr>
              <a:t>5</a:t>
            </a:r>
            <a:r>
              <a:rPr lang="es-MX" sz="2000" dirty="0">
                <a:solidFill>
                  <a:srgbClr val="808080"/>
                </a:solidFill>
              </a:rPr>
              <a:t>),</a:t>
            </a:r>
            <a:r>
              <a:rPr lang="es-MX" sz="2000" dirty="0">
                <a:solidFill>
                  <a:prstClr val="black"/>
                </a:solidFill>
              </a:rPr>
              <a:t> </a:t>
            </a:r>
            <a:r>
              <a:rPr lang="es-MX" sz="2000" dirty="0">
                <a:solidFill>
                  <a:srgbClr val="FF00FF"/>
                </a:solidFill>
              </a:rPr>
              <a:t>GETDATE</a:t>
            </a:r>
            <a:r>
              <a:rPr lang="es-MX" sz="2000" dirty="0">
                <a:solidFill>
                  <a:srgbClr val="808080"/>
                </a:solidFill>
              </a:rPr>
              <a:t>(),</a:t>
            </a:r>
            <a:r>
              <a:rPr lang="es-MX" sz="2000" dirty="0">
                <a:solidFill>
                  <a:prstClr val="black"/>
                </a:solidFill>
              </a:rPr>
              <a:t> 108</a:t>
            </a:r>
            <a:r>
              <a:rPr lang="es-MX" sz="2000" dirty="0">
                <a:solidFill>
                  <a:srgbClr val="808080"/>
                </a:solidFill>
              </a:rPr>
              <a:t>)</a:t>
            </a:r>
            <a:r>
              <a:rPr lang="es-MX" sz="2000" dirty="0">
                <a:solidFill>
                  <a:prstClr val="black"/>
                </a:solidFill>
              </a:rPr>
              <a:t> </a:t>
            </a:r>
          </a:p>
        </p:txBody>
      </p:sp>
    </p:spTree>
    <p:extLst>
      <p:ext uri="{BB962C8B-B14F-4D97-AF65-F5344CB8AC3E}">
        <p14:creationId xmlns:p14="http://schemas.microsoft.com/office/powerpoint/2010/main" val="14512780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Tipos de Datos Binarios</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Tabla 2"/>
          <p:cNvGraphicFramePr>
            <a:graphicFrameLocks noGrp="1"/>
          </p:cNvGraphicFramePr>
          <p:nvPr>
            <p:extLst>
              <p:ext uri="{D42A27DB-BD31-4B8C-83A1-F6EECF244321}">
                <p14:modId xmlns:p14="http://schemas.microsoft.com/office/powerpoint/2010/main" val="1746827348"/>
              </p:ext>
            </p:extLst>
          </p:nvPr>
        </p:nvGraphicFramePr>
        <p:xfrm>
          <a:off x="755577" y="2060848"/>
          <a:ext cx="7416822" cy="3312367"/>
        </p:xfrm>
        <a:graphic>
          <a:graphicData uri="http://schemas.openxmlformats.org/drawingml/2006/table">
            <a:tbl>
              <a:tblPr firstRow="1" firstCol="1" bandRow="1">
                <a:tableStyleId>{5C22544A-7EE6-4342-B048-85BDC9FD1C3A}</a:tableStyleId>
              </a:tblPr>
              <a:tblGrid>
                <a:gridCol w="2472274"/>
                <a:gridCol w="2472274"/>
                <a:gridCol w="2472274"/>
              </a:tblGrid>
              <a:tr h="902545">
                <a:tc>
                  <a:txBody>
                    <a:bodyPr/>
                    <a:lstStyle/>
                    <a:p>
                      <a:pPr marL="457200">
                        <a:lnSpc>
                          <a:spcPct val="115000"/>
                        </a:lnSpc>
                        <a:spcAft>
                          <a:spcPts val="0"/>
                        </a:spcAft>
                      </a:pPr>
                      <a:r>
                        <a:rPr lang="es-MX" sz="2000" dirty="0">
                          <a:effectLst/>
                        </a:rPr>
                        <a:t>Tipos de datos</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2000" dirty="0">
                          <a:effectLst/>
                        </a:rPr>
                        <a:t>Rango de valores</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2000" dirty="0">
                          <a:effectLst/>
                        </a:rPr>
                        <a:t>Espacio de almacenamiento</a:t>
                      </a:r>
                      <a:endParaRPr lang="es-MX"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r>
              <a:tr h="437628">
                <a:tc>
                  <a:txBody>
                    <a:bodyPr/>
                    <a:lstStyle/>
                    <a:p>
                      <a:pPr marL="457200">
                        <a:lnSpc>
                          <a:spcPct val="115000"/>
                        </a:lnSpc>
                        <a:spcAft>
                          <a:spcPts val="0"/>
                        </a:spcAft>
                      </a:pPr>
                      <a:r>
                        <a:rPr lang="es-MX" sz="1800" dirty="0">
                          <a:effectLst/>
                        </a:rPr>
                        <a:t>bit</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600" dirty="0" err="1">
                          <a:effectLst/>
                        </a:rPr>
                        <a:t>Null</a:t>
                      </a:r>
                      <a:r>
                        <a:rPr lang="es-MX" sz="1600" dirty="0">
                          <a:effectLst/>
                        </a:rPr>
                        <a:t>, 0 y</a:t>
                      </a:r>
                      <a:r>
                        <a:rPr lang="es-MX" sz="1600" spc="-20" dirty="0">
                          <a:effectLst/>
                        </a:rPr>
                        <a:t> </a:t>
                      </a:r>
                      <a:r>
                        <a:rPr lang="es-MX" sz="1600" dirty="0">
                          <a:effectLst/>
                        </a:rPr>
                        <a:t>1</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marL="457200">
                        <a:lnSpc>
                          <a:spcPct val="115000"/>
                        </a:lnSpc>
                        <a:spcAft>
                          <a:spcPts val="0"/>
                        </a:spcAft>
                      </a:pPr>
                      <a:r>
                        <a:rPr lang="es-MX" sz="1600" dirty="0">
                          <a:effectLst/>
                        </a:rPr>
                        <a:t>1</a:t>
                      </a:r>
                      <a:r>
                        <a:rPr lang="es-MX" sz="1600" spc="-15" dirty="0">
                          <a:effectLst/>
                        </a:rPr>
                        <a:t> </a:t>
                      </a:r>
                      <a:r>
                        <a:rPr lang="es-MX" sz="1600" dirty="0">
                          <a:effectLst/>
                        </a:rPr>
                        <a:t>bit</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r h="437628">
                <a:tc>
                  <a:txBody>
                    <a:bodyPr/>
                    <a:lstStyle/>
                    <a:p>
                      <a:pPr marL="457200">
                        <a:lnSpc>
                          <a:spcPct val="115000"/>
                        </a:lnSpc>
                        <a:spcAft>
                          <a:spcPts val="0"/>
                        </a:spcAft>
                      </a:pPr>
                      <a:r>
                        <a:rPr lang="es-MX" sz="1800" dirty="0" err="1">
                          <a:effectLst/>
                        </a:rPr>
                        <a:t>binary</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600" dirty="0">
                          <a:effectLst/>
                        </a:rPr>
                        <a:t>Fijo con datos</a:t>
                      </a:r>
                      <a:r>
                        <a:rPr lang="es-MX" sz="1600" spc="-65" dirty="0">
                          <a:effectLst/>
                        </a:rPr>
                        <a:t> </a:t>
                      </a:r>
                      <a:r>
                        <a:rPr lang="es-MX" sz="1600" dirty="0">
                          <a:effectLst/>
                        </a:rPr>
                        <a:t>binarios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MX" sz="1600" dirty="0">
                          <a:effectLst/>
                        </a:rPr>
                        <a:t>Hasta 8000</a:t>
                      </a:r>
                      <a:r>
                        <a:rPr lang="es-MX" sz="1600" spc="-55"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767283">
                <a:tc>
                  <a:txBody>
                    <a:bodyPr/>
                    <a:lstStyle/>
                    <a:p>
                      <a:pPr marL="457200">
                        <a:lnSpc>
                          <a:spcPct val="115000"/>
                        </a:lnSpc>
                        <a:spcAft>
                          <a:spcPts val="0"/>
                        </a:spcAft>
                      </a:pPr>
                      <a:r>
                        <a:rPr lang="es-MX" sz="1800" dirty="0" err="1">
                          <a:effectLst/>
                        </a:rPr>
                        <a:t>varbinary</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600" dirty="0">
                          <a:effectLst/>
                        </a:rPr>
                        <a:t>Datos binarios de longitud</a:t>
                      </a:r>
                      <a:r>
                        <a:rPr lang="es-MX" sz="1600" spc="-115" dirty="0">
                          <a:effectLst/>
                        </a:rPr>
                        <a:t> </a:t>
                      </a:r>
                      <a:r>
                        <a:rPr lang="es-MX" sz="1600" dirty="0">
                          <a:effectLst/>
                        </a:rPr>
                        <a:t>variable</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c>
                  <a:txBody>
                    <a:bodyPr/>
                    <a:lstStyle/>
                    <a:p>
                      <a:pPr marL="457200">
                        <a:lnSpc>
                          <a:spcPct val="115000"/>
                        </a:lnSpc>
                        <a:spcAft>
                          <a:spcPts val="0"/>
                        </a:spcAft>
                      </a:pPr>
                      <a:r>
                        <a:rPr lang="es-MX" sz="1600" dirty="0">
                          <a:effectLst/>
                        </a:rPr>
                        <a:t>Hasta 8000</a:t>
                      </a:r>
                      <a:r>
                        <a:rPr lang="es-MX" sz="1600" spc="-55"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r>
              <a:tr h="767283">
                <a:tc>
                  <a:txBody>
                    <a:bodyPr/>
                    <a:lstStyle/>
                    <a:p>
                      <a:pPr marL="457200">
                        <a:lnSpc>
                          <a:spcPct val="115000"/>
                        </a:lnSpc>
                        <a:spcAft>
                          <a:spcPts val="0"/>
                        </a:spcAft>
                      </a:pPr>
                      <a:r>
                        <a:rPr lang="es-MX" sz="1800" dirty="0" err="1">
                          <a:effectLst/>
                        </a:rPr>
                        <a:t>image</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600">
                          <a:effectLst/>
                        </a:rPr>
                        <a:t>Datos binarios de longitud</a:t>
                      </a:r>
                      <a:r>
                        <a:rPr lang="es-MX" sz="1600" spc="-115">
                          <a:effectLst/>
                        </a:rPr>
                        <a:t> </a:t>
                      </a:r>
                      <a:r>
                        <a:rPr lang="es-MX" sz="1600">
                          <a:effectLst/>
                        </a:rPr>
                        <a:t>variable</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ct val="115000"/>
                        </a:lnSpc>
                        <a:spcAft>
                          <a:spcPts val="0"/>
                        </a:spcAft>
                      </a:pPr>
                      <a:r>
                        <a:rPr lang="es-MX" sz="1600" dirty="0">
                          <a:effectLst/>
                        </a:rPr>
                        <a:t>Hasta 2</a:t>
                      </a:r>
                      <a:r>
                        <a:rPr lang="es-MX" sz="1600" spc="-20" dirty="0">
                          <a:effectLst/>
                        </a:rPr>
                        <a:t> </a:t>
                      </a:r>
                      <a:r>
                        <a:rPr lang="es-MX" sz="1600" dirty="0">
                          <a:effectLst/>
                        </a:rPr>
                        <a:t>GB</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937368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a:t>
            </a:r>
            <a:r>
              <a:rPr lang="es-MX" sz="2200" dirty="0" smtClean="0"/>
              <a:t>Binarios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772816"/>
            <a:ext cx="8712968" cy="3170099"/>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Tipo de dato </a:t>
            </a:r>
            <a:r>
              <a:rPr lang="es-MX" sz="2000" b="1" dirty="0" err="1" smtClean="0">
                <a:solidFill>
                  <a:srgbClr val="1F9127"/>
                </a:solidFill>
                <a:effectLst>
                  <a:outerShdw blurRad="38100" dist="38100" dir="2700000" algn="tl">
                    <a:srgbClr val="000000">
                      <a:alpha val="43137"/>
                    </a:srgbClr>
                  </a:outerShdw>
                </a:effectLst>
              </a:rPr>
              <a:t>image</a:t>
            </a:r>
            <a:endParaRPr lang="es-MX" sz="2000" b="1" dirty="0">
              <a:solidFill>
                <a:srgbClr val="1F9127"/>
              </a:solidFill>
              <a:effectLst>
                <a:outerShdw blurRad="38100" dist="38100" dir="2700000" algn="tl">
                  <a:srgbClr val="000000">
                    <a:alpha val="43137"/>
                  </a:srgbClr>
                </a:outerShdw>
              </a:effectLst>
            </a:endParaRPr>
          </a:p>
          <a:p>
            <a:pPr algn="just"/>
            <a:endParaRPr lang="es-MX" sz="2000" dirty="0" smtClean="0">
              <a:solidFill>
                <a:srgbClr val="1F9127"/>
              </a:solidFill>
            </a:endParaRPr>
          </a:p>
          <a:p>
            <a:pPr algn="just"/>
            <a:r>
              <a:rPr lang="es-MX" sz="2000" dirty="0" smtClean="0">
                <a:solidFill>
                  <a:srgbClr val="1F9127"/>
                </a:solidFill>
              </a:rPr>
              <a:t>Está </a:t>
            </a:r>
            <a:r>
              <a:rPr lang="es-MX" sz="2000" dirty="0">
                <a:solidFill>
                  <a:srgbClr val="1F9127"/>
                </a:solidFill>
              </a:rPr>
              <a:t>obsoleto </a:t>
            </a:r>
            <a:r>
              <a:rPr lang="es-MX" sz="2000" dirty="0" smtClean="0">
                <a:solidFill>
                  <a:srgbClr val="1F9127"/>
                </a:solidFill>
              </a:rPr>
              <a:t>a partir de </a:t>
            </a:r>
            <a:r>
              <a:rPr lang="es-MX" sz="2000" dirty="0">
                <a:solidFill>
                  <a:srgbClr val="1F9127"/>
                </a:solidFill>
              </a:rPr>
              <a:t>SQL Server 2005. </a:t>
            </a:r>
            <a:r>
              <a:rPr lang="es-MX" sz="2000" dirty="0" smtClean="0">
                <a:solidFill>
                  <a:srgbClr val="1F9127"/>
                </a:solidFill>
              </a:rPr>
              <a:t>No se </a:t>
            </a:r>
            <a:r>
              <a:rPr lang="es-MX" sz="2000" dirty="0">
                <a:solidFill>
                  <a:srgbClr val="1F9127"/>
                </a:solidFill>
              </a:rPr>
              <a:t>debería usar </a:t>
            </a:r>
            <a:r>
              <a:rPr lang="es-MX" sz="2000" dirty="0" err="1">
                <a:solidFill>
                  <a:srgbClr val="1F9127"/>
                </a:solidFill>
              </a:rPr>
              <a:t>image</a:t>
            </a:r>
            <a:r>
              <a:rPr lang="es-MX" sz="2000" dirty="0">
                <a:solidFill>
                  <a:srgbClr val="1F9127"/>
                </a:solidFill>
              </a:rPr>
              <a:t> en  ningún </a:t>
            </a:r>
            <a:r>
              <a:rPr lang="es-MX" sz="2000" dirty="0" smtClean="0">
                <a:solidFill>
                  <a:srgbClr val="1F9127"/>
                </a:solidFill>
              </a:rPr>
              <a:t>desarrollo</a:t>
            </a:r>
            <a:r>
              <a:rPr lang="es-MX" sz="2000" dirty="0">
                <a:solidFill>
                  <a:srgbClr val="1F9127"/>
                </a:solidFill>
              </a:rPr>
              <a:t>. Las tablas que tienen datos de tipo </a:t>
            </a:r>
            <a:r>
              <a:rPr lang="es-MX" sz="2000" dirty="0" err="1">
                <a:solidFill>
                  <a:srgbClr val="1F9127"/>
                </a:solidFill>
              </a:rPr>
              <a:t>image</a:t>
            </a:r>
            <a:r>
              <a:rPr lang="es-MX" sz="2000" dirty="0">
                <a:solidFill>
                  <a:srgbClr val="1F9127"/>
                </a:solidFill>
              </a:rPr>
              <a:t> deben ser modificados para usar </a:t>
            </a:r>
            <a:r>
              <a:rPr lang="es-MX" sz="2000" dirty="0" err="1">
                <a:solidFill>
                  <a:srgbClr val="1F9127"/>
                </a:solidFill>
              </a:rPr>
              <a:t>varbinary</a:t>
            </a:r>
            <a:r>
              <a:rPr lang="es-MX" sz="2000" dirty="0">
                <a:solidFill>
                  <a:srgbClr val="1F9127"/>
                </a:solidFill>
              </a:rPr>
              <a:t> (</a:t>
            </a:r>
            <a:r>
              <a:rPr lang="es-MX" sz="2000" dirty="0" err="1">
                <a:solidFill>
                  <a:srgbClr val="1F9127"/>
                </a:solidFill>
              </a:rPr>
              <a:t>max</a:t>
            </a:r>
            <a:r>
              <a:rPr lang="es-MX" sz="2000" dirty="0">
                <a:solidFill>
                  <a:srgbClr val="1F9127"/>
                </a:solidFill>
              </a:rPr>
              <a:t>) en su lugar.</a:t>
            </a:r>
          </a:p>
          <a:p>
            <a:pPr algn="just"/>
            <a:r>
              <a:rPr lang="es-MX" sz="2000" dirty="0">
                <a:solidFill>
                  <a:srgbClr val="1F9127"/>
                </a:solidFill>
              </a:rPr>
              <a:t> </a:t>
            </a:r>
          </a:p>
          <a:p>
            <a:pPr algn="just"/>
            <a:r>
              <a:rPr lang="es-MX" sz="2000" dirty="0">
                <a:solidFill>
                  <a:srgbClr val="1F9127"/>
                </a:solidFill>
              </a:rPr>
              <a:t>Al igual que los tipos de datos caracteres de longitud variable, se puede aplicar la palabra clave </a:t>
            </a:r>
            <a:r>
              <a:rPr lang="es-MX" sz="2000" dirty="0" err="1">
                <a:solidFill>
                  <a:srgbClr val="1F9127"/>
                </a:solidFill>
              </a:rPr>
              <a:t>max</a:t>
            </a:r>
            <a:r>
              <a:rPr lang="es-MX" sz="2000" dirty="0">
                <a:solidFill>
                  <a:srgbClr val="1F9127"/>
                </a:solidFill>
              </a:rPr>
              <a:t> para el tipo de datos </a:t>
            </a:r>
            <a:r>
              <a:rPr lang="es-MX" sz="2000" dirty="0" err="1">
                <a:solidFill>
                  <a:srgbClr val="1F9127"/>
                </a:solidFill>
              </a:rPr>
              <a:t>varbinary</a:t>
            </a:r>
            <a:r>
              <a:rPr lang="es-MX" sz="2000" dirty="0">
                <a:solidFill>
                  <a:srgbClr val="1F9127"/>
                </a:solidFill>
              </a:rPr>
              <a:t> para permitir el almacenamiento de hasta 2 GB de datos, a la vez que soporta todas las funciones de programación disponibles para la manipulación de datos binarios</a:t>
            </a:r>
          </a:p>
        </p:txBody>
      </p:sp>
    </p:spTree>
    <p:extLst>
      <p:ext uri="{BB962C8B-B14F-4D97-AF65-F5344CB8AC3E}">
        <p14:creationId xmlns:p14="http://schemas.microsoft.com/office/powerpoint/2010/main" val="18490775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a:t>
            </a:r>
            <a:r>
              <a:rPr lang="es-MX" sz="2200" dirty="0" smtClean="0"/>
              <a:t>XML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XML</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p>
          <a:p>
            <a:pPr algn="just"/>
            <a:r>
              <a:rPr lang="es-MX" sz="2000" dirty="0" smtClean="0">
                <a:solidFill>
                  <a:srgbClr val="1F9127"/>
                </a:solidFill>
              </a:rPr>
              <a:t>Permite </a:t>
            </a:r>
            <a:r>
              <a:rPr lang="es-MX" sz="2000" dirty="0">
                <a:solidFill>
                  <a:srgbClr val="1F9127"/>
                </a:solidFill>
              </a:rPr>
              <a:t>almacenar y manipular documentos XML de forma nativa. Cuando almacena documentos XML, está limitado a un </a:t>
            </a:r>
            <a:r>
              <a:rPr lang="es-MX" sz="2000" i="1" dirty="0">
                <a:solidFill>
                  <a:srgbClr val="1F9127"/>
                </a:solidFill>
                <a:effectLst>
                  <a:outerShdw blurRad="38100" dist="38100" dir="2700000" algn="tl">
                    <a:srgbClr val="000000">
                      <a:alpha val="43137"/>
                    </a:srgbClr>
                  </a:outerShdw>
                </a:effectLst>
              </a:rPr>
              <a:t>máximo de 2 GB </a:t>
            </a:r>
            <a:r>
              <a:rPr lang="es-MX" sz="2000" dirty="0">
                <a:solidFill>
                  <a:srgbClr val="1F9127"/>
                </a:solidFill>
              </a:rPr>
              <a:t>así como un </a:t>
            </a:r>
            <a:r>
              <a:rPr lang="es-MX" sz="2000" i="1" dirty="0">
                <a:solidFill>
                  <a:srgbClr val="1F9127"/>
                </a:solidFill>
                <a:effectLst>
                  <a:outerShdw blurRad="38100" dist="38100" dir="2700000" algn="tl">
                    <a:srgbClr val="000000">
                      <a:alpha val="43137"/>
                    </a:srgbClr>
                  </a:outerShdw>
                </a:effectLst>
              </a:rPr>
              <a:t>máximo de 128 niveles </a:t>
            </a:r>
            <a:r>
              <a:rPr lang="es-MX" sz="2000" dirty="0">
                <a:solidFill>
                  <a:srgbClr val="1F9127"/>
                </a:solidFill>
              </a:rPr>
              <a:t>dentro de un documento</a:t>
            </a:r>
            <a:r>
              <a:rPr lang="es-MX" sz="2000" dirty="0" smtClean="0">
                <a:solidFill>
                  <a:srgbClr val="1F9127"/>
                </a:solidFill>
              </a:rPr>
              <a:t>.</a:t>
            </a:r>
            <a:r>
              <a:rPr lang="es-MX" sz="2000" dirty="0">
                <a:solidFill>
                  <a:srgbClr val="1F9127"/>
                </a:solidFill>
              </a:rPr>
              <a:t> </a:t>
            </a:r>
          </a:p>
          <a:p>
            <a:pPr algn="just"/>
            <a:r>
              <a:rPr lang="es-MX" sz="2000" dirty="0">
                <a:solidFill>
                  <a:srgbClr val="1F9127"/>
                </a:solidFill>
              </a:rPr>
              <a:t>Los documentos XML son útiles porque almacenan los datos y la estructura en un único archivo, que permite  la transferencia de datos independiente de la plataforma. La estructura de un documento XML es llamado XML </a:t>
            </a:r>
            <a:r>
              <a:rPr lang="es-MX" sz="2000" dirty="0" err="1">
                <a:solidFill>
                  <a:srgbClr val="1F9127"/>
                </a:solidFill>
              </a:rPr>
              <a:t>schema</a:t>
            </a:r>
            <a:r>
              <a:rPr lang="es-MX" sz="2000" dirty="0">
                <a:solidFill>
                  <a:srgbClr val="1F9127"/>
                </a:solidFill>
              </a:rPr>
              <a:t>.</a:t>
            </a:r>
          </a:p>
          <a:p>
            <a:pPr algn="just"/>
            <a:r>
              <a:rPr lang="es-MX" sz="2000" dirty="0">
                <a:solidFill>
                  <a:srgbClr val="1F9127"/>
                </a:solidFill>
              </a:rPr>
              <a:t> </a:t>
            </a:r>
          </a:p>
          <a:p>
            <a:pPr algn="just"/>
            <a:r>
              <a:rPr lang="es-MX" sz="2000" dirty="0">
                <a:solidFill>
                  <a:srgbClr val="1F9127"/>
                </a:solidFill>
              </a:rPr>
              <a:t>Además de definir una columna con un tipo de datos XML, también puede limitar los tipos de documentos XML que están permitidos para ser almacenados dentro de la columna. Usted limita los tipos de documentos XML creando una colección de esquemas XML y asociando la colección de esquema a la columna XML. Al insertar o actualizar un documento XML, se validará contra la colección de esquemas XML para asegurarse de que  sólo está insertando documentos XML que cumplen con uno de los esquemas permitidos.</a:t>
            </a:r>
          </a:p>
        </p:txBody>
      </p:sp>
    </p:spTree>
    <p:extLst>
      <p:ext uri="{BB962C8B-B14F-4D97-AF65-F5344CB8AC3E}">
        <p14:creationId xmlns:p14="http://schemas.microsoft.com/office/powerpoint/2010/main" val="21950280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a:t>
            </a:r>
            <a:r>
              <a:rPr lang="es-MX" sz="2200" dirty="0" smtClean="0"/>
              <a:t>XML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3785652"/>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XML</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p>
          <a:p>
            <a:r>
              <a:rPr lang="es-MX" sz="2000" dirty="0">
                <a:solidFill>
                  <a:srgbClr val="0000FF"/>
                </a:solidFill>
              </a:rPr>
              <a:t>DECLARE</a:t>
            </a:r>
            <a:r>
              <a:rPr lang="es-MX" sz="2000" dirty="0">
                <a:solidFill>
                  <a:prstClr val="black"/>
                </a:solidFill>
              </a:rPr>
              <a:t> </a:t>
            </a:r>
            <a:r>
              <a:rPr lang="es-MX" sz="2000" dirty="0">
                <a:solidFill>
                  <a:srgbClr val="008080"/>
                </a:solidFill>
              </a:rPr>
              <a:t>@</a:t>
            </a:r>
            <a:r>
              <a:rPr lang="es-MX" sz="2000" dirty="0" err="1">
                <a:solidFill>
                  <a:srgbClr val="008080"/>
                </a:solidFill>
              </a:rPr>
              <a:t>myxml</a:t>
            </a:r>
            <a:r>
              <a:rPr lang="es-MX" sz="2000" dirty="0">
                <a:solidFill>
                  <a:prstClr val="black"/>
                </a:solidFill>
              </a:rPr>
              <a:t> </a:t>
            </a:r>
            <a:r>
              <a:rPr lang="es-MX" sz="2000" dirty="0">
                <a:solidFill>
                  <a:srgbClr val="0000FF"/>
                </a:solidFill>
              </a:rPr>
              <a:t>XML</a:t>
            </a:r>
          </a:p>
          <a:p>
            <a:r>
              <a:rPr lang="es-MX" sz="2000" dirty="0">
                <a:solidFill>
                  <a:prstClr val="black"/>
                </a:solidFill>
              </a:rPr>
              <a:t> </a:t>
            </a:r>
          </a:p>
          <a:p>
            <a:r>
              <a:rPr lang="es-MX" sz="2000" dirty="0">
                <a:solidFill>
                  <a:prstClr val="black"/>
                </a:solidFill>
              </a:rPr>
              <a:t> </a:t>
            </a:r>
            <a:r>
              <a:rPr lang="es-MX" sz="2000" dirty="0">
                <a:solidFill>
                  <a:srgbClr val="0000FF"/>
                </a:solidFill>
              </a:rPr>
              <a:t>set</a:t>
            </a:r>
            <a:r>
              <a:rPr lang="es-MX" sz="2000" dirty="0">
                <a:solidFill>
                  <a:prstClr val="black"/>
                </a:solidFill>
              </a:rPr>
              <a:t> </a:t>
            </a:r>
            <a:r>
              <a:rPr lang="es-MX" sz="2000" dirty="0">
                <a:solidFill>
                  <a:srgbClr val="008080"/>
                </a:solidFill>
              </a:rPr>
              <a:t>@</a:t>
            </a:r>
            <a:r>
              <a:rPr lang="es-MX" sz="2000" dirty="0" err="1">
                <a:solidFill>
                  <a:srgbClr val="008080"/>
                </a:solidFill>
              </a:rPr>
              <a:t>myxml</a:t>
            </a:r>
            <a:r>
              <a:rPr lang="es-MX" sz="2000" dirty="0">
                <a:solidFill>
                  <a:prstClr val="black"/>
                </a:solidFill>
              </a:rPr>
              <a:t> </a:t>
            </a:r>
            <a:r>
              <a:rPr lang="es-MX" sz="2000" dirty="0">
                <a:solidFill>
                  <a:srgbClr val="808080"/>
                </a:solidFill>
              </a:rPr>
              <a:t>=</a:t>
            </a:r>
            <a:r>
              <a:rPr lang="es-MX" sz="2000" dirty="0">
                <a:solidFill>
                  <a:srgbClr val="0000FF"/>
                </a:solidFill>
              </a:rPr>
              <a:t> </a:t>
            </a:r>
            <a:r>
              <a:rPr lang="es-MX" sz="2000" dirty="0">
                <a:solidFill>
                  <a:srgbClr val="808080"/>
                </a:solidFill>
              </a:rPr>
              <a:t>(</a:t>
            </a:r>
            <a:r>
              <a:rPr lang="es-MX" sz="2000" dirty="0">
                <a:solidFill>
                  <a:srgbClr val="0000FF"/>
                </a:solidFill>
              </a:rPr>
              <a:t>SELECT</a:t>
            </a:r>
            <a:r>
              <a:rPr lang="es-MX" sz="2000" dirty="0">
                <a:solidFill>
                  <a:prstClr val="black"/>
                </a:solidFill>
              </a:rPr>
              <a:t> </a:t>
            </a:r>
            <a:r>
              <a:rPr lang="es-MX" sz="2000" dirty="0">
                <a:solidFill>
                  <a:srgbClr val="FF00FF"/>
                </a:solidFill>
              </a:rPr>
              <a:t>@@LANGUAGE</a:t>
            </a:r>
            <a:r>
              <a:rPr lang="es-MX" sz="2000" dirty="0">
                <a:solidFill>
                  <a:prstClr val="black"/>
                </a:solidFill>
              </a:rPr>
              <a:t> </a:t>
            </a:r>
            <a:r>
              <a:rPr lang="es-MX" sz="2000" dirty="0">
                <a:solidFill>
                  <a:srgbClr val="008080"/>
                </a:solidFill>
              </a:rPr>
              <a:t>idioma</a:t>
            </a:r>
            <a:r>
              <a:rPr lang="es-MX" sz="2000" dirty="0">
                <a:solidFill>
                  <a:prstClr val="black"/>
                </a:solidFill>
              </a:rPr>
              <a:t> </a:t>
            </a:r>
            <a:r>
              <a:rPr lang="es-MX" sz="2000" dirty="0">
                <a:solidFill>
                  <a:srgbClr val="0000FF"/>
                </a:solidFill>
              </a:rPr>
              <a:t>FOR</a:t>
            </a:r>
            <a:r>
              <a:rPr lang="es-MX" sz="2000" dirty="0">
                <a:solidFill>
                  <a:prstClr val="black"/>
                </a:solidFill>
              </a:rPr>
              <a:t> </a:t>
            </a:r>
            <a:r>
              <a:rPr lang="es-MX" sz="2000" dirty="0">
                <a:solidFill>
                  <a:srgbClr val="0000FF"/>
                </a:solidFill>
              </a:rPr>
              <a:t>XML</a:t>
            </a:r>
            <a:r>
              <a:rPr lang="es-MX" sz="2000" dirty="0">
                <a:solidFill>
                  <a:prstClr val="black"/>
                </a:solidFill>
              </a:rPr>
              <a:t> </a:t>
            </a:r>
            <a:r>
              <a:rPr lang="es-MX" sz="2000" dirty="0">
                <a:solidFill>
                  <a:srgbClr val="0000FF"/>
                </a:solidFill>
              </a:rPr>
              <a:t>RAW</a:t>
            </a:r>
            <a:r>
              <a:rPr lang="es-MX" sz="2000" dirty="0">
                <a:solidFill>
                  <a:srgbClr val="808080"/>
                </a:solidFill>
              </a:rPr>
              <a:t>,</a:t>
            </a:r>
            <a:r>
              <a:rPr lang="es-MX" sz="2000" dirty="0">
                <a:solidFill>
                  <a:prstClr val="black"/>
                </a:solidFill>
              </a:rPr>
              <a:t> </a:t>
            </a:r>
            <a:r>
              <a:rPr lang="es-MX" sz="2000" dirty="0">
                <a:solidFill>
                  <a:srgbClr val="0000FF"/>
                </a:solidFill>
              </a:rPr>
              <a:t>TYPE</a:t>
            </a:r>
            <a:r>
              <a:rPr lang="es-MX" sz="2000" dirty="0">
                <a:solidFill>
                  <a:srgbClr val="808080"/>
                </a:solidFill>
              </a:rPr>
              <a:t>)</a:t>
            </a:r>
          </a:p>
          <a:p>
            <a:r>
              <a:rPr lang="es-MX" sz="2000" dirty="0">
                <a:solidFill>
                  <a:prstClr val="black"/>
                </a:solidFill>
              </a:rPr>
              <a:t> </a:t>
            </a:r>
          </a:p>
          <a:p>
            <a:r>
              <a:rPr lang="es-MX" sz="2000" dirty="0">
                <a:solidFill>
                  <a:prstClr val="black"/>
                </a:solidFill>
              </a:rPr>
              <a:t> </a:t>
            </a:r>
            <a:r>
              <a:rPr lang="es-MX" sz="2000" dirty="0" err="1">
                <a:solidFill>
                  <a:srgbClr val="0000FF"/>
                </a:solidFill>
              </a:rPr>
              <a:t>print</a:t>
            </a:r>
            <a:r>
              <a:rPr lang="es-MX" sz="2000" dirty="0">
                <a:solidFill>
                  <a:prstClr val="black"/>
                </a:solidFill>
              </a:rPr>
              <a:t> </a:t>
            </a:r>
            <a:r>
              <a:rPr lang="es-MX" sz="2000" dirty="0" err="1">
                <a:solidFill>
                  <a:srgbClr val="FF00FF"/>
                </a:solidFill>
              </a:rPr>
              <a:t>cast</a:t>
            </a:r>
            <a:r>
              <a:rPr lang="es-MX" sz="2000" dirty="0">
                <a:solidFill>
                  <a:srgbClr val="808080"/>
                </a:solidFill>
              </a:rPr>
              <a:t>(</a:t>
            </a:r>
            <a:r>
              <a:rPr lang="es-MX" sz="2000" dirty="0">
                <a:solidFill>
                  <a:srgbClr val="008080"/>
                </a:solidFill>
              </a:rPr>
              <a:t>@</a:t>
            </a:r>
            <a:r>
              <a:rPr lang="es-MX" sz="2000" dirty="0" err="1">
                <a:solidFill>
                  <a:srgbClr val="008080"/>
                </a:solidFill>
              </a:rPr>
              <a:t>myxml</a:t>
            </a:r>
            <a:r>
              <a:rPr lang="es-MX" sz="2000" dirty="0">
                <a:solidFill>
                  <a:prstClr val="black"/>
                </a:solidFill>
              </a:rPr>
              <a:t> </a:t>
            </a:r>
            <a:r>
              <a:rPr lang="es-MX" sz="2000" dirty="0">
                <a:solidFill>
                  <a:srgbClr val="0000FF"/>
                </a:solidFill>
              </a:rPr>
              <a:t>as</a:t>
            </a:r>
            <a:r>
              <a:rPr lang="es-MX" sz="2000" dirty="0">
                <a:solidFill>
                  <a:prstClr val="black"/>
                </a:solidFill>
              </a:rPr>
              <a:t> </a:t>
            </a:r>
            <a:r>
              <a:rPr lang="es-MX" sz="2000" dirty="0" err="1">
                <a:solidFill>
                  <a:srgbClr val="0000FF"/>
                </a:solidFill>
              </a:rPr>
              <a:t>varchar</a:t>
            </a:r>
            <a:r>
              <a:rPr lang="es-MX" sz="2000" dirty="0">
                <a:solidFill>
                  <a:srgbClr val="808080"/>
                </a:solidFill>
              </a:rPr>
              <a:t>(</a:t>
            </a:r>
            <a:r>
              <a:rPr lang="es-MX" sz="2000" dirty="0" err="1">
                <a:solidFill>
                  <a:srgbClr val="FF00FF"/>
                </a:solidFill>
              </a:rPr>
              <a:t>max</a:t>
            </a:r>
            <a:r>
              <a:rPr lang="es-MX" sz="2000" dirty="0">
                <a:solidFill>
                  <a:srgbClr val="808080"/>
                </a:solidFill>
              </a:rPr>
              <a:t>))</a:t>
            </a:r>
          </a:p>
          <a:p>
            <a:r>
              <a:rPr lang="es-MX" sz="2000" dirty="0">
                <a:solidFill>
                  <a:prstClr val="black"/>
                </a:solidFill>
              </a:rPr>
              <a:t> </a:t>
            </a:r>
          </a:p>
          <a:p>
            <a:r>
              <a:rPr lang="es-MX" sz="2000" dirty="0">
                <a:solidFill>
                  <a:prstClr val="black"/>
                </a:solidFill>
              </a:rPr>
              <a:t> </a:t>
            </a:r>
          </a:p>
          <a:p>
            <a:r>
              <a:rPr lang="es-MX" sz="2000" dirty="0">
                <a:solidFill>
                  <a:prstClr val="black"/>
                </a:solidFill>
              </a:rPr>
              <a:t> </a:t>
            </a:r>
            <a:r>
              <a:rPr lang="es-MX" sz="2000" dirty="0">
                <a:solidFill>
                  <a:srgbClr val="0000FF"/>
                </a:solidFill>
              </a:rPr>
              <a:t>SELECT</a:t>
            </a:r>
            <a:r>
              <a:rPr lang="es-MX" sz="2000" dirty="0">
                <a:solidFill>
                  <a:prstClr val="black"/>
                </a:solidFill>
              </a:rPr>
              <a:t>  </a:t>
            </a:r>
            <a:r>
              <a:rPr lang="es-MX" sz="2000" dirty="0">
                <a:solidFill>
                  <a:srgbClr val="008080"/>
                </a:solidFill>
              </a:rPr>
              <a:t>NOMBRESUCURSAL</a:t>
            </a:r>
            <a:r>
              <a:rPr lang="es-MX" sz="2000" dirty="0">
                <a:solidFill>
                  <a:prstClr val="black"/>
                </a:solidFill>
              </a:rPr>
              <a:t> </a:t>
            </a:r>
            <a:r>
              <a:rPr lang="es-MX" sz="2000" dirty="0">
                <a:solidFill>
                  <a:srgbClr val="008080"/>
                </a:solidFill>
              </a:rPr>
              <a:t>NS</a:t>
            </a:r>
            <a:r>
              <a:rPr lang="es-MX" sz="2000" dirty="0">
                <a:solidFill>
                  <a:srgbClr val="808080"/>
                </a:solidFill>
              </a:rPr>
              <a:t>,</a:t>
            </a:r>
            <a:r>
              <a:rPr lang="es-MX" sz="2000" dirty="0">
                <a:solidFill>
                  <a:prstClr val="black"/>
                </a:solidFill>
              </a:rPr>
              <a:t> </a:t>
            </a:r>
            <a:r>
              <a:rPr lang="es-MX" sz="2000" dirty="0">
                <a:solidFill>
                  <a:srgbClr val="008080"/>
                </a:solidFill>
              </a:rPr>
              <a:t>CIUDADSUCURSAL</a:t>
            </a:r>
            <a:r>
              <a:rPr lang="es-MX" sz="2000" dirty="0">
                <a:solidFill>
                  <a:prstClr val="black"/>
                </a:solidFill>
              </a:rPr>
              <a:t> </a:t>
            </a:r>
            <a:r>
              <a:rPr lang="es-MX" sz="2000" dirty="0">
                <a:solidFill>
                  <a:srgbClr val="008080"/>
                </a:solidFill>
              </a:rPr>
              <a:t>CS</a:t>
            </a:r>
            <a:r>
              <a:rPr lang="es-MX" sz="2000" dirty="0">
                <a:solidFill>
                  <a:srgbClr val="808080"/>
                </a:solidFill>
              </a:rPr>
              <a:t>,</a:t>
            </a:r>
            <a:r>
              <a:rPr lang="es-MX" sz="2000" dirty="0">
                <a:solidFill>
                  <a:prstClr val="black"/>
                </a:solidFill>
              </a:rPr>
              <a:t> </a:t>
            </a:r>
            <a:r>
              <a:rPr lang="es-MX" sz="2000" dirty="0">
                <a:solidFill>
                  <a:srgbClr val="008080"/>
                </a:solidFill>
              </a:rPr>
              <a:t>ACTIVOS</a:t>
            </a:r>
            <a:r>
              <a:rPr lang="es-MX" sz="2000" dirty="0">
                <a:solidFill>
                  <a:prstClr val="black"/>
                </a:solidFill>
              </a:rPr>
              <a:t> </a:t>
            </a:r>
            <a:r>
              <a:rPr lang="es-MX" sz="2000" dirty="0">
                <a:solidFill>
                  <a:srgbClr val="008080"/>
                </a:solidFill>
              </a:rPr>
              <a:t>ACT</a:t>
            </a:r>
            <a:r>
              <a:rPr lang="es-MX" sz="2000" dirty="0">
                <a:solidFill>
                  <a:prstClr val="black"/>
                </a:solidFill>
              </a:rPr>
              <a:t>  </a:t>
            </a:r>
          </a:p>
          <a:p>
            <a:r>
              <a:rPr lang="es-MX" sz="2000" dirty="0">
                <a:solidFill>
                  <a:srgbClr val="0000FF"/>
                </a:solidFill>
              </a:rPr>
              <a:t>FROM</a:t>
            </a:r>
            <a:r>
              <a:rPr lang="es-MX" sz="2000" dirty="0">
                <a:solidFill>
                  <a:prstClr val="black"/>
                </a:solidFill>
              </a:rPr>
              <a:t> </a:t>
            </a:r>
            <a:r>
              <a:rPr lang="es-MX" sz="2000" dirty="0" smtClean="0">
                <a:solidFill>
                  <a:srgbClr val="008080"/>
                </a:solidFill>
              </a:rPr>
              <a:t>SUCURSAL</a:t>
            </a:r>
            <a:endParaRPr lang="es-MX" sz="2000" dirty="0">
              <a:solidFill>
                <a:prstClr val="black"/>
              </a:solidFill>
            </a:endParaRPr>
          </a:p>
          <a:p>
            <a:r>
              <a:rPr lang="es-MX" sz="2000" dirty="0">
                <a:solidFill>
                  <a:srgbClr val="0000FF"/>
                </a:solidFill>
              </a:rPr>
              <a:t>FOR</a:t>
            </a:r>
            <a:r>
              <a:rPr lang="es-MX" sz="2000" dirty="0">
                <a:solidFill>
                  <a:prstClr val="black"/>
                </a:solidFill>
              </a:rPr>
              <a:t> </a:t>
            </a:r>
            <a:r>
              <a:rPr lang="es-MX" sz="2000" dirty="0">
                <a:solidFill>
                  <a:srgbClr val="0000FF"/>
                </a:solidFill>
              </a:rPr>
              <a:t>XML</a:t>
            </a:r>
            <a:r>
              <a:rPr lang="es-MX" sz="2000" dirty="0">
                <a:solidFill>
                  <a:prstClr val="black"/>
                </a:solidFill>
              </a:rPr>
              <a:t> </a:t>
            </a:r>
            <a:r>
              <a:rPr lang="es-MX" sz="2000" dirty="0">
                <a:solidFill>
                  <a:srgbClr val="0000FF"/>
                </a:solidFill>
              </a:rPr>
              <a:t>AUTO</a:t>
            </a:r>
            <a:endParaRPr lang="es-MX" sz="2000" dirty="0">
              <a:solidFill>
                <a:srgbClr val="1F9127"/>
              </a:solidFill>
            </a:endParaRPr>
          </a:p>
        </p:txBody>
      </p:sp>
    </p:spTree>
    <p:extLst>
      <p:ext uri="{BB962C8B-B14F-4D97-AF65-F5344CB8AC3E}">
        <p14:creationId xmlns:p14="http://schemas.microsoft.com/office/powerpoint/2010/main" val="422695181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a:t>
            </a:r>
            <a:r>
              <a:rPr lang="es-MX" sz="2200" dirty="0" smtClean="0"/>
              <a:t>Definidos por el usuario</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4708981"/>
          </a:xfrm>
          <a:prstGeom prst="rect">
            <a:avLst/>
          </a:prstGeom>
          <a:noFill/>
        </p:spPr>
        <p:txBody>
          <a:bodyPr wrap="square" rtlCol="0">
            <a:spAutoFit/>
          </a:bodyPr>
          <a:lstStyle/>
          <a:p>
            <a:pPr algn="just"/>
            <a:r>
              <a:rPr lang="es-MX" sz="2000" dirty="0">
                <a:solidFill>
                  <a:srgbClr val="1F9127"/>
                </a:solidFill>
              </a:rPr>
              <a:t> </a:t>
            </a:r>
          </a:p>
          <a:p>
            <a:pPr algn="just"/>
            <a:r>
              <a:rPr lang="es-MX" sz="2000" dirty="0" smtClean="0">
                <a:solidFill>
                  <a:srgbClr val="1F9127"/>
                </a:solidFill>
              </a:rPr>
              <a:t>CREATE TYPE [</a:t>
            </a:r>
            <a:r>
              <a:rPr lang="es-MX" sz="2000" dirty="0" err="1" smtClean="0">
                <a:solidFill>
                  <a:srgbClr val="1F9127"/>
                </a:solidFill>
              </a:rPr>
              <a:t>tipo_definido_usuario</a:t>
            </a:r>
            <a:r>
              <a:rPr lang="es-MX" sz="2000" dirty="0" smtClean="0">
                <a:solidFill>
                  <a:srgbClr val="1F9127"/>
                </a:solidFill>
              </a:rPr>
              <a:t>] FROM [</a:t>
            </a:r>
            <a:r>
              <a:rPr lang="es-MX" sz="2000" dirty="0" err="1" smtClean="0">
                <a:solidFill>
                  <a:srgbClr val="1F9127"/>
                </a:solidFill>
              </a:rPr>
              <a:t>tipo_dato</a:t>
            </a:r>
            <a:r>
              <a:rPr lang="es-MX" sz="2000" dirty="0" smtClean="0">
                <a:solidFill>
                  <a:srgbClr val="1F9127"/>
                </a:solidFill>
              </a:rPr>
              <a:t>];</a:t>
            </a:r>
          </a:p>
          <a:p>
            <a:r>
              <a:rPr lang="en-US" sz="2000" dirty="0" smtClean="0">
                <a:solidFill>
                  <a:srgbClr val="0000FF"/>
                </a:solidFill>
              </a:rPr>
              <a:t>CREATE</a:t>
            </a:r>
            <a:r>
              <a:rPr lang="en-US" sz="2000" dirty="0" smtClean="0">
                <a:solidFill>
                  <a:prstClr val="black"/>
                </a:solidFill>
              </a:rPr>
              <a:t> </a:t>
            </a:r>
            <a:r>
              <a:rPr lang="en-US" sz="2000" dirty="0">
                <a:solidFill>
                  <a:srgbClr val="0000FF"/>
                </a:solidFill>
              </a:rPr>
              <a:t>TYPE</a:t>
            </a:r>
            <a:r>
              <a:rPr lang="en-US" sz="2000" dirty="0">
                <a:solidFill>
                  <a:prstClr val="black"/>
                </a:solidFill>
              </a:rPr>
              <a:t> </a:t>
            </a:r>
            <a:r>
              <a:rPr lang="en-US" sz="2000" dirty="0" err="1">
                <a:solidFill>
                  <a:srgbClr val="008080"/>
                </a:solidFill>
              </a:rPr>
              <a:t>iva</a:t>
            </a:r>
            <a:r>
              <a:rPr lang="en-US" sz="2000" dirty="0">
                <a:solidFill>
                  <a:prstClr val="black"/>
                </a:solidFill>
              </a:rPr>
              <a:t> </a:t>
            </a:r>
            <a:r>
              <a:rPr lang="en-US" sz="2000" dirty="0">
                <a:solidFill>
                  <a:srgbClr val="0000FF"/>
                </a:solidFill>
              </a:rPr>
              <a:t>FROM</a:t>
            </a:r>
            <a:r>
              <a:rPr lang="en-US" sz="2000" dirty="0">
                <a:solidFill>
                  <a:prstClr val="black"/>
                </a:solidFill>
              </a:rPr>
              <a:t> </a:t>
            </a:r>
            <a:r>
              <a:rPr lang="en-US" sz="2000" dirty="0">
                <a:solidFill>
                  <a:srgbClr val="0000FF"/>
                </a:solidFill>
              </a:rPr>
              <a:t>decimal</a:t>
            </a:r>
            <a:r>
              <a:rPr lang="en-US" sz="2000" dirty="0">
                <a:solidFill>
                  <a:srgbClr val="808080"/>
                </a:solidFill>
              </a:rPr>
              <a:t>(</a:t>
            </a:r>
            <a:r>
              <a:rPr lang="en-US" sz="2000" dirty="0">
                <a:solidFill>
                  <a:prstClr val="black"/>
                </a:solidFill>
              </a:rPr>
              <a:t>10</a:t>
            </a:r>
            <a:r>
              <a:rPr lang="en-US" sz="2000" dirty="0">
                <a:solidFill>
                  <a:srgbClr val="808080"/>
                </a:solidFill>
              </a:rPr>
              <a:t>,</a:t>
            </a:r>
            <a:r>
              <a:rPr lang="en-US" sz="2000" dirty="0">
                <a:solidFill>
                  <a:prstClr val="black"/>
                </a:solidFill>
              </a:rPr>
              <a:t>2</a:t>
            </a:r>
            <a:r>
              <a:rPr lang="en-US" sz="2000" dirty="0">
                <a:solidFill>
                  <a:srgbClr val="808080"/>
                </a:solidFill>
              </a:rPr>
              <a:t>)</a:t>
            </a:r>
            <a:r>
              <a:rPr lang="en-US" sz="2000" dirty="0">
                <a:solidFill>
                  <a:prstClr val="black"/>
                </a:solidFill>
              </a:rPr>
              <a:t> </a:t>
            </a:r>
            <a:r>
              <a:rPr lang="en-US" sz="2000" dirty="0">
                <a:solidFill>
                  <a:srgbClr val="808080"/>
                </a:solidFill>
              </a:rPr>
              <a:t>NOT</a:t>
            </a:r>
            <a:r>
              <a:rPr lang="en-US" sz="2000" dirty="0">
                <a:solidFill>
                  <a:prstClr val="black"/>
                </a:solidFill>
              </a:rPr>
              <a:t> </a:t>
            </a:r>
            <a:r>
              <a:rPr lang="en-US" sz="2000" dirty="0">
                <a:solidFill>
                  <a:srgbClr val="808080"/>
                </a:solidFill>
              </a:rPr>
              <a:t>NULL</a:t>
            </a:r>
            <a:r>
              <a:rPr lang="en-US" sz="2000" dirty="0" smtClean="0">
                <a:solidFill>
                  <a:srgbClr val="808080"/>
                </a:solidFill>
              </a:rPr>
              <a:t>;</a:t>
            </a:r>
          </a:p>
          <a:p>
            <a:endParaRPr lang="en-US" sz="2000" dirty="0" smtClean="0">
              <a:solidFill>
                <a:srgbClr val="0000FF"/>
              </a:solidFill>
            </a:endParaRPr>
          </a:p>
          <a:p>
            <a:r>
              <a:rPr lang="en-US" sz="2000" dirty="0" smtClean="0">
                <a:solidFill>
                  <a:srgbClr val="0000FF"/>
                </a:solidFill>
              </a:rPr>
              <a:t>CREATE</a:t>
            </a:r>
            <a:r>
              <a:rPr lang="en-US" sz="2000" dirty="0" smtClean="0">
                <a:solidFill>
                  <a:prstClr val="black"/>
                </a:solidFill>
              </a:rPr>
              <a:t> </a:t>
            </a:r>
            <a:r>
              <a:rPr lang="en-US" sz="2000" dirty="0">
                <a:solidFill>
                  <a:srgbClr val="0000FF"/>
                </a:solidFill>
              </a:rPr>
              <a:t>RULE</a:t>
            </a:r>
            <a:r>
              <a:rPr lang="en-US" sz="2000" dirty="0">
                <a:solidFill>
                  <a:prstClr val="black"/>
                </a:solidFill>
              </a:rPr>
              <a:t> </a:t>
            </a:r>
            <a:r>
              <a:rPr lang="en-US" sz="2000" dirty="0" err="1">
                <a:solidFill>
                  <a:srgbClr val="008080"/>
                </a:solidFill>
              </a:rPr>
              <a:t>vporcentaje</a:t>
            </a:r>
            <a:r>
              <a:rPr lang="en-US" sz="2000" dirty="0">
                <a:solidFill>
                  <a:prstClr val="black"/>
                </a:solidFill>
              </a:rPr>
              <a:t> </a:t>
            </a:r>
            <a:r>
              <a:rPr lang="en-US" sz="2000" dirty="0">
                <a:solidFill>
                  <a:srgbClr val="0000FF"/>
                </a:solidFill>
              </a:rPr>
              <a:t>AS</a:t>
            </a:r>
            <a:r>
              <a:rPr lang="en-US" sz="2000" dirty="0">
                <a:solidFill>
                  <a:prstClr val="black"/>
                </a:solidFill>
              </a:rPr>
              <a:t> </a:t>
            </a:r>
            <a:r>
              <a:rPr lang="en-US" sz="2000" dirty="0">
                <a:solidFill>
                  <a:srgbClr val="008080"/>
                </a:solidFill>
              </a:rPr>
              <a:t>@p</a:t>
            </a:r>
            <a:r>
              <a:rPr lang="en-US" sz="2000" dirty="0">
                <a:solidFill>
                  <a:srgbClr val="808080"/>
                </a:solidFill>
              </a:rPr>
              <a:t>&gt;=</a:t>
            </a:r>
            <a:r>
              <a:rPr lang="en-US" sz="2000" dirty="0">
                <a:solidFill>
                  <a:prstClr val="black"/>
                </a:solidFill>
              </a:rPr>
              <a:t>0 </a:t>
            </a:r>
            <a:r>
              <a:rPr lang="en-US" sz="2000" dirty="0">
                <a:solidFill>
                  <a:srgbClr val="808080"/>
                </a:solidFill>
              </a:rPr>
              <a:t>AND</a:t>
            </a:r>
            <a:r>
              <a:rPr lang="en-US" sz="2000" dirty="0">
                <a:solidFill>
                  <a:prstClr val="black"/>
                </a:solidFill>
              </a:rPr>
              <a:t> </a:t>
            </a:r>
            <a:r>
              <a:rPr lang="en-US" sz="2000" dirty="0">
                <a:solidFill>
                  <a:srgbClr val="008080"/>
                </a:solidFill>
              </a:rPr>
              <a:t>@p</a:t>
            </a:r>
            <a:r>
              <a:rPr lang="en-US" sz="2000" dirty="0">
                <a:solidFill>
                  <a:srgbClr val="808080"/>
                </a:solidFill>
              </a:rPr>
              <a:t>&lt;=</a:t>
            </a:r>
            <a:r>
              <a:rPr lang="en-US" sz="2000" dirty="0">
                <a:solidFill>
                  <a:prstClr val="black"/>
                </a:solidFill>
              </a:rPr>
              <a:t>100</a:t>
            </a:r>
          </a:p>
          <a:p>
            <a:r>
              <a:rPr lang="es-MX" sz="2000" dirty="0" err="1">
                <a:solidFill>
                  <a:srgbClr val="0000FF"/>
                </a:solidFill>
              </a:rPr>
              <a:t>go</a:t>
            </a:r>
            <a:endParaRPr lang="es-MX" sz="2000" dirty="0">
              <a:solidFill>
                <a:srgbClr val="0000FF"/>
              </a:solidFill>
            </a:endParaRPr>
          </a:p>
          <a:p>
            <a:r>
              <a:rPr lang="es-MX" sz="2000" dirty="0">
                <a:solidFill>
                  <a:srgbClr val="0000FF"/>
                </a:solidFill>
              </a:rPr>
              <a:t>CREATE</a:t>
            </a:r>
            <a:r>
              <a:rPr lang="es-MX" sz="2000" dirty="0">
                <a:solidFill>
                  <a:prstClr val="black"/>
                </a:solidFill>
              </a:rPr>
              <a:t> </a:t>
            </a:r>
            <a:r>
              <a:rPr lang="es-MX" sz="2000" dirty="0">
                <a:solidFill>
                  <a:srgbClr val="0000FF"/>
                </a:solidFill>
              </a:rPr>
              <a:t>DEFAULT</a:t>
            </a:r>
            <a:r>
              <a:rPr lang="es-MX" sz="2000" dirty="0">
                <a:solidFill>
                  <a:prstClr val="black"/>
                </a:solidFill>
              </a:rPr>
              <a:t> </a:t>
            </a:r>
            <a:r>
              <a:rPr lang="es-MX" sz="2000" dirty="0" err="1">
                <a:solidFill>
                  <a:srgbClr val="008080"/>
                </a:solidFill>
              </a:rPr>
              <a:t>d_iva</a:t>
            </a:r>
            <a:r>
              <a:rPr lang="es-MX" sz="2000" dirty="0">
                <a:solidFill>
                  <a:prstClr val="black"/>
                </a:solidFill>
              </a:rPr>
              <a:t> </a:t>
            </a:r>
            <a:r>
              <a:rPr lang="es-MX" sz="2000" dirty="0">
                <a:solidFill>
                  <a:srgbClr val="0000FF"/>
                </a:solidFill>
              </a:rPr>
              <a:t>AS</a:t>
            </a:r>
            <a:r>
              <a:rPr lang="es-MX" sz="2000" dirty="0">
                <a:solidFill>
                  <a:prstClr val="black"/>
                </a:solidFill>
              </a:rPr>
              <a:t> 16</a:t>
            </a:r>
          </a:p>
          <a:p>
            <a:r>
              <a:rPr lang="es-MX" sz="2000" dirty="0" err="1">
                <a:solidFill>
                  <a:srgbClr val="0000FF"/>
                </a:solidFill>
              </a:rPr>
              <a:t>go</a:t>
            </a:r>
            <a:endParaRPr lang="es-MX" sz="2000" dirty="0">
              <a:solidFill>
                <a:srgbClr val="0000FF"/>
              </a:solidFill>
            </a:endParaRPr>
          </a:p>
          <a:p>
            <a:r>
              <a:rPr lang="en-US" sz="2000" dirty="0">
                <a:solidFill>
                  <a:srgbClr val="0000FF"/>
                </a:solidFill>
              </a:rPr>
              <a:t>EXEC</a:t>
            </a:r>
            <a:r>
              <a:rPr lang="en-US" sz="2000" dirty="0">
                <a:solidFill>
                  <a:prstClr val="black"/>
                </a:solidFill>
              </a:rPr>
              <a:t> </a:t>
            </a:r>
            <a:r>
              <a:rPr lang="en-US" sz="2000" dirty="0" err="1">
                <a:solidFill>
                  <a:srgbClr val="800000"/>
                </a:solidFill>
              </a:rPr>
              <a:t>sp_addtype</a:t>
            </a:r>
            <a:r>
              <a:rPr lang="en-US" sz="2000" dirty="0">
                <a:solidFill>
                  <a:srgbClr val="0000FF"/>
                </a:solidFill>
              </a:rPr>
              <a:t> </a:t>
            </a:r>
            <a:r>
              <a:rPr lang="en-US" sz="2000" dirty="0">
                <a:solidFill>
                  <a:srgbClr val="008080"/>
                </a:solidFill>
              </a:rPr>
              <a:t>iva2</a:t>
            </a:r>
            <a:r>
              <a:rPr lang="en-US" sz="2000" dirty="0">
                <a:solidFill>
                  <a:srgbClr val="808080"/>
                </a:solidFill>
              </a:rPr>
              <a:t>,</a:t>
            </a:r>
            <a:r>
              <a:rPr lang="en-US" sz="2000" dirty="0">
                <a:solidFill>
                  <a:prstClr val="black"/>
                </a:solidFill>
              </a:rPr>
              <a:t> </a:t>
            </a:r>
            <a:r>
              <a:rPr lang="en-US" sz="2000" dirty="0">
                <a:solidFill>
                  <a:srgbClr val="FF0000"/>
                </a:solidFill>
              </a:rPr>
              <a:t>'decimal(10,2)'</a:t>
            </a:r>
            <a:r>
              <a:rPr lang="en-US" sz="2000" dirty="0">
                <a:solidFill>
                  <a:srgbClr val="808080"/>
                </a:solidFill>
              </a:rPr>
              <a:t>,</a:t>
            </a:r>
            <a:r>
              <a:rPr lang="en-US" sz="2000" dirty="0">
                <a:solidFill>
                  <a:srgbClr val="FF0000"/>
                </a:solidFill>
              </a:rPr>
              <a:t>'not null'</a:t>
            </a:r>
          </a:p>
          <a:p>
            <a:r>
              <a:rPr lang="es-MX" sz="2000" dirty="0" err="1">
                <a:solidFill>
                  <a:srgbClr val="0000FF"/>
                </a:solidFill>
              </a:rPr>
              <a:t>go</a:t>
            </a:r>
            <a:endParaRPr lang="es-MX" sz="2000" dirty="0">
              <a:solidFill>
                <a:srgbClr val="0000FF"/>
              </a:solidFill>
            </a:endParaRPr>
          </a:p>
          <a:p>
            <a:r>
              <a:rPr lang="es-MX" sz="2000" dirty="0">
                <a:solidFill>
                  <a:srgbClr val="0000FF"/>
                </a:solidFill>
              </a:rPr>
              <a:t>EXEC</a:t>
            </a:r>
            <a:r>
              <a:rPr lang="es-MX" sz="2000" dirty="0">
                <a:solidFill>
                  <a:prstClr val="black"/>
                </a:solidFill>
              </a:rPr>
              <a:t> </a:t>
            </a:r>
            <a:r>
              <a:rPr lang="es-MX" sz="2000" dirty="0" err="1">
                <a:solidFill>
                  <a:srgbClr val="800000"/>
                </a:solidFill>
              </a:rPr>
              <a:t>sp_bindrule</a:t>
            </a:r>
            <a:r>
              <a:rPr lang="es-MX" sz="2000" dirty="0">
                <a:solidFill>
                  <a:srgbClr val="0000FF"/>
                </a:solidFill>
              </a:rPr>
              <a:t> </a:t>
            </a:r>
            <a:r>
              <a:rPr lang="es-MX" sz="2000" dirty="0">
                <a:solidFill>
                  <a:srgbClr val="FF0000"/>
                </a:solidFill>
              </a:rPr>
              <a:t>'vporcentaje'</a:t>
            </a:r>
            <a:r>
              <a:rPr lang="es-MX" sz="2000" dirty="0">
                <a:solidFill>
                  <a:srgbClr val="808080"/>
                </a:solidFill>
              </a:rPr>
              <a:t>,</a:t>
            </a:r>
            <a:r>
              <a:rPr lang="es-MX" sz="2000" dirty="0">
                <a:solidFill>
                  <a:srgbClr val="FF0000"/>
                </a:solidFill>
              </a:rPr>
              <a:t>'iva2'</a:t>
            </a:r>
          </a:p>
          <a:p>
            <a:r>
              <a:rPr lang="es-MX" sz="2000" dirty="0" err="1">
                <a:solidFill>
                  <a:srgbClr val="0000FF"/>
                </a:solidFill>
              </a:rPr>
              <a:t>go</a:t>
            </a:r>
            <a:endParaRPr lang="es-MX" sz="2000" dirty="0">
              <a:solidFill>
                <a:srgbClr val="0000FF"/>
              </a:solidFill>
            </a:endParaRPr>
          </a:p>
          <a:p>
            <a:r>
              <a:rPr lang="es-MX" sz="2000" dirty="0">
                <a:solidFill>
                  <a:srgbClr val="0000FF"/>
                </a:solidFill>
              </a:rPr>
              <a:t>EXEC</a:t>
            </a:r>
            <a:r>
              <a:rPr lang="es-MX" sz="2000" dirty="0">
                <a:solidFill>
                  <a:prstClr val="black"/>
                </a:solidFill>
              </a:rPr>
              <a:t> </a:t>
            </a:r>
            <a:r>
              <a:rPr lang="es-MX" sz="2000" dirty="0" err="1">
                <a:solidFill>
                  <a:srgbClr val="800000"/>
                </a:solidFill>
              </a:rPr>
              <a:t>sp_bindefault</a:t>
            </a:r>
            <a:r>
              <a:rPr lang="es-MX" sz="2000" dirty="0">
                <a:solidFill>
                  <a:srgbClr val="0000FF"/>
                </a:solidFill>
              </a:rPr>
              <a:t> </a:t>
            </a:r>
            <a:r>
              <a:rPr lang="es-MX" sz="2000" dirty="0">
                <a:solidFill>
                  <a:srgbClr val="FF0000"/>
                </a:solidFill>
              </a:rPr>
              <a:t>'d_iva'</a:t>
            </a:r>
            <a:r>
              <a:rPr lang="es-MX" sz="2000" dirty="0">
                <a:solidFill>
                  <a:srgbClr val="808080"/>
                </a:solidFill>
              </a:rPr>
              <a:t>,</a:t>
            </a:r>
            <a:r>
              <a:rPr lang="es-MX" sz="2000" dirty="0">
                <a:solidFill>
                  <a:srgbClr val="FF0000"/>
                </a:solidFill>
              </a:rPr>
              <a:t>'iva2'</a:t>
            </a:r>
          </a:p>
          <a:p>
            <a:r>
              <a:rPr lang="es-MX" sz="2000" dirty="0" err="1" smtClean="0">
                <a:solidFill>
                  <a:srgbClr val="0000FF"/>
                </a:solidFill>
              </a:rPr>
              <a:t>go</a:t>
            </a:r>
            <a:endParaRPr lang="es-MX" sz="2000" dirty="0">
              <a:solidFill>
                <a:srgbClr val="0000FF"/>
              </a:solidFill>
            </a:endParaRPr>
          </a:p>
          <a:p>
            <a:r>
              <a:rPr lang="es-MX" sz="2000" dirty="0" err="1">
                <a:solidFill>
                  <a:srgbClr val="800000"/>
                </a:solidFill>
              </a:rPr>
              <a:t>sp_help</a:t>
            </a:r>
            <a:r>
              <a:rPr lang="es-MX" sz="2000" dirty="0">
                <a:solidFill>
                  <a:prstClr val="black"/>
                </a:solidFill>
              </a:rPr>
              <a:t> </a:t>
            </a:r>
            <a:r>
              <a:rPr lang="es-MX" sz="2000" dirty="0">
                <a:solidFill>
                  <a:srgbClr val="008080"/>
                </a:solidFill>
              </a:rPr>
              <a:t>iva2</a:t>
            </a:r>
            <a:endParaRPr lang="en-US" sz="2000" dirty="0" smtClean="0">
              <a:solidFill>
                <a:srgbClr val="808080"/>
              </a:solidFill>
            </a:endParaRPr>
          </a:p>
        </p:txBody>
      </p:sp>
    </p:spTree>
    <p:extLst>
      <p:ext uri="{BB962C8B-B14F-4D97-AF65-F5344CB8AC3E}">
        <p14:creationId xmlns:p14="http://schemas.microsoft.com/office/powerpoint/2010/main" val="58224756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a:t>
            </a:r>
            <a:r>
              <a:rPr lang="es-MX" sz="2200" dirty="0" smtClean="0"/>
              <a:t>Definidos por el usuario</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1938992"/>
          </a:xfrm>
          <a:prstGeom prst="rect">
            <a:avLst/>
          </a:prstGeom>
          <a:noFill/>
        </p:spPr>
        <p:txBody>
          <a:bodyPr wrap="square" rtlCol="0">
            <a:spAutoFit/>
          </a:bodyPr>
          <a:lstStyle/>
          <a:p>
            <a:pPr algn="just"/>
            <a:r>
              <a:rPr lang="es-MX" sz="2000" dirty="0">
                <a:solidFill>
                  <a:srgbClr val="1F9127"/>
                </a:solidFill>
              </a:rPr>
              <a:t> </a:t>
            </a:r>
          </a:p>
          <a:p>
            <a:pPr algn="just"/>
            <a:r>
              <a:rPr lang="es-MX" sz="2000" dirty="0" smtClean="0">
                <a:solidFill>
                  <a:srgbClr val="1F9127"/>
                </a:solidFill>
              </a:rPr>
              <a:t>Ejercicio:</a:t>
            </a:r>
          </a:p>
          <a:p>
            <a:pPr marL="457200" indent="-457200" algn="just">
              <a:buFont typeface="+mj-lt"/>
              <a:buAutoNum type="arabicPeriod"/>
            </a:pPr>
            <a:r>
              <a:rPr lang="es-MX" sz="2000" dirty="0" smtClean="0">
                <a:solidFill>
                  <a:srgbClr val="1F9127"/>
                </a:solidFill>
              </a:rPr>
              <a:t>Crear una tabla donde se emplee el tipo de datos iva2</a:t>
            </a:r>
          </a:p>
          <a:p>
            <a:pPr marL="457200" indent="-457200" algn="just">
              <a:buFont typeface="+mj-lt"/>
              <a:buAutoNum type="arabicPeriod"/>
            </a:pPr>
            <a:r>
              <a:rPr lang="es-MX" sz="2000" dirty="0" smtClean="0">
                <a:solidFill>
                  <a:srgbClr val="1F9127"/>
                </a:solidFill>
              </a:rPr>
              <a:t>Emplear el procedimiento </a:t>
            </a:r>
            <a:r>
              <a:rPr lang="es-MX" sz="2000" dirty="0" err="1" smtClean="0">
                <a:solidFill>
                  <a:srgbClr val="1F9127"/>
                </a:solidFill>
              </a:rPr>
              <a:t>sp_helpconstraint</a:t>
            </a:r>
            <a:r>
              <a:rPr lang="es-MX" sz="2000" dirty="0" smtClean="0">
                <a:solidFill>
                  <a:srgbClr val="1F9127"/>
                </a:solidFill>
              </a:rPr>
              <a:t> [tabla] para determinar que se afectó el valor predeterminado del campo iva2.</a:t>
            </a:r>
          </a:p>
          <a:p>
            <a:pPr marL="457200" indent="-457200" algn="just">
              <a:buFont typeface="+mj-lt"/>
              <a:buAutoNum type="arabicPeriod"/>
            </a:pPr>
            <a:r>
              <a:rPr lang="es-MX" sz="2000" dirty="0" smtClean="0">
                <a:solidFill>
                  <a:srgbClr val="1F9127"/>
                </a:solidFill>
              </a:rPr>
              <a:t>Ingresar un registro sin valor y verificar que se almacenó</a:t>
            </a:r>
          </a:p>
        </p:txBody>
      </p:sp>
    </p:spTree>
    <p:extLst>
      <p:ext uri="{BB962C8B-B14F-4D97-AF65-F5344CB8AC3E}">
        <p14:creationId xmlns:p14="http://schemas.microsoft.com/office/powerpoint/2010/main" val="193891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a:t>Tipos de Datos </a:t>
            </a:r>
            <a:r>
              <a:rPr lang="es-MX" sz="2200" dirty="0" smtClean="0"/>
              <a:t>Definidos por el usuario</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4401205"/>
          </a:xfrm>
          <a:prstGeom prst="rect">
            <a:avLst/>
          </a:prstGeom>
          <a:noFill/>
        </p:spPr>
        <p:txBody>
          <a:bodyPr wrap="square" rtlCol="0">
            <a:spAutoFit/>
          </a:bodyPr>
          <a:lstStyle/>
          <a:p>
            <a:pPr algn="just"/>
            <a:r>
              <a:rPr lang="es-MX" sz="2000" dirty="0">
                <a:solidFill>
                  <a:srgbClr val="1F9127"/>
                </a:solidFill>
              </a:rPr>
              <a:t> </a:t>
            </a:r>
          </a:p>
          <a:p>
            <a:r>
              <a:rPr lang="es-MX" sz="2000" dirty="0" err="1" smtClean="0">
                <a:solidFill>
                  <a:srgbClr val="0000FF"/>
                </a:solidFill>
              </a:rPr>
              <a:t>create</a:t>
            </a:r>
            <a:r>
              <a:rPr lang="es-MX" sz="2000" dirty="0" smtClean="0">
                <a:solidFill>
                  <a:prstClr val="black"/>
                </a:solidFill>
              </a:rPr>
              <a:t> </a:t>
            </a:r>
            <a:r>
              <a:rPr lang="es-MX" sz="2000" dirty="0" err="1">
                <a:solidFill>
                  <a:srgbClr val="0000FF"/>
                </a:solidFill>
              </a:rPr>
              <a:t>table</a:t>
            </a:r>
            <a:r>
              <a:rPr lang="es-MX" sz="2000" dirty="0">
                <a:solidFill>
                  <a:prstClr val="black"/>
                </a:solidFill>
              </a:rPr>
              <a:t> </a:t>
            </a:r>
            <a:r>
              <a:rPr lang="es-MX" sz="2000" dirty="0">
                <a:solidFill>
                  <a:srgbClr val="008080"/>
                </a:solidFill>
              </a:rPr>
              <a:t>datos</a:t>
            </a:r>
            <a:r>
              <a:rPr lang="es-MX" sz="2000" dirty="0">
                <a:solidFill>
                  <a:srgbClr val="808080"/>
                </a:solidFill>
              </a:rPr>
              <a:t>(</a:t>
            </a:r>
          </a:p>
          <a:p>
            <a:r>
              <a:rPr lang="es-MX" sz="2000" dirty="0">
                <a:solidFill>
                  <a:srgbClr val="008080"/>
                </a:solidFill>
              </a:rPr>
              <a:t>impuesto</a:t>
            </a:r>
            <a:r>
              <a:rPr lang="es-MX" sz="2000" dirty="0">
                <a:solidFill>
                  <a:prstClr val="black"/>
                </a:solidFill>
              </a:rPr>
              <a:t> </a:t>
            </a:r>
            <a:r>
              <a:rPr lang="es-MX" sz="2000" dirty="0">
                <a:solidFill>
                  <a:srgbClr val="008080"/>
                </a:solidFill>
              </a:rPr>
              <a:t>iva2</a:t>
            </a:r>
            <a:r>
              <a:rPr lang="es-MX" sz="2000" dirty="0">
                <a:solidFill>
                  <a:srgbClr val="808080"/>
                </a:solidFill>
              </a:rPr>
              <a:t>,</a:t>
            </a:r>
          </a:p>
          <a:p>
            <a:r>
              <a:rPr lang="es-MX" sz="2000" dirty="0">
                <a:solidFill>
                  <a:srgbClr val="008080"/>
                </a:solidFill>
              </a:rPr>
              <a:t>id</a:t>
            </a:r>
            <a:r>
              <a:rPr lang="es-MX" sz="2000" dirty="0">
                <a:solidFill>
                  <a:prstClr val="black"/>
                </a:solidFill>
              </a:rPr>
              <a:t> </a:t>
            </a:r>
            <a:r>
              <a:rPr lang="es-MX" sz="2000" dirty="0" err="1">
                <a:solidFill>
                  <a:srgbClr val="0000FF"/>
                </a:solidFill>
              </a:rPr>
              <a:t>int</a:t>
            </a:r>
            <a:endParaRPr lang="es-MX" sz="2000" dirty="0">
              <a:solidFill>
                <a:srgbClr val="0000FF"/>
              </a:solidFill>
            </a:endParaRPr>
          </a:p>
          <a:p>
            <a:r>
              <a:rPr lang="es-MX" sz="2000" dirty="0">
                <a:solidFill>
                  <a:srgbClr val="808080"/>
                </a:solidFill>
              </a:rPr>
              <a:t>);</a:t>
            </a:r>
          </a:p>
          <a:p>
            <a:r>
              <a:rPr lang="es-MX" sz="2000" dirty="0" err="1">
                <a:solidFill>
                  <a:srgbClr val="0000FF"/>
                </a:solidFill>
              </a:rPr>
              <a:t>go</a:t>
            </a:r>
            <a:endParaRPr lang="es-MX" sz="2000" dirty="0">
              <a:solidFill>
                <a:srgbClr val="0000FF"/>
              </a:solidFill>
            </a:endParaRPr>
          </a:p>
          <a:p>
            <a:r>
              <a:rPr lang="es-MX" sz="2000" dirty="0" err="1" smtClean="0">
                <a:solidFill>
                  <a:srgbClr val="800000"/>
                </a:solidFill>
              </a:rPr>
              <a:t>sp_helpconstraint</a:t>
            </a:r>
            <a:r>
              <a:rPr lang="es-MX" sz="2000" dirty="0" smtClean="0">
                <a:solidFill>
                  <a:prstClr val="black"/>
                </a:solidFill>
              </a:rPr>
              <a:t> </a:t>
            </a:r>
            <a:r>
              <a:rPr lang="es-MX" sz="2000" dirty="0">
                <a:solidFill>
                  <a:srgbClr val="008080"/>
                </a:solidFill>
              </a:rPr>
              <a:t>datos</a:t>
            </a:r>
            <a:r>
              <a:rPr lang="es-MX" sz="2000" dirty="0" smtClean="0">
                <a:solidFill>
                  <a:srgbClr val="808080"/>
                </a:solidFill>
              </a:rPr>
              <a:t>;</a:t>
            </a:r>
          </a:p>
          <a:p>
            <a:endParaRPr lang="es-MX" sz="2000" dirty="0" smtClean="0">
              <a:solidFill>
                <a:srgbClr val="808080"/>
              </a:solidFill>
            </a:endParaRPr>
          </a:p>
          <a:p>
            <a:endParaRPr lang="es-MX" sz="2000" dirty="0">
              <a:solidFill>
                <a:srgbClr val="808080"/>
              </a:solidFill>
            </a:endParaRPr>
          </a:p>
          <a:p>
            <a:endParaRPr lang="es-MX" sz="2000" dirty="0" smtClean="0">
              <a:solidFill>
                <a:srgbClr val="808080"/>
              </a:solidFill>
            </a:endParaRPr>
          </a:p>
          <a:p>
            <a:endParaRPr lang="es-MX" sz="2000" dirty="0" smtClean="0">
              <a:solidFill>
                <a:srgbClr val="808080"/>
              </a:solidFill>
            </a:endParaRPr>
          </a:p>
          <a:p>
            <a:endParaRPr lang="en-US" sz="2000" dirty="0" smtClean="0">
              <a:solidFill>
                <a:srgbClr val="0000FF"/>
              </a:solidFill>
            </a:endParaRPr>
          </a:p>
          <a:p>
            <a:r>
              <a:rPr lang="en-US" sz="2000" dirty="0" smtClean="0">
                <a:solidFill>
                  <a:srgbClr val="0000FF"/>
                </a:solidFill>
              </a:rPr>
              <a:t>insert</a:t>
            </a:r>
            <a:r>
              <a:rPr lang="en-US" sz="2000" dirty="0" smtClean="0">
                <a:solidFill>
                  <a:prstClr val="black"/>
                </a:solidFill>
              </a:rPr>
              <a:t> </a:t>
            </a:r>
            <a:r>
              <a:rPr lang="en-US" sz="2000" dirty="0">
                <a:solidFill>
                  <a:srgbClr val="0000FF"/>
                </a:solidFill>
              </a:rPr>
              <a:t>into</a:t>
            </a:r>
            <a:r>
              <a:rPr lang="en-US" sz="2000" dirty="0">
                <a:solidFill>
                  <a:prstClr val="black"/>
                </a:solidFill>
              </a:rPr>
              <a:t> </a:t>
            </a:r>
            <a:r>
              <a:rPr lang="en-US" sz="2000" dirty="0" err="1">
                <a:solidFill>
                  <a:srgbClr val="008080"/>
                </a:solidFill>
              </a:rPr>
              <a:t>datos</a:t>
            </a:r>
            <a:r>
              <a:rPr lang="en-US" sz="2000" dirty="0">
                <a:solidFill>
                  <a:prstClr val="black"/>
                </a:solidFill>
              </a:rPr>
              <a:t> </a:t>
            </a:r>
            <a:r>
              <a:rPr lang="en-US" sz="2000" dirty="0">
                <a:solidFill>
                  <a:srgbClr val="0000FF"/>
                </a:solidFill>
              </a:rPr>
              <a:t>default</a:t>
            </a:r>
            <a:r>
              <a:rPr lang="en-US" sz="2000" dirty="0">
                <a:solidFill>
                  <a:prstClr val="black"/>
                </a:solidFill>
              </a:rPr>
              <a:t> </a:t>
            </a:r>
            <a:r>
              <a:rPr lang="en-US" sz="2000" dirty="0">
                <a:solidFill>
                  <a:srgbClr val="0000FF"/>
                </a:solidFill>
              </a:rPr>
              <a:t>values</a:t>
            </a:r>
            <a:r>
              <a:rPr lang="en-US" sz="2000" dirty="0">
                <a:solidFill>
                  <a:srgbClr val="808080"/>
                </a:solidFill>
              </a:rPr>
              <a:t>;</a:t>
            </a:r>
          </a:p>
          <a:p>
            <a:r>
              <a:rPr lang="es-MX" sz="2000" dirty="0" err="1">
                <a:solidFill>
                  <a:srgbClr val="0000FF"/>
                </a:solidFill>
              </a:rPr>
              <a:t>select</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err="1">
                <a:solidFill>
                  <a:srgbClr val="0000FF"/>
                </a:solidFill>
              </a:rPr>
              <a:t>from</a:t>
            </a:r>
            <a:r>
              <a:rPr lang="es-MX" sz="2000" dirty="0">
                <a:solidFill>
                  <a:prstClr val="black"/>
                </a:solidFill>
              </a:rPr>
              <a:t> </a:t>
            </a:r>
            <a:r>
              <a:rPr lang="es-MX" sz="2000" dirty="0">
                <a:solidFill>
                  <a:srgbClr val="008080"/>
                </a:solidFill>
              </a:rPr>
              <a:t>datos</a:t>
            </a:r>
            <a:r>
              <a:rPr lang="es-MX" sz="2000" dirty="0">
                <a:solidFill>
                  <a:srgbClr val="808080"/>
                </a:solidFill>
              </a:rPr>
              <a:t>;</a:t>
            </a:r>
            <a:endParaRPr lang="es-MX" sz="2000" dirty="0">
              <a:solidFill>
                <a:srgbClr val="1F9127"/>
              </a:solidFill>
            </a:endParaRPr>
          </a:p>
        </p:txBody>
      </p:sp>
      <p:pic>
        <p:nvPicPr>
          <p:cNvPr id="2" name="Imagen 1"/>
          <p:cNvPicPr>
            <a:picLocks noChangeAspect="1"/>
          </p:cNvPicPr>
          <p:nvPr/>
        </p:nvPicPr>
        <p:blipFill rotWithShape="1">
          <a:blip r:embed="rId4"/>
          <a:srcRect l="23720" t="55528" r="64372" b="36533"/>
          <a:stretch/>
        </p:blipFill>
        <p:spPr>
          <a:xfrm>
            <a:off x="3779912" y="5130233"/>
            <a:ext cx="2088232" cy="816673"/>
          </a:xfrm>
          <a:prstGeom prst="rect">
            <a:avLst/>
          </a:prstGeom>
          <a:ln>
            <a:noFill/>
          </a:ln>
          <a:effectLst>
            <a:outerShdw blurRad="292100" dist="139700" dir="2700000" algn="tl" rotWithShape="0">
              <a:srgbClr val="333333">
                <a:alpha val="65000"/>
              </a:srgbClr>
            </a:outerShdw>
          </a:effectLst>
        </p:spPr>
      </p:pic>
      <p:pic>
        <p:nvPicPr>
          <p:cNvPr id="4" name="Imagen 3"/>
          <p:cNvPicPr>
            <a:picLocks noChangeAspect="1"/>
          </p:cNvPicPr>
          <p:nvPr/>
        </p:nvPicPr>
        <p:blipFill rotWithShape="1">
          <a:blip r:embed="rId5"/>
          <a:srcRect l="23719" t="55600" r="3597" b="27600"/>
          <a:stretch/>
        </p:blipFill>
        <p:spPr>
          <a:xfrm>
            <a:off x="0" y="3741465"/>
            <a:ext cx="9028003" cy="1224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51004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rotWithShape="1">
          <a:blip r:embed="rId2"/>
          <a:srcRect l="2248" t="9329" r="1576" b="69714"/>
          <a:stretch/>
        </p:blipFill>
        <p:spPr>
          <a:xfrm>
            <a:off x="1807077" y="1662622"/>
            <a:ext cx="4855221" cy="796451"/>
          </a:xfrm>
          <a:prstGeom prst="rect">
            <a:avLst/>
          </a:prstGeom>
          <a:ln>
            <a:noFill/>
          </a:ln>
          <a:effectLst>
            <a:outerShdw blurRad="292100" dist="139700" dir="2700000" algn="tl" rotWithShape="0">
              <a:srgbClr val="333333">
                <a:alpha val="65000"/>
              </a:srgbClr>
            </a:outerShdw>
          </a:effectLst>
        </p:spPr>
      </p:pic>
      <p:sp>
        <p:nvSpPr>
          <p:cNvPr id="3" name="CuadroTexto 2"/>
          <p:cNvSpPr txBox="1"/>
          <p:nvPr/>
        </p:nvSpPr>
        <p:spPr>
          <a:xfrm>
            <a:off x="323528" y="2060848"/>
            <a:ext cx="8712968" cy="3170099"/>
          </a:xfrm>
          <a:prstGeom prst="rect">
            <a:avLst/>
          </a:prstGeom>
          <a:noFill/>
        </p:spPr>
        <p:txBody>
          <a:bodyPr wrap="square" rtlCol="0">
            <a:spAutoFit/>
          </a:bodyPr>
          <a:lstStyle/>
          <a:p>
            <a:r>
              <a:rPr lang="es-MX" sz="2000" dirty="0" smtClean="0">
                <a:solidFill>
                  <a:srgbClr val="1F9127"/>
                </a:solidFill>
              </a:rPr>
              <a:t>Versiones de</a:t>
            </a:r>
          </a:p>
          <a:p>
            <a:pPr marL="800100" lvl="1" indent="-342900">
              <a:lnSpc>
                <a:spcPct val="150000"/>
              </a:lnSpc>
              <a:buFont typeface="Wingdings" panose="05000000000000000000" pitchFamily="2" charset="2"/>
              <a:buChar char="q"/>
            </a:pPr>
            <a:r>
              <a:rPr lang="es-MX" sz="2000" dirty="0">
                <a:solidFill>
                  <a:srgbClr val="1F9127"/>
                </a:solidFill>
              </a:rPr>
              <a:t>Enterprise, </a:t>
            </a:r>
            <a:r>
              <a:rPr lang="es-MX" sz="2000" dirty="0" err="1">
                <a:solidFill>
                  <a:srgbClr val="1F9127"/>
                </a:solidFill>
              </a:rPr>
              <a:t>Developer</a:t>
            </a:r>
            <a:r>
              <a:rPr lang="es-MX" sz="2000" dirty="0">
                <a:solidFill>
                  <a:srgbClr val="1F9127"/>
                </a:solidFill>
              </a:rPr>
              <a:t>, </a:t>
            </a:r>
            <a:r>
              <a:rPr lang="es-MX" sz="2000" dirty="0" err="1" smtClean="0">
                <a:solidFill>
                  <a:srgbClr val="1F9127"/>
                </a:solidFill>
              </a:rPr>
              <a:t>Evaluation</a:t>
            </a:r>
            <a:endParaRPr lang="es-MX" sz="2000" dirty="0" smtClean="0">
              <a:solidFill>
                <a:srgbClr val="1F9127"/>
              </a:solidFill>
            </a:endParaRPr>
          </a:p>
          <a:p>
            <a:pPr marL="800100" lvl="1" indent="-342900">
              <a:lnSpc>
                <a:spcPct val="150000"/>
              </a:lnSpc>
              <a:buFont typeface="Wingdings" panose="05000000000000000000" pitchFamily="2" charset="2"/>
              <a:buChar char="q"/>
            </a:pPr>
            <a:r>
              <a:rPr lang="es-MX" sz="2000" dirty="0" smtClean="0">
                <a:solidFill>
                  <a:srgbClr val="1F9127"/>
                </a:solidFill>
              </a:rPr>
              <a:t>Estándar</a:t>
            </a:r>
          </a:p>
          <a:p>
            <a:pPr marL="800100" lvl="1" indent="-342900">
              <a:lnSpc>
                <a:spcPct val="150000"/>
              </a:lnSpc>
              <a:buFont typeface="Wingdings" panose="05000000000000000000" pitchFamily="2" charset="2"/>
              <a:buChar char="q"/>
            </a:pPr>
            <a:r>
              <a:rPr lang="es-MX" sz="2000" dirty="0">
                <a:solidFill>
                  <a:srgbClr val="1F9127"/>
                </a:solidFill>
              </a:rPr>
              <a:t>Grupo de </a:t>
            </a:r>
            <a:r>
              <a:rPr lang="es-MX" sz="2000" dirty="0" smtClean="0">
                <a:solidFill>
                  <a:srgbClr val="1F9127"/>
                </a:solidFill>
              </a:rPr>
              <a:t>trabajo</a:t>
            </a:r>
          </a:p>
          <a:p>
            <a:pPr marL="800100" lvl="1" indent="-342900">
              <a:lnSpc>
                <a:spcPct val="150000"/>
              </a:lnSpc>
              <a:buFont typeface="Wingdings" panose="05000000000000000000" pitchFamily="2" charset="2"/>
              <a:buChar char="q"/>
            </a:pPr>
            <a:r>
              <a:rPr lang="es-MX" sz="2000" dirty="0" smtClean="0">
                <a:solidFill>
                  <a:srgbClr val="1F9127"/>
                </a:solidFill>
              </a:rPr>
              <a:t>Express</a:t>
            </a:r>
          </a:p>
          <a:p>
            <a:pPr marL="800100" lvl="1" indent="-342900">
              <a:lnSpc>
                <a:spcPct val="150000"/>
              </a:lnSpc>
              <a:buFont typeface="Wingdings" panose="05000000000000000000" pitchFamily="2" charset="2"/>
              <a:buChar char="q"/>
            </a:pPr>
            <a:r>
              <a:rPr lang="es-MX" sz="2000" dirty="0">
                <a:solidFill>
                  <a:srgbClr val="1F9127"/>
                </a:solidFill>
              </a:rPr>
              <a:t>Express con Servicios </a:t>
            </a:r>
            <a:r>
              <a:rPr lang="es-MX" sz="2000" dirty="0" smtClean="0">
                <a:solidFill>
                  <a:srgbClr val="1F9127"/>
                </a:solidFill>
              </a:rPr>
              <a:t>avanzados</a:t>
            </a:r>
          </a:p>
          <a:p>
            <a:pPr marL="800100" lvl="1" indent="-342900">
              <a:lnSpc>
                <a:spcPct val="150000"/>
              </a:lnSpc>
              <a:buFont typeface="Wingdings" panose="05000000000000000000" pitchFamily="2" charset="2"/>
              <a:buChar char="q"/>
            </a:pPr>
            <a:r>
              <a:rPr lang="es-MX" sz="2000" dirty="0">
                <a:solidFill>
                  <a:srgbClr val="1F9127"/>
                </a:solidFill>
              </a:rPr>
              <a:t>Compacta</a:t>
            </a:r>
          </a:p>
        </p:txBody>
      </p:sp>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Introducción a Transact-SQL</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0" y="1469941"/>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9329502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DIA 2</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2308324"/>
          </a:xfrm>
          <a:prstGeom prst="rect">
            <a:avLst/>
          </a:prstGeom>
          <a:noFill/>
        </p:spPr>
        <p:txBody>
          <a:bodyPr wrap="square" rtlCol="0">
            <a:spAutoFit/>
          </a:bodyPr>
          <a:lstStyle/>
          <a:p>
            <a:pPr algn="just"/>
            <a:r>
              <a:rPr lang="es-MX" sz="4800" dirty="0">
                <a:solidFill>
                  <a:srgbClr val="1F9127"/>
                </a:solidFill>
              </a:rPr>
              <a:t> </a:t>
            </a:r>
          </a:p>
          <a:p>
            <a:pPr algn="ctr"/>
            <a:r>
              <a:rPr lang="es-MX" sz="4800" dirty="0" smtClean="0">
                <a:solidFill>
                  <a:srgbClr val="1F9127"/>
                </a:solidFill>
              </a:rPr>
              <a:t>Declaraciones de Variables y Estructuras de Control</a:t>
            </a:r>
            <a:endParaRPr lang="es-MX" sz="4800" dirty="0">
              <a:solidFill>
                <a:srgbClr val="1F9127"/>
              </a:solidFill>
            </a:endParaRPr>
          </a:p>
        </p:txBody>
      </p:sp>
    </p:spTree>
    <p:extLst>
      <p:ext uri="{BB962C8B-B14F-4D97-AF65-F5344CB8AC3E}">
        <p14:creationId xmlns:p14="http://schemas.microsoft.com/office/powerpoint/2010/main" val="385521159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09342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Declaración de Variables</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p>
          <a:p>
            <a:pPr algn="just"/>
            <a:r>
              <a:rPr lang="es-MX" sz="2000" dirty="0" smtClean="0">
                <a:solidFill>
                  <a:srgbClr val="1F9127"/>
                </a:solidFill>
              </a:rPr>
              <a:t>Las </a:t>
            </a:r>
            <a:r>
              <a:rPr lang="es-MX" sz="2000" dirty="0">
                <a:solidFill>
                  <a:srgbClr val="1F9127"/>
                </a:solidFill>
              </a:rPr>
              <a:t>variables proporcionan una manera de manipular, almacenar y transmitir datos dentro de un </a:t>
            </a:r>
            <a:r>
              <a:rPr lang="es-MX" sz="2000" dirty="0" smtClean="0">
                <a:solidFill>
                  <a:srgbClr val="1F9127"/>
                </a:solidFill>
              </a:rPr>
              <a:t>procedimiento almacenado</a:t>
            </a:r>
            <a:r>
              <a:rPr lang="es-MX" sz="2000" dirty="0">
                <a:solidFill>
                  <a:srgbClr val="1F9127"/>
                </a:solidFill>
              </a:rPr>
              <a:t>, así como entre los procedimientos almacenados y funciones. SQL Server tiene dos tipos de variables:</a:t>
            </a:r>
          </a:p>
          <a:p>
            <a:pPr marL="342900" indent="-342900" algn="just">
              <a:buFont typeface="Wingdings" panose="05000000000000000000" pitchFamily="2" charset="2"/>
              <a:buChar char="q"/>
            </a:pPr>
            <a:r>
              <a:rPr lang="es-MX" sz="2000" dirty="0">
                <a:solidFill>
                  <a:srgbClr val="1F9127"/>
                </a:solidFill>
              </a:rPr>
              <a:t>local y </a:t>
            </a:r>
            <a:endParaRPr lang="es-MX" sz="2000" dirty="0" smtClean="0">
              <a:solidFill>
                <a:srgbClr val="1F9127"/>
              </a:solidFill>
            </a:endParaRPr>
          </a:p>
          <a:p>
            <a:pPr marL="342900" indent="-342900" algn="just">
              <a:buFont typeface="Wingdings" panose="05000000000000000000" pitchFamily="2" charset="2"/>
              <a:buChar char="q"/>
            </a:pPr>
            <a:r>
              <a:rPr lang="es-MX" sz="2000" dirty="0" smtClean="0">
                <a:solidFill>
                  <a:srgbClr val="1F9127"/>
                </a:solidFill>
              </a:rPr>
              <a:t>global</a:t>
            </a:r>
            <a:r>
              <a:rPr lang="es-MX" sz="2000" dirty="0">
                <a:solidFill>
                  <a:srgbClr val="1F9127"/>
                </a:solidFill>
              </a:rPr>
              <a:t>. </a:t>
            </a:r>
            <a:endParaRPr lang="es-MX" sz="2000" dirty="0" smtClean="0">
              <a:solidFill>
                <a:srgbClr val="1F9127"/>
              </a:solidFill>
            </a:endParaRPr>
          </a:p>
          <a:p>
            <a:pPr marL="342900" indent="-342900" algn="just">
              <a:buFont typeface="Wingdings" panose="05000000000000000000" pitchFamily="2" charset="2"/>
              <a:buChar char="q"/>
            </a:pPr>
            <a:endParaRPr lang="es-MX" sz="2000" dirty="0">
              <a:solidFill>
                <a:srgbClr val="1F9127"/>
              </a:solidFill>
            </a:endParaRPr>
          </a:p>
          <a:p>
            <a:pPr algn="just"/>
            <a:r>
              <a:rPr lang="es-MX" sz="2000" dirty="0" smtClean="0">
                <a:solidFill>
                  <a:srgbClr val="1F9127"/>
                </a:solidFill>
              </a:rPr>
              <a:t>La </a:t>
            </a:r>
            <a:r>
              <a:rPr lang="es-MX" sz="2000" dirty="0">
                <a:solidFill>
                  <a:srgbClr val="1F9127"/>
                </a:solidFill>
              </a:rPr>
              <a:t>variable local se designa mediante un solo símbolo @, mientras que una variable global se </a:t>
            </a:r>
            <a:r>
              <a:rPr lang="es-MX" sz="2000" dirty="0" smtClean="0">
                <a:solidFill>
                  <a:srgbClr val="1F9127"/>
                </a:solidFill>
              </a:rPr>
              <a:t>designa con </a:t>
            </a:r>
            <a:r>
              <a:rPr lang="es-MX" sz="2000" dirty="0">
                <a:solidFill>
                  <a:srgbClr val="1F9127"/>
                </a:solidFill>
              </a:rPr>
              <a:t>un doble símbolo @@. </a:t>
            </a:r>
            <a:endParaRPr lang="es-MX" sz="2000" dirty="0" smtClean="0">
              <a:solidFill>
                <a:srgbClr val="1F9127"/>
              </a:solidFill>
            </a:endParaRPr>
          </a:p>
          <a:p>
            <a:pPr algn="just"/>
            <a:endParaRPr lang="es-MX" sz="2000" dirty="0">
              <a:solidFill>
                <a:srgbClr val="1F9127"/>
              </a:solidFill>
            </a:endParaRPr>
          </a:p>
          <a:p>
            <a:pPr algn="just"/>
            <a:r>
              <a:rPr lang="es-MX" sz="2000" dirty="0" smtClean="0">
                <a:solidFill>
                  <a:srgbClr val="1F9127"/>
                </a:solidFill>
              </a:rPr>
              <a:t>Además</a:t>
            </a:r>
            <a:r>
              <a:rPr lang="es-MX" sz="2000" dirty="0">
                <a:solidFill>
                  <a:srgbClr val="1F9127"/>
                </a:solidFill>
              </a:rPr>
              <a:t>, puede crear, leer y escribir variables locales mientras que no puede crear </a:t>
            </a:r>
            <a:r>
              <a:rPr lang="es-MX" sz="2000" dirty="0" smtClean="0">
                <a:solidFill>
                  <a:srgbClr val="1F9127"/>
                </a:solidFill>
              </a:rPr>
              <a:t>o escribir </a:t>
            </a:r>
            <a:r>
              <a:rPr lang="es-MX" sz="2000" dirty="0">
                <a:solidFill>
                  <a:srgbClr val="1F9127"/>
                </a:solidFill>
              </a:rPr>
              <a:t>variables globales. </a:t>
            </a:r>
          </a:p>
        </p:txBody>
      </p:sp>
    </p:spTree>
    <p:extLst>
      <p:ext uri="{BB962C8B-B14F-4D97-AF65-F5344CB8AC3E}">
        <p14:creationId xmlns:p14="http://schemas.microsoft.com/office/powerpoint/2010/main" val="213775979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1015663"/>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Variables Globales</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p>
          <a:p>
            <a:pPr algn="just"/>
            <a:endParaRPr lang="es-MX" sz="2000" dirty="0" smtClean="0">
              <a:solidFill>
                <a:srgbClr val="1F9127"/>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3726421515"/>
              </p:ext>
            </p:extLst>
          </p:nvPr>
        </p:nvGraphicFramePr>
        <p:xfrm>
          <a:off x="539552" y="1988840"/>
          <a:ext cx="8064896" cy="4019783"/>
        </p:xfrm>
        <a:graphic>
          <a:graphicData uri="http://schemas.openxmlformats.org/drawingml/2006/table">
            <a:tbl>
              <a:tblPr firstRow="1" firstCol="1" bandRow="1">
                <a:tableStyleId>{5C22544A-7EE6-4342-B048-85BDC9FD1C3A}</a:tableStyleId>
              </a:tblPr>
              <a:tblGrid>
                <a:gridCol w="4032448"/>
                <a:gridCol w="4032448"/>
              </a:tblGrid>
              <a:tr h="661964">
                <a:tc>
                  <a:txBody>
                    <a:bodyPr/>
                    <a:lstStyle/>
                    <a:p>
                      <a:pPr marL="457200">
                        <a:lnSpc>
                          <a:spcPct val="115000"/>
                        </a:lnSpc>
                        <a:spcAft>
                          <a:spcPts val="0"/>
                        </a:spcAft>
                      </a:pPr>
                      <a:r>
                        <a:rPr lang="es-MX" sz="1800" dirty="0">
                          <a:effectLst/>
                        </a:rPr>
                        <a:t>Variable Global</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1800" dirty="0">
                          <a:effectLst/>
                        </a:rPr>
                        <a:t>Definición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r>
              <a:tr h="496603">
                <a:tc>
                  <a:txBody>
                    <a:bodyPr/>
                    <a:lstStyle/>
                    <a:p>
                      <a:pPr marL="457200">
                        <a:lnSpc>
                          <a:spcPct val="115000"/>
                        </a:lnSpc>
                        <a:spcAft>
                          <a:spcPts val="0"/>
                        </a:spcAft>
                      </a:pPr>
                      <a:r>
                        <a:rPr lang="es-MX" sz="1800" dirty="0">
                          <a:effectLst/>
                        </a:rPr>
                        <a:t>@ @ ERROR</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800" dirty="0">
                          <a:effectLst/>
                        </a:rPr>
                        <a:t>Código de error de la última sentencia ejecutada</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r h="1024034">
                <a:tc>
                  <a:txBody>
                    <a:bodyPr/>
                    <a:lstStyle/>
                    <a:p>
                      <a:pPr marL="457200">
                        <a:lnSpc>
                          <a:spcPct val="115000"/>
                        </a:lnSpc>
                        <a:spcAft>
                          <a:spcPts val="0"/>
                        </a:spcAft>
                      </a:pPr>
                      <a:r>
                        <a:rPr lang="es-MX" sz="1800" dirty="0">
                          <a:effectLst/>
                        </a:rPr>
                        <a:t>@ @ IDENTITY</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800" dirty="0">
                          <a:effectLst/>
                        </a:rPr>
                        <a:t>Valor del último número de identidad insertada dentro de la conexión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6603">
                <a:tc>
                  <a:txBody>
                    <a:bodyPr/>
                    <a:lstStyle/>
                    <a:p>
                      <a:pPr marL="457200">
                        <a:lnSpc>
                          <a:spcPct val="115000"/>
                        </a:lnSpc>
                        <a:spcAft>
                          <a:spcPts val="0"/>
                        </a:spcAft>
                      </a:pPr>
                      <a:r>
                        <a:rPr lang="es-MX" sz="1800" dirty="0">
                          <a:effectLst/>
                        </a:rPr>
                        <a:t>@ @ ROWCOUNT</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800" dirty="0">
                          <a:effectLst/>
                        </a:rPr>
                        <a:t>El número de filas afectadas por la última instrucción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r>
              <a:tr h="496603">
                <a:tc>
                  <a:txBody>
                    <a:bodyPr/>
                    <a:lstStyle/>
                    <a:p>
                      <a:pPr marL="457200">
                        <a:lnSpc>
                          <a:spcPct val="115000"/>
                        </a:lnSpc>
                        <a:spcAft>
                          <a:spcPts val="0"/>
                        </a:spcAft>
                      </a:pPr>
                      <a:r>
                        <a:rPr lang="es-MX" sz="1800" dirty="0">
                          <a:effectLst/>
                        </a:rPr>
                        <a:t>@ @ TRANCOUNT</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800" dirty="0">
                          <a:effectLst/>
                        </a:rPr>
                        <a:t>El número de transacciones abiertas dentro de la conexión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6603">
                <a:tc>
                  <a:txBody>
                    <a:bodyPr/>
                    <a:lstStyle/>
                    <a:p>
                      <a:pPr marL="457200">
                        <a:lnSpc>
                          <a:spcPct val="115000"/>
                        </a:lnSpc>
                        <a:spcAft>
                          <a:spcPts val="0"/>
                        </a:spcAft>
                      </a:pPr>
                      <a:r>
                        <a:rPr lang="es-MX" sz="1800" dirty="0">
                          <a:effectLst/>
                        </a:rPr>
                        <a:t>@ @ VERSION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800" dirty="0">
                          <a:effectLst/>
                        </a:rPr>
                        <a:t>La versión de SQL Server</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tint val="40000"/>
                        <a:alpha val="24000"/>
                      </a:schemeClr>
                    </a:solidFill>
                  </a:tcPr>
                </a:tc>
              </a:tr>
            </a:tbl>
          </a:graphicData>
        </a:graphic>
      </p:graphicFrame>
    </p:spTree>
    <p:extLst>
      <p:ext uri="{BB962C8B-B14F-4D97-AF65-F5344CB8AC3E}">
        <p14:creationId xmlns:p14="http://schemas.microsoft.com/office/powerpoint/2010/main" val="109425190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Declaración de Variables</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endParaRPr lang="es-MX" sz="2000" dirty="0" smtClean="0">
              <a:solidFill>
                <a:srgbClr val="1F9127"/>
              </a:solidFill>
            </a:endParaRPr>
          </a:p>
          <a:p>
            <a:r>
              <a:rPr lang="es-MX" sz="2000" dirty="0" smtClean="0">
                <a:solidFill>
                  <a:srgbClr val="1F9127"/>
                </a:solidFill>
              </a:rPr>
              <a:t>Para instanciar </a:t>
            </a:r>
            <a:r>
              <a:rPr lang="es-MX" sz="2000" dirty="0">
                <a:solidFill>
                  <a:srgbClr val="1F9127"/>
                </a:solidFill>
              </a:rPr>
              <a:t>una </a:t>
            </a:r>
            <a:r>
              <a:rPr lang="es-MX" sz="2000" dirty="0" smtClean="0">
                <a:solidFill>
                  <a:srgbClr val="1F9127"/>
                </a:solidFill>
              </a:rPr>
              <a:t>variable se usa la </a:t>
            </a:r>
            <a:r>
              <a:rPr lang="es-MX" sz="2000" dirty="0">
                <a:solidFill>
                  <a:srgbClr val="1F9127"/>
                </a:solidFill>
              </a:rPr>
              <a:t>cláusula DECLARE donde se especifica el nombre y el tipo de datos de </a:t>
            </a:r>
            <a:r>
              <a:rPr lang="es-MX" sz="2000" dirty="0" smtClean="0">
                <a:solidFill>
                  <a:srgbClr val="1F9127"/>
                </a:solidFill>
              </a:rPr>
              <a:t>la variable</a:t>
            </a:r>
            <a:r>
              <a:rPr lang="es-MX" sz="2000" dirty="0">
                <a:solidFill>
                  <a:srgbClr val="1F9127"/>
                </a:solidFill>
              </a:rPr>
              <a:t>. Una variable puede ser definida usando cualquier tipo de datos excepto </a:t>
            </a:r>
            <a:r>
              <a:rPr lang="es-MX" sz="2000" dirty="0" err="1">
                <a:solidFill>
                  <a:srgbClr val="1F9127"/>
                </a:solidFill>
              </a:rPr>
              <a:t>text</a:t>
            </a:r>
            <a:r>
              <a:rPr lang="es-MX" sz="2000" dirty="0">
                <a:solidFill>
                  <a:srgbClr val="1F9127"/>
                </a:solidFill>
              </a:rPr>
              <a:t>, </a:t>
            </a:r>
            <a:r>
              <a:rPr lang="es-MX" sz="2000" dirty="0" err="1">
                <a:solidFill>
                  <a:srgbClr val="1F9127"/>
                </a:solidFill>
              </a:rPr>
              <a:t>ntext</a:t>
            </a:r>
            <a:r>
              <a:rPr lang="es-MX" sz="2000" dirty="0">
                <a:solidFill>
                  <a:srgbClr val="1F9127"/>
                </a:solidFill>
              </a:rPr>
              <a:t> e </a:t>
            </a:r>
            <a:r>
              <a:rPr lang="es-MX" sz="2000" dirty="0" err="1">
                <a:solidFill>
                  <a:srgbClr val="1F9127"/>
                </a:solidFill>
              </a:rPr>
              <a:t>image</a:t>
            </a:r>
            <a:r>
              <a:rPr lang="es-MX" sz="2000" dirty="0">
                <a:solidFill>
                  <a:srgbClr val="1F9127"/>
                </a:solidFill>
              </a:rPr>
              <a:t>. Por ejemplo:</a:t>
            </a:r>
          </a:p>
          <a:p>
            <a:r>
              <a:rPr lang="es-MX" sz="2000" dirty="0"/>
              <a:t> </a:t>
            </a:r>
          </a:p>
          <a:p>
            <a:r>
              <a:rPr lang="es-MX" sz="2000" dirty="0"/>
              <a:t>DECLARE @</a:t>
            </a:r>
            <a:r>
              <a:rPr lang="es-MX" sz="2000" dirty="0" err="1"/>
              <a:t>intvariable</a:t>
            </a:r>
            <a:r>
              <a:rPr lang="es-MX" sz="2000" dirty="0"/>
              <a:t> INT,</a:t>
            </a:r>
          </a:p>
          <a:p>
            <a:r>
              <a:rPr lang="es-MX" sz="2000" dirty="0"/>
              <a:t>@</a:t>
            </a:r>
            <a:r>
              <a:rPr lang="es-MX" sz="2000" dirty="0" err="1"/>
              <a:t>datevvariable</a:t>
            </a:r>
            <a:r>
              <a:rPr lang="es-MX" sz="2000" dirty="0"/>
              <a:t> DATE</a:t>
            </a:r>
          </a:p>
          <a:p>
            <a:r>
              <a:rPr lang="es-MX" sz="2000" dirty="0"/>
              <a:t> </a:t>
            </a:r>
          </a:p>
          <a:p>
            <a:r>
              <a:rPr lang="es-MX" sz="2000" dirty="0"/>
              <a:t>DECLARE @</a:t>
            </a:r>
            <a:r>
              <a:rPr lang="es-MX" sz="2000" dirty="0" err="1"/>
              <a:t>tablevar</a:t>
            </a:r>
            <a:r>
              <a:rPr lang="es-MX" sz="2000" dirty="0"/>
              <a:t> TABLE</a:t>
            </a:r>
          </a:p>
          <a:p>
            <a:r>
              <a:rPr lang="es-MX" sz="2000" dirty="0"/>
              <a:t>(ID INT NOT NULL,</a:t>
            </a:r>
          </a:p>
          <a:p>
            <a:r>
              <a:rPr lang="es-MX" sz="2000" dirty="0"/>
              <a:t>Cliente VARCHAR(50) NOT NULL)</a:t>
            </a:r>
          </a:p>
          <a:p>
            <a:r>
              <a:rPr lang="es-MX" sz="2000" dirty="0"/>
              <a:t> </a:t>
            </a:r>
          </a:p>
          <a:p>
            <a:r>
              <a:rPr lang="es-MX" sz="2000" b="1" dirty="0">
                <a:solidFill>
                  <a:srgbClr val="1F9127"/>
                </a:solidFill>
              </a:rPr>
              <a:t>Nota</a:t>
            </a:r>
            <a:r>
              <a:rPr lang="es-MX" sz="2000" dirty="0">
                <a:solidFill>
                  <a:srgbClr val="1F9127"/>
                </a:solidFill>
              </a:rPr>
              <a:t> Los tipos de datos </a:t>
            </a:r>
            <a:r>
              <a:rPr lang="es-MX" sz="2000" dirty="0" err="1">
                <a:solidFill>
                  <a:srgbClr val="1F9127"/>
                </a:solidFill>
              </a:rPr>
              <a:t>text</a:t>
            </a:r>
            <a:r>
              <a:rPr lang="es-MX" sz="2000" dirty="0">
                <a:solidFill>
                  <a:srgbClr val="1F9127"/>
                </a:solidFill>
              </a:rPr>
              <a:t>, </a:t>
            </a:r>
            <a:r>
              <a:rPr lang="es-MX" sz="2000" dirty="0" err="1">
                <a:solidFill>
                  <a:srgbClr val="1F9127"/>
                </a:solidFill>
              </a:rPr>
              <a:t>ntext</a:t>
            </a:r>
            <a:r>
              <a:rPr lang="es-MX" sz="2000" dirty="0">
                <a:solidFill>
                  <a:srgbClr val="1F9127"/>
                </a:solidFill>
              </a:rPr>
              <a:t> e </a:t>
            </a:r>
            <a:r>
              <a:rPr lang="es-MX" sz="2000" dirty="0" err="1">
                <a:solidFill>
                  <a:srgbClr val="1F9127"/>
                </a:solidFill>
              </a:rPr>
              <a:t>image</a:t>
            </a:r>
            <a:r>
              <a:rPr lang="es-MX" sz="2000" dirty="0">
                <a:solidFill>
                  <a:srgbClr val="1F9127"/>
                </a:solidFill>
              </a:rPr>
              <a:t> han quedado en desuso y no deben ser utilizados</a:t>
            </a:r>
          </a:p>
          <a:p>
            <a:pPr algn="just"/>
            <a:endParaRPr lang="es-MX" sz="2000" dirty="0">
              <a:solidFill>
                <a:srgbClr val="1F9127"/>
              </a:solidFill>
            </a:endParaRPr>
          </a:p>
        </p:txBody>
      </p:sp>
    </p:spTree>
    <p:extLst>
      <p:ext uri="{BB962C8B-B14F-4D97-AF65-F5344CB8AC3E}">
        <p14:creationId xmlns:p14="http://schemas.microsoft.com/office/powerpoint/2010/main" val="24184465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Declaración de Variables</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endParaRPr lang="es-MX" sz="2000" dirty="0" smtClean="0">
              <a:solidFill>
                <a:srgbClr val="1F9127"/>
              </a:solidFill>
            </a:endParaRPr>
          </a:p>
          <a:p>
            <a:pPr algn="just"/>
            <a:r>
              <a:rPr lang="es-MX" sz="2000" dirty="0" smtClean="0">
                <a:solidFill>
                  <a:srgbClr val="1F9127"/>
                </a:solidFill>
              </a:rPr>
              <a:t>Aunque </a:t>
            </a:r>
            <a:r>
              <a:rPr lang="es-MX" sz="2000" dirty="0">
                <a:solidFill>
                  <a:srgbClr val="1F9127"/>
                </a:solidFill>
              </a:rPr>
              <a:t>una sola declaración DECLARE se puede utilizar para crear instancias de múltiples variables, </a:t>
            </a:r>
            <a:r>
              <a:rPr lang="es-MX" sz="2000" dirty="0" smtClean="0">
                <a:solidFill>
                  <a:srgbClr val="1F9127"/>
                </a:solidFill>
              </a:rPr>
              <a:t>la instanciación </a:t>
            </a:r>
            <a:r>
              <a:rPr lang="es-MX" sz="2000" dirty="0">
                <a:solidFill>
                  <a:srgbClr val="1F9127"/>
                </a:solidFill>
              </a:rPr>
              <a:t>de una variable de tabla tiene que estar en una DECLARE separada</a:t>
            </a:r>
            <a:r>
              <a:rPr lang="es-MX" sz="2000" dirty="0" smtClean="0">
                <a:solidFill>
                  <a:srgbClr val="1F9127"/>
                </a:solidFill>
              </a:rPr>
              <a:t>.</a:t>
            </a:r>
          </a:p>
          <a:p>
            <a:pPr algn="ctr"/>
            <a:r>
              <a:rPr lang="es-MX" sz="2000" b="1" dirty="0" smtClean="0">
                <a:solidFill>
                  <a:srgbClr val="1F9127"/>
                </a:solidFill>
                <a:effectLst>
                  <a:outerShdw blurRad="38100" dist="38100" dir="2700000" algn="tl">
                    <a:srgbClr val="000000">
                      <a:alpha val="43137"/>
                    </a:srgbClr>
                  </a:outerShdw>
                </a:effectLst>
              </a:rPr>
              <a:t>Asignación de </a:t>
            </a:r>
            <a:r>
              <a:rPr lang="es-MX" sz="2000" b="1" dirty="0">
                <a:solidFill>
                  <a:srgbClr val="1F9127"/>
                </a:solidFill>
                <a:effectLst>
                  <a:outerShdw blurRad="38100" dist="38100" dir="2700000" algn="tl">
                    <a:srgbClr val="000000">
                      <a:alpha val="43137"/>
                    </a:srgbClr>
                  </a:outerShdw>
                </a:effectLst>
              </a:rPr>
              <a:t>Variables</a:t>
            </a:r>
          </a:p>
          <a:p>
            <a:pPr algn="just"/>
            <a:endParaRPr lang="es-MX" sz="2000" dirty="0">
              <a:solidFill>
                <a:srgbClr val="1F9127"/>
              </a:solidFill>
            </a:endParaRPr>
          </a:p>
          <a:p>
            <a:pPr algn="just"/>
            <a:r>
              <a:rPr lang="es-MX" sz="2000" dirty="0">
                <a:solidFill>
                  <a:srgbClr val="1F9127"/>
                </a:solidFill>
              </a:rPr>
              <a:t>Se puede asignar a una variable un valor estático o un valor único devuelto desde una declaración SELECT.</a:t>
            </a:r>
          </a:p>
          <a:p>
            <a:pPr algn="just"/>
            <a:r>
              <a:rPr lang="es-MX" sz="2000" dirty="0">
                <a:solidFill>
                  <a:srgbClr val="1F9127"/>
                </a:solidFill>
              </a:rPr>
              <a:t>Cualquiera de las dos SET o SELECT se puede utilizar para asignar un valor, sin embargo, si se está ejecutando</a:t>
            </a:r>
          </a:p>
          <a:p>
            <a:pPr algn="just"/>
            <a:r>
              <a:rPr lang="es-MX" sz="2000" dirty="0">
                <a:solidFill>
                  <a:srgbClr val="1F9127"/>
                </a:solidFill>
              </a:rPr>
              <a:t>una consulta para asignar un valor, debe utilizar una sentencia SELECT. SELECT también se utiliza para devolver el</a:t>
            </a:r>
          </a:p>
          <a:p>
            <a:pPr algn="just"/>
            <a:r>
              <a:rPr lang="es-MX" sz="2000" dirty="0">
                <a:solidFill>
                  <a:srgbClr val="1F9127"/>
                </a:solidFill>
              </a:rPr>
              <a:t>valor de una variable. Una variable puede ser utilizada para realizar cálculos, procesamiento de control, o como una</a:t>
            </a:r>
          </a:p>
          <a:p>
            <a:pPr algn="just"/>
            <a:r>
              <a:rPr lang="es-MX" sz="2000" dirty="0">
                <a:solidFill>
                  <a:srgbClr val="1F9127"/>
                </a:solidFill>
              </a:rPr>
              <a:t>SARG en una consulta.</a:t>
            </a:r>
          </a:p>
          <a:p>
            <a:pPr algn="just"/>
            <a:endParaRPr lang="es-MX" sz="2000" dirty="0">
              <a:solidFill>
                <a:srgbClr val="1F9127"/>
              </a:solidFill>
            </a:endParaRPr>
          </a:p>
        </p:txBody>
      </p:sp>
    </p:spTree>
    <p:extLst>
      <p:ext uri="{BB962C8B-B14F-4D97-AF65-F5344CB8AC3E}">
        <p14:creationId xmlns:p14="http://schemas.microsoft.com/office/powerpoint/2010/main" val="77742575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70898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Asignación de </a:t>
            </a:r>
            <a:r>
              <a:rPr lang="es-MX" sz="2000" b="1" dirty="0">
                <a:solidFill>
                  <a:srgbClr val="1F9127"/>
                </a:solidFill>
                <a:effectLst>
                  <a:outerShdw blurRad="38100" dist="38100" dir="2700000" algn="tl">
                    <a:srgbClr val="000000">
                      <a:alpha val="43137"/>
                    </a:srgbClr>
                  </a:outerShdw>
                </a:effectLst>
              </a:rPr>
              <a:t>Variables</a:t>
            </a:r>
          </a:p>
          <a:p>
            <a:endParaRPr lang="es-MX" sz="2000" dirty="0" smtClean="0">
              <a:solidFill>
                <a:srgbClr val="1F9127"/>
              </a:solidFill>
            </a:endParaRPr>
          </a:p>
          <a:p>
            <a:r>
              <a:rPr lang="es-MX" sz="2000" dirty="0" smtClean="0">
                <a:solidFill>
                  <a:srgbClr val="1F9127"/>
                </a:solidFill>
              </a:rPr>
              <a:t>Además </a:t>
            </a:r>
            <a:r>
              <a:rPr lang="es-MX" sz="2000" dirty="0">
                <a:solidFill>
                  <a:srgbClr val="1F9127"/>
                </a:solidFill>
              </a:rPr>
              <a:t>de asignar un valor utilizando una declaración SET o SELECT, también se le puede asignar un valor en </a:t>
            </a:r>
            <a:r>
              <a:rPr lang="es-MX" sz="2000" dirty="0" smtClean="0">
                <a:solidFill>
                  <a:srgbClr val="1F9127"/>
                </a:solidFill>
              </a:rPr>
              <a:t>el momento </a:t>
            </a:r>
            <a:r>
              <a:rPr lang="es-MX" sz="2000" dirty="0">
                <a:solidFill>
                  <a:srgbClr val="1F9127"/>
                </a:solidFill>
              </a:rPr>
              <a:t>que una variable es instanciada.</a:t>
            </a:r>
          </a:p>
          <a:p>
            <a:r>
              <a:rPr lang="es-MX" sz="2000" dirty="0"/>
              <a:t> </a:t>
            </a:r>
          </a:p>
          <a:p>
            <a:r>
              <a:rPr lang="es-MX" sz="2000" dirty="0"/>
              <a:t>DECLARE @</a:t>
            </a:r>
            <a:r>
              <a:rPr lang="es-MX" sz="2000" dirty="0" err="1"/>
              <a:t>intvariable</a:t>
            </a:r>
            <a:r>
              <a:rPr lang="es-MX" sz="2000" dirty="0"/>
              <a:t> INT = 2,</a:t>
            </a:r>
          </a:p>
          <a:p>
            <a:r>
              <a:rPr lang="es-MX" sz="2000" dirty="0"/>
              <a:t>@</a:t>
            </a:r>
            <a:r>
              <a:rPr lang="es-MX" sz="2000" dirty="0" err="1"/>
              <a:t>datevvariable</a:t>
            </a:r>
            <a:r>
              <a:rPr lang="es-MX" sz="2000" dirty="0"/>
              <a:t> DATE = GETDATE(),</a:t>
            </a:r>
          </a:p>
          <a:p>
            <a:r>
              <a:rPr lang="es-MX" sz="2000" dirty="0"/>
              <a:t>@</a:t>
            </a:r>
            <a:r>
              <a:rPr lang="es-MX" sz="2000" dirty="0" err="1"/>
              <a:t>maxorderdate</a:t>
            </a:r>
            <a:r>
              <a:rPr lang="es-MX" sz="2000" dirty="0"/>
              <a:t> DATE = (SELECT MAX(</a:t>
            </a:r>
            <a:r>
              <a:rPr lang="es-MX" sz="2000" dirty="0" err="1"/>
              <a:t>OrderDate</a:t>
            </a:r>
            <a:r>
              <a:rPr lang="es-MX" sz="2000" dirty="0"/>
              <a:t>) FROM </a:t>
            </a:r>
            <a:r>
              <a:rPr lang="es-MX" sz="2000" dirty="0" err="1" smtClean="0"/>
              <a:t>OrderHeader</a:t>
            </a:r>
            <a:r>
              <a:rPr lang="es-MX" sz="2000" dirty="0"/>
              <a:t>),</a:t>
            </a:r>
          </a:p>
          <a:p>
            <a:r>
              <a:rPr lang="es-MX" sz="2000" dirty="0"/>
              <a:t>@counter1 INT,</a:t>
            </a:r>
          </a:p>
          <a:p>
            <a:r>
              <a:rPr lang="es-MX" sz="2000" dirty="0"/>
              <a:t>@counter2 INT</a:t>
            </a:r>
          </a:p>
          <a:p>
            <a:r>
              <a:rPr lang="es-MX" sz="2000" dirty="0"/>
              <a:t> </a:t>
            </a:r>
          </a:p>
          <a:p>
            <a:r>
              <a:rPr lang="es-MX" sz="2000" dirty="0"/>
              <a:t>SET @counter1 = 1</a:t>
            </a:r>
          </a:p>
          <a:p>
            <a:r>
              <a:rPr lang="es-MX" sz="2000" dirty="0"/>
              <a:t>SELECT @counter2 = -1</a:t>
            </a:r>
          </a:p>
          <a:p>
            <a:r>
              <a:rPr lang="es-MX" sz="2000" dirty="0"/>
              <a:t>SELECT @</a:t>
            </a:r>
            <a:r>
              <a:rPr lang="es-MX" sz="2000" dirty="0" err="1"/>
              <a:t>intvariable</a:t>
            </a:r>
            <a:r>
              <a:rPr lang="es-MX" sz="2000" dirty="0"/>
              <a:t>, @</a:t>
            </a:r>
            <a:r>
              <a:rPr lang="es-MX" sz="2000" dirty="0" err="1"/>
              <a:t>datevariable</a:t>
            </a:r>
            <a:r>
              <a:rPr lang="es-MX" sz="2000" dirty="0"/>
              <a:t>, @</a:t>
            </a:r>
            <a:r>
              <a:rPr lang="es-MX" sz="2000" dirty="0" err="1"/>
              <a:t>maxorderdate</a:t>
            </a:r>
            <a:r>
              <a:rPr lang="es-MX" sz="2000" dirty="0"/>
              <a:t>, @counter1, @counter2</a:t>
            </a:r>
          </a:p>
          <a:p>
            <a:pPr algn="just"/>
            <a:endParaRPr lang="es-MX" sz="2000" dirty="0">
              <a:solidFill>
                <a:srgbClr val="1F9127"/>
              </a:solidFill>
            </a:endParaRPr>
          </a:p>
        </p:txBody>
      </p:sp>
    </p:spTree>
    <p:extLst>
      <p:ext uri="{BB962C8B-B14F-4D97-AF65-F5344CB8AC3E}">
        <p14:creationId xmlns:p14="http://schemas.microsoft.com/office/powerpoint/2010/main" val="298627605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255454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Asignación de </a:t>
            </a:r>
            <a:r>
              <a:rPr lang="es-MX" sz="2000" b="1" dirty="0">
                <a:solidFill>
                  <a:srgbClr val="1F9127"/>
                </a:solidFill>
                <a:effectLst>
                  <a:outerShdw blurRad="38100" dist="38100" dir="2700000" algn="tl">
                    <a:srgbClr val="000000">
                      <a:alpha val="43137"/>
                    </a:srgbClr>
                  </a:outerShdw>
                </a:effectLst>
              </a:rPr>
              <a:t>Variables</a:t>
            </a:r>
          </a:p>
          <a:p>
            <a:endParaRPr lang="es-MX" sz="2000" dirty="0" smtClean="0">
              <a:solidFill>
                <a:srgbClr val="1F9127"/>
              </a:solidFill>
            </a:endParaRPr>
          </a:p>
          <a:p>
            <a:r>
              <a:rPr lang="es-MX" sz="2000" dirty="0" smtClean="0">
                <a:solidFill>
                  <a:srgbClr val="1F9127"/>
                </a:solidFill>
              </a:rPr>
              <a:t>Se </a:t>
            </a:r>
            <a:r>
              <a:rPr lang="es-MX" sz="2000" dirty="0">
                <a:solidFill>
                  <a:srgbClr val="1F9127"/>
                </a:solidFill>
              </a:rPr>
              <a:t>pueden realizar cálculos con variables utilizando ya sea una sentencia SET o SELECT. SQL Server </a:t>
            </a:r>
            <a:r>
              <a:rPr lang="es-MX" sz="2000" dirty="0" smtClean="0">
                <a:solidFill>
                  <a:srgbClr val="1F9127"/>
                </a:solidFill>
              </a:rPr>
              <a:t>2008 introduce </a:t>
            </a:r>
            <a:r>
              <a:rPr lang="es-MX" sz="2000" dirty="0">
                <a:solidFill>
                  <a:srgbClr val="1F9127"/>
                </a:solidFill>
              </a:rPr>
              <a:t>una forma más compacta para la asignación de valores a las variables utilizando un cálculo</a:t>
            </a:r>
            <a:r>
              <a:rPr lang="es-MX" sz="2000" dirty="0"/>
              <a:t>.</a:t>
            </a:r>
          </a:p>
          <a:p>
            <a:endParaRPr lang="es-MX" sz="2000" dirty="0" smtClean="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212727257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3904731"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Asignación de Variables en SQL 2005</a:t>
            </a:r>
            <a:endParaRPr lang="es-MX" sz="2000" b="1" dirty="0">
              <a:solidFill>
                <a:srgbClr val="1F9127"/>
              </a:solidFill>
              <a:effectLst>
                <a:outerShdw blurRad="38100" dist="38100" dir="2700000" algn="tl">
                  <a:srgbClr val="000000">
                    <a:alpha val="43137"/>
                  </a:srgbClr>
                </a:outerShdw>
              </a:effectLst>
            </a:endParaRPr>
          </a:p>
          <a:p>
            <a:r>
              <a:rPr lang="es-MX" sz="2000" dirty="0" smtClean="0"/>
              <a:t>--</a:t>
            </a:r>
            <a:r>
              <a:rPr lang="es-MX" sz="2000" dirty="0"/>
              <a:t>SQL Server 2005 and </a:t>
            </a:r>
            <a:r>
              <a:rPr lang="es-MX" sz="2000" dirty="0" err="1"/>
              <a:t>below</a:t>
            </a:r>
            <a:endParaRPr lang="es-MX" sz="2000" dirty="0"/>
          </a:p>
          <a:p>
            <a:r>
              <a:rPr lang="es-MX" sz="2000" dirty="0"/>
              <a:t>DECLARE @</a:t>
            </a:r>
            <a:r>
              <a:rPr lang="es-MX" sz="2000" dirty="0" err="1"/>
              <a:t>var</a:t>
            </a:r>
            <a:r>
              <a:rPr lang="es-MX" sz="2000" dirty="0"/>
              <a:t> INT</a:t>
            </a:r>
          </a:p>
          <a:p>
            <a:r>
              <a:rPr lang="es-MX" sz="2000" dirty="0"/>
              <a:t>SET @</a:t>
            </a:r>
            <a:r>
              <a:rPr lang="es-MX" sz="2000" dirty="0" err="1"/>
              <a:t>var</a:t>
            </a:r>
            <a:r>
              <a:rPr lang="es-MX" sz="2000" dirty="0"/>
              <a:t> = 1</a:t>
            </a:r>
          </a:p>
          <a:p>
            <a:r>
              <a:rPr lang="es-MX" sz="2000" dirty="0"/>
              <a:t>SET @</a:t>
            </a:r>
            <a:r>
              <a:rPr lang="es-MX" sz="2000" dirty="0" err="1"/>
              <a:t>var</a:t>
            </a:r>
            <a:r>
              <a:rPr lang="es-MX" sz="2000" dirty="0"/>
              <a:t> = @</a:t>
            </a:r>
            <a:r>
              <a:rPr lang="es-MX" sz="2000" dirty="0" err="1"/>
              <a:t>var</a:t>
            </a:r>
            <a:r>
              <a:rPr lang="es-MX" sz="2000" dirty="0"/>
              <a:t> + 1</a:t>
            </a:r>
          </a:p>
          <a:p>
            <a:r>
              <a:rPr lang="es-MX" sz="2000" dirty="0" smtClean="0"/>
              <a:t>SELECT </a:t>
            </a:r>
            <a:r>
              <a:rPr lang="es-MX" sz="2000" dirty="0"/>
              <a:t>@</a:t>
            </a:r>
            <a:r>
              <a:rPr lang="es-MX" sz="2000" dirty="0" err="1"/>
              <a:t>var</a:t>
            </a:r>
            <a:endParaRPr lang="es-MX" sz="2000" dirty="0"/>
          </a:p>
          <a:p>
            <a:endParaRPr lang="es-MX" sz="2000" dirty="0" smtClean="0"/>
          </a:p>
          <a:p>
            <a:r>
              <a:rPr lang="es-MX" sz="2000" dirty="0" smtClean="0"/>
              <a:t>SET </a:t>
            </a:r>
            <a:r>
              <a:rPr lang="es-MX" sz="2000" dirty="0"/>
              <a:t>@</a:t>
            </a:r>
            <a:r>
              <a:rPr lang="es-MX" sz="2000" dirty="0" err="1"/>
              <a:t>var</a:t>
            </a:r>
            <a:r>
              <a:rPr lang="es-MX" sz="2000" dirty="0"/>
              <a:t> = @</a:t>
            </a:r>
            <a:r>
              <a:rPr lang="es-MX" sz="2000" dirty="0" err="1"/>
              <a:t>var</a:t>
            </a:r>
            <a:r>
              <a:rPr lang="es-MX" sz="2000" dirty="0"/>
              <a:t> * 2</a:t>
            </a:r>
          </a:p>
          <a:p>
            <a:r>
              <a:rPr lang="es-MX" sz="2000" dirty="0" smtClean="0"/>
              <a:t>SELECT </a:t>
            </a:r>
            <a:r>
              <a:rPr lang="es-MX" sz="2000" dirty="0"/>
              <a:t>@</a:t>
            </a:r>
            <a:r>
              <a:rPr lang="es-MX" sz="2000" dirty="0" err="1"/>
              <a:t>var</a:t>
            </a:r>
            <a:endParaRPr lang="es-MX" sz="2000" dirty="0"/>
          </a:p>
          <a:p>
            <a:endParaRPr lang="es-MX" sz="2000" dirty="0" smtClean="0"/>
          </a:p>
          <a:p>
            <a:r>
              <a:rPr lang="es-MX" sz="2000" dirty="0" smtClean="0"/>
              <a:t>SET </a:t>
            </a:r>
            <a:r>
              <a:rPr lang="es-MX" sz="2000" dirty="0"/>
              <a:t>@</a:t>
            </a:r>
            <a:r>
              <a:rPr lang="es-MX" sz="2000" dirty="0" err="1"/>
              <a:t>var</a:t>
            </a:r>
            <a:r>
              <a:rPr lang="es-MX" sz="2000" dirty="0"/>
              <a:t> = @</a:t>
            </a:r>
            <a:r>
              <a:rPr lang="es-MX" sz="2000" dirty="0" err="1"/>
              <a:t>var</a:t>
            </a:r>
            <a:r>
              <a:rPr lang="es-MX" sz="2000" dirty="0"/>
              <a:t> / 4</a:t>
            </a:r>
          </a:p>
          <a:p>
            <a:r>
              <a:rPr lang="es-MX" sz="2000" dirty="0" smtClean="0"/>
              <a:t>SELECT </a:t>
            </a:r>
            <a:r>
              <a:rPr lang="es-MX" sz="2000" dirty="0"/>
              <a:t>@</a:t>
            </a:r>
            <a:r>
              <a:rPr lang="es-MX" sz="2000" dirty="0" err="1"/>
              <a:t>var</a:t>
            </a:r>
            <a:endParaRPr lang="es-MX" sz="2000" dirty="0"/>
          </a:p>
          <a:p>
            <a:r>
              <a:rPr lang="es-MX" sz="2000" dirty="0" smtClean="0"/>
              <a:t>GO</a:t>
            </a:r>
            <a:endParaRPr lang="es-MX" sz="2000" dirty="0"/>
          </a:p>
          <a:p>
            <a:endParaRPr lang="es-MX" sz="2000" dirty="0"/>
          </a:p>
          <a:p>
            <a:pPr algn="just"/>
            <a:endParaRPr lang="es-MX" sz="2000" dirty="0">
              <a:solidFill>
                <a:srgbClr val="1F9127"/>
              </a:solidFill>
            </a:endParaRPr>
          </a:p>
        </p:txBody>
      </p:sp>
      <p:sp>
        <p:nvSpPr>
          <p:cNvPr id="11" name="CuadroTexto 10"/>
          <p:cNvSpPr txBox="1"/>
          <p:nvPr/>
        </p:nvSpPr>
        <p:spPr>
          <a:xfrm>
            <a:off x="4788024" y="1556792"/>
            <a:ext cx="3904731"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Asignación de Variables en SQL 2008</a:t>
            </a:r>
            <a:endParaRPr lang="es-MX" sz="2000" b="1" dirty="0">
              <a:solidFill>
                <a:srgbClr val="1F9127"/>
              </a:solidFill>
              <a:effectLst>
                <a:outerShdw blurRad="38100" dist="38100" dir="2700000" algn="tl">
                  <a:srgbClr val="000000">
                    <a:alpha val="43137"/>
                  </a:srgbClr>
                </a:outerShdw>
              </a:effectLst>
            </a:endParaRPr>
          </a:p>
          <a:p>
            <a:r>
              <a:rPr lang="es-MX" sz="2000" dirty="0"/>
              <a:t>--SQL Server 2008</a:t>
            </a:r>
          </a:p>
          <a:p>
            <a:r>
              <a:rPr lang="es-MX" sz="2000" dirty="0"/>
              <a:t>DECLARE @</a:t>
            </a:r>
            <a:r>
              <a:rPr lang="es-MX" sz="2000" dirty="0" err="1"/>
              <a:t>var</a:t>
            </a:r>
            <a:r>
              <a:rPr lang="es-MX" sz="2000" dirty="0"/>
              <a:t> INT</a:t>
            </a:r>
          </a:p>
          <a:p>
            <a:r>
              <a:rPr lang="es-MX" sz="2000" dirty="0"/>
              <a:t>SET @</a:t>
            </a:r>
            <a:r>
              <a:rPr lang="es-MX" sz="2000" dirty="0" err="1"/>
              <a:t>var</a:t>
            </a:r>
            <a:r>
              <a:rPr lang="es-MX" sz="2000" dirty="0"/>
              <a:t> = 1</a:t>
            </a:r>
          </a:p>
          <a:p>
            <a:r>
              <a:rPr lang="es-MX" sz="2000" dirty="0"/>
              <a:t>SET @</a:t>
            </a:r>
            <a:r>
              <a:rPr lang="es-MX" sz="2000" dirty="0" err="1"/>
              <a:t>var</a:t>
            </a:r>
            <a:r>
              <a:rPr lang="es-MX" sz="2000" dirty="0"/>
              <a:t> += 1</a:t>
            </a:r>
          </a:p>
          <a:p>
            <a:r>
              <a:rPr lang="es-MX" sz="2000" dirty="0"/>
              <a:t>SELECT @</a:t>
            </a:r>
            <a:r>
              <a:rPr lang="es-MX" sz="2000" dirty="0" err="1"/>
              <a:t>var</a:t>
            </a:r>
            <a:endParaRPr lang="es-MX" sz="2000" dirty="0"/>
          </a:p>
          <a:p>
            <a:endParaRPr lang="es-MX" sz="2000" dirty="0" smtClean="0"/>
          </a:p>
          <a:p>
            <a:r>
              <a:rPr lang="es-MX" sz="2000" dirty="0" smtClean="0"/>
              <a:t>SET </a:t>
            </a:r>
            <a:r>
              <a:rPr lang="es-MX" sz="2000" dirty="0"/>
              <a:t>@</a:t>
            </a:r>
            <a:r>
              <a:rPr lang="es-MX" sz="2000" dirty="0" err="1"/>
              <a:t>var</a:t>
            </a:r>
            <a:r>
              <a:rPr lang="es-MX" sz="2000" dirty="0"/>
              <a:t> *= 2</a:t>
            </a:r>
          </a:p>
          <a:p>
            <a:r>
              <a:rPr lang="es-MX" sz="2000" dirty="0"/>
              <a:t>SELECT @</a:t>
            </a:r>
            <a:r>
              <a:rPr lang="es-MX" sz="2000" dirty="0" err="1"/>
              <a:t>var</a:t>
            </a:r>
            <a:endParaRPr lang="es-MX" sz="2000" dirty="0"/>
          </a:p>
          <a:p>
            <a:endParaRPr lang="es-MX" sz="2000" dirty="0" smtClean="0"/>
          </a:p>
          <a:p>
            <a:r>
              <a:rPr lang="es-MX" sz="2000" dirty="0" smtClean="0"/>
              <a:t>SET </a:t>
            </a:r>
            <a:r>
              <a:rPr lang="es-MX" sz="2000" dirty="0"/>
              <a:t>@</a:t>
            </a:r>
            <a:r>
              <a:rPr lang="es-MX" sz="2000" dirty="0" err="1"/>
              <a:t>var</a:t>
            </a:r>
            <a:r>
              <a:rPr lang="es-MX" sz="2000" dirty="0"/>
              <a:t> /= 4</a:t>
            </a:r>
          </a:p>
          <a:p>
            <a:r>
              <a:rPr lang="es-MX" sz="2000" dirty="0"/>
              <a:t>SELECT @</a:t>
            </a:r>
            <a:r>
              <a:rPr lang="es-MX" sz="2000" dirty="0" err="1"/>
              <a:t>var</a:t>
            </a:r>
            <a:endParaRPr lang="es-MX" sz="2000" dirty="0"/>
          </a:p>
          <a:p>
            <a:r>
              <a:rPr lang="es-MX" sz="2000" dirty="0"/>
              <a:t>GO</a:t>
            </a:r>
          </a:p>
          <a:p>
            <a:endParaRPr lang="es-MX" sz="2000" dirty="0"/>
          </a:p>
          <a:p>
            <a:pPr algn="just"/>
            <a:endParaRPr lang="es-MX" sz="2000" dirty="0">
              <a:solidFill>
                <a:srgbClr val="1F9127"/>
              </a:solidFill>
            </a:endParaRPr>
          </a:p>
        </p:txBody>
      </p:sp>
    </p:spTree>
    <p:extLst>
      <p:ext uri="{BB962C8B-B14F-4D97-AF65-F5344CB8AC3E}">
        <p14:creationId xmlns:p14="http://schemas.microsoft.com/office/powerpoint/2010/main" val="21654757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785652"/>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Asignación de </a:t>
            </a:r>
            <a:r>
              <a:rPr lang="es-MX" sz="2000" b="1" dirty="0">
                <a:solidFill>
                  <a:srgbClr val="1F9127"/>
                </a:solidFill>
                <a:effectLst>
                  <a:outerShdw blurRad="38100" dist="38100" dir="2700000" algn="tl">
                    <a:srgbClr val="000000">
                      <a:alpha val="43137"/>
                    </a:srgbClr>
                  </a:outerShdw>
                </a:effectLst>
              </a:rPr>
              <a:t>Variables</a:t>
            </a:r>
          </a:p>
          <a:p>
            <a:endParaRPr lang="es-MX" sz="2000" dirty="0" smtClean="0">
              <a:solidFill>
                <a:srgbClr val="1F9127"/>
              </a:solidFill>
            </a:endParaRPr>
          </a:p>
          <a:p>
            <a:pPr algn="just"/>
            <a:r>
              <a:rPr lang="es-MX" sz="2000" dirty="0" smtClean="0">
                <a:solidFill>
                  <a:srgbClr val="1F9127"/>
                </a:solidFill>
              </a:rPr>
              <a:t>Con </a:t>
            </a:r>
            <a:r>
              <a:rPr lang="es-MX" sz="2000" dirty="0">
                <a:solidFill>
                  <a:srgbClr val="1F9127"/>
                </a:solidFill>
              </a:rPr>
              <a:t>la excepción de una variable de tabla, todas las otras variables contienen un</a:t>
            </a:r>
          </a:p>
          <a:p>
            <a:pPr algn="just"/>
            <a:r>
              <a:rPr lang="es-MX" sz="2000" dirty="0">
                <a:solidFill>
                  <a:srgbClr val="1F9127"/>
                </a:solidFill>
              </a:rPr>
              <a:t>solo valor. </a:t>
            </a:r>
            <a:endParaRPr lang="es-MX" sz="2000" dirty="0" smtClean="0">
              <a:solidFill>
                <a:srgbClr val="1F9127"/>
              </a:solidFill>
            </a:endParaRPr>
          </a:p>
          <a:p>
            <a:pPr algn="just"/>
            <a:endParaRPr lang="es-MX" sz="2000" dirty="0">
              <a:solidFill>
                <a:srgbClr val="1F9127"/>
              </a:solidFill>
            </a:endParaRPr>
          </a:p>
          <a:p>
            <a:pPr algn="just"/>
            <a:r>
              <a:rPr lang="es-MX" sz="2000" dirty="0" smtClean="0">
                <a:solidFill>
                  <a:srgbClr val="1F9127"/>
                </a:solidFill>
              </a:rPr>
              <a:t>Aunque </a:t>
            </a:r>
            <a:r>
              <a:rPr lang="es-MX" sz="2000" dirty="0">
                <a:solidFill>
                  <a:srgbClr val="1F9127"/>
                </a:solidFill>
              </a:rPr>
              <a:t>se puede asignar el resultado de una declaración SELECT a una </a:t>
            </a:r>
            <a:r>
              <a:rPr lang="es-MX" sz="2000" dirty="0" smtClean="0">
                <a:solidFill>
                  <a:srgbClr val="1F9127"/>
                </a:solidFill>
              </a:rPr>
              <a:t>variable, si </a:t>
            </a:r>
            <a:r>
              <a:rPr lang="es-MX" sz="2000" dirty="0">
                <a:solidFill>
                  <a:srgbClr val="1F9127"/>
                </a:solidFill>
              </a:rPr>
              <a:t>hay más de una fila devuelta desde la declaración SELECT, usted no recibirá un error. </a:t>
            </a:r>
            <a:r>
              <a:rPr lang="es-MX" sz="2000" dirty="0" smtClean="0">
                <a:solidFill>
                  <a:srgbClr val="1F9127"/>
                </a:solidFill>
              </a:rPr>
              <a:t>La variable </a:t>
            </a:r>
            <a:r>
              <a:rPr lang="es-MX" sz="2000" dirty="0">
                <a:solidFill>
                  <a:srgbClr val="1F9127"/>
                </a:solidFill>
              </a:rPr>
              <a:t>contendrá sólo el último valor del conjunto de resultados. </a:t>
            </a:r>
            <a:r>
              <a:rPr lang="es-MX" sz="2000" dirty="0" smtClean="0">
                <a:solidFill>
                  <a:srgbClr val="1F9127"/>
                </a:solidFill>
              </a:rPr>
              <a:t>Cualquier </a:t>
            </a:r>
            <a:r>
              <a:rPr lang="es-MX" sz="2000" dirty="0">
                <a:solidFill>
                  <a:srgbClr val="1F9127"/>
                </a:solidFill>
              </a:rPr>
              <a:t>otro valor </a:t>
            </a:r>
            <a:r>
              <a:rPr lang="es-MX" sz="2000" dirty="0" smtClean="0">
                <a:solidFill>
                  <a:srgbClr val="1F9127"/>
                </a:solidFill>
              </a:rPr>
              <a:t>será descartado</a:t>
            </a:r>
            <a:r>
              <a:rPr lang="es-MX" sz="2000" dirty="0">
                <a:solidFill>
                  <a:srgbClr val="1F9127"/>
                </a:solidFill>
              </a:rPr>
              <a:t>.</a:t>
            </a: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364552374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Cláusula OUTPUT</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just"/>
            <a:r>
              <a:rPr lang="es-MX" sz="2000" dirty="0" smtClean="0">
                <a:solidFill>
                  <a:srgbClr val="1F9127"/>
                </a:solidFill>
              </a:rPr>
              <a:t>En </a:t>
            </a:r>
            <a:r>
              <a:rPr lang="es-MX" sz="2000" dirty="0">
                <a:solidFill>
                  <a:srgbClr val="1F9127"/>
                </a:solidFill>
              </a:rPr>
              <a:t>el curso de las </a:t>
            </a:r>
            <a:r>
              <a:rPr lang="es-MX" sz="2000" dirty="0" smtClean="0">
                <a:solidFill>
                  <a:srgbClr val="1F9127"/>
                </a:solidFill>
              </a:rPr>
              <a:t>Instrucciones SQL, </a:t>
            </a:r>
            <a:r>
              <a:rPr lang="es-MX" sz="2000" dirty="0">
                <a:solidFill>
                  <a:srgbClr val="1F9127"/>
                </a:solidFill>
              </a:rPr>
              <a:t>es posible que necesite recuperar el estado de las filas que están </a:t>
            </a:r>
            <a:r>
              <a:rPr lang="es-MX" sz="2000" dirty="0" smtClean="0">
                <a:solidFill>
                  <a:srgbClr val="1F9127"/>
                </a:solidFill>
              </a:rPr>
              <a:t>siendo modificadas</a:t>
            </a:r>
            <a:r>
              <a:rPr lang="es-MX" sz="2000" dirty="0">
                <a:solidFill>
                  <a:srgbClr val="1F9127"/>
                </a:solidFill>
              </a:rPr>
              <a:t>. En el marco de las operaciones de DML, SQL Server ofrece dos tablas especiales </a:t>
            </a:r>
            <a:r>
              <a:rPr lang="es-MX" sz="2000" dirty="0" smtClean="0">
                <a:solidFill>
                  <a:srgbClr val="1F9127"/>
                </a:solidFill>
              </a:rPr>
              <a:t>denominadas </a:t>
            </a:r>
            <a:r>
              <a:rPr lang="es-MX" sz="2000" i="1" dirty="0" err="1" smtClean="0">
                <a:solidFill>
                  <a:srgbClr val="1F9127"/>
                </a:solidFill>
                <a:effectLst>
                  <a:outerShdw blurRad="38100" dist="38100" dir="2700000" algn="tl">
                    <a:srgbClr val="000000">
                      <a:alpha val="43137"/>
                    </a:srgbClr>
                  </a:outerShdw>
                </a:effectLst>
              </a:rPr>
              <a:t>inserted</a:t>
            </a:r>
            <a:r>
              <a:rPr lang="es-MX" sz="2000" dirty="0" smtClean="0">
                <a:solidFill>
                  <a:srgbClr val="1F9127"/>
                </a:solidFill>
                <a:effectLst>
                  <a:outerShdw blurRad="38100" dist="38100" dir="2700000" algn="tl">
                    <a:srgbClr val="000000">
                      <a:alpha val="43137"/>
                    </a:srgbClr>
                  </a:outerShdw>
                </a:effectLst>
              </a:rPr>
              <a:t> </a:t>
            </a:r>
            <a:r>
              <a:rPr lang="es-MX" sz="2000" dirty="0">
                <a:solidFill>
                  <a:srgbClr val="1F9127"/>
                </a:solidFill>
              </a:rPr>
              <a:t>y </a:t>
            </a:r>
            <a:r>
              <a:rPr lang="es-MX" sz="2000" i="1" dirty="0" err="1">
                <a:solidFill>
                  <a:srgbClr val="1F9127"/>
                </a:solidFill>
                <a:effectLst>
                  <a:outerShdw blurRad="38100" dist="38100" dir="2700000" algn="tl">
                    <a:srgbClr val="000000">
                      <a:alpha val="43137"/>
                    </a:srgbClr>
                  </a:outerShdw>
                </a:effectLst>
              </a:rPr>
              <a:t>deleted</a:t>
            </a:r>
            <a:r>
              <a:rPr lang="es-MX" sz="2000" dirty="0">
                <a:solidFill>
                  <a:srgbClr val="1F9127"/>
                </a:solidFill>
              </a:rPr>
              <a:t>. Estas tablas son creadas automáticamente Las tablas </a:t>
            </a:r>
            <a:r>
              <a:rPr lang="es-MX" sz="2000" dirty="0" err="1">
                <a:solidFill>
                  <a:srgbClr val="1F9127"/>
                </a:solidFill>
              </a:rPr>
              <a:t>inserted</a:t>
            </a:r>
            <a:r>
              <a:rPr lang="es-MX" sz="2000" dirty="0">
                <a:solidFill>
                  <a:srgbClr val="1F9127"/>
                </a:solidFill>
              </a:rPr>
              <a:t> y </a:t>
            </a:r>
            <a:r>
              <a:rPr lang="es-MX" sz="2000" dirty="0" err="1">
                <a:solidFill>
                  <a:srgbClr val="1F9127"/>
                </a:solidFill>
              </a:rPr>
              <a:t>deleted</a:t>
            </a:r>
            <a:r>
              <a:rPr lang="es-MX" sz="2000" dirty="0">
                <a:solidFill>
                  <a:srgbClr val="1F9127"/>
                </a:solidFill>
              </a:rPr>
              <a:t> están en el ámbito de una conexión y no pueden ser accedidas por </a:t>
            </a:r>
            <a:r>
              <a:rPr lang="es-MX" sz="2000" dirty="0" smtClean="0">
                <a:solidFill>
                  <a:srgbClr val="1F9127"/>
                </a:solidFill>
              </a:rPr>
              <a:t>cualquier otro </a:t>
            </a:r>
            <a:r>
              <a:rPr lang="es-MX" sz="2000" dirty="0">
                <a:solidFill>
                  <a:srgbClr val="1F9127"/>
                </a:solidFill>
              </a:rPr>
              <a:t>usuario.</a:t>
            </a:r>
          </a:p>
          <a:p>
            <a:pPr algn="just"/>
            <a:r>
              <a:rPr lang="es-MX" sz="2000" dirty="0" smtClean="0">
                <a:solidFill>
                  <a:srgbClr val="1F9127"/>
                </a:solidFill>
              </a:rPr>
              <a:t>Estas </a:t>
            </a:r>
            <a:r>
              <a:rPr lang="es-MX" sz="2000" dirty="0">
                <a:solidFill>
                  <a:srgbClr val="1F9127"/>
                </a:solidFill>
              </a:rPr>
              <a:t>tablas existen siempre que una </a:t>
            </a:r>
            <a:r>
              <a:rPr lang="es-MX" sz="2000" i="1" dirty="0">
                <a:solidFill>
                  <a:srgbClr val="1F9127"/>
                </a:solidFill>
                <a:effectLst>
                  <a:outerShdw blurRad="38100" dist="38100" dir="2700000" algn="tl">
                    <a:srgbClr val="000000">
                      <a:alpha val="43137"/>
                    </a:srgbClr>
                  </a:outerShdw>
                </a:effectLst>
              </a:rPr>
              <a:t>modificación de datos </a:t>
            </a:r>
            <a:r>
              <a:rPr lang="es-MX" sz="2000" dirty="0">
                <a:solidFill>
                  <a:srgbClr val="1F9127"/>
                </a:solidFill>
              </a:rPr>
              <a:t>está en curso, la transacción está abierta, </a:t>
            </a:r>
            <a:r>
              <a:rPr lang="es-MX" sz="2000" dirty="0" smtClean="0">
                <a:solidFill>
                  <a:srgbClr val="1F9127"/>
                </a:solidFill>
              </a:rPr>
              <a:t>y además </a:t>
            </a:r>
            <a:r>
              <a:rPr lang="es-MX" sz="2000" dirty="0">
                <a:solidFill>
                  <a:srgbClr val="1F9127"/>
                </a:solidFill>
              </a:rPr>
              <a:t>son válidas sólo para la modificación de los datos que actualmente está siendo ejecutada.</a:t>
            </a:r>
          </a:p>
          <a:p>
            <a:pPr algn="just"/>
            <a:endParaRPr lang="es-MX" sz="2000" dirty="0" smtClean="0">
              <a:solidFill>
                <a:srgbClr val="1F9127"/>
              </a:solidFill>
            </a:endParaRPr>
          </a:p>
          <a:p>
            <a:pPr algn="just"/>
            <a:r>
              <a:rPr lang="es-MX" sz="2000" i="1" dirty="0" smtClean="0">
                <a:solidFill>
                  <a:srgbClr val="1F9127"/>
                </a:solidFill>
                <a:effectLst>
                  <a:outerShdw blurRad="38100" dist="38100" dir="2700000" algn="tl">
                    <a:srgbClr val="000000">
                      <a:alpha val="43137"/>
                    </a:srgbClr>
                  </a:outerShdw>
                </a:effectLst>
              </a:rPr>
              <a:t>La </a:t>
            </a:r>
            <a:r>
              <a:rPr lang="es-MX" sz="2000" i="1" dirty="0">
                <a:solidFill>
                  <a:srgbClr val="1F9127"/>
                </a:solidFill>
                <a:effectLst>
                  <a:outerShdw blurRad="38100" dist="38100" dir="2700000" algn="tl">
                    <a:srgbClr val="000000">
                      <a:alpha val="43137"/>
                    </a:srgbClr>
                  </a:outerShdw>
                </a:effectLst>
              </a:rPr>
              <a:t>tabla </a:t>
            </a:r>
            <a:r>
              <a:rPr lang="es-MX" sz="2000" i="1" dirty="0" err="1">
                <a:solidFill>
                  <a:srgbClr val="1F9127"/>
                </a:solidFill>
                <a:effectLst>
                  <a:outerShdw blurRad="38100" dist="38100" dir="2700000" algn="tl">
                    <a:srgbClr val="000000">
                      <a:alpha val="43137"/>
                    </a:srgbClr>
                  </a:outerShdw>
                </a:effectLst>
              </a:rPr>
              <a:t>inserted</a:t>
            </a:r>
            <a:r>
              <a:rPr lang="es-MX" sz="2000" i="1" dirty="0">
                <a:solidFill>
                  <a:srgbClr val="1F9127"/>
                </a:solidFill>
                <a:effectLst>
                  <a:outerShdw blurRad="38100" dist="38100" dir="2700000" algn="tl">
                    <a:srgbClr val="000000">
                      <a:alpha val="43137"/>
                    </a:srgbClr>
                  </a:outerShdw>
                </a:effectLst>
              </a:rPr>
              <a:t> </a:t>
            </a:r>
            <a:r>
              <a:rPr lang="es-MX" sz="2000" dirty="0" smtClean="0">
                <a:solidFill>
                  <a:srgbClr val="1F9127"/>
                </a:solidFill>
              </a:rPr>
              <a:t>contiene </a:t>
            </a:r>
            <a:r>
              <a:rPr lang="es-MX" sz="2000" dirty="0">
                <a:solidFill>
                  <a:srgbClr val="1F9127"/>
                </a:solidFill>
              </a:rPr>
              <a:t>el estado de la(s) fila(s) modificada(s) después que ya se producido la </a:t>
            </a:r>
            <a:r>
              <a:rPr lang="es-MX" sz="2000" dirty="0" smtClean="0">
                <a:solidFill>
                  <a:srgbClr val="1F9127"/>
                </a:solidFill>
              </a:rPr>
              <a:t>modificación, denominado </a:t>
            </a:r>
            <a:r>
              <a:rPr lang="es-MX" sz="2000" dirty="0">
                <a:solidFill>
                  <a:srgbClr val="1F9127"/>
                </a:solidFill>
              </a:rPr>
              <a:t>como “la imagen después”. </a:t>
            </a:r>
            <a:endParaRPr lang="es-MX" sz="2000" dirty="0" smtClean="0">
              <a:solidFill>
                <a:srgbClr val="1F9127"/>
              </a:solidFill>
            </a:endParaRPr>
          </a:p>
          <a:p>
            <a:pPr algn="just"/>
            <a:r>
              <a:rPr lang="es-MX" sz="2000" i="1" dirty="0">
                <a:solidFill>
                  <a:srgbClr val="1F9127"/>
                </a:solidFill>
                <a:effectLst>
                  <a:outerShdw blurRad="38100" dist="38100" dir="2700000" algn="tl">
                    <a:srgbClr val="000000">
                      <a:alpha val="43137"/>
                    </a:srgbClr>
                  </a:outerShdw>
                </a:effectLst>
              </a:rPr>
              <a:t>La tabla </a:t>
            </a:r>
            <a:r>
              <a:rPr lang="es-MX" sz="2000" i="1" dirty="0" err="1">
                <a:solidFill>
                  <a:srgbClr val="1F9127"/>
                </a:solidFill>
                <a:effectLst>
                  <a:outerShdw blurRad="38100" dist="38100" dir="2700000" algn="tl">
                    <a:srgbClr val="000000">
                      <a:alpha val="43137"/>
                    </a:srgbClr>
                  </a:outerShdw>
                </a:effectLst>
              </a:rPr>
              <a:t>deleted</a:t>
            </a:r>
            <a:r>
              <a:rPr lang="es-MX" sz="2000" i="1" dirty="0">
                <a:solidFill>
                  <a:srgbClr val="1F9127"/>
                </a:solidFill>
                <a:effectLst>
                  <a:outerShdw blurRad="38100" dist="38100" dir="2700000" algn="tl">
                    <a:srgbClr val="000000">
                      <a:alpha val="43137"/>
                    </a:srgbClr>
                  </a:outerShdw>
                </a:effectLst>
              </a:rPr>
              <a:t> </a:t>
            </a:r>
            <a:r>
              <a:rPr lang="es-MX" sz="2000" dirty="0" smtClean="0">
                <a:solidFill>
                  <a:srgbClr val="1F9127"/>
                </a:solidFill>
              </a:rPr>
              <a:t>contiene </a:t>
            </a:r>
            <a:r>
              <a:rPr lang="es-MX" sz="2000" dirty="0">
                <a:solidFill>
                  <a:srgbClr val="1F9127"/>
                </a:solidFill>
              </a:rPr>
              <a:t>el estado de la(s) fila(s) modificada(s) </a:t>
            </a:r>
            <a:r>
              <a:rPr lang="es-MX" sz="2000" dirty="0" smtClean="0">
                <a:solidFill>
                  <a:srgbClr val="1F9127"/>
                </a:solidFill>
              </a:rPr>
              <a:t>antes de </a:t>
            </a:r>
            <a:r>
              <a:rPr lang="es-MX" sz="2000" dirty="0">
                <a:solidFill>
                  <a:srgbClr val="1F9127"/>
                </a:solidFill>
              </a:rPr>
              <a:t>la modificación de los datos, conocida como “la imagen antes”.</a:t>
            </a:r>
          </a:p>
          <a:p>
            <a:pPr algn="just"/>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2197345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Tipos de Datos</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323528" y="2060848"/>
            <a:ext cx="8712968" cy="3170099"/>
          </a:xfrm>
          <a:prstGeom prst="rect">
            <a:avLst/>
          </a:prstGeom>
          <a:noFill/>
        </p:spPr>
        <p:txBody>
          <a:bodyPr wrap="square" rtlCol="0">
            <a:spAutoFit/>
          </a:bodyPr>
          <a:lstStyle/>
          <a:p>
            <a:r>
              <a:rPr lang="es-MX" sz="2000" dirty="0" smtClean="0">
                <a:solidFill>
                  <a:srgbClr val="1F9127"/>
                </a:solidFill>
              </a:rPr>
              <a:t>Son:</a:t>
            </a:r>
          </a:p>
          <a:p>
            <a:pPr marL="800100" lvl="1" indent="-342900">
              <a:lnSpc>
                <a:spcPct val="150000"/>
              </a:lnSpc>
              <a:buFont typeface="Wingdings" panose="05000000000000000000" pitchFamily="2" charset="2"/>
              <a:buChar char="q"/>
            </a:pPr>
            <a:r>
              <a:rPr lang="es-MX" sz="2000" dirty="0" smtClean="0">
                <a:solidFill>
                  <a:srgbClr val="1F9127"/>
                </a:solidFill>
              </a:rPr>
              <a:t>Numéricos</a:t>
            </a:r>
          </a:p>
          <a:p>
            <a:pPr marL="800100" lvl="1" indent="-342900">
              <a:lnSpc>
                <a:spcPct val="150000"/>
              </a:lnSpc>
              <a:buFont typeface="Wingdings" panose="05000000000000000000" pitchFamily="2" charset="2"/>
              <a:buChar char="q"/>
            </a:pPr>
            <a:r>
              <a:rPr lang="es-MX" sz="2000" dirty="0" smtClean="0">
                <a:solidFill>
                  <a:srgbClr val="1F9127"/>
                </a:solidFill>
              </a:rPr>
              <a:t>Carácter</a:t>
            </a:r>
          </a:p>
          <a:p>
            <a:pPr marL="800100" lvl="1" indent="-342900">
              <a:lnSpc>
                <a:spcPct val="150000"/>
              </a:lnSpc>
              <a:buFont typeface="Wingdings" panose="05000000000000000000" pitchFamily="2" charset="2"/>
              <a:buChar char="q"/>
            </a:pPr>
            <a:r>
              <a:rPr lang="es-MX" sz="2000" dirty="0" smtClean="0">
                <a:solidFill>
                  <a:srgbClr val="1F9127"/>
                </a:solidFill>
              </a:rPr>
              <a:t>Fecha</a:t>
            </a:r>
          </a:p>
          <a:p>
            <a:pPr marL="800100" lvl="1" indent="-342900">
              <a:lnSpc>
                <a:spcPct val="150000"/>
              </a:lnSpc>
              <a:buFont typeface="Wingdings" panose="05000000000000000000" pitchFamily="2" charset="2"/>
              <a:buChar char="q"/>
            </a:pPr>
            <a:r>
              <a:rPr lang="es-MX" sz="2000" dirty="0" smtClean="0">
                <a:solidFill>
                  <a:srgbClr val="1F9127"/>
                </a:solidFill>
              </a:rPr>
              <a:t>Binarios</a:t>
            </a:r>
          </a:p>
          <a:p>
            <a:pPr marL="800100" lvl="1" indent="-342900">
              <a:lnSpc>
                <a:spcPct val="150000"/>
              </a:lnSpc>
              <a:buFont typeface="Wingdings" panose="05000000000000000000" pitchFamily="2" charset="2"/>
              <a:buChar char="q"/>
            </a:pPr>
            <a:r>
              <a:rPr lang="es-MX" sz="2000" dirty="0" smtClean="0">
                <a:solidFill>
                  <a:srgbClr val="1F9127"/>
                </a:solidFill>
              </a:rPr>
              <a:t>XML</a:t>
            </a:r>
          </a:p>
          <a:p>
            <a:pPr marL="800100" lvl="1" indent="-342900">
              <a:lnSpc>
                <a:spcPct val="150000"/>
              </a:lnSpc>
              <a:buFont typeface="Wingdings" panose="05000000000000000000" pitchFamily="2" charset="2"/>
              <a:buChar char="q"/>
            </a:pPr>
            <a:r>
              <a:rPr lang="es-MX" sz="2000" dirty="0" smtClean="0">
                <a:solidFill>
                  <a:srgbClr val="1F9127"/>
                </a:solidFill>
              </a:rPr>
              <a:t>Definidos por el usuario</a:t>
            </a:r>
            <a:endParaRPr lang="es-MX" sz="2000" dirty="0">
              <a:solidFill>
                <a:srgbClr val="1F9127"/>
              </a:solidFill>
            </a:endParaRPr>
          </a:p>
        </p:txBody>
      </p:sp>
    </p:spTree>
    <p:extLst>
      <p:ext uri="{BB962C8B-B14F-4D97-AF65-F5344CB8AC3E}">
        <p14:creationId xmlns:p14="http://schemas.microsoft.com/office/powerpoint/2010/main" val="130673547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Cláusula OUTPUT</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just"/>
            <a:r>
              <a:rPr lang="es-MX" sz="2000" dirty="0" smtClean="0">
                <a:solidFill>
                  <a:srgbClr val="1F9127"/>
                </a:solidFill>
              </a:rPr>
              <a:t>Dado </a:t>
            </a:r>
            <a:r>
              <a:rPr lang="es-MX" sz="2000" dirty="0">
                <a:solidFill>
                  <a:srgbClr val="1F9127"/>
                </a:solidFill>
              </a:rPr>
              <a:t>que una declaración INSERT es sólo la adición de nuevas filas a una tabla, la tabla </a:t>
            </a:r>
            <a:r>
              <a:rPr lang="es-MX" sz="2000" i="1" dirty="0" err="1">
                <a:solidFill>
                  <a:srgbClr val="1F9127"/>
                </a:solidFill>
                <a:effectLst>
                  <a:outerShdw blurRad="38100" dist="38100" dir="2700000" algn="tl">
                    <a:srgbClr val="000000">
                      <a:alpha val="43137"/>
                    </a:srgbClr>
                  </a:outerShdw>
                </a:effectLst>
              </a:rPr>
              <a:t>deleted</a:t>
            </a:r>
            <a:r>
              <a:rPr lang="es-MX" sz="2000" dirty="0">
                <a:solidFill>
                  <a:srgbClr val="1F9127"/>
                </a:solidFill>
                <a:effectLst>
                  <a:outerShdw blurRad="38100" dist="38100" dir="2700000" algn="tl">
                    <a:srgbClr val="000000">
                      <a:alpha val="43137"/>
                    </a:srgbClr>
                  </a:outerShdw>
                </a:effectLst>
              </a:rPr>
              <a:t> </a:t>
            </a:r>
            <a:r>
              <a:rPr lang="es-MX" sz="2000" dirty="0" smtClean="0">
                <a:solidFill>
                  <a:srgbClr val="1F9127"/>
                </a:solidFill>
              </a:rPr>
              <a:t>siempre estará </a:t>
            </a:r>
            <a:r>
              <a:rPr lang="es-MX" sz="2000" dirty="0">
                <a:solidFill>
                  <a:srgbClr val="1F9127"/>
                </a:solidFill>
              </a:rPr>
              <a:t>vacía. Cuando se ejecuta una instrucción DELETE, las filas se eliminan de la tabla, y la tabla </a:t>
            </a:r>
            <a:r>
              <a:rPr lang="es-MX" sz="2000" i="1" dirty="0" err="1" smtClean="0">
                <a:solidFill>
                  <a:srgbClr val="1F9127"/>
                </a:solidFill>
                <a:effectLst>
                  <a:outerShdw blurRad="38100" dist="38100" dir="2700000" algn="tl">
                    <a:srgbClr val="000000">
                      <a:alpha val="43137"/>
                    </a:srgbClr>
                  </a:outerShdw>
                </a:effectLst>
              </a:rPr>
              <a:t>inserted</a:t>
            </a:r>
            <a:r>
              <a:rPr lang="es-MX" sz="2000" i="1" dirty="0" smtClean="0">
                <a:solidFill>
                  <a:srgbClr val="1F9127"/>
                </a:solidFill>
                <a:effectLst>
                  <a:outerShdw blurRad="38100" dist="38100" dir="2700000" algn="tl">
                    <a:srgbClr val="000000">
                      <a:alpha val="43137"/>
                    </a:srgbClr>
                  </a:outerShdw>
                </a:effectLst>
              </a:rPr>
              <a:t> </a:t>
            </a:r>
            <a:r>
              <a:rPr lang="es-MX" sz="2000" dirty="0" smtClean="0">
                <a:solidFill>
                  <a:srgbClr val="1F9127"/>
                </a:solidFill>
              </a:rPr>
              <a:t>siempre </a:t>
            </a:r>
            <a:r>
              <a:rPr lang="es-MX" sz="2000" dirty="0">
                <a:solidFill>
                  <a:srgbClr val="1F9127"/>
                </a:solidFill>
              </a:rPr>
              <a:t>estará vacía. Una declaración UPDATE, dado que modifica una fila ya existente, tendrá </a:t>
            </a:r>
            <a:r>
              <a:rPr lang="es-MX" sz="2000" dirty="0" smtClean="0">
                <a:solidFill>
                  <a:srgbClr val="1F9127"/>
                </a:solidFill>
              </a:rPr>
              <a:t>entradas tanto </a:t>
            </a:r>
            <a:r>
              <a:rPr lang="es-MX" sz="2000" dirty="0">
                <a:solidFill>
                  <a:srgbClr val="1F9127"/>
                </a:solidFill>
              </a:rPr>
              <a:t>en la tabla </a:t>
            </a:r>
            <a:r>
              <a:rPr lang="es-MX" sz="2000" i="1" dirty="0" err="1">
                <a:solidFill>
                  <a:srgbClr val="1F9127"/>
                </a:solidFill>
                <a:effectLst>
                  <a:outerShdw blurRad="38100" dist="38100" dir="2700000" algn="tl">
                    <a:srgbClr val="000000">
                      <a:alpha val="43137"/>
                    </a:srgbClr>
                  </a:outerShdw>
                </a:effectLst>
              </a:rPr>
              <a:t>inserted</a:t>
            </a:r>
            <a:r>
              <a:rPr lang="es-MX" sz="2000" dirty="0">
                <a:solidFill>
                  <a:srgbClr val="1F9127"/>
                </a:solidFill>
              </a:rPr>
              <a:t> como en </a:t>
            </a:r>
            <a:r>
              <a:rPr lang="es-MX" sz="2000" i="1" dirty="0" err="1">
                <a:solidFill>
                  <a:srgbClr val="1F9127"/>
                </a:solidFill>
                <a:effectLst>
                  <a:outerShdw blurRad="38100" dist="38100" dir="2700000" algn="tl">
                    <a:srgbClr val="000000">
                      <a:alpha val="43137"/>
                    </a:srgbClr>
                  </a:outerShdw>
                </a:effectLst>
              </a:rPr>
              <a:t>deleted</a:t>
            </a:r>
            <a:r>
              <a:rPr lang="es-MX" sz="2000" dirty="0">
                <a:solidFill>
                  <a:srgbClr val="1F9127"/>
                </a:solidFill>
              </a:rPr>
              <a:t>. Para una declaración MERGE, las tablas </a:t>
            </a:r>
            <a:r>
              <a:rPr lang="es-MX" sz="2000" i="1" dirty="0" err="1">
                <a:solidFill>
                  <a:srgbClr val="1F9127"/>
                </a:solidFill>
                <a:effectLst>
                  <a:outerShdw blurRad="38100" dist="38100" dir="2700000" algn="tl">
                    <a:srgbClr val="000000">
                      <a:alpha val="43137"/>
                    </a:srgbClr>
                  </a:outerShdw>
                </a:effectLst>
              </a:rPr>
              <a:t>inserted</a:t>
            </a:r>
            <a:r>
              <a:rPr lang="es-MX" sz="2000" dirty="0">
                <a:solidFill>
                  <a:srgbClr val="1F9127"/>
                </a:solidFill>
              </a:rPr>
              <a:t> y </a:t>
            </a:r>
            <a:r>
              <a:rPr lang="es-MX" sz="2000" i="1" dirty="0" err="1">
                <a:solidFill>
                  <a:srgbClr val="1F9127"/>
                </a:solidFill>
                <a:effectLst>
                  <a:outerShdw blurRad="38100" dist="38100" dir="2700000" algn="tl">
                    <a:srgbClr val="000000">
                      <a:alpha val="43137"/>
                    </a:srgbClr>
                  </a:outerShdw>
                </a:effectLst>
              </a:rPr>
              <a:t>deleted</a:t>
            </a:r>
            <a:r>
              <a:rPr lang="es-MX" sz="2000" dirty="0">
                <a:solidFill>
                  <a:srgbClr val="1F9127"/>
                </a:solidFill>
              </a:rPr>
              <a:t>, </a:t>
            </a:r>
            <a:r>
              <a:rPr lang="es-MX" sz="2000" dirty="0" smtClean="0">
                <a:solidFill>
                  <a:srgbClr val="1F9127"/>
                </a:solidFill>
              </a:rPr>
              <a:t>se rellenan </a:t>
            </a:r>
            <a:r>
              <a:rPr lang="es-MX" sz="2000" dirty="0">
                <a:solidFill>
                  <a:srgbClr val="1F9127"/>
                </a:solidFill>
              </a:rPr>
              <a:t>en función de si se ejecuta un INSERT, UPDATE, o DELETE desde la </a:t>
            </a:r>
            <a:r>
              <a:rPr lang="es-MX" sz="2000" dirty="0" smtClean="0">
                <a:solidFill>
                  <a:srgbClr val="1F9127"/>
                </a:solidFill>
              </a:rPr>
              <a:t>sentencia MERGE.</a:t>
            </a:r>
          </a:p>
          <a:p>
            <a:pPr algn="just"/>
            <a:endParaRPr lang="es-MX" sz="2000" dirty="0">
              <a:solidFill>
                <a:srgbClr val="1F9127"/>
              </a:solidFill>
            </a:endParaRPr>
          </a:p>
          <a:p>
            <a:pPr algn="just"/>
            <a:r>
              <a:rPr lang="es-MX" sz="2000" dirty="0">
                <a:solidFill>
                  <a:srgbClr val="1F9127"/>
                </a:solidFill>
              </a:rPr>
              <a:t>Antes de SQL Server 2005, sólo se podía acceder a las tablas </a:t>
            </a:r>
            <a:r>
              <a:rPr lang="es-MX" sz="2000" dirty="0" err="1">
                <a:solidFill>
                  <a:srgbClr val="1F9127"/>
                </a:solidFill>
              </a:rPr>
              <a:t>inserted</a:t>
            </a:r>
            <a:r>
              <a:rPr lang="es-MX" sz="2000" dirty="0">
                <a:solidFill>
                  <a:srgbClr val="1F9127"/>
                </a:solidFill>
              </a:rPr>
              <a:t> y </a:t>
            </a:r>
            <a:r>
              <a:rPr lang="es-MX" sz="2000" dirty="0" err="1">
                <a:solidFill>
                  <a:srgbClr val="1F9127"/>
                </a:solidFill>
              </a:rPr>
              <a:t>deleted</a:t>
            </a:r>
            <a:r>
              <a:rPr lang="es-MX" sz="2000" dirty="0">
                <a:solidFill>
                  <a:srgbClr val="1F9127"/>
                </a:solidFill>
              </a:rPr>
              <a:t> desde dentro un </a:t>
            </a:r>
            <a:r>
              <a:rPr lang="es-MX" sz="2000" dirty="0" err="1">
                <a:solidFill>
                  <a:srgbClr val="1F9127"/>
                </a:solidFill>
              </a:rPr>
              <a:t>trigger</a:t>
            </a:r>
            <a:r>
              <a:rPr lang="es-MX" sz="2000" dirty="0">
                <a:solidFill>
                  <a:srgbClr val="1F9127"/>
                </a:solidFill>
              </a:rPr>
              <a:t>.</a:t>
            </a:r>
          </a:p>
          <a:p>
            <a:pPr algn="just"/>
            <a:r>
              <a:rPr lang="es-MX" sz="2000" dirty="0">
                <a:solidFill>
                  <a:srgbClr val="1F9127"/>
                </a:solidFill>
              </a:rPr>
              <a:t>Ahora puede acceder a estas dos tablas directamente en el ámbito de una declaración INSERT, </a:t>
            </a:r>
            <a:r>
              <a:rPr lang="es-MX" sz="2000" dirty="0" smtClean="0">
                <a:solidFill>
                  <a:srgbClr val="1F9127"/>
                </a:solidFill>
              </a:rPr>
              <a:t>UPDATE,DELETE</a:t>
            </a:r>
            <a:r>
              <a:rPr lang="es-MX" sz="2000" dirty="0">
                <a:solidFill>
                  <a:srgbClr val="1F9127"/>
                </a:solidFill>
              </a:rPr>
              <a:t>, o MERGE mediante la utilización de la cláusula OUTPUT.</a:t>
            </a:r>
          </a:p>
          <a:p>
            <a:pPr algn="just"/>
            <a:endParaRPr lang="es-MX" sz="2000" dirty="0">
              <a:solidFill>
                <a:srgbClr val="1F9127"/>
              </a:solidFill>
            </a:endParaRPr>
          </a:p>
          <a:p>
            <a:pPr algn="just"/>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289338630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Cláusula OUTPUT</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785652"/>
          </a:xfrm>
          <a:prstGeom prst="rect">
            <a:avLst/>
          </a:prstGeom>
          <a:noFill/>
        </p:spPr>
        <p:txBody>
          <a:bodyPr wrap="square" rtlCol="0">
            <a:spAutoFit/>
          </a:bodyPr>
          <a:lstStyle/>
          <a:p>
            <a:pPr algn="just"/>
            <a:endParaRPr lang="es-MX" sz="2000" dirty="0">
              <a:solidFill>
                <a:srgbClr val="1F9127"/>
              </a:solidFill>
            </a:endParaRPr>
          </a:p>
          <a:p>
            <a:pPr algn="just"/>
            <a:r>
              <a:rPr lang="es-MX" sz="2000" dirty="0">
                <a:solidFill>
                  <a:srgbClr val="1F9127"/>
                </a:solidFill>
              </a:rPr>
              <a:t>La cláusula OUTPUT se puede utilizar de dos maneras dentro de una operación DML:</a:t>
            </a:r>
          </a:p>
          <a:p>
            <a:pPr algn="just"/>
            <a:endParaRPr lang="es-MX" sz="2000" dirty="0">
              <a:solidFill>
                <a:srgbClr val="1F9127"/>
              </a:solidFill>
            </a:endParaRPr>
          </a:p>
          <a:p>
            <a:pPr marL="457200" indent="-457200" algn="just">
              <a:buFont typeface="+mj-lt"/>
              <a:buAutoNum type="arabicPeriod"/>
            </a:pPr>
            <a:r>
              <a:rPr lang="es-MX" sz="2000" dirty="0">
                <a:solidFill>
                  <a:srgbClr val="1F9127"/>
                </a:solidFill>
              </a:rPr>
              <a:t>Para devolver como resultado el contenido de las tablas insertadas o eliminados directamente a una aplicación.</a:t>
            </a:r>
          </a:p>
          <a:p>
            <a:pPr marL="457200" indent="-457200" algn="just">
              <a:buFont typeface="+mj-lt"/>
              <a:buAutoNum type="arabicPeriod"/>
            </a:pPr>
            <a:r>
              <a:rPr lang="es-MX" sz="2000" dirty="0">
                <a:solidFill>
                  <a:srgbClr val="1F9127"/>
                </a:solidFill>
              </a:rPr>
              <a:t>Para insertar el contenido de las tablas </a:t>
            </a:r>
            <a:r>
              <a:rPr lang="es-MX" sz="2000" dirty="0" err="1">
                <a:solidFill>
                  <a:srgbClr val="1F9127"/>
                </a:solidFill>
              </a:rPr>
              <a:t>inserted</a:t>
            </a:r>
            <a:r>
              <a:rPr lang="es-MX" sz="2000" dirty="0">
                <a:solidFill>
                  <a:srgbClr val="1F9127"/>
                </a:solidFill>
              </a:rPr>
              <a:t> y/o </a:t>
            </a:r>
            <a:r>
              <a:rPr lang="es-MX" sz="2000" dirty="0" err="1">
                <a:solidFill>
                  <a:srgbClr val="1F9127"/>
                </a:solidFill>
              </a:rPr>
              <a:t>deleted</a:t>
            </a:r>
            <a:r>
              <a:rPr lang="es-MX" sz="2000" dirty="0">
                <a:solidFill>
                  <a:srgbClr val="1F9127"/>
                </a:solidFill>
              </a:rPr>
              <a:t> en una tabla o variable de tabla.</a:t>
            </a:r>
          </a:p>
          <a:p>
            <a:pPr algn="just"/>
            <a:endParaRPr lang="es-MX" sz="2000" dirty="0">
              <a:solidFill>
                <a:srgbClr val="1F9127"/>
              </a:solidFill>
            </a:endParaRPr>
          </a:p>
          <a:p>
            <a:pPr algn="just"/>
            <a:endParaRPr lang="es-MX" sz="2000" dirty="0">
              <a:solidFill>
                <a:srgbClr val="1F9127"/>
              </a:solidFill>
            </a:endParaRPr>
          </a:p>
          <a:p>
            <a:pPr algn="just"/>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15278123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94008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Condicional IF</a:t>
            </a:r>
            <a:endParaRPr lang="es-MX" sz="2000" b="1" dirty="0">
              <a:solidFill>
                <a:srgbClr val="1F9127"/>
              </a:solidFill>
              <a:effectLst>
                <a:outerShdw blurRad="38100" dist="38100" dir="2700000" algn="tl">
                  <a:srgbClr val="000000">
                    <a:alpha val="43137"/>
                  </a:srgbClr>
                </a:outerShdw>
              </a:effectLst>
            </a:endParaRPr>
          </a:p>
          <a:p>
            <a:endParaRPr lang="es-MX" sz="2000" dirty="0" smtClean="0"/>
          </a:p>
          <a:p>
            <a:pPr algn="just"/>
            <a:r>
              <a:rPr lang="es-MX" sz="2000" dirty="0">
                <a:solidFill>
                  <a:srgbClr val="1F9127"/>
                </a:solidFill>
              </a:rPr>
              <a:t>IF. . . ELSE proporciona la capacidad de ejecutar código condicionalmente. La declaración IF comprobará la</a:t>
            </a:r>
          </a:p>
          <a:p>
            <a:pPr algn="just"/>
            <a:r>
              <a:rPr lang="es-MX" sz="2000" dirty="0">
                <a:solidFill>
                  <a:srgbClr val="1F9127"/>
                </a:solidFill>
              </a:rPr>
              <a:t>condición suministrada y ejecutará el siguiente bloque de código cuando la condición sea verdadera. La sentencia</a:t>
            </a:r>
          </a:p>
          <a:p>
            <a:pPr algn="just"/>
            <a:r>
              <a:rPr lang="es-MX" sz="2000" dirty="0">
                <a:solidFill>
                  <a:srgbClr val="1F9127"/>
                </a:solidFill>
              </a:rPr>
              <a:t>opcional ELSE permite ejecutar código cuando el chequeo de la condición es falso.</a:t>
            </a:r>
          </a:p>
          <a:p>
            <a:r>
              <a:rPr lang="es-MX" sz="2000" dirty="0"/>
              <a:t> </a:t>
            </a:r>
          </a:p>
          <a:p>
            <a:r>
              <a:rPr lang="es-MX" sz="2000" dirty="0"/>
              <a:t>DECLARE @</a:t>
            </a:r>
            <a:r>
              <a:rPr lang="es-MX" sz="2000" dirty="0" err="1"/>
              <a:t>var</a:t>
            </a:r>
            <a:r>
              <a:rPr lang="es-MX" sz="2000" dirty="0"/>
              <a:t> INT</a:t>
            </a:r>
          </a:p>
          <a:p>
            <a:r>
              <a:rPr lang="es-MX" sz="2000" dirty="0"/>
              <a:t>SET @</a:t>
            </a:r>
            <a:r>
              <a:rPr lang="es-MX" sz="2000" dirty="0" err="1"/>
              <a:t>var</a:t>
            </a:r>
            <a:r>
              <a:rPr lang="es-MX" sz="2000" dirty="0"/>
              <a:t> = 1</a:t>
            </a:r>
          </a:p>
          <a:p>
            <a:r>
              <a:rPr lang="es-MX" sz="2000" dirty="0" smtClean="0"/>
              <a:t>	IF </a:t>
            </a:r>
            <a:r>
              <a:rPr lang="es-MX" sz="2000" dirty="0"/>
              <a:t>@</a:t>
            </a:r>
            <a:r>
              <a:rPr lang="es-MX" sz="2000" dirty="0" err="1"/>
              <a:t>var</a:t>
            </a:r>
            <a:r>
              <a:rPr lang="es-MX" sz="2000" dirty="0"/>
              <a:t> = 1</a:t>
            </a:r>
          </a:p>
          <a:p>
            <a:r>
              <a:rPr lang="es-MX" sz="2000" dirty="0" smtClean="0"/>
              <a:t>	PRINT </a:t>
            </a:r>
            <a:r>
              <a:rPr lang="es-MX" sz="2000" dirty="0"/>
              <a:t>'Este código es ejecutado cuando es true.'</a:t>
            </a:r>
          </a:p>
          <a:p>
            <a:r>
              <a:rPr lang="es-MX" sz="2000" dirty="0" smtClean="0"/>
              <a:t>	ELSE</a:t>
            </a:r>
            <a:endParaRPr lang="es-MX" sz="2000" dirty="0"/>
          </a:p>
          <a:p>
            <a:r>
              <a:rPr lang="es-MX" sz="2000" dirty="0" smtClean="0"/>
              <a:t>	PRINT </a:t>
            </a:r>
            <a:r>
              <a:rPr lang="es-MX" sz="2000" dirty="0"/>
              <a:t>' Este código es ejecutado cuando es false.'</a:t>
            </a:r>
          </a:p>
          <a:p>
            <a:r>
              <a:rPr lang="es-MX" sz="2000" dirty="0"/>
              <a:t> </a:t>
            </a:r>
          </a:p>
          <a:p>
            <a:pPr algn="just"/>
            <a:endParaRPr lang="es-MX" sz="2000" dirty="0">
              <a:solidFill>
                <a:srgbClr val="1F9127"/>
              </a:solidFill>
            </a:endParaRP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148295901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63231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Condicional IF</a:t>
            </a:r>
            <a:endParaRPr lang="es-MX" sz="2000" b="1" dirty="0">
              <a:solidFill>
                <a:srgbClr val="1F9127"/>
              </a:solidFill>
              <a:effectLst>
                <a:outerShdw blurRad="38100" dist="38100" dir="2700000" algn="tl">
                  <a:srgbClr val="000000">
                    <a:alpha val="43137"/>
                  </a:srgbClr>
                </a:outerShdw>
              </a:effectLst>
            </a:endParaRPr>
          </a:p>
          <a:p>
            <a:endParaRPr lang="es-MX" sz="2000" dirty="0" smtClean="0">
              <a:solidFill>
                <a:srgbClr val="1F9127"/>
              </a:solidFill>
            </a:endParaRPr>
          </a:p>
          <a:p>
            <a:r>
              <a:rPr lang="es-MX" sz="2000" dirty="0" smtClean="0">
                <a:solidFill>
                  <a:srgbClr val="1F9127"/>
                </a:solidFill>
              </a:rPr>
              <a:t>Independientemente </a:t>
            </a:r>
            <a:r>
              <a:rPr lang="es-MX" sz="2000" dirty="0">
                <a:solidFill>
                  <a:srgbClr val="1F9127"/>
                </a:solidFill>
              </a:rPr>
              <a:t>de la rama que toma el código para un IF. . . ELSE, sólo la declaración siguiente se </a:t>
            </a:r>
            <a:r>
              <a:rPr lang="es-MX" sz="2000" dirty="0" smtClean="0">
                <a:solidFill>
                  <a:srgbClr val="1F9127"/>
                </a:solidFill>
              </a:rPr>
              <a:t>ejecutara condicionalmente.</a:t>
            </a:r>
          </a:p>
          <a:p>
            <a:endParaRPr lang="es-MX" sz="2000" dirty="0">
              <a:solidFill>
                <a:srgbClr val="1F9127"/>
              </a:solidFill>
            </a:endParaRPr>
          </a:p>
          <a:p>
            <a:r>
              <a:rPr lang="es-MX" sz="2000" dirty="0"/>
              <a:t>DECLARE @</a:t>
            </a:r>
            <a:r>
              <a:rPr lang="es-MX" sz="2000" dirty="0" err="1"/>
              <a:t>var</a:t>
            </a:r>
            <a:r>
              <a:rPr lang="es-MX" sz="2000" dirty="0"/>
              <a:t> INT</a:t>
            </a:r>
          </a:p>
          <a:p>
            <a:r>
              <a:rPr lang="es-MX" sz="2000" dirty="0"/>
              <a:t>SET @</a:t>
            </a:r>
            <a:r>
              <a:rPr lang="es-MX" sz="2000" dirty="0" err="1"/>
              <a:t>var</a:t>
            </a:r>
            <a:r>
              <a:rPr lang="es-MX" sz="2000" dirty="0"/>
              <a:t> = 1</a:t>
            </a:r>
          </a:p>
          <a:p>
            <a:r>
              <a:rPr lang="es-MX" sz="2000" dirty="0"/>
              <a:t> </a:t>
            </a:r>
          </a:p>
          <a:p>
            <a:pPr lvl="1"/>
            <a:r>
              <a:rPr lang="es-MX" sz="2000" dirty="0"/>
              <a:t>IF @</a:t>
            </a:r>
            <a:r>
              <a:rPr lang="es-MX" sz="2000" dirty="0" err="1"/>
              <a:t>var</a:t>
            </a:r>
            <a:r>
              <a:rPr lang="es-MX" sz="2000" dirty="0"/>
              <a:t> = 2</a:t>
            </a:r>
          </a:p>
          <a:p>
            <a:pPr lvl="1"/>
            <a:r>
              <a:rPr lang="es-MX" sz="2000" dirty="0"/>
              <a:t>PRINT 'Este código es ejecutado cuando es true.'</a:t>
            </a:r>
          </a:p>
          <a:p>
            <a:pPr lvl="1"/>
            <a:r>
              <a:rPr lang="es-MX" sz="2000" dirty="0"/>
              <a:t>PRINT 'Esto siempre se ejecutará.'</a:t>
            </a:r>
          </a:p>
          <a:p>
            <a:pPr algn="just"/>
            <a:endParaRPr lang="es-MX" sz="2000" dirty="0" smtClean="0">
              <a:solidFill>
                <a:srgbClr val="1F9127"/>
              </a:solidFill>
            </a:endParaRPr>
          </a:p>
          <a:p>
            <a:endParaRPr lang="es-MX" sz="2000" dirty="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1234236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6863417"/>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Condicional IF</a:t>
            </a:r>
            <a:endParaRPr lang="es-MX" sz="2000" b="1" dirty="0">
              <a:solidFill>
                <a:srgbClr val="1F9127"/>
              </a:solidFill>
              <a:effectLst>
                <a:outerShdw blurRad="38100" dist="38100" dir="2700000" algn="tl">
                  <a:srgbClr val="000000">
                    <a:alpha val="43137"/>
                  </a:srgbClr>
                </a:outerShdw>
              </a:effectLst>
            </a:endParaRPr>
          </a:p>
          <a:p>
            <a:endParaRPr lang="es-MX" sz="2000" dirty="0" smtClean="0">
              <a:solidFill>
                <a:srgbClr val="1F9127"/>
              </a:solidFill>
            </a:endParaRPr>
          </a:p>
          <a:p>
            <a:pPr algn="just"/>
            <a:r>
              <a:rPr lang="es-MX" sz="2000" dirty="0" smtClean="0">
                <a:solidFill>
                  <a:srgbClr val="1F9127"/>
                </a:solidFill>
              </a:rPr>
              <a:t>Dado </a:t>
            </a:r>
            <a:r>
              <a:rPr lang="es-MX" sz="2000" dirty="0">
                <a:solidFill>
                  <a:srgbClr val="1F9127"/>
                </a:solidFill>
              </a:rPr>
              <a:t>que una declaración IF condicionalmente ejecutará solo la siguiente línea de código, usted tiene un </a:t>
            </a:r>
            <a:r>
              <a:rPr lang="es-MX" sz="2000" dirty="0" smtClean="0">
                <a:solidFill>
                  <a:srgbClr val="1F9127"/>
                </a:solidFill>
              </a:rPr>
              <a:t>problema cuando </a:t>
            </a:r>
            <a:r>
              <a:rPr lang="es-MX" sz="2000" dirty="0">
                <a:solidFill>
                  <a:srgbClr val="1F9127"/>
                </a:solidFill>
              </a:rPr>
              <a:t>quiere ejecutar un bloque de código </a:t>
            </a:r>
            <a:r>
              <a:rPr lang="es-MX" sz="2000" dirty="0" smtClean="0">
                <a:solidFill>
                  <a:srgbClr val="1F9127"/>
                </a:solidFill>
              </a:rPr>
              <a:t>condicional. El </a:t>
            </a:r>
            <a:r>
              <a:rPr lang="es-MX" sz="2000" dirty="0">
                <a:solidFill>
                  <a:srgbClr val="1F9127"/>
                </a:solidFill>
              </a:rPr>
              <a:t>BEGIN. . . END permite delimitar bloques de código </a:t>
            </a:r>
            <a:r>
              <a:rPr lang="es-MX" sz="2000" dirty="0" smtClean="0">
                <a:solidFill>
                  <a:srgbClr val="1F9127"/>
                </a:solidFill>
              </a:rPr>
              <a:t>que se </a:t>
            </a:r>
            <a:r>
              <a:rPr lang="es-MX" sz="2000" dirty="0">
                <a:solidFill>
                  <a:srgbClr val="1F9127"/>
                </a:solidFill>
              </a:rPr>
              <a:t>ejecutan como una unidad</a:t>
            </a:r>
            <a:r>
              <a:rPr lang="es-MX" sz="2000" dirty="0" smtClean="0">
                <a:solidFill>
                  <a:srgbClr val="1F9127"/>
                </a:solidFill>
              </a:rPr>
              <a:t>.</a:t>
            </a:r>
          </a:p>
          <a:p>
            <a:endParaRPr lang="es-MX" sz="2000" dirty="0" smtClean="0"/>
          </a:p>
          <a:p>
            <a:r>
              <a:rPr lang="es-MX" sz="2000" dirty="0" smtClean="0"/>
              <a:t>DECLARE </a:t>
            </a:r>
            <a:r>
              <a:rPr lang="es-MX" sz="2000" dirty="0"/>
              <a:t>@</a:t>
            </a:r>
            <a:r>
              <a:rPr lang="es-MX" sz="2000" dirty="0" err="1"/>
              <a:t>var</a:t>
            </a:r>
            <a:r>
              <a:rPr lang="es-MX" sz="2000" dirty="0"/>
              <a:t> INT</a:t>
            </a:r>
          </a:p>
          <a:p>
            <a:r>
              <a:rPr lang="es-MX" sz="2000" dirty="0"/>
              <a:t>SET @</a:t>
            </a:r>
            <a:r>
              <a:rPr lang="es-MX" sz="2000" dirty="0" err="1"/>
              <a:t>var</a:t>
            </a:r>
            <a:r>
              <a:rPr lang="es-MX" sz="2000" dirty="0"/>
              <a:t> = 1</a:t>
            </a:r>
          </a:p>
          <a:p>
            <a:r>
              <a:rPr lang="es-MX" sz="2000" dirty="0"/>
              <a:t> </a:t>
            </a:r>
          </a:p>
          <a:p>
            <a:pPr lvl="1"/>
            <a:r>
              <a:rPr lang="es-MX" sz="2000" dirty="0"/>
              <a:t>IF @</a:t>
            </a:r>
            <a:r>
              <a:rPr lang="es-MX" sz="2000" dirty="0" err="1"/>
              <a:t>var</a:t>
            </a:r>
            <a:r>
              <a:rPr lang="es-MX" sz="2000" dirty="0"/>
              <a:t> = 2</a:t>
            </a:r>
          </a:p>
          <a:p>
            <a:pPr lvl="1"/>
            <a:r>
              <a:rPr lang="es-MX" sz="2000" dirty="0"/>
              <a:t>BEGIN</a:t>
            </a:r>
          </a:p>
          <a:p>
            <a:pPr lvl="1"/>
            <a:r>
              <a:rPr lang="es-MX" sz="2000" dirty="0"/>
              <a:t>PRINT 'Este código es ejecutado cuando es true.'</a:t>
            </a:r>
          </a:p>
          <a:p>
            <a:pPr lvl="1"/>
            <a:r>
              <a:rPr lang="es-MX" sz="2000" dirty="0"/>
              <a:t>PRINT ' Este código también es ejecutado solo cuando la condición sea true.'</a:t>
            </a:r>
          </a:p>
          <a:p>
            <a:pPr lvl="1"/>
            <a:r>
              <a:rPr lang="es-MX" sz="2000" dirty="0"/>
              <a:t>END</a:t>
            </a:r>
          </a:p>
          <a:p>
            <a:pPr algn="just"/>
            <a:endParaRPr lang="es-MX" sz="2000" dirty="0">
              <a:solidFill>
                <a:srgbClr val="1F9127"/>
              </a:solidFill>
            </a:endParaRPr>
          </a:p>
          <a:p>
            <a:endParaRPr lang="es-MX" sz="2000" dirty="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144597842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63231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Condicional CASE</a:t>
            </a:r>
            <a:endParaRPr lang="es-MX" sz="2000" b="1" dirty="0">
              <a:solidFill>
                <a:srgbClr val="1F9127"/>
              </a:solidFill>
              <a:effectLst>
                <a:outerShdw blurRad="38100" dist="38100" dir="2700000" algn="tl">
                  <a:srgbClr val="000000">
                    <a:alpha val="43137"/>
                  </a:srgbClr>
                </a:outerShdw>
              </a:effectLst>
            </a:endParaRPr>
          </a:p>
          <a:p>
            <a:pPr algn="just"/>
            <a:endParaRPr lang="es-MX" sz="2000" dirty="0" smtClean="0">
              <a:solidFill>
                <a:srgbClr val="1F9127"/>
              </a:solidFill>
            </a:endParaRPr>
          </a:p>
          <a:p>
            <a:pPr algn="just"/>
            <a:r>
              <a:rPr lang="es-MX" sz="2000" dirty="0">
                <a:solidFill>
                  <a:srgbClr val="1F9127"/>
                </a:solidFill>
              </a:rPr>
              <a:t>Si usted necesita devolver condicionalmente un valor en un conjunto de resultados, puede utilizar la </a:t>
            </a:r>
            <a:r>
              <a:rPr lang="es-MX" sz="2000" dirty="0" smtClean="0">
                <a:solidFill>
                  <a:srgbClr val="1F9127"/>
                </a:solidFill>
              </a:rPr>
              <a:t>función CASE </a:t>
            </a:r>
            <a:r>
              <a:rPr lang="es-MX" sz="2000" dirty="0">
                <a:solidFill>
                  <a:srgbClr val="1F9127"/>
                </a:solidFill>
              </a:rPr>
              <a:t>que tiene una sintaxis genérica de:</a:t>
            </a:r>
          </a:p>
          <a:p>
            <a:r>
              <a:rPr lang="es-MX" sz="2000" dirty="0">
                <a:solidFill>
                  <a:srgbClr val="1F9127"/>
                </a:solidFill>
              </a:rPr>
              <a:t> </a:t>
            </a:r>
          </a:p>
          <a:p>
            <a:r>
              <a:rPr lang="es-MX" sz="2000" dirty="0"/>
              <a:t> </a:t>
            </a:r>
          </a:p>
          <a:p>
            <a:r>
              <a:rPr lang="es-MX" sz="2000" dirty="0"/>
              <a:t>CASE </a:t>
            </a:r>
            <a:r>
              <a:rPr lang="es-MX" sz="2000" dirty="0" err="1"/>
              <a:t>input_expression</a:t>
            </a:r>
            <a:endParaRPr lang="es-MX" sz="2000" dirty="0"/>
          </a:p>
          <a:p>
            <a:r>
              <a:rPr lang="es-MX" sz="2000" dirty="0"/>
              <a:t>WHEN </a:t>
            </a:r>
            <a:r>
              <a:rPr lang="es-MX" sz="2000" dirty="0" err="1"/>
              <a:t>when_expression</a:t>
            </a:r>
            <a:r>
              <a:rPr lang="es-MX" sz="2000" dirty="0"/>
              <a:t> THEN </a:t>
            </a:r>
            <a:r>
              <a:rPr lang="es-MX" sz="2000" dirty="0" err="1"/>
              <a:t>result_expression</a:t>
            </a:r>
            <a:endParaRPr lang="es-MX" sz="2000" dirty="0"/>
          </a:p>
          <a:p>
            <a:r>
              <a:rPr lang="es-MX" sz="2000" dirty="0"/>
              <a:t>[ ...n ]</a:t>
            </a:r>
          </a:p>
          <a:p>
            <a:r>
              <a:rPr lang="es-MX" sz="2000" dirty="0"/>
              <a:t>[ ELSE </a:t>
            </a:r>
            <a:r>
              <a:rPr lang="es-MX" sz="2000" dirty="0" err="1"/>
              <a:t>else_result_expression</a:t>
            </a:r>
            <a:r>
              <a:rPr lang="es-MX" sz="2000" dirty="0"/>
              <a:t> ]</a:t>
            </a:r>
          </a:p>
          <a:p>
            <a:r>
              <a:rPr lang="es-MX" sz="2000" dirty="0"/>
              <a:t>END</a:t>
            </a:r>
            <a:endParaRPr lang="es-MX" sz="2000" dirty="0" smtClean="0"/>
          </a:p>
          <a:p>
            <a:pPr algn="just"/>
            <a:endParaRPr lang="es-MX" sz="2000" dirty="0">
              <a:solidFill>
                <a:srgbClr val="1F9127"/>
              </a:solidFill>
            </a:endParaRPr>
          </a:p>
          <a:p>
            <a:endParaRPr lang="es-MX" sz="2000" dirty="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333185095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6186309"/>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Condicional CASE</a:t>
            </a:r>
            <a:endParaRPr lang="es-MX" sz="2000" b="1" dirty="0">
              <a:solidFill>
                <a:srgbClr val="1F9127"/>
              </a:solidFill>
              <a:effectLst>
                <a:outerShdw blurRad="38100" dist="38100" dir="2700000" algn="tl">
                  <a:srgbClr val="000000">
                    <a:alpha val="43137"/>
                  </a:srgbClr>
                </a:outerShdw>
              </a:effectLst>
            </a:endParaRPr>
          </a:p>
          <a:p>
            <a:pPr>
              <a:lnSpc>
                <a:spcPct val="115000"/>
              </a:lnSpc>
              <a:spcAft>
                <a:spcPts val="0"/>
              </a:spcAft>
            </a:pPr>
            <a:endParaRPr lang="es-MX" sz="2000" dirty="0">
              <a:solidFill>
                <a:srgbClr val="1F9127"/>
              </a:solidFill>
            </a:endParaRPr>
          </a:p>
          <a:p>
            <a:pPr>
              <a:lnSpc>
                <a:spcPct val="115000"/>
              </a:lnSpc>
              <a:spcAft>
                <a:spcPts val="0"/>
              </a:spcAft>
            </a:pPr>
            <a:r>
              <a:rPr lang="es-MX" sz="2000" dirty="0" smtClean="0">
                <a:solidFill>
                  <a:srgbClr val="1F9127"/>
                </a:solidFill>
                <a:latin typeface="Courier New" panose="02070309020205020404" pitchFamily="49" charset="0"/>
                <a:ea typeface="Times New Roman" panose="02020603050405020304" pitchFamily="18" charset="0"/>
                <a:cs typeface="Times New Roman" panose="02020603050405020304" pitchFamily="18" charset="0"/>
              </a:rPr>
              <a:t>--Ejemplo</a:t>
            </a:r>
            <a:endParaRPr lang="es-MX" sz="2000"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20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@Titulo</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100</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@Carrera</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3</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@Carrera</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'INF'</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@Titulo</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@Carrera</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'ISC'</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Ing</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en Sistemas'</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'IINF'</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Ing</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Informática'</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'Otra carrera'</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@Titulo</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MX" sz="2000" dirty="0" smtClean="0">
              <a:solidFill>
                <a:srgbClr val="1F9127"/>
              </a:solidFill>
            </a:endParaRPr>
          </a:p>
          <a:p>
            <a:pPr algn="just"/>
            <a:endParaRPr lang="es-MX" sz="2000" dirty="0">
              <a:solidFill>
                <a:srgbClr val="1F9127"/>
              </a:solidFill>
            </a:endParaRP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404385293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32147"/>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Condicional CASE</a:t>
            </a:r>
            <a:endParaRPr lang="es-MX" sz="2000" b="1" dirty="0">
              <a:solidFill>
                <a:srgbClr val="1F9127"/>
              </a:solidFill>
              <a:effectLst>
                <a:outerShdw blurRad="38100" dist="38100" dir="2700000" algn="tl">
                  <a:srgbClr val="000000">
                    <a:alpha val="43137"/>
                  </a:srgbClr>
                </a:outerShdw>
              </a:effectLst>
            </a:endParaRPr>
          </a:p>
          <a:p>
            <a:pPr>
              <a:lnSpc>
                <a:spcPct val="115000"/>
              </a:lnSpc>
              <a:spcAft>
                <a:spcPts val="0"/>
              </a:spcAft>
            </a:pPr>
            <a:endParaRPr lang="es-MX" sz="2000" dirty="0">
              <a:solidFill>
                <a:srgbClr val="1F9127"/>
              </a:solidFill>
            </a:endParaRPr>
          </a:p>
          <a:p>
            <a:pPr algn="just"/>
            <a:r>
              <a:rPr lang="es-MX" sz="2000" dirty="0" smtClean="0">
                <a:solidFill>
                  <a:srgbClr val="1F9127"/>
                </a:solidFill>
              </a:rPr>
              <a:t>La </a:t>
            </a:r>
            <a:r>
              <a:rPr lang="es-MX" sz="2000" dirty="0">
                <a:solidFill>
                  <a:srgbClr val="1F9127"/>
                </a:solidFill>
              </a:rPr>
              <a:t>siguiente consulta devuelve un valor diferente en el conjunto de resultados basándose en </a:t>
            </a:r>
            <a:r>
              <a:rPr lang="es-MX" sz="2000" dirty="0" smtClean="0">
                <a:solidFill>
                  <a:srgbClr val="1F9127"/>
                </a:solidFill>
              </a:rPr>
              <a:t>el valor </a:t>
            </a:r>
            <a:r>
              <a:rPr lang="es-MX" sz="2000" dirty="0">
                <a:solidFill>
                  <a:srgbClr val="1F9127"/>
                </a:solidFill>
              </a:rPr>
              <a:t>de la columna </a:t>
            </a:r>
            <a:r>
              <a:rPr lang="es-MX" sz="2000" dirty="0" err="1">
                <a:solidFill>
                  <a:srgbClr val="1F9127"/>
                </a:solidFill>
              </a:rPr>
              <a:t>fxpago</a:t>
            </a:r>
            <a:r>
              <a:rPr lang="es-MX" sz="2000" dirty="0">
                <a:solidFill>
                  <a:srgbClr val="1F9127"/>
                </a:solidFill>
              </a:rPr>
              <a:t> de la tabla PAGO.</a:t>
            </a:r>
          </a:p>
          <a:p>
            <a:pPr algn="just"/>
            <a:endParaRPr lang="es-MX" sz="2000" dirty="0" smtClean="0">
              <a:solidFill>
                <a:srgbClr val="1F9127"/>
              </a:solidFill>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FXPAGO</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MONTH</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FXPAGO</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5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'PAGOS DE MAYO'</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MONTH</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FXPAGO</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6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'PAGOS DE JUNIO'</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'NO ENCONTRADO'</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FXPAGO</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PAGO</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ORDER</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BY</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PAGO</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FXPAGO</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MX" sz="2000" dirty="0">
              <a:solidFill>
                <a:srgbClr val="1F9127"/>
              </a:solidFill>
            </a:endParaRP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78748673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986254"/>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WHILE</a:t>
            </a:r>
            <a:endParaRPr lang="es-MX" sz="2000" b="1" dirty="0">
              <a:solidFill>
                <a:srgbClr val="1F9127"/>
              </a:solidFill>
              <a:effectLst>
                <a:outerShdw blurRad="38100" dist="38100" dir="2700000" algn="tl">
                  <a:srgbClr val="000000">
                    <a:alpha val="43137"/>
                  </a:srgbClr>
                </a:outerShdw>
              </a:effectLst>
            </a:endParaRPr>
          </a:p>
          <a:p>
            <a:pPr>
              <a:lnSpc>
                <a:spcPct val="115000"/>
              </a:lnSpc>
              <a:spcAft>
                <a:spcPts val="0"/>
              </a:spcAft>
            </a:pPr>
            <a:endParaRPr lang="es-MX" sz="2000" dirty="0">
              <a:solidFill>
                <a:srgbClr val="1F9127"/>
              </a:solidFill>
            </a:endParaRPr>
          </a:p>
          <a:p>
            <a:pPr algn="just"/>
            <a:r>
              <a:rPr lang="es-MX" sz="2000" dirty="0" smtClean="0">
                <a:solidFill>
                  <a:srgbClr val="1F9127"/>
                </a:solidFill>
              </a:rPr>
              <a:t>WHILE </a:t>
            </a:r>
            <a:r>
              <a:rPr lang="es-MX" sz="2000" dirty="0">
                <a:solidFill>
                  <a:srgbClr val="1F9127"/>
                </a:solidFill>
              </a:rPr>
              <a:t>se utiliza para ejecutar iterativamente un bloque de código mientras una condición especificada </a:t>
            </a:r>
            <a:r>
              <a:rPr lang="es-MX" sz="2000" dirty="0" smtClean="0">
                <a:solidFill>
                  <a:srgbClr val="1F9127"/>
                </a:solidFill>
              </a:rPr>
              <a:t>sea verdadera</a:t>
            </a:r>
            <a:r>
              <a:rPr lang="es-MX" sz="2000" dirty="0">
                <a:solidFill>
                  <a:srgbClr val="1F9127"/>
                </a:solidFill>
              </a:rPr>
              <a:t>.</a:t>
            </a:r>
          </a:p>
          <a:p>
            <a:r>
              <a:rPr lang="es-MX" sz="2000" dirty="0"/>
              <a:t> </a:t>
            </a:r>
          </a:p>
          <a:p>
            <a:r>
              <a:rPr lang="es-MX" sz="2000" dirty="0">
                <a:solidFill>
                  <a:srgbClr val="0000FF"/>
                </a:solidFill>
              </a:rPr>
              <a:t>DECLARE</a:t>
            </a:r>
            <a:r>
              <a:rPr lang="es-MX" sz="2000" dirty="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0000FF"/>
                </a:solidFill>
              </a:rPr>
              <a:t>INT</a:t>
            </a:r>
            <a:r>
              <a:rPr lang="es-MX" sz="2000" dirty="0">
                <a:solidFill>
                  <a:srgbClr val="808080"/>
                </a:solidFill>
              </a:rPr>
              <a:t>,</a:t>
            </a:r>
          </a:p>
          <a:p>
            <a:r>
              <a:rPr lang="es-MX" sz="2000" dirty="0">
                <a:solidFill>
                  <a:prstClr val="black"/>
                </a:solidFill>
              </a:rPr>
              <a:t>		</a:t>
            </a:r>
            <a:r>
              <a:rPr lang="es-MX" sz="2000" dirty="0">
                <a:solidFill>
                  <a:srgbClr val="008080"/>
                </a:solidFill>
              </a:rPr>
              <a:t>@var2</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30</a:t>
            </a:r>
            <a:r>
              <a:rPr lang="es-MX" sz="2000" dirty="0">
                <a:solidFill>
                  <a:srgbClr val="808080"/>
                </a:solidFill>
              </a:rPr>
              <a:t>)</a:t>
            </a:r>
          </a:p>
          <a:p>
            <a:r>
              <a:rPr lang="es-MX" sz="2000" dirty="0">
                <a:solidFill>
                  <a:srgbClr val="0000FF"/>
                </a:solidFill>
              </a:rPr>
              <a:t>SET</a:t>
            </a:r>
            <a:r>
              <a:rPr lang="es-MX" sz="2000" dirty="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808080"/>
                </a:solidFill>
              </a:rPr>
              <a:t>=</a:t>
            </a:r>
            <a:r>
              <a:rPr lang="es-MX" sz="2000" dirty="0">
                <a:solidFill>
                  <a:prstClr val="black"/>
                </a:solidFill>
              </a:rPr>
              <a:t> 1</a:t>
            </a:r>
          </a:p>
          <a:p>
            <a:r>
              <a:rPr lang="es-MX" sz="2000" dirty="0">
                <a:solidFill>
                  <a:srgbClr val="0000FF"/>
                </a:solidFill>
              </a:rPr>
              <a:t>WHILE</a:t>
            </a:r>
            <a:r>
              <a:rPr lang="es-MX" sz="2000" dirty="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808080"/>
                </a:solidFill>
              </a:rPr>
              <a:t>&lt;=</a:t>
            </a:r>
            <a:r>
              <a:rPr lang="es-MX" sz="2000" dirty="0">
                <a:solidFill>
                  <a:prstClr val="black"/>
                </a:solidFill>
              </a:rPr>
              <a:t> 10</a:t>
            </a:r>
          </a:p>
          <a:p>
            <a:r>
              <a:rPr lang="es-MX" sz="2000" dirty="0">
                <a:solidFill>
                  <a:srgbClr val="0000FF"/>
                </a:solidFill>
              </a:rPr>
              <a:t>BEGIN</a:t>
            </a:r>
          </a:p>
          <a:p>
            <a:r>
              <a:rPr lang="en-US" sz="2000" dirty="0">
                <a:solidFill>
                  <a:prstClr val="black"/>
                </a:solidFill>
              </a:rPr>
              <a:t>	</a:t>
            </a:r>
            <a:r>
              <a:rPr lang="en-US" sz="2000" dirty="0">
                <a:solidFill>
                  <a:srgbClr val="0000FF"/>
                </a:solidFill>
              </a:rPr>
              <a:t>SET</a:t>
            </a:r>
            <a:r>
              <a:rPr lang="en-US" sz="2000" dirty="0">
                <a:solidFill>
                  <a:prstClr val="black"/>
                </a:solidFill>
              </a:rPr>
              <a:t> </a:t>
            </a:r>
            <a:r>
              <a:rPr lang="en-US" sz="2000" dirty="0">
                <a:solidFill>
                  <a:srgbClr val="008080"/>
                </a:solidFill>
              </a:rPr>
              <a:t>@var2</a:t>
            </a:r>
            <a:r>
              <a:rPr lang="en-US" sz="2000" dirty="0">
                <a:solidFill>
                  <a:prstClr val="black"/>
                </a:solidFill>
              </a:rPr>
              <a:t> </a:t>
            </a:r>
            <a:r>
              <a:rPr lang="en-US" sz="2000" dirty="0">
                <a:solidFill>
                  <a:srgbClr val="808080"/>
                </a:solidFill>
              </a:rPr>
              <a:t>=</a:t>
            </a:r>
            <a:r>
              <a:rPr lang="en-US" sz="2000" dirty="0">
                <a:solidFill>
                  <a:prstClr val="black"/>
                </a:solidFill>
              </a:rPr>
              <a:t> </a:t>
            </a:r>
            <a:r>
              <a:rPr lang="en-US" sz="2000" dirty="0">
                <a:solidFill>
                  <a:srgbClr val="FF0000"/>
                </a:solidFill>
              </a:rPr>
              <a:t>'Iteration #'</a:t>
            </a:r>
            <a:r>
              <a:rPr lang="en-US" sz="2000" dirty="0">
                <a:solidFill>
                  <a:prstClr val="black"/>
                </a:solidFill>
              </a:rPr>
              <a:t> </a:t>
            </a:r>
            <a:r>
              <a:rPr lang="en-US" sz="2000" dirty="0">
                <a:solidFill>
                  <a:srgbClr val="808080"/>
                </a:solidFill>
              </a:rPr>
              <a:t>+</a:t>
            </a:r>
            <a:r>
              <a:rPr lang="en-US" sz="2000" dirty="0">
                <a:solidFill>
                  <a:prstClr val="black"/>
                </a:solidFill>
              </a:rPr>
              <a:t> </a:t>
            </a:r>
            <a:r>
              <a:rPr lang="en-US" sz="2000" dirty="0">
                <a:solidFill>
                  <a:srgbClr val="FF00FF"/>
                </a:solidFill>
              </a:rPr>
              <a:t>CAST</a:t>
            </a:r>
            <a:r>
              <a:rPr lang="en-US" sz="2000" dirty="0">
                <a:solidFill>
                  <a:srgbClr val="808080"/>
                </a:solidFill>
              </a:rPr>
              <a:t>(</a:t>
            </a:r>
            <a:r>
              <a:rPr lang="en-US" sz="2000" dirty="0">
                <a:solidFill>
                  <a:srgbClr val="008080"/>
                </a:solidFill>
              </a:rPr>
              <a:t>@var1</a:t>
            </a:r>
            <a:r>
              <a:rPr lang="en-US" sz="2000" dirty="0">
                <a:solidFill>
                  <a:prstClr val="black"/>
                </a:solidFill>
              </a:rPr>
              <a:t> </a:t>
            </a:r>
            <a:r>
              <a:rPr lang="en-US" sz="2000" dirty="0">
                <a:solidFill>
                  <a:srgbClr val="0000FF"/>
                </a:solidFill>
              </a:rPr>
              <a:t>AS</a:t>
            </a:r>
            <a:r>
              <a:rPr lang="en-US" sz="2000" dirty="0">
                <a:solidFill>
                  <a:prstClr val="black"/>
                </a:solidFill>
              </a:rPr>
              <a:t> </a:t>
            </a:r>
            <a:r>
              <a:rPr lang="en-US" sz="2000" dirty="0">
                <a:solidFill>
                  <a:srgbClr val="0000FF"/>
                </a:solidFill>
              </a:rPr>
              <a:t>VARCHAR</a:t>
            </a:r>
            <a:r>
              <a:rPr lang="en-US" sz="2000" dirty="0">
                <a:solidFill>
                  <a:srgbClr val="808080"/>
                </a:solidFill>
              </a:rPr>
              <a:t>(</a:t>
            </a:r>
            <a:r>
              <a:rPr lang="en-US" sz="2000" dirty="0">
                <a:solidFill>
                  <a:prstClr val="black"/>
                </a:solidFill>
              </a:rPr>
              <a:t>2</a:t>
            </a:r>
            <a:r>
              <a:rPr lang="en-US" sz="2000" dirty="0">
                <a:solidFill>
                  <a:srgbClr val="808080"/>
                </a:solidFill>
              </a:rPr>
              <a:t>))</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008080"/>
                </a:solidFill>
              </a:rPr>
              <a:t>@var2</a:t>
            </a:r>
          </a:p>
          <a:p>
            <a:r>
              <a:rPr lang="es-MX" sz="2000" dirty="0">
                <a:solidFill>
                  <a:prstClr val="black"/>
                </a:solidFill>
              </a:rPr>
              <a:t>	</a:t>
            </a:r>
            <a:r>
              <a:rPr lang="es-MX" sz="2000" dirty="0">
                <a:solidFill>
                  <a:srgbClr val="0000FF"/>
                </a:solidFill>
              </a:rPr>
              <a:t>SET</a:t>
            </a:r>
            <a:r>
              <a:rPr lang="es-MX" sz="2000" dirty="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808080"/>
                </a:solidFill>
              </a:rPr>
              <a:t>+=</a:t>
            </a:r>
            <a:r>
              <a:rPr lang="es-MX" sz="2000" dirty="0">
                <a:solidFill>
                  <a:prstClr val="black"/>
                </a:solidFill>
              </a:rPr>
              <a:t> 1</a:t>
            </a:r>
          </a:p>
          <a:p>
            <a:r>
              <a:rPr lang="es-MX" sz="2000" dirty="0">
                <a:solidFill>
                  <a:srgbClr val="0000FF"/>
                </a:solidFill>
              </a:rPr>
              <a:t>END</a:t>
            </a:r>
          </a:p>
          <a:p>
            <a:pPr algn="just"/>
            <a:endParaRPr lang="es-MX" sz="2000" dirty="0" smtClean="0">
              <a:solidFill>
                <a:srgbClr val="1F9127"/>
              </a:solidFill>
            </a:endParaRPr>
          </a:p>
          <a:p>
            <a:pPr algn="just"/>
            <a:endParaRPr lang="es-MX" sz="2000" dirty="0">
              <a:solidFill>
                <a:srgbClr val="1F9127"/>
              </a:solidFill>
            </a:endParaRPr>
          </a:p>
          <a:p>
            <a:endParaRPr lang="es-MX" sz="2000" dirty="0">
              <a:solidFill>
                <a:srgbClr val="1F9127"/>
              </a:solidFill>
            </a:endParaRPr>
          </a:p>
          <a:p>
            <a:r>
              <a:rPr lang="es-MX" sz="2000" dirty="0"/>
              <a:t> </a:t>
            </a:r>
          </a:p>
          <a:p>
            <a:pPr algn="just"/>
            <a:endParaRPr lang="es-MX" sz="2000" dirty="0">
              <a:solidFill>
                <a:srgbClr val="1F9127"/>
              </a:solidFill>
            </a:endParaRPr>
          </a:p>
        </p:txBody>
      </p:sp>
    </p:spTree>
    <p:extLst>
      <p:ext uri="{BB962C8B-B14F-4D97-AF65-F5344CB8AC3E}">
        <p14:creationId xmlns:p14="http://schemas.microsoft.com/office/powerpoint/2010/main" val="1017408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WHILE (</a:t>
            </a:r>
            <a:r>
              <a:rPr lang="es-MX" sz="2000" dirty="0">
                <a:solidFill>
                  <a:srgbClr val="1F9127"/>
                </a:solidFill>
              </a:rPr>
              <a:t>BREAK/CONTINUE</a:t>
            </a:r>
            <a:r>
              <a:rPr lang="es-MX" sz="2000" b="1" dirty="0" smtClean="0">
                <a:solidFill>
                  <a:srgbClr val="1F9127"/>
                </a:solidFill>
                <a:effectLst>
                  <a:outerShdw blurRad="38100" dist="38100" dir="2700000" algn="tl">
                    <a:srgbClr val="000000">
                      <a:alpha val="43137"/>
                    </a:srgbClr>
                  </a:outerShdw>
                </a:effectLst>
              </a:rPr>
              <a:t>)</a:t>
            </a:r>
            <a:endParaRPr lang="es-MX" sz="2000" b="1" dirty="0">
              <a:solidFill>
                <a:srgbClr val="1F9127"/>
              </a:solidFill>
              <a:effectLst>
                <a:outerShdw blurRad="38100" dist="38100" dir="2700000" algn="tl">
                  <a:srgbClr val="000000">
                    <a:alpha val="43137"/>
                  </a:srgbClr>
                </a:outerShdw>
              </a:effectLst>
            </a:endParaRPr>
          </a:p>
          <a:p>
            <a:pPr algn="just"/>
            <a:endParaRPr lang="es-MX" sz="2000" dirty="0" smtClean="0">
              <a:solidFill>
                <a:srgbClr val="1F9127"/>
              </a:solidFill>
            </a:endParaRPr>
          </a:p>
          <a:p>
            <a:pPr algn="just"/>
            <a:r>
              <a:rPr lang="es-MX" sz="2000" dirty="0">
                <a:solidFill>
                  <a:srgbClr val="1F9127"/>
                </a:solidFill>
                <a:effectLst>
                  <a:outerShdw blurRad="38100" dist="38100" dir="2700000" algn="tl">
                    <a:srgbClr val="000000">
                      <a:alpha val="43137"/>
                    </a:srgbClr>
                  </a:outerShdw>
                </a:effectLst>
              </a:rPr>
              <a:t>BREAK</a:t>
            </a:r>
            <a:r>
              <a:rPr lang="es-MX" sz="2000" dirty="0">
                <a:solidFill>
                  <a:srgbClr val="1F9127"/>
                </a:solidFill>
              </a:rPr>
              <a:t> se utiliza junto con un bucle </a:t>
            </a:r>
            <a:r>
              <a:rPr lang="es-MX" sz="2000" dirty="0" err="1">
                <a:solidFill>
                  <a:srgbClr val="1F9127"/>
                </a:solidFill>
              </a:rPr>
              <a:t>while</a:t>
            </a:r>
            <a:r>
              <a:rPr lang="es-MX" sz="2000" dirty="0">
                <a:solidFill>
                  <a:srgbClr val="1F9127"/>
                </a:solidFill>
              </a:rPr>
              <a:t>. Si usted necesita terminar la ejecución en un bucle WHILE, puede </a:t>
            </a:r>
            <a:r>
              <a:rPr lang="es-MX" sz="2000" dirty="0" smtClean="0">
                <a:solidFill>
                  <a:srgbClr val="1F9127"/>
                </a:solidFill>
              </a:rPr>
              <a:t>utilizar la </a:t>
            </a:r>
            <a:r>
              <a:rPr lang="es-MX" sz="2000" dirty="0">
                <a:solidFill>
                  <a:srgbClr val="1F9127"/>
                </a:solidFill>
              </a:rPr>
              <a:t>declaración BREAK para poner fin a la repetición del bucle. Una vez que BREAK es ejecutada, el código </a:t>
            </a:r>
            <a:r>
              <a:rPr lang="es-MX" sz="2000" dirty="0" smtClean="0">
                <a:solidFill>
                  <a:srgbClr val="1F9127"/>
                </a:solidFill>
              </a:rPr>
              <a:t>seguirá ejecutando</a:t>
            </a:r>
            <a:r>
              <a:rPr lang="es-MX" sz="2000" dirty="0">
                <a:solidFill>
                  <a:srgbClr val="1F9127"/>
                </a:solidFill>
              </a:rPr>
              <a:t>, desde la siguiente línea de código que sigue al bucle WHILE.</a:t>
            </a:r>
          </a:p>
          <a:p>
            <a:pPr algn="just"/>
            <a:endParaRPr lang="es-MX" sz="2000" dirty="0" smtClean="0">
              <a:solidFill>
                <a:srgbClr val="1F9127"/>
              </a:solidFill>
            </a:endParaRPr>
          </a:p>
          <a:p>
            <a:pPr algn="just"/>
            <a:r>
              <a:rPr lang="es-MX" sz="2000" dirty="0" smtClean="0">
                <a:solidFill>
                  <a:srgbClr val="1F9127"/>
                </a:solidFill>
                <a:effectLst>
                  <a:outerShdw blurRad="38100" dist="38100" dir="2700000" algn="tl">
                    <a:srgbClr val="000000">
                      <a:alpha val="43137"/>
                    </a:srgbClr>
                  </a:outerShdw>
                </a:effectLst>
              </a:rPr>
              <a:t>CONTINUE</a:t>
            </a:r>
            <a:r>
              <a:rPr lang="es-MX" sz="2000" dirty="0" smtClean="0">
                <a:solidFill>
                  <a:srgbClr val="1F9127"/>
                </a:solidFill>
              </a:rPr>
              <a:t> </a:t>
            </a:r>
            <a:r>
              <a:rPr lang="es-MX" sz="2000" dirty="0">
                <a:solidFill>
                  <a:srgbClr val="1F9127"/>
                </a:solidFill>
              </a:rPr>
              <a:t>se utiliza dentro de un bucle WHILE para que el código se siga ejecutando dentro del bucle</a:t>
            </a:r>
            <a:r>
              <a:rPr lang="es-MX" sz="2000" dirty="0" smtClean="0">
                <a:solidFill>
                  <a:srgbClr val="1F9127"/>
                </a:solidFill>
              </a:rPr>
              <a:t>.</a:t>
            </a:r>
            <a:r>
              <a:rPr lang="es-MX" sz="2000" dirty="0">
                <a:solidFill>
                  <a:srgbClr val="1F9127"/>
                </a:solidFill>
              </a:rPr>
              <a:t> </a:t>
            </a:r>
          </a:p>
          <a:p>
            <a:pPr algn="just"/>
            <a:r>
              <a:rPr lang="es-MX" sz="2000" b="1" dirty="0">
                <a:solidFill>
                  <a:srgbClr val="1F9127"/>
                </a:solidFill>
                <a:effectLst>
                  <a:outerShdw blurRad="38100" dist="38100" dir="2700000" algn="tl">
                    <a:srgbClr val="000000">
                      <a:alpha val="43137"/>
                    </a:srgbClr>
                  </a:outerShdw>
                </a:effectLst>
              </a:rPr>
              <a:t>Nota</a:t>
            </a:r>
            <a:r>
              <a:rPr lang="es-MX" sz="2000" dirty="0">
                <a:solidFill>
                  <a:srgbClr val="1F9127"/>
                </a:solidFill>
                <a:effectLst>
                  <a:outerShdw blurRad="38100" dist="38100" dir="2700000" algn="tl">
                    <a:srgbClr val="000000">
                      <a:alpha val="43137"/>
                    </a:srgbClr>
                  </a:outerShdw>
                </a:effectLst>
              </a:rPr>
              <a:t> </a:t>
            </a:r>
            <a:r>
              <a:rPr lang="es-MX" sz="2000" dirty="0">
                <a:solidFill>
                  <a:srgbClr val="1F9127"/>
                </a:solidFill>
              </a:rPr>
              <a:t>BREAK/CONTINUE casi nunca se utilizan. Un bucle </a:t>
            </a:r>
            <a:r>
              <a:rPr lang="es-MX" sz="2000" dirty="0" err="1">
                <a:solidFill>
                  <a:srgbClr val="1F9127"/>
                </a:solidFill>
              </a:rPr>
              <a:t>while</a:t>
            </a:r>
            <a:r>
              <a:rPr lang="es-MX" sz="2000" dirty="0">
                <a:solidFill>
                  <a:srgbClr val="1F9127"/>
                </a:solidFill>
              </a:rPr>
              <a:t> terminará tan pronto como </a:t>
            </a:r>
            <a:r>
              <a:rPr lang="es-MX" sz="2000" dirty="0" smtClean="0">
                <a:solidFill>
                  <a:srgbClr val="1F9127"/>
                </a:solidFill>
              </a:rPr>
              <a:t>la condición </a:t>
            </a:r>
            <a:r>
              <a:rPr lang="es-MX" sz="2000" dirty="0">
                <a:solidFill>
                  <a:srgbClr val="1F9127"/>
                </a:solidFill>
              </a:rPr>
              <a:t>para el bucle WHILE ya no es verdadera. En lugar de incorporar una </a:t>
            </a:r>
            <a:r>
              <a:rPr lang="es-MX" sz="2000" dirty="0" smtClean="0">
                <a:solidFill>
                  <a:srgbClr val="1F9127"/>
                </a:solidFill>
              </a:rPr>
              <a:t>prueba condicional </a:t>
            </a:r>
            <a:r>
              <a:rPr lang="es-MX" sz="2000" dirty="0">
                <a:solidFill>
                  <a:srgbClr val="1F9127"/>
                </a:solidFill>
              </a:rPr>
              <a:t>junto con una declaración BREAK, los bucles WHILE son </a:t>
            </a:r>
            <a:r>
              <a:rPr lang="es-MX" sz="2000" dirty="0" smtClean="0">
                <a:solidFill>
                  <a:srgbClr val="1F9127"/>
                </a:solidFill>
              </a:rPr>
              <a:t>controlados normalmente </a:t>
            </a:r>
            <a:r>
              <a:rPr lang="es-MX" sz="2000" dirty="0">
                <a:solidFill>
                  <a:srgbClr val="1F9127"/>
                </a:solidFill>
              </a:rPr>
              <a:t>mediante el uso de un adecuado condicional para el WHILE. Mientras </a:t>
            </a:r>
            <a:r>
              <a:rPr lang="es-MX" sz="2000" dirty="0" smtClean="0">
                <a:solidFill>
                  <a:srgbClr val="1F9127"/>
                </a:solidFill>
              </a:rPr>
              <a:t>el condicional </a:t>
            </a:r>
            <a:r>
              <a:rPr lang="es-MX" sz="2000" dirty="0">
                <a:solidFill>
                  <a:srgbClr val="1F9127"/>
                </a:solidFill>
              </a:rPr>
              <a:t>para el WHILE es verdadero, el bucle continuará en ejecución. Por lo tanto, </a:t>
            </a:r>
            <a:r>
              <a:rPr lang="es-MX" sz="2000" dirty="0" smtClean="0">
                <a:solidFill>
                  <a:srgbClr val="1F9127"/>
                </a:solidFill>
              </a:rPr>
              <a:t>nunca debe </a:t>
            </a:r>
            <a:r>
              <a:rPr lang="es-MX" sz="2000" dirty="0">
                <a:solidFill>
                  <a:srgbClr val="1F9127"/>
                </a:solidFill>
              </a:rPr>
              <a:t>tener la necesidad de utilizar una sentencia CONTINUE</a:t>
            </a:r>
            <a:r>
              <a:rPr lang="es-MX" sz="2000" dirty="0" smtClean="0">
                <a:solidFill>
                  <a:srgbClr val="1F9127"/>
                </a:solidFill>
              </a:rPr>
              <a:t>.</a:t>
            </a:r>
            <a:endParaRPr lang="es-MX" sz="2000" dirty="0"/>
          </a:p>
          <a:p>
            <a:pPr algn="just"/>
            <a:endParaRPr lang="es-MX" sz="2000" dirty="0">
              <a:solidFill>
                <a:srgbClr val="1F9127"/>
              </a:solidFill>
            </a:endParaRPr>
          </a:p>
        </p:txBody>
      </p:sp>
    </p:spTree>
    <p:extLst>
      <p:ext uri="{BB962C8B-B14F-4D97-AF65-F5344CB8AC3E}">
        <p14:creationId xmlns:p14="http://schemas.microsoft.com/office/powerpoint/2010/main" val="3020736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1469941"/>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Num</a:t>
            </a:r>
            <a:r>
              <a:rPr lang="es-MX" sz="2200" dirty="0" smtClean="0"/>
              <a:t>éricos</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3740578169"/>
              </p:ext>
            </p:extLst>
          </p:nvPr>
        </p:nvGraphicFramePr>
        <p:xfrm>
          <a:off x="467543" y="1469941"/>
          <a:ext cx="8352928" cy="5562533"/>
        </p:xfrm>
        <a:graphic>
          <a:graphicData uri="http://schemas.openxmlformats.org/drawingml/2006/table">
            <a:tbl>
              <a:tblPr firstRow="1" firstCol="1" bandRow="1">
                <a:tableStyleId>{5C22544A-7EE6-4342-B048-85BDC9FD1C3A}</a:tableStyleId>
              </a:tblPr>
              <a:tblGrid>
                <a:gridCol w="2143672"/>
                <a:gridCol w="4481065"/>
                <a:gridCol w="1728191"/>
              </a:tblGrid>
              <a:tr h="700004">
                <a:tc>
                  <a:txBody>
                    <a:bodyPr/>
                    <a:lstStyle/>
                    <a:p>
                      <a:pPr marL="457200">
                        <a:lnSpc>
                          <a:spcPct val="115000"/>
                        </a:lnSpc>
                        <a:spcAft>
                          <a:spcPts val="0"/>
                        </a:spcAft>
                      </a:pPr>
                      <a:endParaRPr lang="es-MX" sz="1400" dirty="0" smtClean="0">
                        <a:effectLst/>
                      </a:endParaRPr>
                    </a:p>
                    <a:p>
                      <a:pPr marL="457200">
                        <a:lnSpc>
                          <a:spcPct val="115000"/>
                        </a:lnSpc>
                        <a:spcAft>
                          <a:spcPts val="0"/>
                        </a:spcAft>
                      </a:pPr>
                      <a:r>
                        <a:rPr lang="es-MX" sz="1800" dirty="0" smtClean="0">
                          <a:effectLst/>
                        </a:rPr>
                        <a:t>Tipo </a:t>
                      </a:r>
                      <a:r>
                        <a:rPr lang="es-MX" sz="1800" dirty="0">
                          <a:effectLst/>
                        </a:rPr>
                        <a:t>de Dato</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gn="ctr">
                        <a:lnSpc>
                          <a:spcPct val="115000"/>
                        </a:lnSpc>
                        <a:spcAft>
                          <a:spcPts val="0"/>
                        </a:spcAft>
                      </a:pPr>
                      <a:endParaRPr lang="es-MX" sz="1400" dirty="0" smtClean="0">
                        <a:effectLst/>
                      </a:endParaRPr>
                    </a:p>
                    <a:p>
                      <a:pPr marL="457200" algn="ctr">
                        <a:lnSpc>
                          <a:spcPct val="115000"/>
                        </a:lnSpc>
                        <a:spcAft>
                          <a:spcPts val="0"/>
                        </a:spcAft>
                      </a:pPr>
                      <a:r>
                        <a:rPr lang="es-MX" sz="1800" dirty="0" smtClean="0">
                          <a:effectLst/>
                        </a:rPr>
                        <a:t>Rango</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gn="l">
                        <a:lnSpc>
                          <a:spcPct val="115000"/>
                        </a:lnSpc>
                        <a:spcAft>
                          <a:spcPts val="0"/>
                        </a:spcAft>
                      </a:pPr>
                      <a:endParaRPr lang="es-MX" sz="1800" dirty="0" smtClean="0">
                        <a:effectLst/>
                      </a:endParaRPr>
                    </a:p>
                    <a:p>
                      <a:pPr marL="457200" algn="l">
                        <a:lnSpc>
                          <a:spcPct val="115000"/>
                        </a:lnSpc>
                        <a:spcAft>
                          <a:spcPts val="0"/>
                        </a:spcAft>
                      </a:pPr>
                      <a:r>
                        <a:rPr lang="es-MX" sz="1800" dirty="0" smtClean="0">
                          <a:effectLst/>
                        </a:rPr>
                        <a:t>Tamaño</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r>
              <a:tr h="392772">
                <a:tc>
                  <a:txBody>
                    <a:bodyPr/>
                    <a:lstStyle/>
                    <a:p>
                      <a:pPr marL="457200">
                        <a:lnSpc>
                          <a:spcPct val="115000"/>
                        </a:lnSpc>
                        <a:spcAft>
                          <a:spcPts val="0"/>
                        </a:spcAft>
                      </a:pPr>
                      <a:r>
                        <a:rPr lang="es-MX" sz="1600" dirty="0" err="1">
                          <a:effectLst/>
                        </a:rPr>
                        <a:t>tinyint</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605"/>
                        </a:spcBef>
                        <a:spcAft>
                          <a:spcPts val="1000"/>
                        </a:spcAft>
                      </a:pPr>
                      <a:r>
                        <a:rPr lang="es-MX" sz="1600" dirty="0">
                          <a:effectLst/>
                        </a:rPr>
                        <a:t>0 hasta</a:t>
                      </a:r>
                      <a:r>
                        <a:rPr lang="es-MX" sz="1600" spc="-40" dirty="0">
                          <a:effectLst/>
                        </a:rPr>
                        <a:t> </a:t>
                      </a:r>
                      <a:r>
                        <a:rPr lang="es-MX" sz="1600" dirty="0">
                          <a:effectLst/>
                        </a:rPr>
                        <a:t>255</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marL="457200" lvl="0" algn="l">
                        <a:lnSpc>
                          <a:spcPct val="115000"/>
                        </a:lnSpc>
                        <a:spcAft>
                          <a:spcPts val="0"/>
                        </a:spcAft>
                      </a:pPr>
                      <a:r>
                        <a:rPr lang="es-MX" sz="1600" dirty="0">
                          <a:effectLst/>
                        </a:rPr>
                        <a:t>1 byte</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r h="490071">
                <a:tc>
                  <a:txBody>
                    <a:bodyPr/>
                    <a:lstStyle/>
                    <a:p>
                      <a:pPr marL="457200">
                        <a:lnSpc>
                          <a:spcPct val="115000"/>
                        </a:lnSpc>
                        <a:spcAft>
                          <a:spcPts val="0"/>
                        </a:spcAft>
                      </a:pPr>
                      <a:r>
                        <a:rPr lang="es-MX" sz="1600" dirty="0" err="1">
                          <a:effectLst/>
                        </a:rPr>
                        <a:t>smallint</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655"/>
                        </a:spcBef>
                        <a:spcAft>
                          <a:spcPts val="1000"/>
                        </a:spcAft>
                      </a:pPr>
                      <a:r>
                        <a:rPr lang="es-MX" sz="1600" dirty="0">
                          <a:effectLst/>
                        </a:rPr>
                        <a:t>-32.768 Y</a:t>
                      </a:r>
                      <a:r>
                        <a:rPr lang="es-MX" sz="1600" spc="-50" dirty="0">
                          <a:effectLst/>
                        </a:rPr>
                        <a:t> </a:t>
                      </a:r>
                      <a:r>
                        <a:rPr lang="es-MX" sz="1600" dirty="0">
                          <a:effectLst/>
                        </a:rPr>
                        <a:t>32.767</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Bef>
                          <a:spcPts val="655"/>
                        </a:spcBef>
                        <a:spcAft>
                          <a:spcPts val="0"/>
                        </a:spcAft>
                        <a:tabLst>
                          <a:tab pos="643255" algn="l"/>
                        </a:tabLst>
                      </a:pPr>
                      <a:r>
                        <a:rPr lang="es-MX" sz="1600" dirty="0">
                          <a:effectLst/>
                        </a:rPr>
                        <a:t>2 bytes</a:t>
                      </a:r>
                    </a:p>
                    <a:p>
                      <a:pPr marL="457200" algn="ctr">
                        <a:lnSpc>
                          <a:spcPct val="115000"/>
                        </a:lnSpc>
                        <a:spcAft>
                          <a:spcPts val="0"/>
                        </a:spcAft>
                      </a:pPr>
                      <a:r>
                        <a:rPr lang="es-MX" sz="1600" dirty="0">
                          <a:effectLst/>
                        </a:rPr>
                        <a:t> </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37620">
                <a:tc>
                  <a:txBody>
                    <a:bodyPr/>
                    <a:lstStyle/>
                    <a:p>
                      <a:pPr marL="457200">
                        <a:lnSpc>
                          <a:spcPct val="115000"/>
                        </a:lnSpc>
                        <a:spcAft>
                          <a:spcPts val="0"/>
                        </a:spcAft>
                      </a:pPr>
                      <a:r>
                        <a:rPr lang="es-MX" sz="1600" dirty="0" err="1">
                          <a:effectLst/>
                        </a:rPr>
                        <a:t>int</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460"/>
                        </a:spcBef>
                        <a:spcAft>
                          <a:spcPts val="1000"/>
                        </a:spcAft>
                      </a:pPr>
                      <a:r>
                        <a:rPr lang="es-MX" sz="1600" dirty="0">
                          <a:effectLst/>
                        </a:rPr>
                        <a:t>-231  A</a:t>
                      </a:r>
                      <a:r>
                        <a:rPr lang="es-MX" sz="1600" spc="-75" dirty="0">
                          <a:effectLst/>
                        </a:rPr>
                        <a:t> </a:t>
                      </a:r>
                      <a:r>
                        <a:rPr lang="es-MX" sz="1600" dirty="0" smtClean="0">
                          <a:effectLst/>
                        </a:rPr>
                        <a:t>231</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a:lnSpc>
                          <a:spcPct val="115000"/>
                        </a:lnSpc>
                        <a:spcBef>
                          <a:spcPts val="640"/>
                        </a:spcBef>
                        <a:spcAft>
                          <a:spcPts val="1000"/>
                        </a:spcAft>
                      </a:pPr>
                      <a:r>
                        <a:rPr lang="es-MX" sz="1600" dirty="0">
                          <a:effectLst/>
                        </a:rPr>
                        <a:t>4</a:t>
                      </a:r>
                      <a:r>
                        <a:rPr lang="es-MX" sz="1600" spc="-35"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r h="237620">
                <a:tc>
                  <a:txBody>
                    <a:bodyPr/>
                    <a:lstStyle/>
                    <a:p>
                      <a:pPr marL="457200">
                        <a:lnSpc>
                          <a:spcPct val="115000"/>
                        </a:lnSpc>
                        <a:spcAft>
                          <a:spcPts val="0"/>
                        </a:spcAft>
                      </a:pPr>
                      <a:r>
                        <a:rPr lang="es-MX" sz="1600" dirty="0" err="1">
                          <a:effectLst/>
                        </a:rPr>
                        <a:t>bigint</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520"/>
                        </a:spcBef>
                        <a:spcAft>
                          <a:spcPts val="1000"/>
                        </a:spcAft>
                      </a:pPr>
                      <a:r>
                        <a:rPr lang="es-MX" sz="1600" dirty="0">
                          <a:effectLst/>
                        </a:rPr>
                        <a:t>-263  A 263 -1</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Bef>
                          <a:spcPts val="640"/>
                        </a:spcBef>
                        <a:spcAft>
                          <a:spcPts val="1000"/>
                        </a:spcAft>
                      </a:pPr>
                      <a:r>
                        <a:rPr lang="es-MX" sz="1600">
                          <a:effectLst/>
                        </a:rPr>
                        <a:t>8</a:t>
                      </a:r>
                      <a:r>
                        <a:rPr lang="es-MX" sz="1600" spc="-35">
                          <a:effectLst/>
                        </a:rPr>
                        <a:t> </a:t>
                      </a:r>
                      <a:r>
                        <a:rPr lang="es-MX" sz="1600">
                          <a:effectLst/>
                        </a:rPr>
                        <a:t>bytes</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201942">
                <a:tc>
                  <a:txBody>
                    <a:bodyPr/>
                    <a:lstStyle/>
                    <a:p>
                      <a:pPr marL="457200">
                        <a:lnSpc>
                          <a:spcPct val="115000"/>
                        </a:lnSpc>
                        <a:spcAft>
                          <a:spcPts val="0"/>
                        </a:spcAft>
                      </a:pPr>
                      <a:r>
                        <a:rPr lang="es-MX" sz="1600" dirty="0">
                          <a:effectLst/>
                        </a:rPr>
                        <a:t>decimal (p, s)</a:t>
                      </a:r>
                    </a:p>
                    <a:p>
                      <a:pPr marL="457200">
                        <a:lnSpc>
                          <a:spcPct val="115000"/>
                        </a:lnSpc>
                        <a:spcAft>
                          <a:spcPts val="0"/>
                        </a:spcAft>
                      </a:pPr>
                      <a:r>
                        <a:rPr lang="es-MX" sz="1600" dirty="0" err="1">
                          <a:effectLst/>
                        </a:rPr>
                        <a:t>numeric</a:t>
                      </a:r>
                      <a:r>
                        <a:rPr lang="es-MX" sz="1600" dirty="0">
                          <a:effectLst/>
                        </a:rPr>
                        <a:t> (p, 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520"/>
                        </a:spcBef>
                        <a:spcAft>
                          <a:spcPts val="1000"/>
                        </a:spcAft>
                      </a:pPr>
                      <a:r>
                        <a:rPr lang="es-MX" sz="1600" dirty="0">
                          <a:effectLst/>
                        </a:rPr>
                        <a:t>-1038 1-1038</a:t>
                      </a:r>
                      <a:r>
                        <a:rPr lang="es-MX" sz="1600" spc="130" dirty="0">
                          <a:effectLst/>
                        </a:rPr>
                        <a:t> </a:t>
                      </a:r>
                      <a:r>
                        <a:rPr lang="es-MX" sz="1600" dirty="0">
                          <a:effectLst/>
                        </a:rPr>
                        <a:t>-1</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c>
                  <a:txBody>
                    <a:bodyPr/>
                    <a:lstStyle/>
                    <a:p>
                      <a:pPr>
                        <a:lnSpc>
                          <a:spcPct val="115000"/>
                        </a:lnSpc>
                        <a:spcBef>
                          <a:spcPts val="640"/>
                        </a:spcBef>
                        <a:spcAft>
                          <a:spcPts val="1000"/>
                        </a:spcAft>
                      </a:pPr>
                      <a:r>
                        <a:rPr lang="es-MX" sz="1600" dirty="0">
                          <a:effectLst/>
                        </a:rPr>
                        <a:t>5 a 17</a:t>
                      </a:r>
                      <a:r>
                        <a:rPr lang="es-MX" sz="1600" spc="-35"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r>
              <a:tr h="620739">
                <a:tc>
                  <a:txBody>
                    <a:bodyPr/>
                    <a:lstStyle/>
                    <a:p>
                      <a:pPr marL="457200">
                        <a:lnSpc>
                          <a:spcPct val="115000"/>
                        </a:lnSpc>
                        <a:spcAft>
                          <a:spcPts val="0"/>
                        </a:spcAft>
                      </a:pPr>
                      <a:r>
                        <a:rPr lang="es-MX" sz="1600" dirty="0" err="1">
                          <a:effectLst/>
                        </a:rPr>
                        <a:t>smallmoney</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Aft>
                          <a:spcPts val="1000"/>
                        </a:spcAft>
                      </a:pPr>
                      <a:r>
                        <a:rPr lang="es-MX" sz="1600" dirty="0">
                          <a:effectLst/>
                        </a:rPr>
                        <a:t>-214.748,3648 A</a:t>
                      </a:r>
                      <a:r>
                        <a:rPr lang="es-MX" sz="1600" spc="-95" dirty="0">
                          <a:effectLst/>
                        </a:rPr>
                        <a:t> </a:t>
                      </a:r>
                      <a:r>
                        <a:rPr lang="es-MX" sz="1600" dirty="0">
                          <a:effectLst/>
                        </a:rPr>
                        <a:t>214,748.3647</a:t>
                      </a:r>
                    </a:p>
                    <a:p>
                      <a:pPr marL="457200">
                        <a:lnSpc>
                          <a:spcPct val="115000"/>
                        </a:lnSpc>
                        <a:spcAft>
                          <a:spcPts val="0"/>
                        </a:spcAft>
                      </a:pPr>
                      <a:r>
                        <a:rPr lang="es-MX" sz="1600" dirty="0">
                          <a:effectLst/>
                        </a:rPr>
                        <a:t> </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s-MX" sz="1600" dirty="0">
                          <a:effectLst/>
                        </a:rPr>
                        <a:t>4</a:t>
                      </a:r>
                      <a:r>
                        <a:rPr lang="es-MX" sz="1600" spc="-35"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20739">
                <a:tc>
                  <a:txBody>
                    <a:bodyPr/>
                    <a:lstStyle/>
                    <a:p>
                      <a:pPr marL="457200">
                        <a:lnSpc>
                          <a:spcPct val="115000"/>
                        </a:lnSpc>
                        <a:spcAft>
                          <a:spcPts val="0"/>
                        </a:spcAft>
                      </a:pPr>
                      <a:r>
                        <a:rPr lang="es-MX" sz="1600" dirty="0" err="1">
                          <a:effectLst/>
                        </a:rPr>
                        <a:t>money</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640"/>
                        </a:spcBef>
                        <a:spcAft>
                          <a:spcPts val="1000"/>
                        </a:spcAft>
                      </a:pPr>
                      <a:r>
                        <a:rPr lang="es-MX" sz="1600" dirty="0">
                          <a:effectLst/>
                        </a:rPr>
                        <a:t>-922.337.203.685.477,5808</a:t>
                      </a:r>
                      <a:r>
                        <a:rPr lang="es-MX" sz="1600" spc="-95" dirty="0">
                          <a:effectLst/>
                        </a:rPr>
                        <a:t> </a:t>
                      </a:r>
                      <a:r>
                        <a:rPr lang="es-MX" sz="1600" dirty="0">
                          <a:effectLst/>
                        </a:rPr>
                        <a:t>A</a:t>
                      </a:r>
                    </a:p>
                    <a:p>
                      <a:pPr marL="457200" algn="ctr">
                        <a:lnSpc>
                          <a:spcPct val="115000"/>
                        </a:lnSpc>
                        <a:spcAft>
                          <a:spcPts val="0"/>
                        </a:spcAft>
                      </a:pPr>
                      <a:r>
                        <a:rPr lang="es-MX" sz="1600" dirty="0">
                          <a:effectLst/>
                        </a:rPr>
                        <a:t>922,337,203,685,477.5807</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c>
                  <a:txBody>
                    <a:bodyPr/>
                    <a:lstStyle/>
                    <a:p>
                      <a:pPr>
                        <a:lnSpc>
                          <a:spcPct val="115000"/>
                        </a:lnSpc>
                        <a:spcBef>
                          <a:spcPts val="640"/>
                        </a:spcBef>
                        <a:spcAft>
                          <a:spcPts val="1000"/>
                        </a:spcAft>
                      </a:pPr>
                      <a:r>
                        <a:rPr lang="es-MX" sz="1600" dirty="0">
                          <a:effectLst/>
                        </a:rPr>
                        <a:t>8</a:t>
                      </a:r>
                      <a:r>
                        <a:rPr lang="es-MX" sz="1600" spc="-35"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r>
              <a:tr h="237620">
                <a:tc>
                  <a:txBody>
                    <a:bodyPr/>
                    <a:lstStyle/>
                    <a:p>
                      <a:pPr marL="457200">
                        <a:lnSpc>
                          <a:spcPct val="115000"/>
                        </a:lnSpc>
                        <a:spcAft>
                          <a:spcPts val="0"/>
                        </a:spcAft>
                      </a:pPr>
                      <a:r>
                        <a:rPr lang="es-MX" sz="1600" dirty="0">
                          <a:effectLst/>
                        </a:rPr>
                        <a:t>real</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715"/>
                        </a:spcBef>
                        <a:spcAft>
                          <a:spcPts val="1000"/>
                        </a:spcAft>
                      </a:pPr>
                      <a:r>
                        <a:rPr lang="es-MX" sz="1600">
                          <a:effectLst/>
                        </a:rPr>
                        <a:t>-3,438 A -1,1838, 0, y 1,1838 a</a:t>
                      </a:r>
                      <a:r>
                        <a:rPr lang="es-MX" sz="1600" spc="75">
                          <a:effectLst/>
                        </a:rPr>
                        <a:t> </a:t>
                      </a:r>
                      <a:r>
                        <a:rPr lang="es-MX" sz="1600">
                          <a:effectLst/>
                        </a:rPr>
                        <a:t>3,438</a:t>
                      </a:r>
                      <a:endParaRPr lang="es-MX"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s-MX" sz="1600" dirty="0">
                          <a:effectLst/>
                        </a:rPr>
                        <a:t>4</a:t>
                      </a:r>
                      <a:r>
                        <a:rPr lang="es-MX" sz="1600" spc="-35"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90071">
                <a:tc>
                  <a:txBody>
                    <a:bodyPr/>
                    <a:lstStyle/>
                    <a:p>
                      <a:pPr marL="457200">
                        <a:lnSpc>
                          <a:spcPct val="115000"/>
                        </a:lnSpc>
                        <a:spcAft>
                          <a:spcPts val="0"/>
                        </a:spcAft>
                      </a:pPr>
                      <a:r>
                        <a:rPr lang="es-MX" sz="1600" dirty="0" err="1" smtClean="0">
                          <a:effectLst/>
                        </a:rPr>
                        <a:t>float</a:t>
                      </a:r>
                      <a:r>
                        <a:rPr lang="es-MX" sz="1600" dirty="0" smtClean="0">
                          <a:effectLst/>
                        </a:rPr>
                        <a:t>(n</a:t>
                      </a:r>
                      <a:r>
                        <a:rPr lang="es-MX" sz="1600" dirty="0">
                          <a:effectLst/>
                        </a:rPr>
                        <a:t>)</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96570">
                        <a:lnSpc>
                          <a:spcPct val="115000"/>
                        </a:lnSpc>
                        <a:spcBef>
                          <a:spcPts val="520"/>
                        </a:spcBef>
                        <a:spcAft>
                          <a:spcPts val="1000"/>
                        </a:spcAft>
                      </a:pPr>
                      <a:r>
                        <a:rPr lang="es-MX" sz="1600" dirty="0">
                          <a:effectLst/>
                        </a:rPr>
                        <a:t>-1,79308 A -2,23308, 0, y 2,23308 a</a:t>
                      </a:r>
                      <a:r>
                        <a:rPr lang="es-MX" sz="1600" spc="60" dirty="0">
                          <a:effectLst/>
                        </a:rPr>
                        <a:t> </a:t>
                      </a:r>
                      <a:r>
                        <a:rPr lang="es-MX" sz="1600" dirty="0">
                          <a:effectLst/>
                        </a:rPr>
                        <a:t>1,79308</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a:lnSpc>
                          <a:spcPct val="115000"/>
                        </a:lnSpc>
                        <a:spcBef>
                          <a:spcPts val="640"/>
                        </a:spcBef>
                        <a:spcAft>
                          <a:spcPts val="1000"/>
                        </a:spcAft>
                      </a:pPr>
                      <a:r>
                        <a:rPr lang="es-MX" sz="1600" dirty="0">
                          <a:effectLst/>
                        </a:rPr>
                        <a:t>4 bytes u 8</a:t>
                      </a:r>
                      <a:r>
                        <a:rPr lang="es-MX" sz="1600" spc="-60" dirty="0">
                          <a:effectLst/>
                        </a:rPr>
                        <a:t> </a:t>
                      </a:r>
                      <a:r>
                        <a:rPr lang="es-MX" sz="1600" dirty="0">
                          <a:effectLst/>
                        </a:rPr>
                        <a:t>bytes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bl>
          </a:graphicData>
        </a:graphic>
      </p:graphicFrame>
    </p:spTree>
    <p:extLst>
      <p:ext uri="{BB962C8B-B14F-4D97-AF65-F5344CB8AC3E}">
        <p14:creationId xmlns:p14="http://schemas.microsoft.com/office/powerpoint/2010/main" val="366982600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47787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WAITFOR</a:t>
            </a:r>
            <a:endParaRPr lang="es-MX" sz="2000" b="1" dirty="0">
              <a:solidFill>
                <a:srgbClr val="1F9127"/>
              </a:solidFill>
              <a:effectLst>
                <a:outerShdw blurRad="38100" dist="38100" dir="2700000" algn="tl">
                  <a:srgbClr val="000000">
                    <a:alpha val="43137"/>
                  </a:srgbClr>
                </a:outerShdw>
              </a:effectLst>
            </a:endParaRPr>
          </a:p>
          <a:p>
            <a:pPr algn="just"/>
            <a:r>
              <a:rPr lang="es-MX" sz="2000" dirty="0" smtClean="0">
                <a:solidFill>
                  <a:srgbClr val="1F9127"/>
                </a:solidFill>
              </a:rPr>
              <a:t>WAITFOR </a:t>
            </a:r>
            <a:r>
              <a:rPr lang="es-MX" sz="2000" dirty="0">
                <a:solidFill>
                  <a:srgbClr val="1F9127"/>
                </a:solidFill>
              </a:rPr>
              <a:t>se utiliza para permitir que en la ejecución de código se haga una pausa. T</a:t>
            </a:r>
            <a:r>
              <a:rPr lang="es-MX" sz="2000" dirty="0" smtClean="0">
                <a:solidFill>
                  <a:srgbClr val="1F9127"/>
                </a:solidFill>
              </a:rPr>
              <a:t>iene tres permutaciones </a:t>
            </a:r>
            <a:r>
              <a:rPr lang="es-MX" sz="2000" dirty="0">
                <a:solidFill>
                  <a:srgbClr val="1F9127"/>
                </a:solidFill>
              </a:rPr>
              <a:t>diferentes: WAITFOR DELAY, WAITFOR TIME y WAITFOR RECEIVE. </a:t>
            </a:r>
            <a:endParaRPr lang="es-MX" sz="2000" dirty="0" smtClean="0">
              <a:solidFill>
                <a:srgbClr val="1F9127"/>
              </a:solidFill>
            </a:endParaRPr>
          </a:p>
          <a:p>
            <a:pPr algn="just"/>
            <a:endParaRPr lang="es-MX" sz="2000" dirty="0" smtClean="0">
              <a:solidFill>
                <a:srgbClr val="1F9127"/>
              </a:solidFill>
            </a:endParaRPr>
          </a:p>
          <a:p>
            <a:pPr marL="342900" indent="-342900" algn="just">
              <a:buFont typeface="Wingdings" panose="05000000000000000000" pitchFamily="2" charset="2"/>
              <a:buChar char="q"/>
            </a:pPr>
            <a:r>
              <a:rPr lang="es-MX" sz="2000" dirty="0" smtClean="0">
                <a:solidFill>
                  <a:srgbClr val="1F9127"/>
                </a:solidFill>
              </a:rPr>
              <a:t>WAITFOR </a:t>
            </a:r>
            <a:r>
              <a:rPr lang="es-MX" sz="2000" dirty="0">
                <a:solidFill>
                  <a:srgbClr val="1F9127"/>
                </a:solidFill>
              </a:rPr>
              <a:t>RECEIVE se </a:t>
            </a:r>
            <a:r>
              <a:rPr lang="es-MX" sz="2000" dirty="0" smtClean="0">
                <a:solidFill>
                  <a:srgbClr val="1F9127"/>
                </a:solidFill>
              </a:rPr>
              <a:t>utiliza junto </a:t>
            </a:r>
            <a:r>
              <a:rPr lang="es-MX" sz="2000" dirty="0">
                <a:solidFill>
                  <a:srgbClr val="1F9127"/>
                </a:solidFill>
              </a:rPr>
              <a:t>con el Agente de servicio (</a:t>
            </a:r>
            <a:r>
              <a:rPr lang="es-MX" sz="2000" dirty="0" err="1">
                <a:solidFill>
                  <a:srgbClr val="1F9127"/>
                </a:solidFill>
              </a:rPr>
              <a:t>Service</a:t>
            </a:r>
            <a:r>
              <a:rPr lang="es-MX" sz="2000" dirty="0">
                <a:solidFill>
                  <a:srgbClr val="1F9127"/>
                </a:solidFill>
              </a:rPr>
              <a:t> </a:t>
            </a:r>
            <a:r>
              <a:rPr lang="es-MX" sz="2000" dirty="0" err="1">
                <a:solidFill>
                  <a:srgbClr val="1F9127"/>
                </a:solidFill>
              </a:rPr>
              <a:t>Broker</a:t>
            </a:r>
            <a:r>
              <a:rPr lang="es-MX" sz="2000" dirty="0" smtClean="0">
                <a:solidFill>
                  <a:srgbClr val="1F9127"/>
                </a:solidFill>
              </a:rPr>
              <a:t>). </a:t>
            </a:r>
          </a:p>
          <a:p>
            <a:pPr marL="342900" indent="-342900" algn="just">
              <a:buFont typeface="Wingdings" panose="05000000000000000000" pitchFamily="2" charset="2"/>
              <a:buChar char="q"/>
            </a:pPr>
            <a:r>
              <a:rPr lang="es-MX" sz="2000" dirty="0" smtClean="0">
                <a:solidFill>
                  <a:srgbClr val="1F9127"/>
                </a:solidFill>
              </a:rPr>
              <a:t>WAITFOR </a:t>
            </a:r>
            <a:r>
              <a:rPr lang="es-MX" sz="2000" dirty="0">
                <a:solidFill>
                  <a:srgbClr val="1F9127"/>
                </a:solidFill>
              </a:rPr>
              <a:t>TIME detiene la ejecución de código hasta que se alcanza una hora determinada. </a:t>
            </a:r>
            <a:endParaRPr lang="es-MX" sz="2000" dirty="0" smtClean="0">
              <a:solidFill>
                <a:srgbClr val="1F9127"/>
              </a:solidFill>
            </a:endParaRPr>
          </a:p>
          <a:p>
            <a:pPr marL="342900" indent="-342900" algn="just">
              <a:buFont typeface="Wingdings" panose="05000000000000000000" pitchFamily="2" charset="2"/>
              <a:buChar char="q"/>
            </a:pPr>
            <a:r>
              <a:rPr lang="es-MX" sz="2000" dirty="0" smtClean="0">
                <a:solidFill>
                  <a:srgbClr val="1F9127"/>
                </a:solidFill>
              </a:rPr>
              <a:t>WAITFOR DELAY interrumpe </a:t>
            </a:r>
            <a:r>
              <a:rPr lang="es-MX" sz="2000" dirty="0">
                <a:solidFill>
                  <a:srgbClr val="1F9127"/>
                </a:solidFill>
              </a:rPr>
              <a:t>la ejecución de código por un intervalo de tiempo especificado</a:t>
            </a:r>
          </a:p>
          <a:p>
            <a:pPr marL="342900" indent="-342900" algn="just">
              <a:buFont typeface="Wingdings" panose="05000000000000000000" pitchFamily="2" charset="2"/>
              <a:buChar char="q"/>
            </a:pPr>
            <a:endParaRPr lang="es-MX" sz="2000" dirty="0">
              <a:solidFill>
                <a:srgbClr val="1F9127"/>
              </a:solidFill>
            </a:endParaRPr>
          </a:p>
        </p:txBody>
      </p:sp>
    </p:spTree>
    <p:extLst>
      <p:ext uri="{BB962C8B-B14F-4D97-AF65-F5344CB8AC3E}">
        <p14:creationId xmlns:p14="http://schemas.microsoft.com/office/powerpoint/2010/main" val="400306568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70898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WAITFOR</a:t>
            </a:r>
            <a:endParaRPr lang="es-MX" sz="2000" b="1" dirty="0">
              <a:solidFill>
                <a:srgbClr val="1F9127"/>
              </a:solidFill>
              <a:effectLst>
                <a:outerShdw blurRad="38100" dist="38100" dir="2700000" algn="tl">
                  <a:srgbClr val="000000">
                    <a:alpha val="43137"/>
                  </a:srgbClr>
                </a:outerShdw>
              </a:effectLst>
            </a:endParaRPr>
          </a:p>
          <a:p>
            <a:pPr marL="342900" indent="-342900" algn="just">
              <a:buFont typeface="Wingdings" panose="05000000000000000000" pitchFamily="2" charset="2"/>
              <a:buChar char="q"/>
            </a:pPr>
            <a:endParaRPr lang="es-MX" sz="2000" dirty="0" smtClean="0">
              <a:solidFill>
                <a:srgbClr val="1F9127"/>
              </a:solidFill>
            </a:endParaRPr>
          </a:p>
          <a:p>
            <a:r>
              <a:rPr lang="es-MX" sz="2000" dirty="0">
                <a:solidFill>
                  <a:srgbClr val="0000FF"/>
                </a:solidFill>
              </a:rPr>
              <a:t>DECLARE</a:t>
            </a:r>
            <a:r>
              <a:rPr lang="es-MX" sz="2000" dirty="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0000FF"/>
                </a:solidFill>
              </a:rPr>
              <a:t>INT</a:t>
            </a:r>
            <a:r>
              <a:rPr lang="es-MX" sz="2000" dirty="0">
                <a:solidFill>
                  <a:srgbClr val="808080"/>
                </a:solidFill>
              </a:rPr>
              <a:t>,</a:t>
            </a:r>
          </a:p>
          <a:p>
            <a:r>
              <a:rPr lang="es-MX" sz="2000" dirty="0">
                <a:solidFill>
                  <a:srgbClr val="008080"/>
                </a:solidFill>
              </a:rPr>
              <a:t>@var2</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30</a:t>
            </a:r>
            <a:r>
              <a:rPr lang="es-MX" sz="2000" dirty="0">
                <a:solidFill>
                  <a:srgbClr val="808080"/>
                </a:solidFill>
              </a:rPr>
              <a:t>)</a:t>
            </a:r>
          </a:p>
          <a:p>
            <a:r>
              <a:rPr lang="es-MX" sz="2000" dirty="0">
                <a:solidFill>
                  <a:srgbClr val="0000FF"/>
                </a:solidFill>
              </a:rPr>
              <a:t>SET</a:t>
            </a:r>
            <a:r>
              <a:rPr lang="es-MX" sz="2000" dirty="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808080"/>
                </a:solidFill>
              </a:rPr>
              <a:t>=</a:t>
            </a:r>
            <a:r>
              <a:rPr lang="es-MX" sz="2000" dirty="0">
                <a:solidFill>
                  <a:prstClr val="black"/>
                </a:solidFill>
              </a:rPr>
              <a:t> 1</a:t>
            </a:r>
          </a:p>
          <a:p>
            <a:r>
              <a:rPr lang="es-MX" sz="2000" dirty="0" smtClean="0">
                <a:solidFill>
                  <a:srgbClr val="008000"/>
                </a:solidFill>
              </a:rPr>
              <a:t>--Genera una pausa de 2 segundos</a:t>
            </a:r>
            <a:endParaRPr lang="es-MX" sz="2000" dirty="0">
              <a:solidFill>
                <a:srgbClr val="008000"/>
              </a:solidFill>
            </a:endParaRPr>
          </a:p>
          <a:p>
            <a:r>
              <a:rPr lang="es-MX" sz="2000" dirty="0">
                <a:solidFill>
                  <a:srgbClr val="0000FF"/>
                </a:solidFill>
              </a:rPr>
              <a:t>WAITFOR</a:t>
            </a:r>
            <a:r>
              <a:rPr lang="es-MX" sz="2000" dirty="0">
                <a:solidFill>
                  <a:prstClr val="black"/>
                </a:solidFill>
              </a:rPr>
              <a:t> </a:t>
            </a:r>
            <a:r>
              <a:rPr lang="es-MX" sz="2000" dirty="0">
                <a:solidFill>
                  <a:srgbClr val="0000FF"/>
                </a:solidFill>
              </a:rPr>
              <a:t>DELAY</a:t>
            </a:r>
            <a:r>
              <a:rPr lang="es-MX" sz="2000" dirty="0">
                <a:solidFill>
                  <a:prstClr val="black"/>
                </a:solidFill>
              </a:rPr>
              <a:t> </a:t>
            </a:r>
            <a:r>
              <a:rPr lang="es-MX" sz="2000" dirty="0">
                <a:solidFill>
                  <a:srgbClr val="FF0000"/>
                </a:solidFill>
              </a:rPr>
              <a:t>'00:00:02'</a:t>
            </a:r>
          </a:p>
          <a:p>
            <a:r>
              <a:rPr lang="es-MX" sz="2000" dirty="0">
                <a:solidFill>
                  <a:srgbClr val="008000"/>
                </a:solidFill>
              </a:rPr>
              <a:t>--WAITFOR TIME '13:01:59'</a:t>
            </a:r>
            <a:endParaRPr lang="es-MX" sz="2000" dirty="0" smtClean="0">
              <a:solidFill>
                <a:srgbClr val="0000FF"/>
              </a:solidFill>
            </a:endParaRPr>
          </a:p>
          <a:p>
            <a:r>
              <a:rPr lang="es-MX" sz="2000" dirty="0" smtClean="0">
                <a:solidFill>
                  <a:srgbClr val="0000FF"/>
                </a:solidFill>
              </a:rPr>
              <a:t>WHILE</a:t>
            </a:r>
            <a:r>
              <a:rPr lang="es-MX" sz="2000" dirty="0" smtClean="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808080"/>
                </a:solidFill>
              </a:rPr>
              <a:t>&lt;=</a:t>
            </a:r>
            <a:r>
              <a:rPr lang="es-MX" sz="2000" dirty="0">
                <a:solidFill>
                  <a:prstClr val="black"/>
                </a:solidFill>
              </a:rPr>
              <a:t> 10</a:t>
            </a:r>
          </a:p>
          <a:p>
            <a:r>
              <a:rPr lang="es-MX" sz="2000" dirty="0">
                <a:solidFill>
                  <a:srgbClr val="0000FF"/>
                </a:solidFill>
              </a:rPr>
              <a:t>BEGIN</a:t>
            </a:r>
          </a:p>
          <a:p>
            <a:r>
              <a:rPr lang="en-US" sz="2000" dirty="0">
                <a:solidFill>
                  <a:srgbClr val="0000FF"/>
                </a:solidFill>
              </a:rPr>
              <a:t>SET</a:t>
            </a:r>
            <a:r>
              <a:rPr lang="en-US" sz="2000" dirty="0">
                <a:solidFill>
                  <a:prstClr val="black"/>
                </a:solidFill>
              </a:rPr>
              <a:t> </a:t>
            </a:r>
            <a:r>
              <a:rPr lang="en-US" sz="2000" dirty="0">
                <a:solidFill>
                  <a:srgbClr val="008080"/>
                </a:solidFill>
              </a:rPr>
              <a:t>@var2</a:t>
            </a:r>
            <a:r>
              <a:rPr lang="en-US" sz="2000" dirty="0">
                <a:solidFill>
                  <a:prstClr val="black"/>
                </a:solidFill>
              </a:rPr>
              <a:t> </a:t>
            </a:r>
            <a:r>
              <a:rPr lang="en-US" sz="2000" dirty="0">
                <a:solidFill>
                  <a:srgbClr val="808080"/>
                </a:solidFill>
              </a:rPr>
              <a:t>=</a:t>
            </a:r>
            <a:r>
              <a:rPr lang="en-US" sz="2000" dirty="0">
                <a:solidFill>
                  <a:prstClr val="black"/>
                </a:solidFill>
              </a:rPr>
              <a:t> </a:t>
            </a:r>
            <a:r>
              <a:rPr lang="en-US" sz="2000" dirty="0">
                <a:solidFill>
                  <a:srgbClr val="FF0000"/>
                </a:solidFill>
              </a:rPr>
              <a:t>'</a:t>
            </a:r>
            <a:r>
              <a:rPr lang="en-US" sz="2000" dirty="0" err="1">
                <a:solidFill>
                  <a:srgbClr val="FF0000"/>
                </a:solidFill>
              </a:rPr>
              <a:t>Bucle</a:t>
            </a:r>
            <a:r>
              <a:rPr lang="en-US" sz="2000" dirty="0">
                <a:solidFill>
                  <a:srgbClr val="FF0000"/>
                </a:solidFill>
              </a:rPr>
              <a:t> #'</a:t>
            </a:r>
            <a:r>
              <a:rPr lang="en-US" sz="2000" dirty="0">
                <a:solidFill>
                  <a:prstClr val="black"/>
                </a:solidFill>
              </a:rPr>
              <a:t> </a:t>
            </a:r>
            <a:r>
              <a:rPr lang="en-US" sz="2000" dirty="0">
                <a:solidFill>
                  <a:srgbClr val="808080"/>
                </a:solidFill>
              </a:rPr>
              <a:t>+</a:t>
            </a:r>
            <a:r>
              <a:rPr lang="en-US" sz="2000" dirty="0">
                <a:solidFill>
                  <a:prstClr val="black"/>
                </a:solidFill>
              </a:rPr>
              <a:t> </a:t>
            </a:r>
            <a:r>
              <a:rPr lang="en-US" sz="2000" dirty="0">
                <a:solidFill>
                  <a:srgbClr val="FF00FF"/>
                </a:solidFill>
              </a:rPr>
              <a:t>CAST</a:t>
            </a:r>
            <a:r>
              <a:rPr lang="en-US" sz="2000" dirty="0">
                <a:solidFill>
                  <a:srgbClr val="808080"/>
                </a:solidFill>
              </a:rPr>
              <a:t>(</a:t>
            </a:r>
            <a:r>
              <a:rPr lang="en-US" sz="2000" dirty="0">
                <a:solidFill>
                  <a:srgbClr val="008080"/>
                </a:solidFill>
              </a:rPr>
              <a:t>@var1</a:t>
            </a:r>
            <a:r>
              <a:rPr lang="en-US" sz="2000" dirty="0">
                <a:solidFill>
                  <a:prstClr val="black"/>
                </a:solidFill>
              </a:rPr>
              <a:t> </a:t>
            </a:r>
            <a:r>
              <a:rPr lang="en-US" sz="2000" dirty="0">
                <a:solidFill>
                  <a:srgbClr val="0000FF"/>
                </a:solidFill>
              </a:rPr>
              <a:t>AS</a:t>
            </a:r>
            <a:r>
              <a:rPr lang="en-US" sz="2000" dirty="0">
                <a:solidFill>
                  <a:prstClr val="black"/>
                </a:solidFill>
              </a:rPr>
              <a:t> </a:t>
            </a:r>
            <a:r>
              <a:rPr lang="en-US" sz="2000" dirty="0">
                <a:solidFill>
                  <a:srgbClr val="0000FF"/>
                </a:solidFill>
              </a:rPr>
              <a:t>VARCHAR</a:t>
            </a:r>
            <a:r>
              <a:rPr lang="en-US" sz="2000" dirty="0">
                <a:solidFill>
                  <a:srgbClr val="808080"/>
                </a:solidFill>
              </a:rPr>
              <a:t>(</a:t>
            </a:r>
            <a:r>
              <a:rPr lang="en-US" sz="2000" dirty="0">
                <a:solidFill>
                  <a:prstClr val="black"/>
                </a:solidFill>
              </a:rPr>
              <a:t>2</a:t>
            </a:r>
            <a:r>
              <a:rPr lang="en-US" sz="2000" dirty="0">
                <a:solidFill>
                  <a:srgbClr val="808080"/>
                </a:solidFill>
              </a:rPr>
              <a:t>))</a:t>
            </a:r>
          </a:p>
          <a:p>
            <a:r>
              <a:rPr lang="es-MX" sz="2000" dirty="0">
                <a:solidFill>
                  <a:srgbClr val="0000FF"/>
                </a:solidFill>
              </a:rPr>
              <a:t>PRINT</a:t>
            </a:r>
            <a:r>
              <a:rPr lang="es-MX" sz="2000" dirty="0">
                <a:solidFill>
                  <a:prstClr val="black"/>
                </a:solidFill>
              </a:rPr>
              <a:t> </a:t>
            </a:r>
            <a:r>
              <a:rPr lang="es-MX" sz="2000" dirty="0">
                <a:solidFill>
                  <a:srgbClr val="008080"/>
                </a:solidFill>
              </a:rPr>
              <a:t>@var2</a:t>
            </a:r>
          </a:p>
          <a:p>
            <a:r>
              <a:rPr lang="es-MX" sz="2000" dirty="0">
                <a:solidFill>
                  <a:srgbClr val="0000FF"/>
                </a:solidFill>
              </a:rPr>
              <a:t>SET</a:t>
            </a:r>
            <a:r>
              <a:rPr lang="es-MX" sz="2000" dirty="0">
                <a:solidFill>
                  <a:prstClr val="black"/>
                </a:solidFill>
              </a:rPr>
              <a:t> </a:t>
            </a:r>
            <a:r>
              <a:rPr lang="es-MX" sz="2000" dirty="0">
                <a:solidFill>
                  <a:srgbClr val="008080"/>
                </a:solidFill>
              </a:rPr>
              <a:t>@var1</a:t>
            </a:r>
            <a:r>
              <a:rPr lang="es-MX" sz="2000" dirty="0">
                <a:solidFill>
                  <a:prstClr val="black"/>
                </a:solidFill>
              </a:rPr>
              <a:t> </a:t>
            </a:r>
            <a:r>
              <a:rPr lang="es-MX" sz="2000" dirty="0">
                <a:solidFill>
                  <a:srgbClr val="808080"/>
                </a:solidFill>
              </a:rPr>
              <a:t>+=</a:t>
            </a:r>
            <a:r>
              <a:rPr lang="es-MX" sz="2000" dirty="0">
                <a:solidFill>
                  <a:prstClr val="black"/>
                </a:solidFill>
              </a:rPr>
              <a:t> 1</a:t>
            </a:r>
          </a:p>
          <a:p>
            <a:r>
              <a:rPr lang="es-MX" sz="2000" dirty="0">
                <a:solidFill>
                  <a:srgbClr val="0000FF"/>
                </a:solidFill>
              </a:rPr>
              <a:t>END</a:t>
            </a:r>
          </a:p>
          <a:p>
            <a:pPr algn="just"/>
            <a:endParaRPr lang="es-MX" sz="2000" dirty="0">
              <a:solidFill>
                <a:srgbClr val="1F9127"/>
              </a:solidFill>
            </a:endParaRPr>
          </a:p>
        </p:txBody>
      </p:sp>
    </p:spTree>
    <p:extLst>
      <p:ext uri="{BB962C8B-B14F-4D97-AF65-F5344CB8AC3E}">
        <p14:creationId xmlns:p14="http://schemas.microsoft.com/office/powerpoint/2010/main" val="134294029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1938992"/>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GOTO</a:t>
            </a:r>
            <a:endParaRPr lang="es-MX" sz="2000" b="1" dirty="0">
              <a:solidFill>
                <a:srgbClr val="1F9127"/>
              </a:solidFill>
              <a:effectLst>
                <a:outerShdw blurRad="38100" dist="38100" dir="2700000" algn="tl">
                  <a:srgbClr val="000000">
                    <a:alpha val="43137"/>
                  </a:srgbClr>
                </a:outerShdw>
              </a:effectLst>
            </a:endParaRPr>
          </a:p>
          <a:p>
            <a:pPr marL="342900" indent="-342900" algn="just">
              <a:buFont typeface="Wingdings" panose="05000000000000000000" pitchFamily="2" charset="2"/>
              <a:buChar char="q"/>
            </a:pPr>
            <a:endParaRPr lang="es-MX" sz="2000" dirty="0" smtClean="0">
              <a:solidFill>
                <a:srgbClr val="1F9127"/>
              </a:solidFill>
            </a:endParaRPr>
          </a:p>
          <a:p>
            <a:pPr algn="just"/>
            <a:r>
              <a:rPr lang="es-MX" sz="2000" dirty="0">
                <a:solidFill>
                  <a:srgbClr val="1F9127"/>
                </a:solidFill>
              </a:rPr>
              <a:t>GOTO permite pasar la ejecución a una etiqueta incorporada dentro de un procedimiento. En ningún código que </a:t>
            </a:r>
            <a:r>
              <a:rPr lang="es-MX" sz="2000" dirty="0" smtClean="0">
                <a:solidFill>
                  <a:srgbClr val="1F9127"/>
                </a:solidFill>
              </a:rPr>
              <a:t>pueda encontrar</a:t>
            </a:r>
            <a:r>
              <a:rPr lang="es-MX" sz="2000" dirty="0">
                <a:solidFill>
                  <a:srgbClr val="1F9127"/>
                </a:solidFill>
              </a:rPr>
              <a:t>, es aconsejable incluir construcciones tales como GOTO.</a:t>
            </a:r>
          </a:p>
          <a:p>
            <a:pPr algn="just"/>
            <a:endParaRPr lang="es-MX" sz="2000" dirty="0">
              <a:solidFill>
                <a:srgbClr val="1F9127"/>
              </a:solidFill>
            </a:endParaRPr>
          </a:p>
        </p:txBody>
      </p:sp>
    </p:spTree>
    <p:extLst>
      <p:ext uri="{BB962C8B-B14F-4D97-AF65-F5344CB8AC3E}">
        <p14:creationId xmlns:p14="http://schemas.microsoft.com/office/powerpoint/2010/main" val="17898274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Declaraciones de Variables y Estructuras de Control</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2862322"/>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Ejercicios</a:t>
            </a:r>
          </a:p>
          <a:p>
            <a:pPr algn="ctr"/>
            <a:endParaRPr lang="es-MX" sz="2000" b="1" dirty="0">
              <a:solidFill>
                <a:srgbClr val="1F9127"/>
              </a:solidFill>
              <a:effectLst>
                <a:outerShdw blurRad="38100" dist="38100" dir="2700000" algn="tl">
                  <a:srgbClr val="000000">
                    <a:alpha val="43137"/>
                  </a:srgbClr>
                </a:outerShdw>
              </a:effectLst>
            </a:endParaRPr>
          </a:p>
          <a:p>
            <a:pPr marL="342900" indent="-342900" algn="just">
              <a:buFont typeface="Wingdings" panose="05000000000000000000" pitchFamily="2" charset="2"/>
              <a:buChar char="q"/>
            </a:pPr>
            <a:r>
              <a:rPr lang="es-MX" sz="2000" dirty="0" smtClean="0">
                <a:solidFill>
                  <a:srgbClr val="1F9127"/>
                </a:solidFill>
              </a:rPr>
              <a:t>Crear 2 variables </a:t>
            </a:r>
            <a:r>
              <a:rPr lang="es-MX" sz="2000" dirty="0" err="1" smtClean="0">
                <a:solidFill>
                  <a:srgbClr val="1F9127"/>
                </a:solidFill>
              </a:rPr>
              <a:t>coSucursal</a:t>
            </a:r>
            <a:r>
              <a:rPr lang="es-MX" sz="2000" dirty="0" smtClean="0">
                <a:solidFill>
                  <a:srgbClr val="1F9127"/>
                </a:solidFill>
              </a:rPr>
              <a:t> y </a:t>
            </a:r>
            <a:r>
              <a:rPr lang="es-MX" sz="2000" dirty="0" err="1" smtClean="0">
                <a:solidFill>
                  <a:srgbClr val="1F9127"/>
                </a:solidFill>
              </a:rPr>
              <a:t>ciudadSucursal</a:t>
            </a:r>
            <a:endParaRPr lang="es-MX" sz="2000" dirty="0" smtClean="0">
              <a:solidFill>
                <a:srgbClr val="1F9127"/>
              </a:solidFill>
            </a:endParaRPr>
          </a:p>
          <a:p>
            <a:pPr marL="342900" indent="-342900" algn="just">
              <a:buFont typeface="Wingdings" panose="05000000000000000000" pitchFamily="2" charset="2"/>
              <a:buChar char="q"/>
            </a:pPr>
            <a:r>
              <a:rPr lang="es-MX" sz="2000" dirty="0" smtClean="0">
                <a:solidFill>
                  <a:srgbClr val="1F9127"/>
                </a:solidFill>
              </a:rPr>
              <a:t>Asignar los valores para dichas variables SAT y San Andrés Respectivamente</a:t>
            </a:r>
          </a:p>
          <a:p>
            <a:pPr marL="342900" indent="-342900" algn="just">
              <a:buFont typeface="Wingdings" panose="05000000000000000000" pitchFamily="2" charset="2"/>
              <a:buChar char="q"/>
            </a:pPr>
            <a:r>
              <a:rPr lang="es-MX" sz="2000" dirty="0" smtClean="0">
                <a:solidFill>
                  <a:srgbClr val="1F9127"/>
                </a:solidFill>
              </a:rPr>
              <a:t>Realizar la consulta para verificar si existe la Sucursal SAT</a:t>
            </a:r>
          </a:p>
          <a:p>
            <a:pPr marL="800100" lvl="1" indent="-342900" algn="just">
              <a:buFont typeface="Wingdings" panose="05000000000000000000" pitchFamily="2" charset="2"/>
              <a:buChar char="q"/>
            </a:pPr>
            <a:r>
              <a:rPr lang="es-MX" sz="2000" dirty="0" smtClean="0">
                <a:solidFill>
                  <a:srgbClr val="1F9127"/>
                </a:solidFill>
              </a:rPr>
              <a:t>Si existe actualizar la ciudad de la Sucursal por San Andrés</a:t>
            </a:r>
          </a:p>
          <a:p>
            <a:pPr marL="342900" indent="-342900" algn="just">
              <a:buFont typeface="Wingdings" panose="05000000000000000000" pitchFamily="2" charset="2"/>
              <a:buChar char="q"/>
            </a:pPr>
            <a:r>
              <a:rPr lang="es-MX" sz="2000" dirty="0" smtClean="0">
                <a:solidFill>
                  <a:srgbClr val="1F9127"/>
                </a:solidFill>
              </a:rPr>
              <a:t>Si no existe insertar dicha Sucursal con la ciudad sucursal correspondiente en una tabla denominada PRUEBA que contendrá los campos (ID,N) con los mismos tipos de datos que la tabla SUCURSAL de la base de datos BANCO.</a:t>
            </a:r>
          </a:p>
        </p:txBody>
      </p:sp>
    </p:spTree>
    <p:extLst>
      <p:ext uri="{BB962C8B-B14F-4D97-AF65-F5344CB8AC3E}">
        <p14:creationId xmlns:p14="http://schemas.microsoft.com/office/powerpoint/2010/main" val="62486594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DIA 3</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1569660"/>
          </a:xfrm>
          <a:prstGeom prst="rect">
            <a:avLst/>
          </a:prstGeom>
          <a:noFill/>
        </p:spPr>
        <p:txBody>
          <a:bodyPr wrap="square" rtlCol="0">
            <a:spAutoFit/>
          </a:bodyPr>
          <a:lstStyle/>
          <a:p>
            <a:pPr algn="just"/>
            <a:r>
              <a:rPr lang="es-MX" sz="4800" dirty="0">
                <a:solidFill>
                  <a:srgbClr val="1F9127"/>
                </a:solidFill>
              </a:rPr>
              <a:t> </a:t>
            </a:r>
          </a:p>
          <a:p>
            <a:pPr algn="ctr"/>
            <a:r>
              <a:rPr lang="es-MX" sz="4800" dirty="0" smtClean="0">
                <a:solidFill>
                  <a:srgbClr val="1F9127"/>
                </a:solidFill>
              </a:rPr>
              <a:t>Control de Errores y Transacciones</a:t>
            </a:r>
            <a:endParaRPr lang="es-MX" sz="4800" dirty="0">
              <a:solidFill>
                <a:srgbClr val="1F9127"/>
              </a:solidFill>
            </a:endParaRPr>
          </a:p>
        </p:txBody>
      </p:sp>
    </p:spTree>
    <p:extLst>
      <p:ext uri="{BB962C8B-B14F-4D97-AF65-F5344CB8AC3E}">
        <p14:creationId xmlns:p14="http://schemas.microsoft.com/office/powerpoint/2010/main" val="114575118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70898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TRY CATCH</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p>
          <a:p>
            <a:pPr algn="just"/>
            <a:r>
              <a:rPr lang="es-MX" sz="2000" dirty="0" smtClean="0">
                <a:solidFill>
                  <a:srgbClr val="1F9127"/>
                </a:solidFill>
              </a:rPr>
              <a:t>Sintaxis</a:t>
            </a:r>
          </a:p>
          <a:p>
            <a:pPr algn="just"/>
            <a:endParaRPr lang="es-MX" sz="2000" dirty="0">
              <a:solidFill>
                <a:srgbClr val="1F9127"/>
              </a:solidFill>
            </a:endParaRPr>
          </a:p>
          <a:p>
            <a:pPr lvl="2" algn="just"/>
            <a:r>
              <a:rPr lang="en-US" sz="2000" dirty="0">
                <a:solidFill>
                  <a:srgbClr val="1F9127"/>
                </a:solidFill>
              </a:rPr>
              <a:t>BEGIN TRY</a:t>
            </a:r>
          </a:p>
          <a:p>
            <a:pPr lvl="2" algn="just"/>
            <a:r>
              <a:rPr lang="en-US" sz="2000" dirty="0">
                <a:solidFill>
                  <a:srgbClr val="1F9127"/>
                </a:solidFill>
              </a:rPr>
              <a:t>        ...</a:t>
            </a:r>
          </a:p>
          <a:p>
            <a:pPr lvl="2" algn="just"/>
            <a:r>
              <a:rPr lang="en-US" sz="2000" dirty="0">
                <a:solidFill>
                  <a:srgbClr val="1F9127"/>
                </a:solidFill>
              </a:rPr>
              <a:t>END </a:t>
            </a:r>
            <a:r>
              <a:rPr lang="en-US" sz="2000" dirty="0" smtClean="0">
                <a:solidFill>
                  <a:srgbClr val="1F9127"/>
                </a:solidFill>
              </a:rPr>
              <a:t>TRY</a:t>
            </a:r>
          </a:p>
          <a:p>
            <a:pPr lvl="2" algn="just"/>
            <a:endParaRPr lang="en-US" sz="2000" dirty="0">
              <a:solidFill>
                <a:srgbClr val="1F9127"/>
              </a:solidFill>
            </a:endParaRPr>
          </a:p>
          <a:p>
            <a:pPr lvl="2" algn="just"/>
            <a:r>
              <a:rPr lang="en-US" sz="2000" dirty="0">
                <a:solidFill>
                  <a:srgbClr val="1F9127"/>
                </a:solidFill>
              </a:rPr>
              <a:t>BEGIN CATCH</a:t>
            </a:r>
          </a:p>
          <a:p>
            <a:pPr lvl="2" algn="just"/>
            <a:r>
              <a:rPr lang="en-US" sz="2000" dirty="0">
                <a:solidFill>
                  <a:srgbClr val="1F9127"/>
                </a:solidFill>
              </a:rPr>
              <a:t>      ...</a:t>
            </a:r>
          </a:p>
          <a:p>
            <a:pPr lvl="2" algn="just"/>
            <a:r>
              <a:rPr lang="en-US" sz="2000" dirty="0">
                <a:solidFill>
                  <a:srgbClr val="1F9127"/>
                </a:solidFill>
              </a:rPr>
              <a:t>END CATCH </a:t>
            </a: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306940299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6247864"/>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TRY CATCH</a:t>
            </a: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 </a:t>
            </a:r>
          </a:p>
          <a:p>
            <a:pPr algn="just"/>
            <a:r>
              <a:rPr lang="es-MX" sz="2000" dirty="0">
                <a:solidFill>
                  <a:srgbClr val="1F9127"/>
                </a:solidFill>
              </a:rPr>
              <a:t>En un mundo perfecto, cada bloque de código que se ejecuta siempre se ejecute sin errores.</a:t>
            </a:r>
          </a:p>
          <a:p>
            <a:pPr algn="just"/>
            <a:r>
              <a:rPr lang="es-MX" sz="2000" dirty="0">
                <a:solidFill>
                  <a:srgbClr val="1F9127"/>
                </a:solidFill>
              </a:rPr>
              <a:t>Sin embargo, todo código siempre estará sujeto a fallos. Por lo tanto, es necesario incluir un manejo de errores </a:t>
            </a:r>
            <a:r>
              <a:rPr lang="es-MX" sz="2000" dirty="0" smtClean="0">
                <a:solidFill>
                  <a:srgbClr val="1F9127"/>
                </a:solidFill>
              </a:rPr>
              <a:t>en los </a:t>
            </a:r>
            <a:r>
              <a:rPr lang="es-MX" sz="2000" dirty="0">
                <a:solidFill>
                  <a:srgbClr val="1F9127"/>
                </a:solidFill>
              </a:rPr>
              <a:t>procedimientos almacenados.</a:t>
            </a:r>
          </a:p>
          <a:p>
            <a:pPr algn="just"/>
            <a:endParaRPr lang="es-MX" sz="2000" dirty="0" smtClean="0">
              <a:solidFill>
                <a:srgbClr val="1F9127"/>
              </a:solidFill>
            </a:endParaRPr>
          </a:p>
          <a:p>
            <a:pPr algn="just"/>
            <a:r>
              <a:rPr lang="es-MX" sz="2000" dirty="0" smtClean="0">
                <a:solidFill>
                  <a:srgbClr val="1F9127"/>
                </a:solidFill>
              </a:rPr>
              <a:t>Antes </a:t>
            </a:r>
            <a:r>
              <a:rPr lang="es-MX" sz="2000" dirty="0">
                <a:solidFill>
                  <a:srgbClr val="1F9127"/>
                </a:solidFill>
              </a:rPr>
              <a:t>de SQL Server 2005, la única manera de realizar el tratamiento de errores era poner a prueba el valor de </a:t>
            </a:r>
            <a:r>
              <a:rPr lang="es-MX" sz="2000" dirty="0" smtClean="0">
                <a:solidFill>
                  <a:srgbClr val="1F9127"/>
                </a:solidFill>
              </a:rPr>
              <a:t>la variable </a:t>
            </a:r>
            <a:r>
              <a:rPr lang="es-MX" sz="2000" dirty="0">
                <a:solidFill>
                  <a:srgbClr val="1F9127"/>
                </a:solidFill>
              </a:rPr>
              <a:t>global @@ Error. Ahora tiene una forma de realizar un control de errores estructurado similar a </a:t>
            </a:r>
            <a:r>
              <a:rPr lang="es-MX" sz="2000" dirty="0" smtClean="0">
                <a:solidFill>
                  <a:srgbClr val="1F9127"/>
                </a:solidFill>
              </a:rPr>
              <a:t>otros lenguajes </a:t>
            </a:r>
            <a:r>
              <a:rPr lang="es-MX" sz="2000" dirty="0">
                <a:solidFill>
                  <a:srgbClr val="1F9127"/>
                </a:solidFill>
              </a:rPr>
              <a:t>de programación, mediante la utilización de un bloque TRY. . . CATCH</a:t>
            </a:r>
            <a:r>
              <a:rPr lang="es-MX" sz="2000" dirty="0" smtClean="0">
                <a:solidFill>
                  <a:srgbClr val="1F9127"/>
                </a:solidFill>
              </a:rPr>
              <a:t>.</a:t>
            </a:r>
          </a:p>
          <a:p>
            <a:pPr algn="just"/>
            <a:endParaRPr lang="es-MX" sz="2000" dirty="0" smtClean="0">
              <a:solidFill>
                <a:srgbClr val="1F9127"/>
              </a:solidFill>
            </a:endParaRPr>
          </a:p>
          <a:p>
            <a:pPr algn="just"/>
            <a:r>
              <a:rPr lang="es-MX" sz="2000" dirty="0">
                <a:solidFill>
                  <a:srgbClr val="1F9127"/>
                </a:solidFill>
              </a:rPr>
              <a:t>El bloque TRY. . . CATCH tiene dos componentes. El bloque TRY se utiliza para englobar cualquier código que puede recibir un error y que se desea atrapar y manejar. El bloque CATCH se utiliza para controlar el error.</a:t>
            </a:r>
          </a:p>
          <a:p>
            <a:pPr algn="just"/>
            <a:endParaRPr lang="es-MX" sz="2000" dirty="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591387627"/>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878532"/>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TRY CATCH</a:t>
            </a:r>
            <a:endParaRPr lang="es-MX" sz="2000" b="1" dirty="0">
              <a:solidFill>
                <a:srgbClr val="1F9127"/>
              </a:solidFill>
              <a:effectLst>
                <a:outerShdw blurRad="38100" dist="38100" dir="2700000" algn="tl">
                  <a:srgbClr val="000000">
                    <a:alpha val="43137"/>
                  </a:srgbClr>
                </a:outerShdw>
              </a:effectLst>
            </a:endParaRPr>
          </a:p>
          <a:p>
            <a:pPr algn="just"/>
            <a:endParaRPr lang="es-MX" sz="2000" dirty="0" smtClean="0">
              <a:solidFill>
                <a:srgbClr val="1F9127"/>
              </a:solidFill>
            </a:endParaRPr>
          </a:p>
          <a:p>
            <a:pPr algn="just"/>
            <a:r>
              <a:rPr lang="es-MX" sz="2000" dirty="0" smtClean="0">
                <a:solidFill>
                  <a:srgbClr val="1F9127"/>
                </a:solidFill>
              </a:rPr>
              <a:t>El </a:t>
            </a:r>
            <a:r>
              <a:rPr lang="es-MX" sz="2000" dirty="0">
                <a:solidFill>
                  <a:srgbClr val="1F9127"/>
                </a:solidFill>
              </a:rPr>
              <a:t>siguiente código crea un error debido a la violación de una restricción de clave primaria. Usted puede ser </a:t>
            </a:r>
            <a:r>
              <a:rPr lang="es-MX" sz="2000" dirty="0" smtClean="0">
                <a:solidFill>
                  <a:srgbClr val="1F9127"/>
                </a:solidFill>
              </a:rPr>
              <a:t>que espere </a:t>
            </a:r>
            <a:r>
              <a:rPr lang="es-MX" sz="2000" dirty="0">
                <a:solidFill>
                  <a:srgbClr val="1F9127"/>
                </a:solidFill>
              </a:rPr>
              <a:t>que este código deje la tabla vacía debido al error en la transacción, sin embargo, usted encontrará que </a:t>
            </a:r>
            <a:r>
              <a:rPr lang="es-MX" sz="2000" dirty="0" smtClean="0">
                <a:solidFill>
                  <a:srgbClr val="1F9127"/>
                </a:solidFill>
              </a:rPr>
              <a:t>las instrucciones </a:t>
            </a:r>
            <a:r>
              <a:rPr lang="es-MX" sz="2000" dirty="0" err="1">
                <a:solidFill>
                  <a:srgbClr val="1F9127"/>
                </a:solidFill>
              </a:rPr>
              <a:t>insert</a:t>
            </a:r>
            <a:r>
              <a:rPr lang="es-MX" sz="2000" dirty="0">
                <a:solidFill>
                  <a:srgbClr val="1F9127"/>
                </a:solidFill>
              </a:rPr>
              <a:t> primera y tercera se ejecutan con éxito y dejan dos filas en la tabla</a:t>
            </a:r>
            <a:r>
              <a:rPr lang="es-MX" sz="2000" dirty="0" smtClean="0">
                <a:solidFill>
                  <a:srgbClr val="1F9127"/>
                </a:solidFill>
              </a:rPr>
              <a:t>.</a:t>
            </a:r>
          </a:p>
          <a:p>
            <a:endParaRPr lang="es-MX" sz="1600" dirty="0" smtClean="0">
              <a:solidFill>
                <a:srgbClr val="0000FF"/>
              </a:solidFill>
            </a:endParaRPr>
          </a:p>
          <a:p>
            <a:r>
              <a:rPr lang="es-MX" sz="1600" dirty="0" smtClean="0">
                <a:solidFill>
                  <a:srgbClr val="0000FF"/>
                </a:solidFill>
              </a:rPr>
              <a:t>CREATE</a:t>
            </a:r>
            <a:r>
              <a:rPr lang="es-MX" sz="1600" dirty="0" smtClean="0">
                <a:solidFill>
                  <a:prstClr val="black"/>
                </a:solidFill>
              </a:rPr>
              <a:t> </a:t>
            </a:r>
            <a:r>
              <a:rPr lang="es-MX" sz="1600" dirty="0">
                <a:solidFill>
                  <a:srgbClr val="0000FF"/>
                </a:solidFill>
              </a:rPr>
              <a:t>TABLE</a:t>
            </a:r>
            <a:r>
              <a:rPr lang="es-MX" sz="1600" dirty="0">
                <a:solidFill>
                  <a:prstClr val="black"/>
                </a:solidFill>
              </a:rPr>
              <a:t> </a:t>
            </a:r>
            <a:r>
              <a:rPr lang="es-MX" sz="1600" dirty="0" err="1">
                <a:solidFill>
                  <a:srgbClr val="008080"/>
                </a:solidFill>
              </a:rPr>
              <a:t>dbo</a:t>
            </a:r>
            <a:r>
              <a:rPr lang="es-MX" sz="1600" dirty="0" err="1">
                <a:solidFill>
                  <a:srgbClr val="808080"/>
                </a:solidFill>
              </a:rPr>
              <a:t>.</a:t>
            </a:r>
            <a:r>
              <a:rPr lang="es-MX" sz="1600" dirty="0" err="1">
                <a:solidFill>
                  <a:srgbClr val="008080"/>
                </a:solidFill>
              </a:rPr>
              <a:t>mytable</a:t>
            </a:r>
            <a:endParaRPr lang="es-MX" sz="1600" dirty="0">
              <a:solidFill>
                <a:srgbClr val="008080"/>
              </a:solidFill>
            </a:endParaRPr>
          </a:p>
          <a:p>
            <a:r>
              <a:rPr lang="en-US" sz="1600" dirty="0">
                <a:solidFill>
                  <a:srgbClr val="808080"/>
                </a:solidFill>
              </a:rPr>
              <a:t>(</a:t>
            </a:r>
            <a:r>
              <a:rPr lang="en-US" sz="1600" dirty="0">
                <a:solidFill>
                  <a:srgbClr val="008080"/>
                </a:solidFill>
              </a:rPr>
              <a:t>ID</a:t>
            </a:r>
            <a:r>
              <a:rPr lang="en-US" sz="1600" dirty="0">
                <a:solidFill>
                  <a:prstClr val="black"/>
                </a:solidFill>
              </a:rPr>
              <a:t> </a:t>
            </a:r>
            <a:r>
              <a:rPr lang="en-US" sz="1600" dirty="0">
                <a:solidFill>
                  <a:srgbClr val="0000FF"/>
                </a:solidFill>
              </a:rPr>
              <a:t>INT</a:t>
            </a:r>
            <a:r>
              <a:rPr lang="en-US" sz="1600" dirty="0">
                <a:solidFill>
                  <a:prstClr val="black"/>
                </a:solidFill>
              </a:rPr>
              <a:t> </a:t>
            </a:r>
            <a:r>
              <a:rPr lang="en-US" sz="1600" dirty="0">
                <a:solidFill>
                  <a:srgbClr val="808080"/>
                </a:solidFill>
              </a:rPr>
              <a:t>NOT</a:t>
            </a:r>
            <a:r>
              <a:rPr lang="en-US" sz="1600" dirty="0">
                <a:solidFill>
                  <a:prstClr val="black"/>
                </a:solidFill>
              </a:rPr>
              <a:t> </a:t>
            </a:r>
            <a:r>
              <a:rPr lang="en-US" sz="1600" dirty="0">
                <a:solidFill>
                  <a:srgbClr val="808080"/>
                </a:solidFill>
              </a:rPr>
              <a:t>NULL</a:t>
            </a:r>
            <a:r>
              <a:rPr lang="en-US" sz="1600" dirty="0">
                <a:solidFill>
                  <a:prstClr val="black"/>
                </a:solidFill>
              </a:rPr>
              <a:t> </a:t>
            </a:r>
            <a:r>
              <a:rPr lang="en-US" sz="1600" dirty="0">
                <a:solidFill>
                  <a:srgbClr val="0000FF"/>
                </a:solidFill>
              </a:rPr>
              <a:t>PRIMARY</a:t>
            </a:r>
            <a:r>
              <a:rPr lang="en-US" sz="1600" dirty="0">
                <a:solidFill>
                  <a:prstClr val="black"/>
                </a:solidFill>
              </a:rPr>
              <a:t> </a:t>
            </a:r>
            <a:r>
              <a:rPr lang="en-US" sz="1600" dirty="0">
                <a:solidFill>
                  <a:srgbClr val="0000FF"/>
                </a:solidFill>
              </a:rPr>
              <a:t>KEY</a:t>
            </a:r>
            <a:r>
              <a:rPr lang="en-US" sz="1600" dirty="0">
                <a:solidFill>
                  <a:srgbClr val="808080"/>
                </a:solidFill>
              </a:rPr>
              <a:t>)</a:t>
            </a:r>
          </a:p>
          <a:p>
            <a:endParaRPr lang="es-MX" sz="1600" dirty="0">
              <a:solidFill>
                <a:srgbClr val="808080"/>
              </a:solidFill>
            </a:endParaRPr>
          </a:p>
          <a:p>
            <a:r>
              <a:rPr lang="es-MX" sz="1600" dirty="0">
                <a:solidFill>
                  <a:srgbClr val="0000FF"/>
                </a:solidFill>
              </a:rPr>
              <a:t>BEGIN</a:t>
            </a:r>
            <a:r>
              <a:rPr lang="es-MX" sz="1600" dirty="0">
                <a:solidFill>
                  <a:prstClr val="black"/>
                </a:solidFill>
              </a:rPr>
              <a:t> </a:t>
            </a:r>
            <a:r>
              <a:rPr lang="es-MX" sz="1600" dirty="0">
                <a:solidFill>
                  <a:srgbClr val="0000FF"/>
                </a:solidFill>
              </a:rPr>
              <a:t>TRAN</a:t>
            </a:r>
          </a:p>
          <a:p>
            <a:r>
              <a:rPr lang="es-MX" sz="1600" dirty="0">
                <a:solidFill>
                  <a:srgbClr val="0000FF"/>
                </a:solidFill>
              </a:rPr>
              <a:t>INSERT</a:t>
            </a:r>
            <a:r>
              <a:rPr lang="es-MX" sz="1600" dirty="0">
                <a:solidFill>
                  <a:prstClr val="black"/>
                </a:solidFill>
              </a:rPr>
              <a:t> </a:t>
            </a:r>
            <a:r>
              <a:rPr lang="es-MX" sz="1600" dirty="0">
                <a:solidFill>
                  <a:srgbClr val="0000FF"/>
                </a:solidFill>
              </a:rPr>
              <a:t>INTO</a:t>
            </a:r>
            <a:r>
              <a:rPr lang="es-MX" sz="1600" dirty="0">
                <a:solidFill>
                  <a:prstClr val="black"/>
                </a:solidFill>
              </a:rPr>
              <a:t> </a:t>
            </a:r>
            <a:r>
              <a:rPr lang="es-MX" sz="1600" dirty="0" err="1">
                <a:solidFill>
                  <a:srgbClr val="008080"/>
                </a:solidFill>
              </a:rPr>
              <a:t>dbo</a:t>
            </a:r>
            <a:r>
              <a:rPr lang="es-MX" sz="1600" dirty="0" err="1">
                <a:solidFill>
                  <a:srgbClr val="808080"/>
                </a:solidFill>
              </a:rPr>
              <a:t>.</a:t>
            </a:r>
            <a:r>
              <a:rPr lang="es-MX" sz="1600" dirty="0" err="1">
                <a:solidFill>
                  <a:srgbClr val="008080"/>
                </a:solidFill>
              </a:rPr>
              <a:t>mytable</a:t>
            </a:r>
            <a:r>
              <a:rPr lang="es-MX" sz="1600" dirty="0">
                <a:solidFill>
                  <a:prstClr val="black"/>
                </a:solidFill>
              </a:rPr>
              <a:t> </a:t>
            </a:r>
            <a:r>
              <a:rPr lang="es-MX" sz="1600" dirty="0">
                <a:solidFill>
                  <a:srgbClr val="0000FF"/>
                </a:solidFill>
              </a:rPr>
              <a:t>VALUES</a:t>
            </a:r>
            <a:r>
              <a:rPr lang="es-MX" sz="1600" dirty="0">
                <a:solidFill>
                  <a:srgbClr val="808080"/>
                </a:solidFill>
              </a:rPr>
              <a:t>(</a:t>
            </a:r>
            <a:r>
              <a:rPr lang="es-MX" sz="1600" dirty="0">
                <a:solidFill>
                  <a:prstClr val="black"/>
                </a:solidFill>
              </a:rPr>
              <a:t>1</a:t>
            </a:r>
            <a:r>
              <a:rPr lang="es-MX" sz="1600" dirty="0">
                <a:solidFill>
                  <a:srgbClr val="808080"/>
                </a:solidFill>
              </a:rPr>
              <a:t>)</a:t>
            </a:r>
          </a:p>
          <a:p>
            <a:r>
              <a:rPr lang="es-MX" sz="1600" dirty="0">
                <a:solidFill>
                  <a:srgbClr val="0000FF"/>
                </a:solidFill>
              </a:rPr>
              <a:t>INSERT</a:t>
            </a:r>
            <a:r>
              <a:rPr lang="es-MX" sz="1600" dirty="0">
                <a:solidFill>
                  <a:prstClr val="black"/>
                </a:solidFill>
              </a:rPr>
              <a:t> </a:t>
            </a:r>
            <a:r>
              <a:rPr lang="es-MX" sz="1600" dirty="0">
                <a:solidFill>
                  <a:srgbClr val="0000FF"/>
                </a:solidFill>
              </a:rPr>
              <a:t>INTO</a:t>
            </a:r>
            <a:r>
              <a:rPr lang="es-MX" sz="1600" dirty="0">
                <a:solidFill>
                  <a:prstClr val="black"/>
                </a:solidFill>
              </a:rPr>
              <a:t> </a:t>
            </a:r>
            <a:r>
              <a:rPr lang="es-MX" sz="1600" dirty="0" err="1">
                <a:solidFill>
                  <a:srgbClr val="008080"/>
                </a:solidFill>
              </a:rPr>
              <a:t>dbo</a:t>
            </a:r>
            <a:r>
              <a:rPr lang="es-MX" sz="1600" dirty="0" err="1">
                <a:solidFill>
                  <a:srgbClr val="808080"/>
                </a:solidFill>
              </a:rPr>
              <a:t>.</a:t>
            </a:r>
            <a:r>
              <a:rPr lang="es-MX" sz="1600" dirty="0" err="1">
                <a:solidFill>
                  <a:srgbClr val="008080"/>
                </a:solidFill>
              </a:rPr>
              <a:t>mytable</a:t>
            </a:r>
            <a:r>
              <a:rPr lang="es-MX" sz="1600" dirty="0">
                <a:solidFill>
                  <a:prstClr val="black"/>
                </a:solidFill>
              </a:rPr>
              <a:t> </a:t>
            </a:r>
            <a:r>
              <a:rPr lang="es-MX" sz="1600" dirty="0">
                <a:solidFill>
                  <a:srgbClr val="0000FF"/>
                </a:solidFill>
              </a:rPr>
              <a:t>VALUES</a:t>
            </a:r>
            <a:r>
              <a:rPr lang="es-MX" sz="1600" dirty="0">
                <a:solidFill>
                  <a:srgbClr val="808080"/>
                </a:solidFill>
              </a:rPr>
              <a:t>(</a:t>
            </a:r>
            <a:r>
              <a:rPr lang="es-MX" sz="1600" dirty="0">
                <a:solidFill>
                  <a:prstClr val="black"/>
                </a:solidFill>
              </a:rPr>
              <a:t>1</a:t>
            </a:r>
            <a:r>
              <a:rPr lang="es-MX" sz="1600" dirty="0">
                <a:solidFill>
                  <a:srgbClr val="808080"/>
                </a:solidFill>
              </a:rPr>
              <a:t>)</a:t>
            </a:r>
          </a:p>
          <a:p>
            <a:r>
              <a:rPr lang="es-MX" sz="1600" dirty="0">
                <a:solidFill>
                  <a:srgbClr val="0000FF"/>
                </a:solidFill>
              </a:rPr>
              <a:t>INSERT</a:t>
            </a:r>
            <a:r>
              <a:rPr lang="es-MX" sz="1600" dirty="0">
                <a:solidFill>
                  <a:prstClr val="black"/>
                </a:solidFill>
              </a:rPr>
              <a:t> </a:t>
            </a:r>
            <a:r>
              <a:rPr lang="es-MX" sz="1600" dirty="0">
                <a:solidFill>
                  <a:srgbClr val="0000FF"/>
                </a:solidFill>
              </a:rPr>
              <a:t>INTO</a:t>
            </a:r>
            <a:r>
              <a:rPr lang="es-MX" sz="1600" dirty="0">
                <a:solidFill>
                  <a:prstClr val="black"/>
                </a:solidFill>
              </a:rPr>
              <a:t> </a:t>
            </a:r>
            <a:r>
              <a:rPr lang="es-MX" sz="1600" dirty="0" err="1">
                <a:solidFill>
                  <a:srgbClr val="008080"/>
                </a:solidFill>
              </a:rPr>
              <a:t>dbo</a:t>
            </a:r>
            <a:r>
              <a:rPr lang="es-MX" sz="1600" dirty="0" err="1">
                <a:solidFill>
                  <a:srgbClr val="808080"/>
                </a:solidFill>
              </a:rPr>
              <a:t>.</a:t>
            </a:r>
            <a:r>
              <a:rPr lang="es-MX" sz="1600" dirty="0" err="1">
                <a:solidFill>
                  <a:srgbClr val="008080"/>
                </a:solidFill>
              </a:rPr>
              <a:t>mytable</a:t>
            </a:r>
            <a:r>
              <a:rPr lang="es-MX" sz="1600" dirty="0">
                <a:solidFill>
                  <a:prstClr val="black"/>
                </a:solidFill>
              </a:rPr>
              <a:t> </a:t>
            </a:r>
            <a:r>
              <a:rPr lang="es-MX" sz="1600" dirty="0">
                <a:solidFill>
                  <a:srgbClr val="0000FF"/>
                </a:solidFill>
              </a:rPr>
              <a:t>VALUES</a:t>
            </a:r>
            <a:r>
              <a:rPr lang="es-MX" sz="1600" dirty="0">
                <a:solidFill>
                  <a:srgbClr val="808080"/>
                </a:solidFill>
              </a:rPr>
              <a:t>(</a:t>
            </a:r>
            <a:r>
              <a:rPr lang="es-MX" sz="1600" dirty="0">
                <a:solidFill>
                  <a:prstClr val="black"/>
                </a:solidFill>
              </a:rPr>
              <a:t>2</a:t>
            </a:r>
            <a:r>
              <a:rPr lang="es-MX" sz="1600" dirty="0">
                <a:solidFill>
                  <a:srgbClr val="808080"/>
                </a:solidFill>
              </a:rPr>
              <a:t>)</a:t>
            </a:r>
          </a:p>
          <a:p>
            <a:r>
              <a:rPr lang="es-MX" sz="1600" dirty="0">
                <a:solidFill>
                  <a:srgbClr val="0000FF"/>
                </a:solidFill>
              </a:rPr>
              <a:t>COMMIT</a:t>
            </a:r>
            <a:r>
              <a:rPr lang="es-MX" sz="1600" dirty="0">
                <a:solidFill>
                  <a:prstClr val="black"/>
                </a:solidFill>
              </a:rPr>
              <a:t> </a:t>
            </a:r>
            <a:r>
              <a:rPr lang="es-MX" sz="1600" dirty="0">
                <a:solidFill>
                  <a:srgbClr val="0000FF"/>
                </a:solidFill>
              </a:rPr>
              <a:t>TRAN</a:t>
            </a:r>
          </a:p>
          <a:p>
            <a:endParaRPr lang="es-MX" sz="1600" dirty="0">
              <a:solidFill>
                <a:srgbClr val="0000FF"/>
              </a:solidFill>
            </a:endParaRPr>
          </a:p>
          <a:p>
            <a:r>
              <a:rPr lang="es-MX" sz="1600" dirty="0">
                <a:solidFill>
                  <a:srgbClr val="0000FF"/>
                </a:solidFill>
              </a:rPr>
              <a:t>SELECT</a:t>
            </a:r>
            <a:r>
              <a:rPr lang="es-MX" sz="1600" dirty="0">
                <a:solidFill>
                  <a:prstClr val="black"/>
                </a:solidFill>
              </a:rPr>
              <a:t> </a:t>
            </a:r>
            <a:r>
              <a:rPr lang="es-MX" sz="1600" dirty="0">
                <a:solidFill>
                  <a:srgbClr val="808080"/>
                </a:solidFill>
              </a:rPr>
              <a:t>*</a:t>
            </a:r>
            <a:r>
              <a:rPr lang="es-MX" sz="1600" dirty="0">
                <a:solidFill>
                  <a:prstClr val="black"/>
                </a:solidFill>
              </a:rPr>
              <a:t> </a:t>
            </a:r>
            <a:r>
              <a:rPr lang="es-MX" sz="1600" dirty="0">
                <a:solidFill>
                  <a:srgbClr val="0000FF"/>
                </a:solidFill>
              </a:rPr>
              <a:t>FROM</a:t>
            </a:r>
            <a:r>
              <a:rPr lang="es-MX" sz="1600" dirty="0">
                <a:solidFill>
                  <a:prstClr val="black"/>
                </a:solidFill>
              </a:rPr>
              <a:t> </a:t>
            </a:r>
            <a:r>
              <a:rPr lang="es-MX" sz="1600" dirty="0" err="1">
                <a:solidFill>
                  <a:srgbClr val="008080"/>
                </a:solidFill>
              </a:rPr>
              <a:t>dbo</a:t>
            </a:r>
            <a:r>
              <a:rPr lang="es-MX" sz="1600" dirty="0" err="1">
                <a:solidFill>
                  <a:srgbClr val="808080"/>
                </a:solidFill>
              </a:rPr>
              <a:t>.</a:t>
            </a:r>
            <a:r>
              <a:rPr lang="es-MX" sz="1600" dirty="0" err="1">
                <a:solidFill>
                  <a:srgbClr val="008080"/>
                </a:solidFill>
              </a:rPr>
              <a:t>mytable</a:t>
            </a:r>
            <a:endParaRPr lang="es-MX" sz="1600" dirty="0" smtClean="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412410350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63231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TRY CATCH</a:t>
            </a:r>
            <a:endParaRPr lang="es-MX" sz="2000" b="1" dirty="0">
              <a:solidFill>
                <a:srgbClr val="1F9127"/>
              </a:solidFill>
              <a:effectLst>
                <a:outerShdw blurRad="38100" dist="38100" dir="2700000" algn="tl">
                  <a:srgbClr val="000000">
                    <a:alpha val="43137"/>
                  </a:srgbClr>
                </a:outerShdw>
              </a:effectLst>
            </a:endParaRPr>
          </a:p>
          <a:p>
            <a:pPr algn="just"/>
            <a:r>
              <a:rPr lang="es-MX" sz="2000" dirty="0" smtClean="0">
                <a:solidFill>
                  <a:srgbClr val="1F9127"/>
                </a:solidFill>
              </a:rPr>
              <a:t>La </a:t>
            </a:r>
            <a:r>
              <a:rPr lang="es-MX" sz="2000" dirty="0">
                <a:solidFill>
                  <a:srgbClr val="1F9127"/>
                </a:solidFill>
              </a:rPr>
              <a:t>razón por la que tiene dos filas insertadas en la tabla se debe a que de forma predeterminada, SQL Server </a:t>
            </a:r>
            <a:r>
              <a:rPr lang="es-MX" sz="2000" dirty="0" smtClean="0">
                <a:solidFill>
                  <a:srgbClr val="1F9127"/>
                </a:solidFill>
              </a:rPr>
              <a:t>no revierte </a:t>
            </a:r>
            <a:r>
              <a:rPr lang="es-MX" sz="2000" dirty="0">
                <a:solidFill>
                  <a:srgbClr val="1F9127"/>
                </a:solidFill>
              </a:rPr>
              <a:t>una transacción que tiene un error. Si desea que la transacción sea completada en su totalidad o que </a:t>
            </a:r>
            <a:r>
              <a:rPr lang="es-MX" sz="2000" dirty="0" smtClean="0">
                <a:solidFill>
                  <a:srgbClr val="1F9127"/>
                </a:solidFill>
              </a:rPr>
              <a:t>falle toda </a:t>
            </a:r>
            <a:r>
              <a:rPr lang="es-MX" sz="2000" dirty="0">
                <a:solidFill>
                  <a:srgbClr val="1F9127"/>
                </a:solidFill>
              </a:rPr>
              <a:t>la </a:t>
            </a:r>
            <a:r>
              <a:rPr lang="es-MX" sz="2000" dirty="0" smtClean="0">
                <a:solidFill>
                  <a:srgbClr val="1F9127"/>
                </a:solidFill>
              </a:rPr>
              <a:t>transacción </a:t>
            </a:r>
            <a:r>
              <a:rPr lang="es-MX" sz="2000" dirty="0">
                <a:solidFill>
                  <a:srgbClr val="1F9127"/>
                </a:solidFill>
              </a:rPr>
              <a:t>completa, se puede utilizar el comando SET para cambiar la configuración del </a:t>
            </a:r>
            <a:r>
              <a:rPr lang="es-MX" sz="2000" dirty="0" smtClean="0">
                <a:solidFill>
                  <a:srgbClr val="1F9127"/>
                </a:solidFill>
              </a:rPr>
              <a:t>parámetro XACT_ABORT </a:t>
            </a:r>
            <a:r>
              <a:rPr lang="es-MX" sz="2000" dirty="0">
                <a:solidFill>
                  <a:srgbClr val="1F9127"/>
                </a:solidFill>
              </a:rPr>
              <a:t>de la conexión, de la siguiente manera:</a:t>
            </a:r>
          </a:p>
          <a:p>
            <a:pPr algn="just"/>
            <a:endParaRPr lang="es-MX" sz="2000" dirty="0" smtClean="0">
              <a:solidFill>
                <a:srgbClr val="1F9127"/>
              </a:solidFill>
            </a:endParaRPr>
          </a:p>
          <a:p>
            <a:r>
              <a:rPr lang="es-MX" sz="2000" dirty="0">
                <a:solidFill>
                  <a:srgbClr val="0000FF"/>
                </a:solidFill>
              </a:rPr>
              <a:t>SET</a:t>
            </a:r>
            <a:r>
              <a:rPr lang="es-MX" sz="2000" dirty="0">
                <a:solidFill>
                  <a:prstClr val="black"/>
                </a:solidFill>
              </a:rPr>
              <a:t> </a:t>
            </a:r>
            <a:r>
              <a:rPr lang="es-MX" sz="2000" dirty="0">
                <a:solidFill>
                  <a:srgbClr val="0000FF"/>
                </a:solidFill>
              </a:rPr>
              <a:t>XACT_ABORT</a:t>
            </a:r>
            <a:r>
              <a:rPr lang="es-MX" sz="2000" dirty="0">
                <a:solidFill>
                  <a:prstClr val="black"/>
                </a:solidFill>
              </a:rPr>
              <a:t> </a:t>
            </a:r>
            <a:r>
              <a:rPr lang="es-MX" sz="2000" dirty="0">
                <a:solidFill>
                  <a:srgbClr val="0000FF"/>
                </a:solidFill>
              </a:rPr>
              <a:t>ON</a:t>
            </a:r>
            <a:r>
              <a:rPr lang="es-MX" sz="2000" dirty="0">
                <a:solidFill>
                  <a:srgbClr val="808080"/>
                </a:solidFill>
              </a:rPr>
              <a:t>;</a:t>
            </a:r>
          </a:p>
          <a:p>
            <a:r>
              <a:rPr lang="es-MX" sz="2000" dirty="0">
                <a:solidFill>
                  <a:srgbClr val="0000FF"/>
                </a:solidFill>
              </a:rPr>
              <a:t>BEGIN</a:t>
            </a:r>
            <a:r>
              <a:rPr lang="es-MX" sz="2000" dirty="0">
                <a:solidFill>
                  <a:prstClr val="black"/>
                </a:solidFill>
              </a:rPr>
              <a:t> </a:t>
            </a:r>
            <a:r>
              <a:rPr lang="es-MX" sz="2000" dirty="0">
                <a:solidFill>
                  <a:srgbClr val="0000FF"/>
                </a:solidFill>
              </a:rPr>
              <a:t>TRAN</a:t>
            </a:r>
          </a:p>
          <a:p>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r>
              <a:rPr lang="es-MX" sz="2000" dirty="0">
                <a:solidFill>
                  <a:prstClr val="black"/>
                </a:solidFill>
              </a:rPr>
              <a:t> </a:t>
            </a:r>
            <a:r>
              <a:rPr lang="es-MX" sz="2000" dirty="0">
                <a:solidFill>
                  <a:srgbClr val="0000FF"/>
                </a:solidFill>
              </a:rPr>
              <a:t>VALUES</a:t>
            </a:r>
            <a:r>
              <a:rPr lang="es-MX" sz="2000" dirty="0">
                <a:solidFill>
                  <a:srgbClr val="808080"/>
                </a:solidFill>
              </a:rPr>
              <a:t>(</a:t>
            </a:r>
            <a:r>
              <a:rPr lang="es-MX" sz="2000" dirty="0">
                <a:solidFill>
                  <a:prstClr val="black"/>
                </a:solidFill>
              </a:rPr>
              <a:t>1</a:t>
            </a:r>
            <a:r>
              <a:rPr lang="es-MX" sz="2000" dirty="0">
                <a:solidFill>
                  <a:srgbClr val="808080"/>
                </a:solidFill>
              </a:rPr>
              <a:t>)</a:t>
            </a:r>
          </a:p>
          <a:p>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r>
              <a:rPr lang="es-MX" sz="2000" dirty="0">
                <a:solidFill>
                  <a:prstClr val="black"/>
                </a:solidFill>
              </a:rPr>
              <a:t> </a:t>
            </a:r>
            <a:r>
              <a:rPr lang="es-MX" sz="2000" dirty="0">
                <a:solidFill>
                  <a:srgbClr val="0000FF"/>
                </a:solidFill>
              </a:rPr>
              <a:t>VALUES</a:t>
            </a:r>
            <a:r>
              <a:rPr lang="es-MX" sz="2000" dirty="0">
                <a:solidFill>
                  <a:srgbClr val="808080"/>
                </a:solidFill>
              </a:rPr>
              <a:t>(</a:t>
            </a:r>
            <a:r>
              <a:rPr lang="es-MX" sz="2000" dirty="0">
                <a:solidFill>
                  <a:prstClr val="black"/>
                </a:solidFill>
              </a:rPr>
              <a:t>1</a:t>
            </a:r>
            <a:r>
              <a:rPr lang="es-MX" sz="2000" dirty="0">
                <a:solidFill>
                  <a:srgbClr val="808080"/>
                </a:solidFill>
              </a:rPr>
              <a:t>)</a:t>
            </a:r>
          </a:p>
          <a:p>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r>
              <a:rPr lang="es-MX" sz="2000" dirty="0">
                <a:solidFill>
                  <a:prstClr val="black"/>
                </a:solidFill>
              </a:rPr>
              <a:t> </a:t>
            </a:r>
            <a:r>
              <a:rPr lang="es-MX" sz="2000" dirty="0">
                <a:solidFill>
                  <a:srgbClr val="0000FF"/>
                </a:solidFill>
              </a:rPr>
              <a:t>VALUES</a:t>
            </a:r>
            <a:r>
              <a:rPr lang="es-MX" sz="2000" dirty="0">
                <a:solidFill>
                  <a:srgbClr val="808080"/>
                </a:solidFill>
              </a:rPr>
              <a:t>(</a:t>
            </a:r>
            <a:r>
              <a:rPr lang="es-MX" sz="2000" dirty="0">
                <a:solidFill>
                  <a:prstClr val="black"/>
                </a:solidFill>
              </a:rPr>
              <a:t>2</a:t>
            </a:r>
            <a:r>
              <a:rPr lang="es-MX" sz="2000" dirty="0">
                <a:solidFill>
                  <a:srgbClr val="808080"/>
                </a:solidFill>
              </a:rPr>
              <a:t>)</a:t>
            </a:r>
          </a:p>
          <a:p>
            <a:r>
              <a:rPr lang="es-MX" sz="2000" dirty="0">
                <a:solidFill>
                  <a:srgbClr val="0000FF"/>
                </a:solidFill>
              </a:rPr>
              <a:t>COMMIT</a:t>
            </a:r>
            <a:r>
              <a:rPr lang="es-MX" sz="2000" dirty="0">
                <a:solidFill>
                  <a:prstClr val="black"/>
                </a:solidFill>
              </a:rPr>
              <a:t> </a:t>
            </a:r>
            <a:r>
              <a:rPr lang="es-MX" sz="2000" dirty="0">
                <a:solidFill>
                  <a:srgbClr val="0000FF"/>
                </a:solidFill>
              </a:rPr>
              <a:t>TRAN</a:t>
            </a:r>
          </a:p>
          <a:p>
            <a:endParaRPr lang="es-MX" sz="2000" dirty="0">
              <a:solidFill>
                <a:srgbClr val="0000FF"/>
              </a:solidFill>
            </a:endParaRPr>
          </a:p>
          <a:p>
            <a:r>
              <a:rPr lang="es-MX" sz="2000" dirty="0">
                <a:solidFill>
                  <a:srgbClr val="0000FF"/>
                </a:solidFill>
              </a:rPr>
              <a:t>SET</a:t>
            </a:r>
            <a:r>
              <a:rPr lang="es-MX" sz="2000" dirty="0">
                <a:solidFill>
                  <a:prstClr val="black"/>
                </a:solidFill>
              </a:rPr>
              <a:t> </a:t>
            </a:r>
            <a:r>
              <a:rPr lang="es-MX" sz="2000" dirty="0">
                <a:solidFill>
                  <a:srgbClr val="0000FF"/>
                </a:solidFill>
              </a:rPr>
              <a:t>XACT_ABORT</a:t>
            </a:r>
            <a:r>
              <a:rPr lang="es-MX" sz="2000" dirty="0">
                <a:solidFill>
                  <a:prstClr val="black"/>
                </a:solidFill>
              </a:rPr>
              <a:t> </a:t>
            </a:r>
            <a:r>
              <a:rPr lang="es-MX" sz="2000" dirty="0">
                <a:solidFill>
                  <a:srgbClr val="0000FF"/>
                </a:solidFill>
              </a:rPr>
              <a:t>OFF</a:t>
            </a:r>
            <a:r>
              <a:rPr lang="es-MX" sz="2000" dirty="0">
                <a:solidFill>
                  <a:srgbClr val="808080"/>
                </a:solidFill>
              </a:rPr>
              <a:t>;</a:t>
            </a:r>
          </a:p>
          <a:p>
            <a:r>
              <a:rPr lang="es-MX" sz="2000" dirty="0">
                <a:solidFill>
                  <a:srgbClr val="0000FF"/>
                </a:solidFill>
              </a:rPr>
              <a:t>SELECT</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00FF"/>
                </a:solidFill>
              </a:rPr>
              <a:t>FROM</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endParaRPr lang="es-MX" sz="2000" dirty="0" smtClean="0">
              <a:solidFill>
                <a:srgbClr val="1F9127"/>
              </a:solidFill>
            </a:endParaRPr>
          </a:p>
          <a:p>
            <a:pPr algn="just"/>
            <a:endParaRPr lang="es-MX" sz="20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8167062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47787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TRY CATCH</a:t>
            </a:r>
          </a:p>
          <a:p>
            <a:pPr algn="ctr"/>
            <a:endParaRPr lang="es-MX" sz="2000" b="1" dirty="0">
              <a:solidFill>
                <a:srgbClr val="1F9127"/>
              </a:solidFill>
              <a:effectLst>
                <a:outerShdw blurRad="38100" dist="38100" dir="2700000" algn="tl">
                  <a:srgbClr val="000000">
                    <a:alpha val="43137"/>
                  </a:srgbClr>
                </a:outerShdw>
              </a:effectLst>
            </a:endParaRPr>
          </a:p>
          <a:p>
            <a:pPr algn="just"/>
            <a:endParaRPr lang="es-MX" sz="2000" dirty="0" smtClean="0">
              <a:solidFill>
                <a:srgbClr val="1F9127"/>
              </a:solidFill>
            </a:endParaRPr>
          </a:p>
          <a:p>
            <a:pPr algn="just"/>
            <a:r>
              <a:rPr lang="es-MX" sz="2000" dirty="0" smtClean="0">
                <a:solidFill>
                  <a:srgbClr val="1F9127"/>
                </a:solidFill>
              </a:rPr>
              <a:t>Aunque </a:t>
            </a:r>
            <a:r>
              <a:rPr lang="es-MX" sz="2000" dirty="0">
                <a:solidFill>
                  <a:srgbClr val="1F9127"/>
                </a:solidFill>
              </a:rPr>
              <a:t>la declaración SET logra su objetivo, al cambiar la configuración de una conexión, puede tener </a:t>
            </a:r>
            <a:r>
              <a:rPr lang="es-MX" sz="2000" dirty="0" smtClean="0">
                <a:solidFill>
                  <a:srgbClr val="1F9127"/>
                </a:solidFill>
              </a:rPr>
              <a:t>resultados impredecibles </a:t>
            </a:r>
            <a:r>
              <a:rPr lang="es-MX" sz="2000" dirty="0">
                <a:solidFill>
                  <a:srgbClr val="1F9127"/>
                </a:solidFill>
              </a:rPr>
              <a:t>para una aplicación si el código no reinicia correctamente las opciones. Una mejor solución es usar </a:t>
            </a:r>
            <a:r>
              <a:rPr lang="es-MX" sz="2000" dirty="0" smtClean="0">
                <a:solidFill>
                  <a:srgbClr val="1F9127"/>
                </a:solidFill>
              </a:rPr>
              <a:t>un controlador </a:t>
            </a:r>
            <a:r>
              <a:rPr lang="es-MX" sz="2000" dirty="0">
                <a:solidFill>
                  <a:srgbClr val="1F9127"/>
                </a:solidFill>
              </a:rPr>
              <a:t>estructurado de errores para atrapar y decidir cómo manejar el error</a:t>
            </a:r>
            <a:r>
              <a:rPr lang="es-MX" sz="2000" dirty="0" smtClean="0">
                <a:solidFill>
                  <a:srgbClr val="1F9127"/>
                </a:solidFill>
              </a:rPr>
              <a:t>.</a:t>
            </a:r>
          </a:p>
          <a:p>
            <a:pPr algn="just"/>
            <a:endParaRPr lang="es-MX" sz="2000" dirty="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14858440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1469941"/>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just"/>
            <a:r>
              <a:rPr lang="es-MX" sz="1400" dirty="0">
                <a:solidFill>
                  <a:srgbClr val="0000FF"/>
                </a:solidFill>
              </a:rPr>
              <a:t>DECLARE</a:t>
            </a:r>
            <a:r>
              <a:rPr lang="es-MX" sz="1400" dirty="0">
                <a:solidFill>
                  <a:prstClr val="black"/>
                </a:solidFill>
              </a:rPr>
              <a:t> </a:t>
            </a:r>
            <a:r>
              <a:rPr lang="es-MX" sz="1400" dirty="0">
                <a:solidFill>
                  <a:srgbClr val="008080"/>
                </a:solidFill>
              </a:rPr>
              <a:t>@bit</a:t>
            </a:r>
            <a:r>
              <a:rPr lang="es-MX" sz="1400" dirty="0">
                <a:solidFill>
                  <a:prstClr val="black"/>
                </a:solidFill>
              </a:rPr>
              <a:t> </a:t>
            </a:r>
            <a:r>
              <a:rPr lang="es-MX" sz="1400" dirty="0" err="1">
                <a:solidFill>
                  <a:srgbClr val="0000FF"/>
                </a:solidFill>
              </a:rPr>
              <a:t>bit</a:t>
            </a:r>
            <a:r>
              <a:rPr lang="es-MX" sz="1400" dirty="0">
                <a:solidFill>
                  <a:srgbClr val="808080"/>
                </a:solidFill>
              </a:rPr>
              <a:t>,</a:t>
            </a:r>
          </a:p>
          <a:p>
            <a:pPr lvl="3" algn="just"/>
            <a:r>
              <a:rPr lang="es-MX" sz="1400" dirty="0">
                <a:solidFill>
                  <a:prstClr val="black"/>
                </a:solidFill>
              </a:rPr>
              <a:t>	</a:t>
            </a:r>
            <a:r>
              <a:rPr lang="es-MX" sz="1400" dirty="0">
                <a:solidFill>
                  <a:srgbClr val="008080"/>
                </a:solidFill>
              </a:rPr>
              <a:t>@</a:t>
            </a:r>
            <a:r>
              <a:rPr lang="es-MX" sz="1400" dirty="0" err="1">
                <a:solidFill>
                  <a:srgbClr val="008080"/>
                </a:solidFill>
              </a:rPr>
              <a:t>tinyint</a:t>
            </a:r>
            <a:r>
              <a:rPr lang="es-MX" sz="1400" dirty="0">
                <a:solidFill>
                  <a:prstClr val="black"/>
                </a:solidFill>
              </a:rPr>
              <a:t> </a:t>
            </a:r>
            <a:r>
              <a:rPr lang="es-MX" sz="1400" dirty="0" err="1">
                <a:solidFill>
                  <a:srgbClr val="0000FF"/>
                </a:solidFill>
              </a:rPr>
              <a:t>tinyint</a:t>
            </a:r>
            <a:r>
              <a:rPr lang="es-MX" sz="1400" dirty="0">
                <a:solidFill>
                  <a:srgbClr val="808080"/>
                </a:solidFill>
              </a:rPr>
              <a:t>,</a:t>
            </a:r>
          </a:p>
          <a:p>
            <a:pPr lvl="3" algn="just"/>
            <a:r>
              <a:rPr lang="es-MX" sz="1400" dirty="0">
                <a:solidFill>
                  <a:prstClr val="black"/>
                </a:solidFill>
              </a:rPr>
              <a:t>	</a:t>
            </a:r>
            <a:r>
              <a:rPr lang="es-MX" sz="1400" dirty="0">
                <a:solidFill>
                  <a:srgbClr val="008080"/>
                </a:solidFill>
              </a:rPr>
              <a:t>@</a:t>
            </a:r>
            <a:r>
              <a:rPr lang="es-MX" sz="1400" dirty="0" err="1">
                <a:solidFill>
                  <a:srgbClr val="008080"/>
                </a:solidFill>
              </a:rPr>
              <a:t>smallint</a:t>
            </a:r>
            <a:r>
              <a:rPr lang="es-MX" sz="1400" dirty="0">
                <a:solidFill>
                  <a:prstClr val="black"/>
                </a:solidFill>
              </a:rPr>
              <a:t> </a:t>
            </a:r>
            <a:r>
              <a:rPr lang="es-MX" sz="1400" dirty="0" err="1">
                <a:solidFill>
                  <a:srgbClr val="0000FF"/>
                </a:solidFill>
              </a:rPr>
              <a:t>smallint</a:t>
            </a:r>
            <a:r>
              <a:rPr lang="es-MX" sz="1400" dirty="0">
                <a:solidFill>
                  <a:srgbClr val="808080"/>
                </a:solidFill>
              </a:rPr>
              <a:t>,</a:t>
            </a:r>
          </a:p>
          <a:p>
            <a:pPr lvl="3" algn="just"/>
            <a:r>
              <a:rPr lang="es-MX" sz="1400" dirty="0">
                <a:solidFill>
                  <a:prstClr val="black"/>
                </a:solidFill>
              </a:rPr>
              <a:t>	</a:t>
            </a:r>
            <a:r>
              <a:rPr lang="es-MX" sz="1400" dirty="0">
                <a:solidFill>
                  <a:srgbClr val="008080"/>
                </a:solidFill>
              </a:rPr>
              <a:t>@</a:t>
            </a:r>
            <a:r>
              <a:rPr lang="es-MX" sz="1400" dirty="0" err="1">
                <a:solidFill>
                  <a:srgbClr val="008080"/>
                </a:solidFill>
              </a:rPr>
              <a:t>int</a:t>
            </a:r>
            <a:r>
              <a:rPr lang="es-MX" sz="1400" dirty="0">
                <a:solidFill>
                  <a:prstClr val="black"/>
                </a:solidFill>
              </a:rPr>
              <a:t> </a:t>
            </a:r>
            <a:r>
              <a:rPr lang="es-MX" sz="1400" dirty="0" err="1">
                <a:solidFill>
                  <a:srgbClr val="0000FF"/>
                </a:solidFill>
              </a:rPr>
              <a:t>int</a:t>
            </a:r>
            <a:r>
              <a:rPr lang="es-MX" sz="1400" dirty="0">
                <a:solidFill>
                  <a:srgbClr val="808080"/>
                </a:solidFill>
              </a:rPr>
              <a:t>,</a:t>
            </a:r>
            <a:r>
              <a:rPr lang="es-MX" sz="1400" dirty="0">
                <a:solidFill>
                  <a:prstClr val="black"/>
                </a:solidFill>
              </a:rPr>
              <a:t> </a:t>
            </a:r>
          </a:p>
          <a:p>
            <a:pPr lvl="3" algn="just"/>
            <a:r>
              <a:rPr lang="es-MX" sz="1400" dirty="0">
                <a:solidFill>
                  <a:prstClr val="black"/>
                </a:solidFill>
              </a:rPr>
              <a:t>	</a:t>
            </a:r>
            <a:r>
              <a:rPr lang="es-MX" sz="1400" dirty="0">
                <a:solidFill>
                  <a:srgbClr val="008080"/>
                </a:solidFill>
              </a:rPr>
              <a:t>@</a:t>
            </a:r>
            <a:r>
              <a:rPr lang="es-MX" sz="1400" dirty="0" err="1">
                <a:solidFill>
                  <a:srgbClr val="008080"/>
                </a:solidFill>
              </a:rPr>
              <a:t>bigint</a:t>
            </a:r>
            <a:r>
              <a:rPr lang="es-MX" sz="1400" dirty="0">
                <a:solidFill>
                  <a:prstClr val="black"/>
                </a:solidFill>
              </a:rPr>
              <a:t> </a:t>
            </a:r>
            <a:r>
              <a:rPr lang="es-MX" sz="1400" dirty="0" err="1">
                <a:solidFill>
                  <a:srgbClr val="0000FF"/>
                </a:solidFill>
              </a:rPr>
              <a:t>bigint</a:t>
            </a:r>
            <a:r>
              <a:rPr lang="es-MX" sz="1400" dirty="0">
                <a:solidFill>
                  <a:srgbClr val="808080"/>
                </a:solidFill>
              </a:rPr>
              <a:t>,</a:t>
            </a:r>
          </a:p>
          <a:p>
            <a:pPr lvl="3" algn="just"/>
            <a:r>
              <a:rPr lang="es-MX" sz="1400" dirty="0">
                <a:solidFill>
                  <a:prstClr val="black"/>
                </a:solidFill>
              </a:rPr>
              <a:t>	</a:t>
            </a:r>
            <a:r>
              <a:rPr lang="es-MX" sz="1400" dirty="0">
                <a:solidFill>
                  <a:srgbClr val="008080"/>
                </a:solidFill>
              </a:rPr>
              <a:t>@decimal</a:t>
            </a:r>
            <a:r>
              <a:rPr lang="es-MX" sz="1400" dirty="0">
                <a:solidFill>
                  <a:prstClr val="black"/>
                </a:solidFill>
              </a:rPr>
              <a:t> </a:t>
            </a:r>
            <a:r>
              <a:rPr lang="es-MX" sz="1400" dirty="0">
                <a:solidFill>
                  <a:srgbClr val="0000FF"/>
                </a:solidFill>
              </a:rPr>
              <a:t>decimal</a:t>
            </a:r>
            <a:r>
              <a:rPr lang="es-MX" sz="1400" dirty="0">
                <a:solidFill>
                  <a:srgbClr val="808080"/>
                </a:solidFill>
              </a:rPr>
              <a:t>(</a:t>
            </a:r>
            <a:r>
              <a:rPr lang="es-MX" sz="1400" dirty="0">
                <a:solidFill>
                  <a:prstClr val="black"/>
                </a:solidFill>
              </a:rPr>
              <a:t>10</a:t>
            </a:r>
            <a:r>
              <a:rPr lang="es-MX" sz="1400" dirty="0">
                <a:solidFill>
                  <a:srgbClr val="808080"/>
                </a:solidFill>
              </a:rPr>
              <a:t>,</a:t>
            </a:r>
            <a:r>
              <a:rPr lang="es-MX" sz="1400" dirty="0">
                <a:solidFill>
                  <a:prstClr val="black"/>
                </a:solidFill>
              </a:rPr>
              <a:t>3</a:t>
            </a:r>
            <a:r>
              <a:rPr lang="es-MX" sz="1400" dirty="0">
                <a:solidFill>
                  <a:srgbClr val="808080"/>
                </a:solidFill>
              </a:rPr>
              <a:t>),</a:t>
            </a:r>
            <a:r>
              <a:rPr lang="es-MX" sz="1400" dirty="0">
                <a:solidFill>
                  <a:prstClr val="black"/>
                </a:solidFill>
              </a:rPr>
              <a:t> </a:t>
            </a:r>
          </a:p>
          <a:p>
            <a:pPr lvl="3" algn="just"/>
            <a:r>
              <a:rPr lang="es-MX" sz="1400" dirty="0">
                <a:solidFill>
                  <a:prstClr val="black"/>
                </a:solidFill>
              </a:rPr>
              <a:t>                            </a:t>
            </a:r>
          </a:p>
          <a:p>
            <a:pPr lvl="3" algn="just"/>
            <a:r>
              <a:rPr lang="es-MX" sz="1400" dirty="0">
                <a:solidFill>
                  <a:prstClr val="black"/>
                </a:solidFill>
              </a:rPr>
              <a:t>	</a:t>
            </a:r>
            <a:r>
              <a:rPr lang="es-MX" sz="1400" dirty="0">
                <a:solidFill>
                  <a:srgbClr val="008080"/>
                </a:solidFill>
              </a:rPr>
              <a:t>@real</a:t>
            </a:r>
            <a:r>
              <a:rPr lang="es-MX" sz="1400" dirty="0">
                <a:solidFill>
                  <a:prstClr val="black"/>
                </a:solidFill>
              </a:rPr>
              <a:t> </a:t>
            </a:r>
            <a:r>
              <a:rPr lang="es-MX" sz="1400" dirty="0" err="1">
                <a:solidFill>
                  <a:srgbClr val="0000FF"/>
                </a:solidFill>
              </a:rPr>
              <a:t>real</a:t>
            </a:r>
            <a:r>
              <a:rPr lang="es-MX" sz="1400" dirty="0">
                <a:solidFill>
                  <a:srgbClr val="808080"/>
                </a:solidFill>
              </a:rPr>
              <a:t>,</a:t>
            </a:r>
          </a:p>
          <a:p>
            <a:pPr lvl="3" algn="just"/>
            <a:r>
              <a:rPr lang="es-MX" sz="1400" dirty="0">
                <a:solidFill>
                  <a:prstClr val="black"/>
                </a:solidFill>
              </a:rPr>
              <a:t>	</a:t>
            </a:r>
            <a:r>
              <a:rPr lang="es-MX" sz="1400" dirty="0">
                <a:solidFill>
                  <a:srgbClr val="008080"/>
                </a:solidFill>
              </a:rPr>
              <a:t>@</a:t>
            </a:r>
            <a:r>
              <a:rPr lang="es-MX" sz="1400" dirty="0" err="1">
                <a:solidFill>
                  <a:srgbClr val="008080"/>
                </a:solidFill>
              </a:rPr>
              <a:t>double</a:t>
            </a:r>
            <a:r>
              <a:rPr lang="es-MX" sz="1400" dirty="0">
                <a:solidFill>
                  <a:prstClr val="black"/>
                </a:solidFill>
              </a:rPr>
              <a:t> </a:t>
            </a:r>
            <a:r>
              <a:rPr lang="es-MX" sz="1400" dirty="0" err="1">
                <a:solidFill>
                  <a:srgbClr val="0000FF"/>
                </a:solidFill>
              </a:rPr>
              <a:t>float</a:t>
            </a:r>
            <a:r>
              <a:rPr lang="es-MX" sz="1400" dirty="0">
                <a:solidFill>
                  <a:srgbClr val="808080"/>
                </a:solidFill>
              </a:rPr>
              <a:t>(</a:t>
            </a:r>
            <a:r>
              <a:rPr lang="es-MX" sz="1400" dirty="0">
                <a:solidFill>
                  <a:prstClr val="black"/>
                </a:solidFill>
              </a:rPr>
              <a:t>53</a:t>
            </a:r>
            <a:r>
              <a:rPr lang="es-MX" sz="1400" dirty="0">
                <a:solidFill>
                  <a:srgbClr val="808080"/>
                </a:solidFill>
              </a:rPr>
              <a:t>),</a:t>
            </a:r>
          </a:p>
          <a:p>
            <a:pPr lvl="3" algn="just"/>
            <a:r>
              <a:rPr lang="es-MX" sz="1400" dirty="0">
                <a:solidFill>
                  <a:prstClr val="black"/>
                </a:solidFill>
              </a:rPr>
              <a:t>	</a:t>
            </a:r>
            <a:r>
              <a:rPr lang="es-MX" sz="1400" dirty="0">
                <a:solidFill>
                  <a:srgbClr val="008080"/>
                </a:solidFill>
              </a:rPr>
              <a:t>@</a:t>
            </a:r>
            <a:r>
              <a:rPr lang="es-MX" sz="1400" dirty="0" err="1">
                <a:solidFill>
                  <a:srgbClr val="008080"/>
                </a:solidFill>
              </a:rPr>
              <a:t>money</a:t>
            </a:r>
            <a:r>
              <a:rPr lang="es-MX" sz="1400" dirty="0">
                <a:solidFill>
                  <a:prstClr val="black"/>
                </a:solidFill>
              </a:rPr>
              <a:t> </a:t>
            </a:r>
            <a:r>
              <a:rPr lang="es-MX" sz="1400" dirty="0" err="1">
                <a:solidFill>
                  <a:srgbClr val="0000FF"/>
                </a:solidFill>
              </a:rPr>
              <a:t>money</a:t>
            </a:r>
            <a:endParaRPr lang="es-MX" sz="1400" dirty="0">
              <a:solidFill>
                <a:srgbClr val="0000FF"/>
              </a:solidFill>
            </a:endParaRPr>
          </a:p>
          <a:p>
            <a:pPr lvl="3" algn="just"/>
            <a:r>
              <a:rPr lang="es-MX" sz="1400" dirty="0">
                <a:solidFill>
                  <a:srgbClr val="0000FF"/>
                </a:solidFill>
              </a:rPr>
              <a:t>set</a:t>
            </a:r>
            <a:r>
              <a:rPr lang="es-MX" sz="1400" dirty="0">
                <a:solidFill>
                  <a:prstClr val="black"/>
                </a:solidFill>
              </a:rPr>
              <a:t> </a:t>
            </a:r>
            <a:r>
              <a:rPr lang="es-MX" sz="1400" dirty="0">
                <a:solidFill>
                  <a:srgbClr val="008080"/>
                </a:solidFill>
              </a:rPr>
              <a:t>@bit</a:t>
            </a:r>
            <a:r>
              <a:rPr lang="es-MX" sz="1400" dirty="0">
                <a:solidFill>
                  <a:prstClr val="black"/>
                </a:solidFill>
              </a:rPr>
              <a:t> </a:t>
            </a:r>
            <a:r>
              <a:rPr lang="es-MX" sz="1400" dirty="0">
                <a:solidFill>
                  <a:srgbClr val="808080"/>
                </a:solidFill>
              </a:rPr>
              <a:t>=</a:t>
            </a:r>
            <a:r>
              <a:rPr lang="es-MX" sz="1400" dirty="0">
                <a:solidFill>
                  <a:prstClr val="black"/>
                </a:solidFill>
              </a:rPr>
              <a:t> 1</a:t>
            </a:r>
          </a:p>
          <a:p>
            <a:pPr lvl="3" algn="just"/>
            <a:r>
              <a:rPr lang="es-MX" sz="1400" dirty="0" err="1">
                <a:solidFill>
                  <a:srgbClr val="0000FF"/>
                </a:solidFill>
              </a:rPr>
              <a:t>print</a:t>
            </a:r>
            <a:r>
              <a:rPr lang="es-MX" sz="1400" dirty="0">
                <a:solidFill>
                  <a:prstClr val="black"/>
                </a:solidFill>
              </a:rPr>
              <a:t> </a:t>
            </a:r>
            <a:r>
              <a:rPr lang="es-MX" sz="1400" dirty="0">
                <a:solidFill>
                  <a:srgbClr val="008080"/>
                </a:solidFill>
              </a:rPr>
              <a:t>@bit</a:t>
            </a:r>
          </a:p>
          <a:p>
            <a:pPr lvl="3" algn="just"/>
            <a:r>
              <a:rPr lang="es-MX" sz="1400" dirty="0">
                <a:solidFill>
                  <a:srgbClr val="0000FF"/>
                </a:solidFill>
              </a:rPr>
              <a:t>set</a:t>
            </a:r>
            <a:r>
              <a:rPr lang="es-MX" sz="1400" dirty="0">
                <a:solidFill>
                  <a:prstClr val="black"/>
                </a:solidFill>
              </a:rPr>
              <a:t> </a:t>
            </a:r>
            <a:r>
              <a:rPr lang="es-MX" sz="1400" dirty="0">
                <a:solidFill>
                  <a:srgbClr val="008080"/>
                </a:solidFill>
              </a:rPr>
              <a:t>@</a:t>
            </a:r>
            <a:r>
              <a:rPr lang="es-MX" sz="1400" dirty="0" err="1">
                <a:solidFill>
                  <a:srgbClr val="008080"/>
                </a:solidFill>
              </a:rPr>
              <a:t>tinyint</a:t>
            </a:r>
            <a:r>
              <a:rPr lang="es-MX" sz="1400" dirty="0">
                <a:solidFill>
                  <a:prstClr val="black"/>
                </a:solidFill>
              </a:rPr>
              <a:t> </a:t>
            </a:r>
            <a:r>
              <a:rPr lang="es-MX" sz="1400" dirty="0">
                <a:solidFill>
                  <a:srgbClr val="808080"/>
                </a:solidFill>
              </a:rPr>
              <a:t>=</a:t>
            </a:r>
            <a:r>
              <a:rPr lang="es-MX" sz="1400" dirty="0">
                <a:solidFill>
                  <a:prstClr val="black"/>
                </a:solidFill>
              </a:rPr>
              <a:t> 255</a:t>
            </a:r>
          </a:p>
          <a:p>
            <a:pPr lvl="3" algn="just"/>
            <a:r>
              <a:rPr lang="es-MX" sz="1400" dirty="0" err="1">
                <a:solidFill>
                  <a:srgbClr val="0000FF"/>
                </a:solidFill>
              </a:rPr>
              <a:t>print</a:t>
            </a:r>
            <a:r>
              <a:rPr lang="es-MX" sz="1400" dirty="0">
                <a:solidFill>
                  <a:prstClr val="black"/>
                </a:solidFill>
              </a:rPr>
              <a:t> </a:t>
            </a:r>
            <a:r>
              <a:rPr lang="es-MX" sz="1400" dirty="0">
                <a:solidFill>
                  <a:srgbClr val="008080"/>
                </a:solidFill>
              </a:rPr>
              <a:t>@</a:t>
            </a:r>
            <a:r>
              <a:rPr lang="es-MX" sz="1400" dirty="0" err="1">
                <a:solidFill>
                  <a:srgbClr val="008080"/>
                </a:solidFill>
              </a:rPr>
              <a:t>tinyint</a:t>
            </a:r>
            <a:endParaRPr lang="es-MX" sz="1400" dirty="0">
              <a:solidFill>
                <a:srgbClr val="008080"/>
              </a:solidFill>
            </a:endParaRPr>
          </a:p>
          <a:p>
            <a:pPr lvl="3" algn="just"/>
            <a:r>
              <a:rPr lang="es-MX" sz="1400" dirty="0">
                <a:solidFill>
                  <a:srgbClr val="0000FF"/>
                </a:solidFill>
              </a:rPr>
              <a:t>set</a:t>
            </a:r>
            <a:r>
              <a:rPr lang="es-MX" sz="1400" dirty="0">
                <a:solidFill>
                  <a:prstClr val="black"/>
                </a:solidFill>
              </a:rPr>
              <a:t> </a:t>
            </a:r>
            <a:r>
              <a:rPr lang="es-MX" sz="1400" dirty="0">
                <a:solidFill>
                  <a:srgbClr val="008080"/>
                </a:solidFill>
              </a:rPr>
              <a:t>@</a:t>
            </a:r>
            <a:r>
              <a:rPr lang="es-MX" sz="1400" dirty="0" err="1">
                <a:solidFill>
                  <a:srgbClr val="008080"/>
                </a:solidFill>
              </a:rPr>
              <a:t>smallint</a:t>
            </a:r>
            <a:r>
              <a:rPr lang="es-MX" sz="1400" dirty="0">
                <a:solidFill>
                  <a:prstClr val="black"/>
                </a:solidFill>
              </a:rPr>
              <a:t> </a:t>
            </a:r>
            <a:r>
              <a:rPr lang="es-MX" sz="1400" dirty="0">
                <a:solidFill>
                  <a:srgbClr val="808080"/>
                </a:solidFill>
              </a:rPr>
              <a:t>=</a:t>
            </a:r>
            <a:r>
              <a:rPr lang="es-MX" sz="1400" dirty="0">
                <a:solidFill>
                  <a:prstClr val="black"/>
                </a:solidFill>
              </a:rPr>
              <a:t> 32767</a:t>
            </a:r>
          </a:p>
          <a:p>
            <a:pPr lvl="3" algn="just"/>
            <a:r>
              <a:rPr lang="es-MX" sz="1400" dirty="0" err="1">
                <a:solidFill>
                  <a:srgbClr val="0000FF"/>
                </a:solidFill>
              </a:rPr>
              <a:t>print</a:t>
            </a:r>
            <a:r>
              <a:rPr lang="es-MX" sz="1400" dirty="0">
                <a:solidFill>
                  <a:prstClr val="black"/>
                </a:solidFill>
              </a:rPr>
              <a:t> </a:t>
            </a:r>
            <a:r>
              <a:rPr lang="es-MX" sz="1400" dirty="0">
                <a:solidFill>
                  <a:srgbClr val="008080"/>
                </a:solidFill>
              </a:rPr>
              <a:t>@</a:t>
            </a:r>
            <a:r>
              <a:rPr lang="es-MX" sz="1400" dirty="0" err="1">
                <a:solidFill>
                  <a:srgbClr val="008080"/>
                </a:solidFill>
              </a:rPr>
              <a:t>smallint</a:t>
            </a:r>
            <a:r>
              <a:rPr lang="es-MX" sz="1400" dirty="0">
                <a:solidFill>
                  <a:prstClr val="black"/>
                </a:solidFill>
              </a:rPr>
              <a:t> </a:t>
            </a:r>
          </a:p>
          <a:p>
            <a:pPr lvl="3" algn="just"/>
            <a:r>
              <a:rPr lang="es-MX" sz="1400" dirty="0">
                <a:solidFill>
                  <a:srgbClr val="0000FF"/>
                </a:solidFill>
              </a:rPr>
              <a:t>set</a:t>
            </a:r>
            <a:r>
              <a:rPr lang="es-MX" sz="1400" dirty="0">
                <a:solidFill>
                  <a:prstClr val="black"/>
                </a:solidFill>
              </a:rPr>
              <a:t> </a:t>
            </a:r>
            <a:r>
              <a:rPr lang="es-MX" sz="1400" dirty="0">
                <a:solidFill>
                  <a:srgbClr val="008080"/>
                </a:solidFill>
              </a:rPr>
              <a:t>@</a:t>
            </a:r>
            <a:r>
              <a:rPr lang="es-MX" sz="1400" dirty="0" err="1">
                <a:solidFill>
                  <a:srgbClr val="008080"/>
                </a:solidFill>
              </a:rPr>
              <a:t>int</a:t>
            </a:r>
            <a:r>
              <a:rPr lang="es-MX" sz="1400" dirty="0">
                <a:solidFill>
                  <a:prstClr val="black"/>
                </a:solidFill>
              </a:rPr>
              <a:t> </a:t>
            </a:r>
            <a:r>
              <a:rPr lang="es-MX" sz="1400" dirty="0">
                <a:solidFill>
                  <a:srgbClr val="808080"/>
                </a:solidFill>
              </a:rPr>
              <a:t>=</a:t>
            </a:r>
            <a:r>
              <a:rPr lang="es-MX" sz="1400" dirty="0">
                <a:solidFill>
                  <a:prstClr val="black"/>
                </a:solidFill>
              </a:rPr>
              <a:t> 655372229</a:t>
            </a:r>
          </a:p>
          <a:p>
            <a:pPr lvl="3" algn="just"/>
            <a:r>
              <a:rPr lang="es-MX" sz="1400" dirty="0" err="1">
                <a:solidFill>
                  <a:srgbClr val="0000FF"/>
                </a:solidFill>
              </a:rPr>
              <a:t>print</a:t>
            </a:r>
            <a:r>
              <a:rPr lang="es-MX" sz="1400" dirty="0">
                <a:solidFill>
                  <a:prstClr val="black"/>
                </a:solidFill>
              </a:rPr>
              <a:t> </a:t>
            </a:r>
            <a:r>
              <a:rPr lang="es-MX" sz="1400" dirty="0">
                <a:solidFill>
                  <a:srgbClr val="008080"/>
                </a:solidFill>
              </a:rPr>
              <a:t>@</a:t>
            </a:r>
            <a:r>
              <a:rPr lang="es-MX" sz="1400" dirty="0" err="1">
                <a:solidFill>
                  <a:srgbClr val="008080"/>
                </a:solidFill>
              </a:rPr>
              <a:t>int</a:t>
            </a:r>
            <a:endParaRPr lang="es-MX" sz="1400" dirty="0">
              <a:solidFill>
                <a:srgbClr val="008080"/>
              </a:solidFill>
            </a:endParaRPr>
          </a:p>
          <a:p>
            <a:pPr lvl="3" algn="just"/>
            <a:r>
              <a:rPr lang="es-MX" sz="1400" dirty="0">
                <a:solidFill>
                  <a:srgbClr val="0000FF"/>
                </a:solidFill>
              </a:rPr>
              <a:t>set</a:t>
            </a:r>
            <a:r>
              <a:rPr lang="es-MX" sz="1400" dirty="0">
                <a:solidFill>
                  <a:prstClr val="black"/>
                </a:solidFill>
              </a:rPr>
              <a:t> </a:t>
            </a:r>
            <a:r>
              <a:rPr lang="es-MX" sz="1400" dirty="0">
                <a:solidFill>
                  <a:srgbClr val="008080"/>
                </a:solidFill>
              </a:rPr>
              <a:t>@decimal</a:t>
            </a:r>
            <a:r>
              <a:rPr lang="es-MX" sz="1400" dirty="0">
                <a:solidFill>
                  <a:prstClr val="black"/>
                </a:solidFill>
              </a:rPr>
              <a:t> </a:t>
            </a:r>
            <a:r>
              <a:rPr lang="es-MX" sz="1400" dirty="0">
                <a:solidFill>
                  <a:srgbClr val="808080"/>
                </a:solidFill>
              </a:rPr>
              <a:t>=</a:t>
            </a:r>
            <a:r>
              <a:rPr lang="es-MX" sz="1400" dirty="0">
                <a:solidFill>
                  <a:prstClr val="black"/>
                </a:solidFill>
              </a:rPr>
              <a:t> 56565.234  </a:t>
            </a:r>
          </a:p>
          <a:p>
            <a:pPr lvl="3" algn="just"/>
            <a:r>
              <a:rPr lang="es-MX" sz="1400" dirty="0" err="1">
                <a:solidFill>
                  <a:srgbClr val="0000FF"/>
                </a:solidFill>
              </a:rPr>
              <a:t>print</a:t>
            </a:r>
            <a:r>
              <a:rPr lang="es-MX" sz="1400" dirty="0">
                <a:solidFill>
                  <a:prstClr val="black"/>
                </a:solidFill>
              </a:rPr>
              <a:t> </a:t>
            </a:r>
            <a:r>
              <a:rPr lang="es-MX" sz="1400" dirty="0">
                <a:solidFill>
                  <a:srgbClr val="008080"/>
                </a:solidFill>
              </a:rPr>
              <a:t>@decimal</a:t>
            </a:r>
          </a:p>
          <a:p>
            <a:pPr lvl="3" algn="just"/>
            <a:r>
              <a:rPr lang="es-MX" sz="1400" dirty="0">
                <a:solidFill>
                  <a:srgbClr val="0000FF"/>
                </a:solidFill>
              </a:rPr>
              <a:t>set</a:t>
            </a:r>
            <a:r>
              <a:rPr lang="es-MX" sz="1400" dirty="0">
                <a:solidFill>
                  <a:prstClr val="black"/>
                </a:solidFill>
              </a:rPr>
              <a:t> </a:t>
            </a:r>
            <a:r>
              <a:rPr lang="es-MX" sz="1400" dirty="0">
                <a:solidFill>
                  <a:srgbClr val="008080"/>
                </a:solidFill>
              </a:rPr>
              <a:t>@</a:t>
            </a:r>
            <a:r>
              <a:rPr lang="es-MX" sz="1400" dirty="0" err="1">
                <a:solidFill>
                  <a:srgbClr val="008080"/>
                </a:solidFill>
              </a:rPr>
              <a:t>money</a:t>
            </a:r>
            <a:r>
              <a:rPr lang="es-MX" sz="1400" dirty="0">
                <a:solidFill>
                  <a:prstClr val="black"/>
                </a:solidFill>
              </a:rPr>
              <a:t> </a:t>
            </a:r>
            <a:r>
              <a:rPr lang="es-MX" sz="1400" dirty="0">
                <a:solidFill>
                  <a:srgbClr val="808080"/>
                </a:solidFill>
              </a:rPr>
              <a:t>=</a:t>
            </a:r>
            <a:r>
              <a:rPr lang="es-MX" sz="1400" dirty="0">
                <a:solidFill>
                  <a:prstClr val="black"/>
                </a:solidFill>
              </a:rPr>
              <a:t> 99.555</a:t>
            </a:r>
          </a:p>
          <a:p>
            <a:pPr lvl="3" algn="just"/>
            <a:r>
              <a:rPr lang="es-MX" sz="1400" dirty="0" err="1">
                <a:solidFill>
                  <a:srgbClr val="0000FF"/>
                </a:solidFill>
              </a:rPr>
              <a:t>print</a:t>
            </a:r>
            <a:r>
              <a:rPr lang="es-MX" sz="1400" dirty="0">
                <a:solidFill>
                  <a:prstClr val="black"/>
                </a:solidFill>
              </a:rPr>
              <a:t> </a:t>
            </a:r>
            <a:r>
              <a:rPr lang="es-MX" sz="1400" dirty="0">
                <a:solidFill>
                  <a:srgbClr val="008080"/>
                </a:solidFill>
              </a:rPr>
              <a:t>@</a:t>
            </a:r>
            <a:r>
              <a:rPr lang="es-MX" sz="1400" dirty="0" err="1">
                <a:solidFill>
                  <a:srgbClr val="008080"/>
                </a:solidFill>
              </a:rPr>
              <a:t>money</a:t>
            </a:r>
            <a:endParaRPr lang="es-MX" sz="1400" dirty="0"/>
          </a:p>
        </p:txBody>
      </p:sp>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Num</a:t>
            </a:r>
            <a:r>
              <a:rPr lang="es-MX" sz="2200" dirty="0" smtClean="0"/>
              <a:t>éricos</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Tree>
    <p:extLst>
      <p:ext uri="{BB962C8B-B14F-4D97-AF65-F5344CB8AC3E}">
        <p14:creationId xmlns:p14="http://schemas.microsoft.com/office/powerpoint/2010/main" val="1665100756"/>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94008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Estructura TRY CATCH</a:t>
            </a:r>
          </a:p>
          <a:p>
            <a:r>
              <a:rPr lang="es-MX" sz="2000" dirty="0" smtClean="0">
                <a:solidFill>
                  <a:srgbClr val="008000"/>
                </a:solidFill>
              </a:rPr>
              <a:t>--</a:t>
            </a:r>
            <a:r>
              <a:rPr lang="es-MX" sz="2000" dirty="0">
                <a:solidFill>
                  <a:srgbClr val="008000"/>
                </a:solidFill>
              </a:rPr>
              <a:t>TRY...CATCH</a:t>
            </a:r>
          </a:p>
          <a:p>
            <a:r>
              <a:rPr lang="es-MX" sz="2000" dirty="0">
                <a:solidFill>
                  <a:srgbClr val="0000FF"/>
                </a:solidFill>
              </a:rPr>
              <a:t>TRUNCATE</a:t>
            </a:r>
            <a:r>
              <a:rPr lang="es-MX" sz="2000" dirty="0">
                <a:solidFill>
                  <a:prstClr val="black"/>
                </a:solidFill>
              </a:rPr>
              <a:t> </a:t>
            </a:r>
            <a:r>
              <a:rPr lang="es-MX" sz="2000" dirty="0">
                <a:solidFill>
                  <a:srgbClr val="0000FF"/>
                </a:solidFill>
              </a:rPr>
              <a:t>TABLE</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endParaRPr lang="es-MX" sz="2000" dirty="0">
              <a:solidFill>
                <a:srgbClr val="008080"/>
              </a:solidFill>
            </a:endParaRPr>
          </a:p>
          <a:p>
            <a:endParaRPr lang="es-MX" sz="2000" dirty="0">
              <a:solidFill>
                <a:srgbClr val="008080"/>
              </a:solidFill>
            </a:endParaRPr>
          </a:p>
          <a:p>
            <a:r>
              <a:rPr lang="es-MX" sz="2000" dirty="0">
                <a:solidFill>
                  <a:srgbClr val="0000FF"/>
                </a:solidFill>
              </a:rPr>
              <a:t>BEGIN</a:t>
            </a:r>
            <a:r>
              <a:rPr lang="es-MX" sz="2000" dirty="0">
                <a:solidFill>
                  <a:prstClr val="black"/>
                </a:solidFill>
              </a:rPr>
              <a:t> </a:t>
            </a:r>
            <a:r>
              <a:rPr lang="es-MX" sz="2000" dirty="0">
                <a:solidFill>
                  <a:srgbClr val="0000FF"/>
                </a:solidFill>
              </a:rPr>
              <a:t>TRY</a:t>
            </a:r>
          </a:p>
          <a:p>
            <a:r>
              <a:rPr lang="es-MX" sz="2000" dirty="0">
                <a:solidFill>
                  <a:prstClr val="black"/>
                </a:solidFill>
              </a:rPr>
              <a:t>	</a:t>
            </a:r>
            <a:r>
              <a:rPr lang="es-MX" sz="2000" dirty="0">
                <a:solidFill>
                  <a:srgbClr val="0000FF"/>
                </a:solidFill>
              </a:rPr>
              <a:t>BEGIN</a:t>
            </a:r>
            <a:r>
              <a:rPr lang="es-MX" sz="2000" dirty="0">
                <a:solidFill>
                  <a:prstClr val="black"/>
                </a:solidFill>
              </a:rPr>
              <a:t> </a:t>
            </a:r>
            <a:r>
              <a:rPr lang="es-MX" sz="2000" dirty="0">
                <a:solidFill>
                  <a:srgbClr val="0000FF"/>
                </a:solidFill>
              </a:rPr>
              <a:t>TRAN</a:t>
            </a:r>
          </a:p>
          <a:p>
            <a:r>
              <a:rPr lang="es-MX" sz="2000" dirty="0">
                <a:solidFill>
                  <a:prstClr val="black"/>
                </a:solidFill>
              </a:rPr>
              <a:t>		</a:t>
            </a:r>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r>
              <a:rPr lang="es-MX" sz="2000" dirty="0">
                <a:solidFill>
                  <a:prstClr val="black"/>
                </a:solidFill>
              </a:rPr>
              <a:t> </a:t>
            </a:r>
            <a:r>
              <a:rPr lang="es-MX" sz="2000" dirty="0">
                <a:solidFill>
                  <a:srgbClr val="0000FF"/>
                </a:solidFill>
              </a:rPr>
              <a:t>VALUES</a:t>
            </a:r>
            <a:r>
              <a:rPr lang="es-MX" sz="2000" dirty="0">
                <a:solidFill>
                  <a:srgbClr val="808080"/>
                </a:solidFill>
              </a:rPr>
              <a:t>(</a:t>
            </a:r>
            <a:r>
              <a:rPr lang="es-MX" sz="2000" dirty="0">
                <a:solidFill>
                  <a:prstClr val="black"/>
                </a:solidFill>
              </a:rPr>
              <a:t>1</a:t>
            </a:r>
            <a:r>
              <a:rPr lang="es-MX" sz="2000" dirty="0">
                <a:solidFill>
                  <a:srgbClr val="808080"/>
                </a:solidFill>
              </a:rPr>
              <a:t>)</a:t>
            </a:r>
          </a:p>
          <a:p>
            <a:r>
              <a:rPr lang="es-MX" sz="2000" dirty="0">
                <a:solidFill>
                  <a:prstClr val="black"/>
                </a:solidFill>
              </a:rPr>
              <a:t>		</a:t>
            </a:r>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r>
              <a:rPr lang="es-MX" sz="2000" dirty="0">
                <a:solidFill>
                  <a:prstClr val="black"/>
                </a:solidFill>
              </a:rPr>
              <a:t> </a:t>
            </a:r>
            <a:r>
              <a:rPr lang="es-MX" sz="2000" dirty="0">
                <a:solidFill>
                  <a:srgbClr val="0000FF"/>
                </a:solidFill>
              </a:rPr>
              <a:t>VALUES</a:t>
            </a:r>
            <a:r>
              <a:rPr lang="es-MX" sz="2000" dirty="0">
                <a:solidFill>
                  <a:srgbClr val="808080"/>
                </a:solidFill>
              </a:rPr>
              <a:t>(</a:t>
            </a:r>
            <a:r>
              <a:rPr lang="es-MX" sz="2000" dirty="0">
                <a:solidFill>
                  <a:prstClr val="black"/>
                </a:solidFill>
              </a:rPr>
              <a:t>1</a:t>
            </a:r>
            <a:r>
              <a:rPr lang="es-MX" sz="2000" dirty="0">
                <a:solidFill>
                  <a:srgbClr val="808080"/>
                </a:solidFill>
              </a:rPr>
              <a:t>)</a:t>
            </a:r>
          </a:p>
          <a:p>
            <a:r>
              <a:rPr lang="es-MX" sz="2000" dirty="0">
                <a:solidFill>
                  <a:prstClr val="black"/>
                </a:solidFill>
              </a:rPr>
              <a:t>		</a:t>
            </a:r>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mytable</a:t>
            </a:r>
            <a:r>
              <a:rPr lang="es-MX" sz="2000" dirty="0">
                <a:solidFill>
                  <a:prstClr val="black"/>
                </a:solidFill>
              </a:rPr>
              <a:t> </a:t>
            </a:r>
            <a:r>
              <a:rPr lang="es-MX" sz="2000" dirty="0">
                <a:solidFill>
                  <a:srgbClr val="0000FF"/>
                </a:solidFill>
              </a:rPr>
              <a:t>VALUES</a:t>
            </a:r>
            <a:r>
              <a:rPr lang="es-MX" sz="2000" dirty="0">
                <a:solidFill>
                  <a:srgbClr val="808080"/>
                </a:solidFill>
              </a:rPr>
              <a:t>(</a:t>
            </a:r>
            <a:r>
              <a:rPr lang="es-MX" sz="2000" dirty="0">
                <a:solidFill>
                  <a:prstClr val="black"/>
                </a:solidFill>
              </a:rPr>
              <a:t>2</a:t>
            </a:r>
            <a:r>
              <a:rPr lang="es-MX" sz="2000" dirty="0">
                <a:solidFill>
                  <a:srgbClr val="808080"/>
                </a:solidFill>
              </a:rPr>
              <a:t>)</a:t>
            </a:r>
          </a:p>
          <a:p>
            <a:r>
              <a:rPr lang="es-MX" sz="2000" dirty="0">
                <a:solidFill>
                  <a:prstClr val="black"/>
                </a:solidFill>
              </a:rPr>
              <a:t>	</a:t>
            </a:r>
            <a:r>
              <a:rPr lang="es-MX" sz="2000" dirty="0">
                <a:solidFill>
                  <a:srgbClr val="0000FF"/>
                </a:solidFill>
              </a:rPr>
              <a:t>COMMIT</a:t>
            </a:r>
            <a:r>
              <a:rPr lang="es-MX" sz="2000" dirty="0">
                <a:solidFill>
                  <a:prstClr val="black"/>
                </a:solidFill>
              </a:rPr>
              <a:t> </a:t>
            </a:r>
            <a:r>
              <a:rPr lang="es-MX" sz="2000" dirty="0">
                <a:solidFill>
                  <a:srgbClr val="0000FF"/>
                </a:solidFill>
              </a:rPr>
              <a:t>TRAN</a:t>
            </a:r>
          </a:p>
          <a:p>
            <a:r>
              <a:rPr lang="es-MX" sz="2000" dirty="0">
                <a:solidFill>
                  <a:srgbClr val="0000FF"/>
                </a:solidFill>
              </a:rPr>
              <a:t>END</a:t>
            </a:r>
            <a:r>
              <a:rPr lang="es-MX" sz="2000" dirty="0">
                <a:solidFill>
                  <a:prstClr val="black"/>
                </a:solidFill>
              </a:rPr>
              <a:t> </a:t>
            </a:r>
            <a:r>
              <a:rPr lang="es-MX" sz="2000" dirty="0">
                <a:solidFill>
                  <a:srgbClr val="0000FF"/>
                </a:solidFill>
              </a:rPr>
              <a:t>TRY</a:t>
            </a:r>
          </a:p>
          <a:p>
            <a:endParaRPr lang="es-MX" sz="2000" dirty="0">
              <a:solidFill>
                <a:srgbClr val="0000FF"/>
              </a:solidFill>
            </a:endParaRPr>
          </a:p>
          <a:p>
            <a:r>
              <a:rPr lang="es-MX" sz="2000" dirty="0">
                <a:solidFill>
                  <a:srgbClr val="0000FF"/>
                </a:solidFill>
              </a:rPr>
              <a:t>BEGIN</a:t>
            </a:r>
            <a:r>
              <a:rPr lang="es-MX" sz="2000" dirty="0">
                <a:solidFill>
                  <a:prstClr val="black"/>
                </a:solidFill>
              </a:rPr>
              <a:t> </a:t>
            </a:r>
            <a:r>
              <a:rPr lang="es-MX" sz="2000" dirty="0">
                <a:solidFill>
                  <a:srgbClr val="0000FF"/>
                </a:solidFill>
              </a:rPr>
              <a:t>CATCH</a:t>
            </a:r>
          </a:p>
          <a:p>
            <a:r>
              <a:rPr lang="es-MX" sz="2000" dirty="0">
                <a:solidFill>
                  <a:prstClr val="black"/>
                </a:solidFill>
              </a:rPr>
              <a:t>	</a:t>
            </a:r>
            <a:r>
              <a:rPr lang="es-MX" sz="2000" dirty="0">
                <a:solidFill>
                  <a:srgbClr val="0000FF"/>
                </a:solidFill>
              </a:rPr>
              <a:t>ROLLBACK</a:t>
            </a:r>
            <a:r>
              <a:rPr lang="es-MX" sz="2000" dirty="0">
                <a:solidFill>
                  <a:prstClr val="black"/>
                </a:solidFill>
              </a:rPr>
              <a:t> </a:t>
            </a:r>
            <a:r>
              <a:rPr lang="es-MX" sz="2000" dirty="0">
                <a:solidFill>
                  <a:srgbClr val="0000FF"/>
                </a:solidFill>
              </a:rPr>
              <a:t>TRAN</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'Catch'</a:t>
            </a:r>
          </a:p>
          <a:p>
            <a:r>
              <a:rPr lang="es-MX" sz="2000" dirty="0">
                <a:solidFill>
                  <a:srgbClr val="0000FF"/>
                </a:solidFill>
              </a:rPr>
              <a:t>END</a:t>
            </a:r>
            <a:r>
              <a:rPr lang="es-MX" sz="2000" dirty="0">
                <a:solidFill>
                  <a:prstClr val="black"/>
                </a:solidFill>
              </a:rPr>
              <a:t> </a:t>
            </a:r>
            <a:r>
              <a:rPr lang="es-MX" sz="2000" dirty="0">
                <a:solidFill>
                  <a:srgbClr val="0000FF"/>
                </a:solidFill>
              </a:rPr>
              <a:t>CATCH</a:t>
            </a:r>
            <a:endParaRPr lang="es-MX" sz="2000" dirty="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1099604685"/>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70898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Funciones de Error</a:t>
            </a:r>
          </a:p>
          <a:p>
            <a:pPr algn="ct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Además de proporcionar una rutina de control de errores estructurada, también puede eliminar la devolución </a:t>
            </a:r>
            <a:r>
              <a:rPr lang="es-MX" sz="2000" dirty="0" smtClean="0">
                <a:solidFill>
                  <a:srgbClr val="1F9127"/>
                </a:solidFill>
              </a:rPr>
              <a:t>de códigos </a:t>
            </a:r>
            <a:r>
              <a:rPr lang="es-MX" sz="2000" dirty="0">
                <a:solidFill>
                  <a:srgbClr val="1F9127"/>
                </a:solidFill>
              </a:rPr>
              <a:t>de error fatal que podrían hacer que el código falle inesperadamente. Usted notará en el código anterior </a:t>
            </a:r>
            <a:r>
              <a:rPr lang="es-MX" sz="2000" dirty="0" smtClean="0">
                <a:solidFill>
                  <a:srgbClr val="1F9127"/>
                </a:solidFill>
              </a:rPr>
              <a:t>que, si </a:t>
            </a:r>
            <a:r>
              <a:rPr lang="es-MX" sz="2000" dirty="0">
                <a:solidFill>
                  <a:srgbClr val="1F9127"/>
                </a:solidFill>
              </a:rPr>
              <a:t>bien aún se lanza un error, el bloque CATH atrapa el error, se encarga del manejo del problema y, a </a:t>
            </a:r>
            <a:r>
              <a:rPr lang="es-MX" sz="2000" dirty="0" smtClean="0">
                <a:solidFill>
                  <a:srgbClr val="1F9127"/>
                </a:solidFill>
              </a:rPr>
              <a:t>continuación, devuelve </a:t>
            </a:r>
            <a:r>
              <a:rPr lang="es-MX" sz="2000" dirty="0">
                <a:solidFill>
                  <a:srgbClr val="1F9127"/>
                </a:solidFill>
              </a:rPr>
              <a:t>el control sin el mensaje de error, que ha visto antes en los dos bloques de código</a:t>
            </a:r>
            <a:r>
              <a:rPr lang="es-MX" sz="2000" dirty="0" smtClean="0">
                <a:solidFill>
                  <a:srgbClr val="1F9127"/>
                </a:solidFill>
              </a:rPr>
              <a:t>.</a:t>
            </a:r>
          </a:p>
          <a:p>
            <a:pPr algn="just"/>
            <a:endParaRPr lang="es-MX" sz="2000" dirty="0" smtClean="0">
              <a:solidFill>
                <a:srgbClr val="1F9127"/>
              </a:solidFill>
            </a:endParaRPr>
          </a:p>
          <a:p>
            <a:pPr algn="just"/>
            <a:r>
              <a:rPr lang="es-MX" sz="2000" dirty="0">
                <a:solidFill>
                  <a:srgbClr val="1F9127"/>
                </a:solidFill>
              </a:rPr>
              <a:t>Las funciones especiales de </a:t>
            </a:r>
            <a:r>
              <a:rPr lang="es-MX" sz="2000" dirty="0" smtClean="0">
                <a:solidFill>
                  <a:srgbClr val="1F9127"/>
                </a:solidFill>
              </a:rPr>
              <a:t>error, están </a:t>
            </a:r>
            <a:r>
              <a:rPr lang="es-MX" sz="2000" dirty="0">
                <a:solidFill>
                  <a:srgbClr val="1F9127"/>
                </a:solidFill>
              </a:rPr>
              <a:t>disponibles únicamente en el bloque CATCH para la obtención de información detallada del error</a:t>
            </a:r>
          </a:p>
          <a:p>
            <a:pPr algn="just"/>
            <a:endParaRPr lang="es-MX" sz="2000" dirty="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282364436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Funciones de Error</a:t>
            </a:r>
          </a:p>
          <a:p>
            <a:pPr algn="ctr"/>
            <a:endParaRPr lang="es-MX" sz="2000" b="1" dirty="0">
              <a:solidFill>
                <a:srgbClr val="1F9127"/>
              </a:solidFill>
              <a:effectLst>
                <a:outerShdw blurRad="38100" dist="38100" dir="2700000" algn="tl">
                  <a:srgbClr val="000000">
                    <a:alpha val="43137"/>
                  </a:srgbClr>
                </a:outerShdw>
              </a:effectLst>
            </a:endParaRPr>
          </a:p>
          <a:p>
            <a:pPr marL="342900" lvl="0" indent="-342900">
              <a:buFont typeface="Wingdings" panose="05000000000000000000" pitchFamily="2" charset="2"/>
              <a:buChar char="q"/>
            </a:pPr>
            <a:r>
              <a:rPr lang="es-MX" sz="2000" dirty="0">
                <a:solidFill>
                  <a:srgbClr val="1F9127"/>
                </a:solidFill>
              </a:rPr>
              <a:t>ERROR_NUMBER(), devuelve el número de error.</a:t>
            </a:r>
          </a:p>
          <a:p>
            <a:pPr marL="342900" lvl="0" indent="-342900">
              <a:buFont typeface="Wingdings" panose="05000000000000000000" pitchFamily="2" charset="2"/>
              <a:buChar char="q"/>
            </a:pPr>
            <a:r>
              <a:rPr lang="es-MX" sz="2000" dirty="0">
                <a:solidFill>
                  <a:srgbClr val="1F9127"/>
                </a:solidFill>
              </a:rPr>
              <a:t>ERROR_SEVERITY(), devuelve la severidad del error.</a:t>
            </a:r>
          </a:p>
          <a:p>
            <a:pPr marL="342900" lvl="0" indent="-342900">
              <a:buFont typeface="Wingdings" panose="05000000000000000000" pitchFamily="2" charset="2"/>
              <a:buChar char="q"/>
            </a:pPr>
            <a:r>
              <a:rPr lang="es-MX" sz="2000" dirty="0">
                <a:solidFill>
                  <a:srgbClr val="1F9127"/>
                </a:solidFill>
              </a:rPr>
              <a:t>ERROR_STATE(), devuelve el estado del error.</a:t>
            </a:r>
          </a:p>
          <a:p>
            <a:pPr marL="342900" lvl="0" indent="-342900">
              <a:buFont typeface="Wingdings" panose="05000000000000000000" pitchFamily="2" charset="2"/>
              <a:buChar char="q"/>
            </a:pPr>
            <a:r>
              <a:rPr lang="es-MX" sz="2000" dirty="0">
                <a:solidFill>
                  <a:srgbClr val="1F9127"/>
                </a:solidFill>
              </a:rPr>
              <a:t>ERROR_PROCEDURE(), devuelve el nombre del procedimiento almacenado que ha provocado el error.</a:t>
            </a:r>
          </a:p>
          <a:p>
            <a:pPr marL="342900" lvl="0" indent="-342900">
              <a:buFont typeface="Wingdings" panose="05000000000000000000" pitchFamily="2" charset="2"/>
              <a:buChar char="q"/>
            </a:pPr>
            <a:r>
              <a:rPr lang="es-MX" sz="2000" dirty="0">
                <a:solidFill>
                  <a:srgbClr val="1F9127"/>
                </a:solidFill>
              </a:rPr>
              <a:t>ERROR_LINE(), devuelve el número de línea en el que se ha producido el error.</a:t>
            </a:r>
          </a:p>
          <a:p>
            <a:pPr marL="342900" lvl="0" indent="-342900">
              <a:buFont typeface="Wingdings" panose="05000000000000000000" pitchFamily="2" charset="2"/>
              <a:buChar char="q"/>
            </a:pPr>
            <a:r>
              <a:rPr lang="es-MX" sz="2000" dirty="0">
                <a:solidFill>
                  <a:srgbClr val="1F9127"/>
                </a:solidFill>
              </a:rPr>
              <a:t>ERROR_MESSAGE(), devuelve el mensaje de error.</a:t>
            </a:r>
          </a:p>
          <a:p>
            <a:endParaRPr lang="es-MX" sz="2000" dirty="0" smtClean="0">
              <a:solidFill>
                <a:srgbClr val="1F9127"/>
              </a:solidFill>
            </a:endParaRPr>
          </a:p>
          <a:p>
            <a:endParaRPr lang="es-MX" sz="2000" dirty="0">
              <a:solidFill>
                <a:srgbClr val="1F9127"/>
              </a:solidFill>
            </a:endParaRPr>
          </a:p>
          <a:p>
            <a:r>
              <a:rPr lang="es-MX" sz="2000" dirty="0" smtClean="0">
                <a:solidFill>
                  <a:srgbClr val="1F9127"/>
                </a:solidFill>
              </a:rPr>
              <a:t>Son </a:t>
            </a:r>
            <a:r>
              <a:rPr lang="es-MX" sz="2000" dirty="0">
                <a:solidFill>
                  <a:srgbClr val="1F9127"/>
                </a:solidFill>
              </a:rPr>
              <a:t>extremadamente útiles para realizar una auditoría de errores.</a:t>
            </a:r>
          </a:p>
          <a:p>
            <a:pPr algn="just"/>
            <a:endParaRPr lang="es-MX" sz="2000" dirty="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274391040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139869"/>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Funciones de Error</a:t>
            </a:r>
          </a:p>
          <a:p>
            <a:pPr algn="ctr"/>
            <a:endParaRPr lang="es-MX" sz="2000" b="1" dirty="0">
              <a:solidFill>
                <a:srgbClr val="1F9127"/>
              </a:solidFill>
              <a:effectLst>
                <a:outerShdw blurRad="38100" dist="38100" dir="2700000" algn="tl">
                  <a:srgbClr val="000000">
                    <a:alpha val="43137"/>
                  </a:srgbClr>
                </a:outerShdw>
              </a:effectLst>
            </a:endParaRPr>
          </a:p>
          <a:p>
            <a:r>
              <a:rPr lang="es-MX" dirty="0">
                <a:solidFill>
                  <a:srgbClr val="0000FF"/>
                </a:solidFill>
              </a:rPr>
              <a:t>BEGIN</a:t>
            </a:r>
            <a:r>
              <a:rPr lang="es-MX" dirty="0">
                <a:solidFill>
                  <a:prstClr val="black"/>
                </a:solidFill>
              </a:rPr>
              <a:t> </a:t>
            </a:r>
            <a:r>
              <a:rPr lang="es-MX" dirty="0">
                <a:solidFill>
                  <a:srgbClr val="0000FF"/>
                </a:solidFill>
              </a:rPr>
              <a:t>TRY</a:t>
            </a:r>
          </a:p>
          <a:p>
            <a:r>
              <a:rPr lang="es-MX" dirty="0">
                <a:solidFill>
                  <a:prstClr val="black"/>
                </a:solidFill>
              </a:rPr>
              <a:t>     </a:t>
            </a:r>
            <a:r>
              <a:rPr lang="es-MX" dirty="0">
                <a:solidFill>
                  <a:srgbClr val="0000FF"/>
                </a:solidFill>
              </a:rPr>
              <a:t>DECLARE</a:t>
            </a:r>
            <a:r>
              <a:rPr lang="es-MX" dirty="0">
                <a:solidFill>
                  <a:prstClr val="black"/>
                </a:solidFill>
              </a:rPr>
              <a:t> </a:t>
            </a:r>
            <a:r>
              <a:rPr lang="es-MX" dirty="0">
                <a:solidFill>
                  <a:srgbClr val="008080"/>
                </a:solidFill>
              </a:rPr>
              <a:t>@divisor</a:t>
            </a:r>
            <a:r>
              <a:rPr lang="es-MX" dirty="0">
                <a:solidFill>
                  <a:prstClr val="black"/>
                </a:solidFill>
              </a:rPr>
              <a:t> </a:t>
            </a:r>
            <a:r>
              <a:rPr lang="es-MX" dirty="0" err="1">
                <a:solidFill>
                  <a:srgbClr val="0000FF"/>
                </a:solidFill>
              </a:rPr>
              <a:t>int</a:t>
            </a:r>
            <a:r>
              <a:rPr lang="es-MX" dirty="0">
                <a:solidFill>
                  <a:srgbClr val="808080"/>
                </a:solidFill>
              </a:rPr>
              <a:t>,</a:t>
            </a:r>
            <a:r>
              <a:rPr lang="es-MX" dirty="0">
                <a:solidFill>
                  <a:srgbClr val="008080"/>
                </a:solidFill>
              </a:rPr>
              <a:t>@dividendo</a:t>
            </a:r>
            <a:r>
              <a:rPr lang="es-MX" dirty="0">
                <a:solidFill>
                  <a:prstClr val="black"/>
                </a:solidFill>
              </a:rPr>
              <a:t> </a:t>
            </a:r>
            <a:r>
              <a:rPr lang="es-MX" dirty="0" err="1">
                <a:solidFill>
                  <a:srgbClr val="0000FF"/>
                </a:solidFill>
              </a:rPr>
              <a:t>int</a:t>
            </a:r>
            <a:r>
              <a:rPr lang="es-MX" dirty="0">
                <a:solidFill>
                  <a:srgbClr val="808080"/>
                </a:solidFill>
              </a:rPr>
              <a:t>,</a:t>
            </a:r>
            <a:r>
              <a:rPr lang="es-MX" dirty="0">
                <a:solidFill>
                  <a:srgbClr val="008080"/>
                </a:solidFill>
              </a:rPr>
              <a:t>@resultado</a:t>
            </a:r>
            <a:r>
              <a:rPr lang="es-MX" dirty="0">
                <a:solidFill>
                  <a:prstClr val="black"/>
                </a:solidFill>
              </a:rPr>
              <a:t> </a:t>
            </a:r>
            <a:r>
              <a:rPr lang="es-MX" dirty="0" err="1">
                <a:solidFill>
                  <a:srgbClr val="0000FF"/>
                </a:solidFill>
              </a:rPr>
              <a:t>int</a:t>
            </a:r>
            <a:endParaRPr lang="es-MX" dirty="0">
              <a:solidFill>
                <a:srgbClr val="0000FF"/>
              </a:solidFill>
            </a:endParaRPr>
          </a:p>
          <a:p>
            <a:r>
              <a:rPr lang="es-MX" dirty="0">
                <a:solidFill>
                  <a:prstClr val="black"/>
                </a:solidFill>
              </a:rPr>
              <a:t>     </a:t>
            </a:r>
            <a:r>
              <a:rPr lang="es-MX" dirty="0">
                <a:solidFill>
                  <a:srgbClr val="0000FF"/>
                </a:solidFill>
              </a:rPr>
              <a:t>SET</a:t>
            </a:r>
            <a:r>
              <a:rPr lang="es-MX" dirty="0">
                <a:solidFill>
                  <a:prstClr val="black"/>
                </a:solidFill>
              </a:rPr>
              <a:t> </a:t>
            </a:r>
            <a:r>
              <a:rPr lang="es-MX" dirty="0">
                <a:solidFill>
                  <a:srgbClr val="008080"/>
                </a:solidFill>
              </a:rPr>
              <a:t>@dividendo</a:t>
            </a:r>
            <a:r>
              <a:rPr lang="es-MX" dirty="0">
                <a:solidFill>
                  <a:prstClr val="black"/>
                </a:solidFill>
              </a:rPr>
              <a:t> </a:t>
            </a:r>
            <a:r>
              <a:rPr lang="es-MX" dirty="0">
                <a:solidFill>
                  <a:srgbClr val="808080"/>
                </a:solidFill>
              </a:rPr>
              <a:t>=</a:t>
            </a:r>
            <a:r>
              <a:rPr lang="es-MX" dirty="0">
                <a:solidFill>
                  <a:prstClr val="black"/>
                </a:solidFill>
              </a:rPr>
              <a:t> 100</a:t>
            </a:r>
          </a:p>
          <a:p>
            <a:r>
              <a:rPr lang="es-MX" dirty="0">
                <a:solidFill>
                  <a:prstClr val="black"/>
                </a:solidFill>
              </a:rPr>
              <a:t>     </a:t>
            </a:r>
            <a:r>
              <a:rPr lang="es-MX" dirty="0">
                <a:solidFill>
                  <a:srgbClr val="0000FF"/>
                </a:solidFill>
              </a:rPr>
              <a:t>SET</a:t>
            </a:r>
            <a:r>
              <a:rPr lang="es-MX" dirty="0">
                <a:solidFill>
                  <a:prstClr val="black"/>
                </a:solidFill>
              </a:rPr>
              <a:t> </a:t>
            </a:r>
            <a:r>
              <a:rPr lang="es-MX" dirty="0">
                <a:solidFill>
                  <a:srgbClr val="008080"/>
                </a:solidFill>
              </a:rPr>
              <a:t>@divisor</a:t>
            </a:r>
            <a:r>
              <a:rPr lang="es-MX" dirty="0">
                <a:solidFill>
                  <a:prstClr val="black"/>
                </a:solidFill>
              </a:rPr>
              <a:t> </a:t>
            </a:r>
            <a:r>
              <a:rPr lang="es-MX" dirty="0">
                <a:solidFill>
                  <a:srgbClr val="808080"/>
                </a:solidFill>
              </a:rPr>
              <a:t>=</a:t>
            </a:r>
            <a:r>
              <a:rPr lang="es-MX" dirty="0">
                <a:solidFill>
                  <a:prstClr val="black"/>
                </a:solidFill>
              </a:rPr>
              <a:t> 0</a:t>
            </a:r>
          </a:p>
          <a:p>
            <a:r>
              <a:rPr lang="es-MX" dirty="0">
                <a:solidFill>
                  <a:prstClr val="black"/>
                </a:solidFill>
              </a:rPr>
              <a:t>     </a:t>
            </a:r>
            <a:r>
              <a:rPr lang="es-MX" dirty="0">
                <a:solidFill>
                  <a:srgbClr val="008000"/>
                </a:solidFill>
              </a:rPr>
              <a:t>-- Esta </a:t>
            </a:r>
            <a:r>
              <a:rPr lang="es-MX" dirty="0" err="1">
                <a:solidFill>
                  <a:srgbClr val="008000"/>
                </a:solidFill>
              </a:rPr>
              <a:t>linea</a:t>
            </a:r>
            <a:r>
              <a:rPr lang="es-MX" dirty="0">
                <a:solidFill>
                  <a:srgbClr val="008000"/>
                </a:solidFill>
              </a:rPr>
              <a:t> provoca un error de </a:t>
            </a:r>
            <a:r>
              <a:rPr lang="es-MX" dirty="0" err="1">
                <a:solidFill>
                  <a:srgbClr val="008000"/>
                </a:solidFill>
              </a:rPr>
              <a:t>division</a:t>
            </a:r>
            <a:r>
              <a:rPr lang="es-MX" dirty="0">
                <a:solidFill>
                  <a:srgbClr val="008000"/>
                </a:solidFill>
              </a:rPr>
              <a:t> por 0</a:t>
            </a:r>
          </a:p>
          <a:p>
            <a:r>
              <a:rPr lang="es-MX" dirty="0">
                <a:solidFill>
                  <a:prstClr val="black"/>
                </a:solidFill>
              </a:rPr>
              <a:t>     </a:t>
            </a:r>
            <a:r>
              <a:rPr lang="es-MX" dirty="0">
                <a:solidFill>
                  <a:srgbClr val="0000FF"/>
                </a:solidFill>
              </a:rPr>
              <a:t>SET</a:t>
            </a:r>
            <a:r>
              <a:rPr lang="es-MX" dirty="0">
                <a:solidFill>
                  <a:prstClr val="black"/>
                </a:solidFill>
              </a:rPr>
              <a:t> </a:t>
            </a:r>
            <a:r>
              <a:rPr lang="es-MX" dirty="0">
                <a:solidFill>
                  <a:srgbClr val="008080"/>
                </a:solidFill>
              </a:rPr>
              <a:t>@resultado</a:t>
            </a:r>
            <a:r>
              <a:rPr lang="es-MX" dirty="0">
                <a:solidFill>
                  <a:prstClr val="black"/>
                </a:solidFill>
              </a:rPr>
              <a:t> </a:t>
            </a:r>
            <a:r>
              <a:rPr lang="es-MX" dirty="0">
                <a:solidFill>
                  <a:srgbClr val="808080"/>
                </a:solidFill>
              </a:rPr>
              <a:t>=</a:t>
            </a:r>
            <a:r>
              <a:rPr lang="es-MX" dirty="0">
                <a:solidFill>
                  <a:prstClr val="black"/>
                </a:solidFill>
              </a:rPr>
              <a:t> </a:t>
            </a:r>
            <a:r>
              <a:rPr lang="es-MX" dirty="0">
                <a:solidFill>
                  <a:srgbClr val="008080"/>
                </a:solidFill>
              </a:rPr>
              <a:t>@dividendo</a:t>
            </a:r>
            <a:r>
              <a:rPr lang="es-MX" dirty="0">
                <a:solidFill>
                  <a:srgbClr val="808080"/>
                </a:solidFill>
              </a:rPr>
              <a:t>/</a:t>
            </a:r>
            <a:r>
              <a:rPr lang="es-MX" dirty="0">
                <a:solidFill>
                  <a:srgbClr val="008080"/>
                </a:solidFill>
              </a:rPr>
              <a:t>@divisor</a:t>
            </a:r>
          </a:p>
          <a:p>
            <a:r>
              <a:rPr lang="es-MX" dirty="0">
                <a:solidFill>
                  <a:prstClr val="black"/>
                </a:solidFill>
              </a:rPr>
              <a:t>     </a:t>
            </a:r>
            <a:r>
              <a:rPr lang="es-MX" dirty="0">
                <a:solidFill>
                  <a:srgbClr val="0000FF"/>
                </a:solidFill>
              </a:rPr>
              <a:t>PRINT</a:t>
            </a:r>
            <a:r>
              <a:rPr lang="es-MX" dirty="0">
                <a:solidFill>
                  <a:prstClr val="black"/>
                </a:solidFill>
              </a:rPr>
              <a:t> </a:t>
            </a:r>
            <a:r>
              <a:rPr lang="es-MX" dirty="0">
                <a:solidFill>
                  <a:srgbClr val="FF0000"/>
                </a:solidFill>
              </a:rPr>
              <a:t>'No hay error'</a:t>
            </a:r>
          </a:p>
          <a:p>
            <a:r>
              <a:rPr lang="es-MX" dirty="0">
                <a:solidFill>
                  <a:prstClr val="black"/>
                </a:solidFill>
              </a:rPr>
              <a:t> </a:t>
            </a:r>
            <a:r>
              <a:rPr lang="es-MX" dirty="0">
                <a:solidFill>
                  <a:srgbClr val="0000FF"/>
                </a:solidFill>
              </a:rPr>
              <a:t>END</a:t>
            </a:r>
            <a:r>
              <a:rPr lang="es-MX" dirty="0">
                <a:solidFill>
                  <a:prstClr val="black"/>
                </a:solidFill>
              </a:rPr>
              <a:t> </a:t>
            </a:r>
            <a:r>
              <a:rPr lang="es-MX" dirty="0">
                <a:solidFill>
                  <a:srgbClr val="0000FF"/>
                </a:solidFill>
              </a:rPr>
              <a:t>TRY</a:t>
            </a:r>
          </a:p>
          <a:p>
            <a:r>
              <a:rPr lang="es-MX" dirty="0">
                <a:solidFill>
                  <a:prstClr val="black"/>
                </a:solidFill>
              </a:rPr>
              <a:t> </a:t>
            </a:r>
            <a:r>
              <a:rPr lang="es-MX" dirty="0">
                <a:solidFill>
                  <a:srgbClr val="0000FF"/>
                </a:solidFill>
              </a:rPr>
              <a:t>BEGIN</a:t>
            </a:r>
            <a:r>
              <a:rPr lang="es-MX" dirty="0">
                <a:solidFill>
                  <a:prstClr val="black"/>
                </a:solidFill>
              </a:rPr>
              <a:t> </a:t>
            </a:r>
            <a:r>
              <a:rPr lang="es-MX" dirty="0">
                <a:solidFill>
                  <a:srgbClr val="0000FF"/>
                </a:solidFill>
              </a:rPr>
              <a:t>CATCH</a:t>
            </a:r>
          </a:p>
          <a:p>
            <a:r>
              <a:rPr lang="es-MX" dirty="0">
                <a:solidFill>
                  <a:prstClr val="black"/>
                </a:solidFill>
              </a:rPr>
              <a:t>     </a:t>
            </a:r>
            <a:r>
              <a:rPr lang="es-MX" dirty="0">
                <a:solidFill>
                  <a:srgbClr val="0000FF"/>
                </a:solidFill>
              </a:rPr>
              <a:t>PRINT</a:t>
            </a:r>
            <a:r>
              <a:rPr lang="es-MX" dirty="0">
                <a:solidFill>
                  <a:prstClr val="black"/>
                </a:solidFill>
              </a:rPr>
              <a:t> </a:t>
            </a:r>
            <a:r>
              <a:rPr lang="es-MX" dirty="0">
                <a:solidFill>
                  <a:srgbClr val="FF00FF"/>
                </a:solidFill>
              </a:rPr>
              <a:t>ERROR_NUMBER</a:t>
            </a:r>
            <a:r>
              <a:rPr lang="es-MX" dirty="0">
                <a:solidFill>
                  <a:srgbClr val="808080"/>
                </a:solidFill>
              </a:rPr>
              <a:t>()</a:t>
            </a:r>
            <a:r>
              <a:rPr lang="es-MX" dirty="0">
                <a:solidFill>
                  <a:prstClr val="black"/>
                </a:solidFill>
              </a:rPr>
              <a:t> </a:t>
            </a:r>
          </a:p>
          <a:p>
            <a:r>
              <a:rPr lang="es-MX" dirty="0">
                <a:solidFill>
                  <a:prstClr val="black"/>
                </a:solidFill>
              </a:rPr>
              <a:t>     </a:t>
            </a:r>
            <a:r>
              <a:rPr lang="es-MX" dirty="0">
                <a:solidFill>
                  <a:srgbClr val="0000FF"/>
                </a:solidFill>
              </a:rPr>
              <a:t>PRINT</a:t>
            </a:r>
            <a:r>
              <a:rPr lang="es-MX" dirty="0">
                <a:solidFill>
                  <a:prstClr val="black"/>
                </a:solidFill>
              </a:rPr>
              <a:t> </a:t>
            </a:r>
            <a:r>
              <a:rPr lang="es-MX" dirty="0">
                <a:solidFill>
                  <a:srgbClr val="FF00FF"/>
                </a:solidFill>
              </a:rPr>
              <a:t>ERROR_SEVERITY</a:t>
            </a:r>
            <a:r>
              <a:rPr lang="es-MX" dirty="0">
                <a:solidFill>
                  <a:srgbClr val="808080"/>
                </a:solidFill>
              </a:rPr>
              <a:t>()</a:t>
            </a:r>
            <a:r>
              <a:rPr lang="es-MX" dirty="0">
                <a:solidFill>
                  <a:prstClr val="black"/>
                </a:solidFill>
              </a:rPr>
              <a:t>    </a:t>
            </a:r>
          </a:p>
          <a:p>
            <a:r>
              <a:rPr lang="es-MX" dirty="0">
                <a:solidFill>
                  <a:prstClr val="black"/>
                </a:solidFill>
              </a:rPr>
              <a:t>     </a:t>
            </a:r>
            <a:r>
              <a:rPr lang="es-MX" dirty="0">
                <a:solidFill>
                  <a:srgbClr val="0000FF"/>
                </a:solidFill>
              </a:rPr>
              <a:t>PRINT</a:t>
            </a:r>
            <a:r>
              <a:rPr lang="es-MX" dirty="0">
                <a:solidFill>
                  <a:prstClr val="black"/>
                </a:solidFill>
              </a:rPr>
              <a:t> </a:t>
            </a:r>
            <a:r>
              <a:rPr lang="es-MX" dirty="0">
                <a:solidFill>
                  <a:srgbClr val="FF00FF"/>
                </a:solidFill>
              </a:rPr>
              <a:t>ERROR_STATE</a:t>
            </a:r>
            <a:r>
              <a:rPr lang="es-MX" dirty="0">
                <a:solidFill>
                  <a:srgbClr val="808080"/>
                </a:solidFill>
              </a:rPr>
              <a:t>()</a:t>
            </a:r>
            <a:r>
              <a:rPr lang="es-MX" dirty="0">
                <a:solidFill>
                  <a:prstClr val="black"/>
                </a:solidFill>
              </a:rPr>
              <a:t>  </a:t>
            </a:r>
          </a:p>
          <a:p>
            <a:r>
              <a:rPr lang="es-MX" dirty="0">
                <a:solidFill>
                  <a:prstClr val="black"/>
                </a:solidFill>
              </a:rPr>
              <a:t>     </a:t>
            </a:r>
            <a:r>
              <a:rPr lang="es-MX" dirty="0">
                <a:solidFill>
                  <a:srgbClr val="0000FF"/>
                </a:solidFill>
              </a:rPr>
              <a:t>PRINT</a:t>
            </a:r>
            <a:r>
              <a:rPr lang="es-MX" dirty="0">
                <a:solidFill>
                  <a:prstClr val="black"/>
                </a:solidFill>
              </a:rPr>
              <a:t> </a:t>
            </a:r>
            <a:r>
              <a:rPr lang="es-MX" dirty="0">
                <a:solidFill>
                  <a:srgbClr val="FF00FF"/>
                </a:solidFill>
              </a:rPr>
              <a:t>ERROR_PROCEDURE</a:t>
            </a:r>
            <a:r>
              <a:rPr lang="es-MX" dirty="0">
                <a:solidFill>
                  <a:srgbClr val="808080"/>
                </a:solidFill>
              </a:rPr>
              <a:t>()</a:t>
            </a:r>
            <a:r>
              <a:rPr lang="es-MX" dirty="0">
                <a:solidFill>
                  <a:prstClr val="black"/>
                </a:solidFill>
              </a:rPr>
              <a:t>   </a:t>
            </a:r>
          </a:p>
          <a:p>
            <a:r>
              <a:rPr lang="es-MX" dirty="0">
                <a:solidFill>
                  <a:prstClr val="black"/>
                </a:solidFill>
              </a:rPr>
              <a:t>     </a:t>
            </a:r>
            <a:r>
              <a:rPr lang="es-MX" dirty="0">
                <a:solidFill>
                  <a:srgbClr val="0000FF"/>
                </a:solidFill>
              </a:rPr>
              <a:t>PRINT</a:t>
            </a:r>
            <a:r>
              <a:rPr lang="es-MX" dirty="0">
                <a:solidFill>
                  <a:prstClr val="black"/>
                </a:solidFill>
              </a:rPr>
              <a:t> </a:t>
            </a:r>
            <a:r>
              <a:rPr lang="es-MX" dirty="0">
                <a:solidFill>
                  <a:srgbClr val="FF00FF"/>
                </a:solidFill>
              </a:rPr>
              <a:t>ERROR_LINE</a:t>
            </a:r>
            <a:r>
              <a:rPr lang="es-MX" dirty="0">
                <a:solidFill>
                  <a:srgbClr val="808080"/>
                </a:solidFill>
              </a:rPr>
              <a:t>()</a:t>
            </a:r>
            <a:r>
              <a:rPr lang="es-MX" dirty="0">
                <a:solidFill>
                  <a:prstClr val="black"/>
                </a:solidFill>
              </a:rPr>
              <a:t>   </a:t>
            </a:r>
          </a:p>
          <a:p>
            <a:r>
              <a:rPr lang="es-MX" dirty="0">
                <a:solidFill>
                  <a:prstClr val="black"/>
                </a:solidFill>
              </a:rPr>
              <a:t>     </a:t>
            </a:r>
            <a:r>
              <a:rPr lang="es-MX" dirty="0">
                <a:solidFill>
                  <a:srgbClr val="0000FF"/>
                </a:solidFill>
              </a:rPr>
              <a:t>PRINT</a:t>
            </a:r>
            <a:r>
              <a:rPr lang="es-MX" dirty="0">
                <a:solidFill>
                  <a:prstClr val="black"/>
                </a:solidFill>
              </a:rPr>
              <a:t> </a:t>
            </a:r>
            <a:r>
              <a:rPr lang="es-MX" dirty="0">
                <a:solidFill>
                  <a:srgbClr val="FF00FF"/>
                </a:solidFill>
              </a:rPr>
              <a:t>ERROR_MESSAGE</a:t>
            </a:r>
            <a:r>
              <a:rPr lang="es-MX" dirty="0">
                <a:solidFill>
                  <a:srgbClr val="808080"/>
                </a:solidFill>
              </a:rPr>
              <a:t>()</a:t>
            </a:r>
            <a:r>
              <a:rPr lang="es-MX" dirty="0">
                <a:solidFill>
                  <a:prstClr val="black"/>
                </a:solidFill>
              </a:rPr>
              <a:t>  </a:t>
            </a:r>
          </a:p>
          <a:p>
            <a:r>
              <a:rPr lang="es-MX" dirty="0">
                <a:solidFill>
                  <a:prstClr val="black"/>
                </a:solidFill>
              </a:rPr>
              <a:t> </a:t>
            </a:r>
            <a:r>
              <a:rPr lang="es-MX" dirty="0">
                <a:solidFill>
                  <a:srgbClr val="0000FF"/>
                </a:solidFill>
              </a:rPr>
              <a:t>END</a:t>
            </a:r>
            <a:r>
              <a:rPr lang="es-MX" dirty="0">
                <a:solidFill>
                  <a:prstClr val="black"/>
                </a:solidFill>
              </a:rPr>
              <a:t> </a:t>
            </a:r>
            <a:r>
              <a:rPr lang="es-MX" dirty="0">
                <a:solidFill>
                  <a:srgbClr val="0000FF"/>
                </a:solidFill>
              </a:rPr>
              <a:t>CATCH</a:t>
            </a:r>
            <a:r>
              <a:rPr lang="es-MX" dirty="0">
                <a:solidFill>
                  <a:prstClr val="black"/>
                </a:solidFill>
              </a:rPr>
              <a:t> </a:t>
            </a:r>
            <a:endParaRPr lang="es-MX" sz="2000" dirty="0">
              <a:solidFill>
                <a:srgbClr val="1F9127"/>
              </a:solidFill>
            </a:endParaRPr>
          </a:p>
        </p:txBody>
      </p:sp>
    </p:spTree>
    <p:extLst>
      <p:ext uri="{BB962C8B-B14F-4D97-AF65-F5344CB8AC3E}">
        <p14:creationId xmlns:p14="http://schemas.microsoft.com/office/powerpoint/2010/main" val="152747321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2862322"/>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Variable del sistema @@ERROR</a:t>
            </a:r>
          </a:p>
          <a:p>
            <a:pPr algn="ctr"/>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Lógicamente, podemos utilizar estas funciones para almacenar esta información en una tabla de la base de datos y registrar todos los errores que se produzcan.</a:t>
            </a:r>
          </a:p>
          <a:p>
            <a:pPr algn="just"/>
            <a:endParaRPr lang="es-MX" sz="2000" dirty="0" smtClean="0">
              <a:solidFill>
                <a:srgbClr val="1F9127"/>
              </a:solidFill>
            </a:endParaRPr>
          </a:p>
          <a:p>
            <a:pPr algn="just"/>
            <a:r>
              <a:rPr lang="es-MX" sz="2000" dirty="0" smtClean="0">
                <a:solidFill>
                  <a:srgbClr val="1F9127"/>
                </a:solidFill>
              </a:rPr>
              <a:t>En </a:t>
            </a:r>
            <a:r>
              <a:rPr lang="es-MX" sz="2000" dirty="0">
                <a:solidFill>
                  <a:srgbClr val="1F9127"/>
                </a:solidFill>
              </a:rPr>
              <a:t>versiones anteriores a SQL Server 2005, no estaban disponibles las instrucciones TRY CATCH. En estas versiones se controlaban los errores utilizando la variable global de sistema @@ERROR, que almacena el número de error producido por la última sentencia Transact SQL ejecutada.</a:t>
            </a:r>
          </a:p>
        </p:txBody>
      </p:sp>
    </p:spTree>
    <p:extLst>
      <p:ext uri="{BB962C8B-B14F-4D97-AF65-F5344CB8AC3E}">
        <p14:creationId xmlns:p14="http://schemas.microsoft.com/office/powerpoint/2010/main" val="104603212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Control de Errores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63231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Variable del sistema @@ERROR</a:t>
            </a:r>
          </a:p>
          <a:p>
            <a:r>
              <a:rPr lang="es-MX" sz="2000" dirty="0">
                <a:solidFill>
                  <a:srgbClr val="0000FF"/>
                </a:solidFill>
              </a:rPr>
              <a:t>DECLARE</a:t>
            </a:r>
            <a:r>
              <a:rPr lang="es-MX" sz="2000" dirty="0">
                <a:solidFill>
                  <a:prstClr val="black"/>
                </a:solidFill>
              </a:rPr>
              <a:t> </a:t>
            </a:r>
            <a:r>
              <a:rPr lang="es-MX" sz="2000" dirty="0">
                <a:solidFill>
                  <a:srgbClr val="008080"/>
                </a:solidFill>
              </a:rPr>
              <a:t>@divisor</a:t>
            </a:r>
            <a:r>
              <a:rPr lang="es-MX" sz="2000" dirty="0">
                <a:solidFill>
                  <a:prstClr val="black"/>
                </a:solidFill>
              </a:rPr>
              <a:t>   </a:t>
            </a:r>
            <a:r>
              <a:rPr lang="es-MX" sz="2000" dirty="0" err="1">
                <a:solidFill>
                  <a:srgbClr val="0000FF"/>
                </a:solidFill>
              </a:rPr>
              <a:t>int</a:t>
            </a:r>
            <a:r>
              <a:rPr lang="es-MX" sz="2000" dirty="0">
                <a:solidFill>
                  <a:prstClr val="black"/>
                </a:solidFill>
              </a:rPr>
              <a:t> </a:t>
            </a:r>
            <a:r>
              <a:rPr lang="es-MX" sz="2000" dirty="0">
                <a:solidFill>
                  <a:srgbClr val="808080"/>
                </a:solidFill>
              </a:rPr>
              <a:t>,</a:t>
            </a:r>
            <a:r>
              <a:rPr lang="es-MX" sz="2000" dirty="0">
                <a:solidFill>
                  <a:prstClr val="black"/>
                </a:solidFill>
              </a:rPr>
              <a:t> </a:t>
            </a:r>
          </a:p>
          <a:p>
            <a:r>
              <a:rPr lang="es-MX" sz="2000" dirty="0">
                <a:solidFill>
                  <a:prstClr val="black"/>
                </a:solidFill>
              </a:rPr>
              <a:t> 	 </a:t>
            </a:r>
            <a:r>
              <a:rPr lang="es-MX" sz="2000" dirty="0">
                <a:solidFill>
                  <a:srgbClr val="008080"/>
                </a:solidFill>
              </a:rPr>
              <a:t>@dividendo</a:t>
            </a:r>
            <a:r>
              <a:rPr lang="es-MX" sz="2000" dirty="0">
                <a:solidFill>
                  <a:prstClr val="black"/>
                </a:solidFill>
              </a:rPr>
              <a:t> </a:t>
            </a:r>
            <a:r>
              <a:rPr lang="es-MX" sz="2000" dirty="0" err="1">
                <a:solidFill>
                  <a:srgbClr val="0000FF"/>
                </a:solidFill>
              </a:rPr>
              <a:t>int</a:t>
            </a:r>
            <a:r>
              <a:rPr lang="es-MX" sz="2000" dirty="0">
                <a:solidFill>
                  <a:prstClr val="black"/>
                </a:solidFill>
              </a:rPr>
              <a:t> </a:t>
            </a:r>
            <a:r>
              <a:rPr lang="es-MX" sz="2000" dirty="0">
                <a:solidFill>
                  <a:srgbClr val="808080"/>
                </a:solidFill>
              </a:rPr>
              <a:t>,</a:t>
            </a:r>
            <a:r>
              <a:rPr lang="es-MX" sz="2000" dirty="0">
                <a:solidFill>
                  <a:prstClr val="black"/>
                </a:solidFill>
              </a:rPr>
              <a:t> </a:t>
            </a:r>
          </a:p>
          <a:p>
            <a:r>
              <a:rPr lang="es-MX" sz="2000" dirty="0">
                <a:solidFill>
                  <a:prstClr val="black"/>
                </a:solidFill>
              </a:rPr>
              <a:t>   	 </a:t>
            </a:r>
            <a:r>
              <a:rPr lang="es-MX" sz="2000" dirty="0">
                <a:solidFill>
                  <a:srgbClr val="008080"/>
                </a:solidFill>
              </a:rPr>
              <a:t>@resultado</a:t>
            </a:r>
            <a:r>
              <a:rPr lang="es-MX" sz="2000" dirty="0">
                <a:solidFill>
                  <a:prstClr val="black"/>
                </a:solidFill>
              </a:rPr>
              <a:t> </a:t>
            </a:r>
            <a:r>
              <a:rPr lang="es-MX" sz="2000" dirty="0" err="1">
                <a:solidFill>
                  <a:srgbClr val="0000FF"/>
                </a:solidFill>
              </a:rPr>
              <a:t>int</a:t>
            </a:r>
            <a:endParaRPr lang="es-MX" sz="2000" dirty="0">
              <a:solidFill>
                <a:srgbClr val="0000FF"/>
              </a:solidFill>
            </a:endParaRPr>
          </a:p>
          <a:p>
            <a:r>
              <a:rPr lang="es-MX" sz="2000" dirty="0">
                <a:solidFill>
                  <a:prstClr val="black"/>
                </a:solidFill>
              </a:rPr>
              <a:t> </a:t>
            </a:r>
            <a:r>
              <a:rPr lang="es-MX" sz="2000" dirty="0">
                <a:solidFill>
                  <a:srgbClr val="0000FF"/>
                </a:solidFill>
              </a:rPr>
              <a:t>SET</a:t>
            </a:r>
            <a:r>
              <a:rPr lang="es-MX" sz="2000" dirty="0">
                <a:solidFill>
                  <a:prstClr val="black"/>
                </a:solidFill>
              </a:rPr>
              <a:t> </a:t>
            </a:r>
            <a:r>
              <a:rPr lang="es-MX" sz="2000" dirty="0">
                <a:solidFill>
                  <a:srgbClr val="008080"/>
                </a:solidFill>
              </a:rPr>
              <a:t>@dividendo</a:t>
            </a:r>
            <a:r>
              <a:rPr lang="es-MX" sz="2000" dirty="0">
                <a:solidFill>
                  <a:prstClr val="black"/>
                </a:solidFill>
              </a:rPr>
              <a:t> </a:t>
            </a:r>
            <a:r>
              <a:rPr lang="es-MX" sz="2000" dirty="0">
                <a:solidFill>
                  <a:srgbClr val="808080"/>
                </a:solidFill>
              </a:rPr>
              <a:t>=</a:t>
            </a:r>
            <a:r>
              <a:rPr lang="es-MX" sz="2000" dirty="0">
                <a:solidFill>
                  <a:prstClr val="black"/>
                </a:solidFill>
              </a:rPr>
              <a:t> 100</a:t>
            </a:r>
          </a:p>
          <a:p>
            <a:r>
              <a:rPr lang="es-MX" sz="2000" dirty="0">
                <a:solidFill>
                  <a:prstClr val="black"/>
                </a:solidFill>
              </a:rPr>
              <a:t> </a:t>
            </a:r>
            <a:r>
              <a:rPr lang="es-MX" sz="2000" dirty="0">
                <a:solidFill>
                  <a:srgbClr val="0000FF"/>
                </a:solidFill>
              </a:rPr>
              <a:t>SET</a:t>
            </a:r>
            <a:r>
              <a:rPr lang="es-MX" sz="2000" dirty="0">
                <a:solidFill>
                  <a:prstClr val="black"/>
                </a:solidFill>
              </a:rPr>
              <a:t> </a:t>
            </a:r>
            <a:r>
              <a:rPr lang="es-MX" sz="2000" dirty="0">
                <a:solidFill>
                  <a:srgbClr val="008080"/>
                </a:solidFill>
              </a:rPr>
              <a:t>@divisor</a:t>
            </a:r>
            <a:r>
              <a:rPr lang="es-MX" sz="2000" dirty="0">
                <a:solidFill>
                  <a:prstClr val="black"/>
                </a:solidFill>
              </a:rPr>
              <a:t> </a:t>
            </a:r>
            <a:r>
              <a:rPr lang="es-MX" sz="2000" dirty="0">
                <a:solidFill>
                  <a:srgbClr val="808080"/>
                </a:solidFill>
              </a:rPr>
              <a:t>=</a:t>
            </a:r>
            <a:r>
              <a:rPr lang="es-MX" sz="2000" dirty="0">
                <a:solidFill>
                  <a:prstClr val="black"/>
                </a:solidFill>
              </a:rPr>
              <a:t> 0</a:t>
            </a:r>
          </a:p>
          <a:p>
            <a:r>
              <a:rPr lang="es-MX" sz="2000" dirty="0">
                <a:solidFill>
                  <a:prstClr val="black"/>
                </a:solidFill>
              </a:rPr>
              <a:t> </a:t>
            </a:r>
            <a:r>
              <a:rPr lang="es-MX" sz="2000" dirty="0">
                <a:solidFill>
                  <a:srgbClr val="008000"/>
                </a:solidFill>
              </a:rPr>
              <a:t>-- Esta </a:t>
            </a:r>
            <a:r>
              <a:rPr lang="es-MX" sz="2000" dirty="0" err="1">
                <a:solidFill>
                  <a:srgbClr val="008000"/>
                </a:solidFill>
              </a:rPr>
              <a:t>linea</a:t>
            </a:r>
            <a:r>
              <a:rPr lang="es-MX" sz="2000" dirty="0">
                <a:solidFill>
                  <a:srgbClr val="008000"/>
                </a:solidFill>
              </a:rPr>
              <a:t> provoca un error de </a:t>
            </a:r>
            <a:r>
              <a:rPr lang="es-MX" sz="2000" dirty="0" err="1">
                <a:solidFill>
                  <a:srgbClr val="008000"/>
                </a:solidFill>
              </a:rPr>
              <a:t>division</a:t>
            </a:r>
            <a:r>
              <a:rPr lang="es-MX" sz="2000" dirty="0">
                <a:solidFill>
                  <a:srgbClr val="008000"/>
                </a:solidFill>
              </a:rPr>
              <a:t> por 0</a:t>
            </a:r>
          </a:p>
          <a:p>
            <a:r>
              <a:rPr lang="es-MX" sz="2000" dirty="0">
                <a:solidFill>
                  <a:prstClr val="black"/>
                </a:solidFill>
              </a:rPr>
              <a:t> </a:t>
            </a:r>
            <a:r>
              <a:rPr lang="es-MX" sz="2000" dirty="0">
                <a:solidFill>
                  <a:srgbClr val="0000FF"/>
                </a:solidFill>
              </a:rPr>
              <a:t>SET</a:t>
            </a:r>
            <a:r>
              <a:rPr lang="es-MX" sz="2000" dirty="0">
                <a:solidFill>
                  <a:prstClr val="black"/>
                </a:solidFill>
              </a:rPr>
              <a:t> </a:t>
            </a:r>
            <a:r>
              <a:rPr lang="es-MX" sz="2000" dirty="0">
                <a:solidFill>
                  <a:srgbClr val="008080"/>
                </a:solidFill>
              </a:rPr>
              <a:t>@resultado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@dividendo</a:t>
            </a:r>
            <a:r>
              <a:rPr lang="es-MX" sz="2000" dirty="0">
                <a:solidFill>
                  <a:srgbClr val="808080"/>
                </a:solidFill>
              </a:rPr>
              <a:t>/</a:t>
            </a:r>
            <a:r>
              <a:rPr lang="es-MX" sz="2000" dirty="0">
                <a:solidFill>
                  <a:srgbClr val="008080"/>
                </a:solidFill>
              </a:rPr>
              <a:t>@divisor</a:t>
            </a:r>
          </a:p>
          <a:p>
            <a:r>
              <a:rPr lang="es-MX" sz="2000" dirty="0">
                <a:solidFill>
                  <a:prstClr val="black"/>
                </a:solidFill>
              </a:rPr>
              <a:t> </a:t>
            </a:r>
          </a:p>
          <a:p>
            <a:r>
              <a:rPr lang="es-MX" sz="2000" dirty="0">
                <a:solidFill>
                  <a:prstClr val="black"/>
                </a:solidFill>
              </a:rPr>
              <a:t> </a:t>
            </a:r>
            <a:r>
              <a:rPr lang="es-MX" sz="2000" dirty="0">
                <a:solidFill>
                  <a:srgbClr val="0000FF"/>
                </a:solidFill>
              </a:rPr>
              <a:t>IF</a:t>
            </a:r>
            <a:r>
              <a:rPr lang="es-MX" sz="2000" dirty="0">
                <a:solidFill>
                  <a:prstClr val="black"/>
                </a:solidFill>
              </a:rPr>
              <a:t> </a:t>
            </a:r>
            <a:r>
              <a:rPr lang="es-MX" sz="2000" dirty="0">
                <a:solidFill>
                  <a:srgbClr val="FF00FF"/>
                </a:solidFill>
              </a:rPr>
              <a:t>@@ERROR</a:t>
            </a:r>
            <a:r>
              <a:rPr lang="es-MX" sz="2000" dirty="0">
                <a:solidFill>
                  <a:prstClr val="black"/>
                </a:solidFill>
              </a:rPr>
              <a:t> </a:t>
            </a:r>
            <a:r>
              <a:rPr lang="es-MX" sz="2000" dirty="0">
                <a:solidFill>
                  <a:srgbClr val="808080"/>
                </a:solidFill>
              </a:rPr>
              <a:t>=</a:t>
            </a:r>
            <a:r>
              <a:rPr lang="es-MX" sz="2000" dirty="0">
                <a:solidFill>
                  <a:prstClr val="black"/>
                </a:solidFill>
              </a:rPr>
              <a:t> 0 </a:t>
            </a:r>
          </a:p>
          <a:p>
            <a:r>
              <a:rPr lang="es-MX" sz="2000" dirty="0">
                <a:solidFill>
                  <a:prstClr val="black"/>
                </a:solidFill>
              </a:rPr>
              <a:t>     </a:t>
            </a:r>
            <a:r>
              <a:rPr lang="es-MX" sz="2000" dirty="0">
                <a:solidFill>
                  <a:srgbClr val="0000FF"/>
                </a:solidFill>
              </a:rPr>
              <a:t>BEGIN</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'No hay error'</a:t>
            </a:r>
          </a:p>
          <a:p>
            <a:r>
              <a:rPr lang="es-MX" sz="2000" dirty="0">
                <a:solidFill>
                  <a:prstClr val="black"/>
                </a:solidFill>
              </a:rPr>
              <a:t>     </a:t>
            </a:r>
            <a:r>
              <a:rPr lang="es-MX" sz="2000" dirty="0">
                <a:solidFill>
                  <a:srgbClr val="0000FF"/>
                </a:solidFill>
              </a:rPr>
              <a:t>END</a:t>
            </a:r>
          </a:p>
          <a:p>
            <a:r>
              <a:rPr lang="es-MX" sz="2000" dirty="0">
                <a:solidFill>
                  <a:prstClr val="black"/>
                </a:solidFill>
              </a:rPr>
              <a:t> </a:t>
            </a:r>
            <a:r>
              <a:rPr lang="es-MX" sz="2000" dirty="0">
                <a:solidFill>
                  <a:srgbClr val="0000FF"/>
                </a:solidFill>
              </a:rPr>
              <a:t>ELSE</a:t>
            </a:r>
          </a:p>
          <a:p>
            <a:r>
              <a:rPr lang="es-MX" sz="2000" dirty="0">
                <a:solidFill>
                  <a:prstClr val="black"/>
                </a:solidFill>
              </a:rPr>
              <a:t>     </a:t>
            </a:r>
            <a:r>
              <a:rPr lang="es-MX" sz="2000" dirty="0">
                <a:solidFill>
                  <a:srgbClr val="0000FF"/>
                </a:solidFill>
              </a:rPr>
              <a:t>BEGIN</a:t>
            </a:r>
            <a:r>
              <a:rPr lang="es-MX" sz="2000" dirty="0">
                <a:solidFill>
                  <a:prstClr val="black"/>
                </a:solidFill>
              </a:rPr>
              <a:t>         </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'Hay error'</a:t>
            </a:r>
            <a:r>
              <a:rPr lang="es-MX" sz="2000" dirty="0">
                <a:solidFill>
                  <a:prstClr val="black"/>
                </a:solidFill>
              </a:rPr>
              <a:t>   </a:t>
            </a:r>
          </a:p>
          <a:p>
            <a:r>
              <a:rPr lang="es-MX" sz="2000" dirty="0">
                <a:solidFill>
                  <a:prstClr val="black"/>
                </a:solidFill>
              </a:rPr>
              <a:t>     </a:t>
            </a:r>
            <a:r>
              <a:rPr lang="es-MX" sz="2000" dirty="0">
                <a:solidFill>
                  <a:srgbClr val="0000FF"/>
                </a:solidFill>
              </a:rPr>
              <a:t>END</a:t>
            </a:r>
            <a:r>
              <a:rPr lang="es-MX" sz="2000" dirty="0">
                <a:solidFill>
                  <a:prstClr val="black"/>
                </a:solidFill>
              </a:rPr>
              <a:t> </a:t>
            </a:r>
          </a:p>
          <a:p>
            <a:pPr algn="ctr"/>
            <a:endParaRPr lang="es-MX" sz="2000" b="1" dirty="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7591005"/>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Conceptos</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Los Motores de base de datos no están diseñados para simplemente almacenar datos. Una </a:t>
            </a:r>
            <a:r>
              <a:rPr lang="es-MX" sz="2000" dirty="0" smtClean="0">
                <a:solidFill>
                  <a:srgbClr val="1F9127"/>
                </a:solidFill>
              </a:rPr>
              <a:t>característica fundamental </a:t>
            </a:r>
            <a:r>
              <a:rPr lang="es-MX" sz="2000" dirty="0">
                <a:solidFill>
                  <a:srgbClr val="1F9127"/>
                </a:solidFill>
              </a:rPr>
              <a:t>de cualquier motor de base de datos es garantizar la consistencia de datos al tiempo que </a:t>
            </a:r>
            <a:r>
              <a:rPr lang="es-MX" sz="2000" dirty="0" smtClean="0">
                <a:solidFill>
                  <a:srgbClr val="1F9127"/>
                </a:solidFill>
              </a:rPr>
              <a:t>permite el </a:t>
            </a:r>
            <a:r>
              <a:rPr lang="es-MX" sz="2000" dirty="0">
                <a:solidFill>
                  <a:srgbClr val="1F9127"/>
                </a:solidFill>
              </a:rPr>
              <a:t>máximo acceso simultáneo a los mismos. Si nunca cambiaran los datos dentro de las bases de datos </a:t>
            </a:r>
            <a:r>
              <a:rPr lang="es-MX" sz="2000" dirty="0" smtClean="0">
                <a:solidFill>
                  <a:srgbClr val="1F9127"/>
                </a:solidFill>
              </a:rPr>
              <a:t>de SQL </a:t>
            </a:r>
            <a:r>
              <a:rPr lang="es-MX" sz="2000" dirty="0">
                <a:solidFill>
                  <a:srgbClr val="1F9127"/>
                </a:solidFill>
              </a:rPr>
              <a:t>Server, el tema de la consistencia nunca ocurriría. Sin embargo, un usuario puede cambiar los </a:t>
            </a:r>
            <a:r>
              <a:rPr lang="es-MX" sz="2000" dirty="0" smtClean="0">
                <a:solidFill>
                  <a:srgbClr val="1F9127"/>
                </a:solidFill>
              </a:rPr>
              <a:t>datos mientras </a:t>
            </a:r>
            <a:r>
              <a:rPr lang="es-MX" sz="2000" dirty="0">
                <a:solidFill>
                  <a:srgbClr val="1F9127"/>
                </a:solidFill>
              </a:rPr>
              <a:t>otros usuarios están intentando leer los mismos datos</a:t>
            </a:r>
            <a:r>
              <a:rPr lang="es-MX" sz="2000" dirty="0" smtClean="0">
                <a:solidFill>
                  <a:srgbClr val="1F9127"/>
                </a:solidFill>
              </a:rPr>
              <a:t>.</a:t>
            </a:r>
          </a:p>
          <a:p>
            <a:pPr algn="just"/>
            <a:endParaRPr lang="es-MX" sz="2000" dirty="0">
              <a:solidFill>
                <a:srgbClr val="1F9127"/>
              </a:solidFill>
            </a:endParaRPr>
          </a:p>
          <a:p>
            <a:pPr algn="just"/>
            <a:r>
              <a:rPr lang="es-MX" sz="2000" dirty="0">
                <a:solidFill>
                  <a:srgbClr val="1F9127"/>
                </a:solidFill>
              </a:rPr>
              <a:t>Cada vez que un usuario realiza un cambio a los datos, puede decidir ya sea guardarlos, COMMIT, </a:t>
            </a:r>
            <a:r>
              <a:rPr lang="es-MX" sz="2000" dirty="0" smtClean="0">
                <a:solidFill>
                  <a:srgbClr val="1F9127"/>
                </a:solidFill>
              </a:rPr>
              <a:t>o descartarlos</a:t>
            </a:r>
            <a:r>
              <a:rPr lang="es-MX" sz="2000" dirty="0">
                <a:solidFill>
                  <a:srgbClr val="1F9127"/>
                </a:solidFill>
              </a:rPr>
              <a:t>, ROLLBACK. SQL Server tiene que garantizar que los usuarios que leen los datos </a:t>
            </a:r>
            <a:r>
              <a:rPr lang="es-MX" sz="2000" dirty="0" smtClean="0">
                <a:solidFill>
                  <a:srgbClr val="1F9127"/>
                </a:solidFill>
              </a:rPr>
              <a:t>siempre reciban </a:t>
            </a:r>
            <a:r>
              <a:rPr lang="es-MX" sz="2000" dirty="0">
                <a:solidFill>
                  <a:srgbClr val="1F9127"/>
                </a:solidFill>
              </a:rPr>
              <a:t>datos que se han confirmado en la base (</a:t>
            </a:r>
            <a:r>
              <a:rPr lang="es-MX" sz="2000" dirty="0" err="1">
                <a:solidFill>
                  <a:srgbClr val="1F9127"/>
                </a:solidFill>
              </a:rPr>
              <a:t>commit</a:t>
            </a:r>
            <a:r>
              <a:rPr lang="es-MX" sz="2000" dirty="0">
                <a:solidFill>
                  <a:srgbClr val="1F9127"/>
                </a:solidFill>
              </a:rPr>
              <a:t>), con el fin de asegurar resultados consistentes.</a:t>
            </a:r>
          </a:p>
          <a:p>
            <a:pPr algn="just"/>
            <a:endParaRPr lang="es-MX" sz="2000" dirty="0" smtClean="0">
              <a:solidFill>
                <a:srgbClr val="1F9127"/>
              </a:solidFill>
            </a:endParaRPr>
          </a:p>
          <a:p>
            <a:pPr algn="ctr"/>
            <a:endParaRPr lang="es-MX" sz="2000" b="1" dirty="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083779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Conceptos</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Cada unidad de trabajo que usted envíe a SQL Server es una transacción. Cada transacción está </a:t>
            </a:r>
            <a:r>
              <a:rPr lang="es-MX" sz="2000" dirty="0" smtClean="0">
                <a:solidFill>
                  <a:srgbClr val="1F9127"/>
                </a:solidFill>
              </a:rPr>
              <a:t>delimitada ya </a:t>
            </a:r>
            <a:r>
              <a:rPr lang="es-MX" sz="2000" dirty="0">
                <a:solidFill>
                  <a:srgbClr val="1F9127"/>
                </a:solidFill>
              </a:rPr>
              <a:t>sea implícita o explícitamente. Una transacción se construye con BEGIN TRAN, seguido por uno o </a:t>
            </a:r>
            <a:r>
              <a:rPr lang="es-MX" sz="2000" dirty="0" smtClean="0">
                <a:solidFill>
                  <a:srgbClr val="1F9127"/>
                </a:solidFill>
              </a:rPr>
              <a:t>más comandos </a:t>
            </a:r>
            <a:r>
              <a:rPr lang="es-MX" sz="2000" dirty="0">
                <a:solidFill>
                  <a:srgbClr val="1F9127"/>
                </a:solidFill>
              </a:rPr>
              <a:t>a ejecutar. La operación es finalizada por un COMMIT TRAN o ROLLBACK TRAN. Una transacción</a:t>
            </a:r>
          </a:p>
          <a:p>
            <a:pPr algn="just"/>
            <a:r>
              <a:rPr lang="es-MX" sz="2000" dirty="0">
                <a:solidFill>
                  <a:srgbClr val="1F9127"/>
                </a:solidFill>
              </a:rPr>
              <a:t>explícita se produce cuando usted escribe el código BEGIN TRAN. . . COMMIT TRAN / ROLLBACK TRAN.</a:t>
            </a:r>
          </a:p>
          <a:p>
            <a:pPr algn="just"/>
            <a:r>
              <a:rPr lang="es-MX" sz="2000" dirty="0">
                <a:solidFill>
                  <a:srgbClr val="1F9127"/>
                </a:solidFill>
              </a:rPr>
              <a:t>Una transacción implícita se produce cuando sólo hay que ejecutar un comando tal como un </a:t>
            </a:r>
            <a:r>
              <a:rPr lang="es-MX" sz="2000" dirty="0" smtClean="0">
                <a:solidFill>
                  <a:srgbClr val="1F9127"/>
                </a:solidFill>
              </a:rPr>
              <a:t>INSERT, UPDATE</a:t>
            </a:r>
            <a:r>
              <a:rPr lang="es-MX" sz="2000" dirty="0">
                <a:solidFill>
                  <a:srgbClr val="1F9127"/>
                </a:solidFill>
              </a:rPr>
              <a:t>, o DELETE y deja en manos de SQL Server anteponer el o los comando(s) con un BEGIN TRAN y finalizar el lote con un COMMIT TRAN. </a:t>
            </a:r>
            <a:endParaRPr lang="es-MX" sz="2000" dirty="0" smtClean="0">
              <a:solidFill>
                <a:srgbClr val="1F9127"/>
              </a:solidFill>
            </a:endParaRPr>
          </a:p>
          <a:p>
            <a:pPr algn="just"/>
            <a:endParaRPr lang="es-MX" sz="2000" dirty="0">
              <a:solidFill>
                <a:srgbClr val="1F9127"/>
              </a:solidFill>
            </a:endParaRPr>
          </a:p>
          <a:p>
            <a:pPr algn="just"/>
            <a:r>
              <a:rPr lang="es-MX" sz="2000" dirty="0" smtClean="0">
                <a:solidFill>
                  <a:srgbClr val="1F9127"/>
                </a:solidFill>
              </a:rPr>
              <a:t>Por </a:t>
            </a:r>
            <a:r>
              <a:rPr lang="es-MX" sz="2000" dirty="0">
                <a:solidFill>
                  <a:srgbClr val="1F9127"/>
                </a:solidFill>
              </a:rPr>
              <a:t>ejemplo, todos los scripts que se han presentado hasta ahora ha sido una transacción implícita.</a:t>
            </a:r>
          </a:p>
          <a:p>
            <a:pPr algn="just"/>
            <a:endParaRPr lang="es-MX" sz="2000" dirty="0" smtClean="0">
              <a:solidFill>
                <a:srgbClr val="1F9127"/>
              </a:solidFill>
            </a:endParaRPr>
          </a:p>
          <a:p>
            <a:pPr algn="ctr"/>
            <a:endParaRPr lang="es-MX" sz="2000" b="1" dirty="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9511014"/>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06265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Sintaxis para Definir una Transacción</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Las transacciones se pueden anidar. Por </a:t>
            </a:r>
            <a:r>
              <a:rPr lang="es-MX" sz="2000" dirty="0" smtClean="0">
                <a:solidFill>
                  <a:srgbClr val="1F9127"/>
                </a:solidFill>
              </a:rPr>
              <a:t>ejemplo</a:t>
            </a:r>
          </a:p>
          <a:p>
            <a:pPr algn="just"/>
            <a:endParaRPr lang="es-MX" sz="2000" b="1" dirty="0">
              <a:solidFill>
                <a:srgbClr val="1F9127"/>
              </a:solidFill>
              <a:effectLst>
                <a:outerShdw blurRad="38100" dist="38100" dir="2700000" algn="tl">
                  <a:srgbClr val="000000">
                    <a:alpha val="43137"/>
                  </a:srgbClr>
                </a:outerShdw>
              </a:effectLst>
            </a:endParaRPr>
          </a:p>
          <a:p>
            <a:r>
              <a:rPr lang="es-MX" sz="2000" dirty="0"/>
              <a:t>BEGIN TRAN</a:t>
            </a:r>
          </a:p>
          <a:p>
            <a:r>
              <a:rPr lang="es-MX" sz="2000" dirty="0"/>
              <a:t>&lt;do </a:t>
            </a:r>
            <a:r>
              <a:rPr lang="es-MX" sz="2000" dirty="0" err="1"/>
              <a:t>something</a:t>
            </a:r>
            <a:r>
              <a:rPr lang="es-MX" sz="2000" dirty="0"/>
              <a:t>&gt;</a:t>
            </a:r>
          </a:p>
          <a:p>
            <a:r>
              <a:rPr lang="es-MX" sz="2000" dirty="0" smtClean="0"/>
              <a:t>	BEGIN </a:t>
            </a:r>
            <a:r>
              <a:rPr lang="es-MX" sz="2000" dirty="0"/>
              <a:t>TRAN</a:t>
            </a:r>
          </a:p>
          <a:p>
            <a:r>
              <a:rPr lang="es-MX" sz="2000" dirty="0" smtClean="0"/>
              <a:t>	&lt;</a:t>
            </a:r>
            <a:r>
              <a:rPr lang="es-MX" sz="2000" dirty="0"/>
              <a:t>do </a:t>
            </a:r>
            <a:r>
              <a:rPr lang="es-MX" sz="2000" dirty="0" err="1"/>
              <a:t>something</a:t>
            </a:r>
            <a:r>
              <a:rPr lang="es-MX" sz="2000" dirty="0"/>
              <a:t>&gt;</a:t>
            </a:r>
          </a:p>
          <a:p>
            <a:r>
              <a:rPr lang="es-MX" sz="2000" dirty="0" smtClean="0"/>
              <a:t>		BEGIN </a:t>
            </a:r>
            <a:r>
              <a:rPr lang="es-MX" sz="2000" dirty="0"/>
              <a:t>TRAN</a:t>
            </a:r>
          </a:p>
          <a:p>
            <a:r>
              <a:rPr lang="es-MX" sz="2000" dirty="0" smtClean="0"/>
              <a:t>		&lt;</a:t>
            </a:r>
            <a:r>
              <a:rPr lang="es-MX" sz="2000" dirty="0"/>
              <a:t>do </a:t>
            </a:r>
            <a:r>
              <a:rPr lang="es-MX" sz="2000" dirty="0" err="1"/>
              <a:t>something</a:t>
            </a:r>
            <a:r>
              <a:rPr lang="es-MX" sz="2000" dirty="0"/>
              <a:t>&gt;</a:t>
            </a:r>
          </a:p>
          <a:p>
            <a:r>
              <a:rPr lang="es-MX" sz="2000" dirty="0" smtClean="0"/>
              <a:t>		COMMIT </a:t>
            </a:r>
            <a:r>
              <a:rPr lang="es-MX" sz="2000" dirty="0"/>
              <a:t>TRAN</a:t>
            </a:r>
          </a:p>
          <a:p>
            <a:r>
              <a:rPr lang="es-MX" sz="2000" dirty="0" smtClean="0"/>
              <a:t>	COMMIT </a:t>
            </a:r>
            <a:r>
              <a:rPr lang="es-MX" sz="2000" dirty="0"/>
              <a:t>TRAN</a:t>
            </a:r>
          </a:p>
          <a:p>
            <a:r>
              <a:rPr lang="es-MX" sz="2000" dirty="0"/>
              <a:t>COMMIT TRAN</a:t>
            </a:r>
            <a:endParaRPr lang="es-MX" sz="2000" b="1" dirty="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559229"/>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Transacciones</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BEGIN TRAN iniciará una nueva transacción. COMMIT TRAN guarda la transacción más interna.</a:t>
            </a:r>
          </a:p>
          <a:p>
            <a:pPr algn="just"/>
            <a:r>
              <a:rPr lang="es-MX" sz="2000" dirty="0">
                <a:solidFill>
                  <a:srgbClr val="1F9127"/>
                </a:solidFill>
              </a:rPr>
              <a:t>ROLLBACK TRAN revertirá todas las transacciones para la conexión, deshaciendo cualquier cambio que </a:t>
            </a:r>
            <a:r>
              <a:rPr lang="es-MX" sz="2000" dirty="0" smtClean="0">
                <a:solidFill>
                  <a:srgbClr val="1F9127"/>
                </a:solidFill>
              </a:rPr>
              <a:t>se haya </a:t>
            </a:r>
            <a:r>
              <a:rPr lang="es-MX" sz="2000" dirty="0">
                <a:solidFill>
                  <a:srgbClr val="1F9127"/>
                </a:solidFill>
              </a:rPr>
              <a:t>hecho, y liberando todos los bloqueos.</a:t>
            </a:r>
          </a:p>
          <a:p>
            <a:pPr algn="just"/>
            <a:endParaRPr lang="es-MX" sz="2000" dirty="0">
              <a:solidFill>
                <a:srgbClr val="1F9127"/>
              </a:solidFill>
            </a:endParaRPr>
          </a:p>
          <a:p>
            <a:pPr algn="just"/>
            <a:r>
              <a:rPr lang="es-MX" sz="2000" dirty="0">
                <a:solidFill>
                  <a:srgbClr val="1F9127"/>
                </a:solidFill>
              </a:rPr>
              <a:t>BEGIN TRAN y COMMIT TRAN delimitan una transacción. SQL Server aplica bloqueos sobre los datos </a:t>
            </a:r>
            <a:r>
              <a:rPr lang="es-MX" sz="2000" dirty="0" smtClean="0">
                <a:solidFill>
                  <a:srgbClr val="1F9127"/>
                </a:solidFill>
              </a:rPr>
              <a:t>para asegurar </a:t>
            </a:r>
            <a:r>
              <a:rPr lang="es-MX" sz="2000" dirty="0">
                <a:solidFill>
                  <a:srgbClr val="1F9127"/>
                </a:solidFill>
              </a:rPr>
              <a:t>que las aplicaciones siempre puedan recuperar un conjunto de datos consistente. Los bloqueos </a:t>
            </a:r>
            <a:r>
              <a:rPr lang="es-MX" sz="2000" dirty="0" smtClean="0">
                <a:solidFill>
                  <a:srgbClr val="1F9127"/>
                </a:solidFill>
              </a:rPr>
              <a:t>se apoderan </a:t>
            </a:r>
            <a:r>
              <a:rPr lang="es-MX" sz="2000" dirty="0">
                <a:solidFill>
                  <a:srgbClr val="1F9127"/>
                </a:solidFill>
              </a:rPr>
              <a:t>de un recurso cuando comienza la transacción y se libera cuando la transacción se confirma o </a:t>
            </a:r>
            <a:r>
              <a:rPr lang="es-MX" sz="2000" dirty="0" smtClean="0">
                <a:solidFill>
                  <a:srgbClr val="1F9127"/>
                </a:solidFill>
              </a:rPr>
              <a:t>se revierte</a:t>
            </a:r>
            <a:r>
              <a:rPr lang="es-MX" sz="2000" dirty="0">
                <a:solidFill>
                  <a:srgbClr val="1F9127"/>
                </a:solidFill>
              </a:rPr>
              <a:t>. Los tipos de bloqueo utilizados por SQL Server son</a:t>
            </a:r>
            <a:r>
              <a:rPr lang="es-MX" sz="2000" dirty="0" smtClean="0">
                <a:solidFill>
                  <a:srgbClr val="1F9127"/>
                </a:solidFill>
              </a:rPr>
              <a:t>:</a:t>
            </a:r>
          </a:p>
          <a:p>
            <a:pPr marL="342900" indent="-342900" algn="just">
              <a:buFont typeface="Wingdings" panose="05000000000000000000" pitchFamily="2" charset="2"/>
              <a:buChar char="q"/>
            </a:pPr>
            <a:r>
              <a:rPr lang="es-MX" sz="2000" dirty="0">
                <a:solidFill>
                  <a:srgbClr val="1F9127"/>
                </a:solidFill>
              </a:rPr>
              <a:t>Compartido (</a:t>
            </a:r>
            <a:r>
              <a:rPr lang="es-MX" sz="2000" dirty="0" err="1">
                <a:solidFill>
                  <a:srgbClr val="1F9127"/>
                </a:solidFill>
              </a:rPr>
              <a:t>shared</a:t>
            </a:r>
            <a:r>
              <a:rPr lang="es-MX" sz="2000" dirty="0">
                <a:solidFill>
                  <a:srgbClr val="1F9127"/>
                </a:solidFill>
              </a:rPr>
              <a:t>)</a:t>
            </a:r>
          </a:p>
          <a:p>
            <a:pPr marL="342900" indent="-342900" algn="just">
              <a:buFont typeface="Wingdings" panose="05000000000000000000" pitchFamily="2" charset="2"/>
              <a:buChar char="q"/>
            </a:pPr>
            <a:r>
              <a:rPr lang="es-MX" sz="2000" dirty="0">
                <a:solidFill>
                  <a:srgbClr val="1F9127"/>
                </a:solidFill>
              </a:rPr>
              <a:t>Exclusivo (exclusive)</a:t>
            </a:r>
          </a:p>
          <a:p>
            <a:pPr marL="342900" indent="-342900" algn="just">
              <a:buFont typeface="Wingdings" panose="05000000000000000000" pitchFamily="2" charset="2"/>
              <a:buChar char="q"/>
            </a:pPr>
            <a:r>
              <a:rPr lang="es-MX" sz="2000" dirty="0">
                <a:solidFill>
                  <a:srgbClr val="1F9127"/>
                </a:solidFill>
              </a:rPr>
              <a:t>Actualización (</a:t>
            </a:r>
            <a:r>
              <a:rPr lang="es-MX" sz="2000" dirty="0" err="1">
                <a:solidFill>
                  <a:srgbClr val="1F9127"/>
                </a:solidFill>
              </a:rPr>
              <a:t>update</a:t>
            </a:r>
            <a:r>
              <a:rPr lang="es-MX" sz="2000" dirty="0">
                <a:solidFill>
                  <a:srgbClr val="1F9127"/>
                </a:solidFill>
              </a:rPr>
              <a:t>)</a:t>
            </a:r>
          </a:p>
          <a:p>
            <a:pPr algn="just"/>
            <a:endParaRPr lang="es-MX" sz="2000" dirty="0">
              <a:solidFill>
                <a:srgbClr val="1F9127"/>
              </a:solidFill>
            </a:endParaRPr>
          </a:p>
        </p:txBody>
      </p:sp>
    </p:spTree>
    <p:extLst>
      <p:ext uri="{BB962C8B-B14F-4D97-AF65-F5344CB8AC3E}">
        <p14:creationId xmlns:p14="http://schemas.microsoft.com/office/powerpoint/2010/main" val="2006576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Carácter</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712" y="1474624"/>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2" name="Tabla 1"/>
          <p:cNvGraphicFramePr>
            <a:graphicFrameLocks noGrp="1"/>
          </p:cNvGraphicFramePr>
          <p:nvPr>
            <p:extLst>
              <p:ext uri="{D42A27DB-BD31-4B8C-83A1-F6EECF244321}">
                <p14:modId xmlns:p14="http://schemas.microsoft.com/office/powerpoint/2010/main" val="3372816348"/>
              </p:ext>
            </p:extLst>
          </p:nvPr>
        </p:nvGraphicFramePr>
        <p:xfrm>
          <a:off x="539552" y="1988840"/>
          <a:ext cx="6042035" cy="4187952"/>
        </p:xfrm>
        <a:graphic>
          <a:graphicData uri="http://schemas.openxmlformats.org/drawingml/2006/table">
            <a:tbl>
              <a:tblPr firstRow="1" firstCol="1" bandRow="1">
                <a:tableStyleId>{5C22544A-7EE6-4342-B048-85BDC9FD1C3A}</a:tableStyleId>
              </a:tblPr>
              <a:tblGrid>
                <a:gridCol w="1790986"/>
                <a:gridCol w="4251049"/>
              </a:tblGrid>
              <a:tr h="330328">
                <a:tc>
                  <a:txBody>
                    <a:bodyPr/>
                    <a:lstStyle/>
                    <a:p>
                      <a:pPr algn="just">
                        <a:lnSpc>
                          <a:spcPct val="165000"/>
                        </a:lnSpc>
                        <a:spcBef>
                          <a:spcPts val="385"/>
                        </a:spcBef>
                        <a:spcAft>
                          <a:spcPts val="1000"/>
                        </a:spcAft>
                      </a:pPr>
                      <a:r>
                        <a:rPr lang="es-MX" sz="1600" dirty="0">
                          <a:effectLst/>
                        </a:rPr>
                        <a:t>Tipo de datos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nSpc>
                          <a:spcPct val="115000"/>
                        </a:lnSpc>
                        <a:spcAft>
                          <a:spcPts val="0"/>
                        </a:spcAft>
                      </a:pPr>
                      <a:r>
                        <a:rPr lang="es-MX" sz="1600" dirty="0">
                          <a:effectLst/>
                        </a:rPr>
                        <a:t>Espacio de</a:t>
                      </a:r>
                      <a:r>
                        <a:rPr lang="es-MX" sz="1600" spc="-55" dirty="0">
                          <a:effectLst/>
                        </a:rPr>
                        <a:t> </a:t>
                      </a:r>
                      <a:r>
                        <a:rPr lang="es-MX" sz="1600" dirty="0">
                          <a:effectLst/>
                        </a:rPr>
                        <a:t>almacenamiento</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r>
              <a:tr h="360113">
                <a:tc>
                  <a:txBody>
                    <a:bodyPr/>
                    <a:lstStyle/>
                    <a:p>
                      <a:pPr algn="r">
                        <a:lnSpc>
                          <a:spcPct val="165000"/>
                        </a:lnSpc>
                        <a:spcBef>
                          <a:spcPts val="385"/>
                        </a:spcBef>
                        <a:spcAft>
                          <a:spcPts val="1000"/>
                        </a:spcAft>
                      </a:pPr>
                      <a:r>
                        <a:rPr lang="es-MX" sz="1800" dirty="0">
                          <a:effectLst/>
                        </a:rPr>
                        <a:t>char (n)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1800" dirty="0">
                          <a:effectLst/>
                        </a:rPr>
                        <a:t>1 byte por carácter definido por n hasta un máximo de 8000</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r>
              <a:tr h="551553">
                <a:tc>
                  <a:txBody>
                    <a:bodyPr/>
                    <a:lstStyle/>
                    <a:p>
                      <a:pPr algn="r">
                        <a:lnSpc>
                          <a:spcPct val="165000"/>
                        </a:lnSpc>
                        <a:spcBef>
                          <a:spcPts val="385"/>
                        </a:spcBef>
                        <a:spcAft>
                          <a:spcPts val="1000"/>
                        </a:spcAft>
                      </a:pPr>
                      <a:r>
                        <a:rPr lang="es-MX" sz="1800" dirty="0">
                          <a:effectLst/>
                        </a:rPr>
                        <a:t>varchar (n)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1800" dirty="0">
                          <a:effectLst/>
                        </a:rPr>
                        <a:t>bytes 1 byte por carácter almacenado hasta un máximo de 8000</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0113">
                <a:tc>
                  <a:txBody>
                    <a:bodyPr/>
                    <a:lstStyle/>
                    <a:p>
                      <a:pPr algn="r">
                        <a:lnSpc>
                          <a:spcPct val="165000"/>
                        </a:lnSpc>
                        <a:spcBef>
                          <a:spcPts val="385"/>
                        </a:spcBef>
                        <a:spcAft>
                          <a:spcPts val="1000"/>
                        </a:spcAft>
                      </a:pPr>
                      <a:r>
                        <a:rPr lang="es-MX" sz="1800" dirty="0">
                          <a:effectLst/>
                        </a:rPr>
                        <a:t>texto</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1800" dirty="0">
                          <a:effectLst/>
                        </a:rPr>
                        <a:t>bytes 1 byte por carácter almacenado hasta un máximo de 2</a:t>
                      </a:r>
                      <a:r>
                        <a:rPr lang="es-MX" sz="1800" spc="-155" dirty="0">
                          <a:effectLst/>
                        </a:rPr>
                        <a:t> </a:t>
                      </a:r>
                      <a:r>
                        <a:rPr lang="es-MX" sz="1800" dirty="0">
                          <a:effectLst/>
                        </a:rPr>
                        <a:t>GB</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r h="551553">
                <a:tc>
                  <a:txBody>
                    <a:bodyPr/>
                    <a:lstStyle/>
                    <a:p>
                      <a:pPr marL="457200" algn="r">
                        <a:lnSpc>
                          <a:spcPct val="115000"/>
                        </a:lnSpc>
                        <a:spcAft>
                          <a:spcPts val="0"/>
                        </a:spcAft>
                      </a:pPr>
                      <a:r>
                        <a:rPr lang="es-MX" sz="1800" dirty="0" err="1">
                          <a:effectLst/>
                        </a:rPr>
                        <a:t>nchar</a:t>
                      </a:r>
                      <a:r>
                        <a:rPr lang="es-MX" sz="1800" dirty="0">
                          <a:effectLst/>
                        </a:rPr>
                        <a:t> (n)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1800" dirty="0">
                          <a:effectLst/>
                        </a:rPr>
                        <a:t>2 bytes por carácter definido por n hasta un máximo de 4000 bytes</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51553">
                <a:tc>
                  <a:txBody>
                    <a:bodyPr/>
                    <a:lstStyle/>
                    <a:p>
                      <a:pPr marL="457200" algn="r">
                        <a:lnSpc>
                          <a:spcPct val="115000"/>
                        </a:lnSpc>
                        <a:spcAft>
                          <a:spcPts val="0"/>
                        </a:spcAft>
                      </a:pPr>
                      <a:r>
                        <a:rPr lang="es-MX" sz="1800" dirty="0" err="1">
                          <a:effectLst/>
                        </a:rPr>
                        <a:t>nvarchar</a:t>
                      </a:r>
                      <a:r>
                        <a:rPr lang="es-MX" sz="1800" dirty="0">
                          <a:effectLst/>
                        </a:rPr>
                        <a:t> (n)</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1800" dirty="0">
                          <a:effectLst/>
                        </a:rPr>
                        <a:t>2 bytes por carácter almacenado hasta un máximo de 4000 bytes</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r>
              <a:tr h="267483">
                <a:tc>
                  <a:txBody>
                    <a:bodyPr/>
                    <a:lstStyle/>
                    <a:p>
                      <a:pPr marL="457200" algn="r">
                        <a:lnSpc>
                          <a:spcPct val="115000"/>
                        </a:lnSpc>
                        <a:spcAft>
                          <a:spcPts val="0"/>
                        </a:spcAft>
                      </a:pPr>
                      <a:r>
                        <a:rPr lang="es-MX" sz="1800" dirty="0" err="1">
                          <a:effectLst/>
                        </a:rPr>
                        <a:t>ntext</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c>
                  <a:txBody>
                    <a:bodyPr/>
                    <a:lstStyle/>
                    <a:p>
                      <a:pPr marL="457200">
                        <a:lnSpc>
                          <a:spcPct val="115000"/>
                        </a:lnSpc>
                        <a:spcAft>
                          <a:spcPts val="0"/>
                        </a:spcAft>
                      </a:pPr>
                      <a:r>
                        <a:rPr lang="es-MX" sz="1800" dirty="0">
                          <a:effectLst/>
                        </a:rPr>
                        <a:t>2 bytes por carácter almacenado hasta un máximo de 2</a:t>
                      </a:r>
                      <a:r>
                        <a:rPr lang="es-MX" sz="1800" spc="-165" dirty="0">
                          <a:effectLst/>
                        </a:rPr>
                        <a:t> </a:t>
                      </a:r>
                      <a:r>
                        <a:rPr lang="es-MX" sz="1800" dirty="0">
                          <a:effectLst/>
                        </a:rPr>
                        <a:t>GB</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005490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de Transacciones</a:t>
            </a:r>
          </a:p>
          <a:p>
            <a:pPr algn="ctr"/>
            <a:endParaRPr lang="es-MX" sz="2000" b="1" dirty="0" smtClean="0">
              <a:solidFill>
                <a:srgbClr val="1F9127"/>
              </a:solidFill>
              <a:effectLst>
                <a:outerShdw blurRad="38100" dist="38100" dir="2700000" algn="tl">
                  <a:srgbClr val="000000">
                    <a:alpha val="43137"/>
                  </a:srgbClr>
                </a:outerShdw>
              </a:effectLst>
            </a:endParaRPr>
          </a:p>
          <a:p>
            <a:r>
              <a:rPr lang="es-MX" sz="2000" dirty="0">
                <a:solidFill>
                  <a:srgbClr val="0000FF"/>
                </a:solidFill>
              </a:rPr>
              <a:t>BEGIN</a:t>
            </a:r>
            <a:r>
              <a:rPr lang="es-MX" sz="2000" dirty="0">
                <a:solidFill>
                  <a:prstClr val="black"/>
                </a:solidFill>
              </a:rPr>
              <a:t> </a:t>
            </a:r>
            <a:r>
              <a:rPr lang="es-MX" sz="2000" dirty="0">
                <a:solidFill>
                  <a:srgbClr val="0000FF"/>
                </a:solidFill>
              </a:rPr>
              <a:t>TRY</a:t>
            </a:r>
          </a:p>
          <a:p>
            <a:r>
              <a:rPr lang="es-MX" sz="2000" dirty="0">
                <a:solidFill>
                  <a:prstClr val="black"/>
                </a:solidFill>
              </a:rPr>
              <a:t>	</a:t>
            </a:r>
            <a:r>
              <a:rPr lang="es-MX" sz="2000" dirty="0">
                <a:solidFill>
                  <a:srgbClr val="0000FF"/>
                </a:solidFill>
              </a:rPr>
              <a:t>BEGIN</a:t>
            </a:r>
            <a:r>
              <a:rPr lang="es-MX" sz="2000" dirty="0">
                <a:solidFill>
                  <a:prstClr val="black"/>
                </a:solidFill>
              </a:rPr>
              <a:t> </a:t>
            </a:r>
            <a:r>
              <a:rPr lang="es-MX" sz="2000" dirty="0">
                <a:solidFill>
                  <a:srgbClr val="0000FF"/>
                </a:solidFill>
              </a:rPr>
              <a:t>TRANSACTION</a:t>
            </a:r>
            <a:r>
              <a:rPr lang="es-MX" sz="2000" dirty="0">
                <a:solidFill>
                  <a:srgbClr val="808080"/>
                </a:solidFill>
              </a:rPr>
              <a:t>;</a:t>
            </a:r>
          </a:p>
          <a:p>
            <a:r>
              <a:rPr lang="es-MX" sz="2000" dirty="0">
                <a:solidFill>
                  <a:srgbClr val="0000FF"/>
                </a:solidFill>
              </a:rPr>
              <a:t>DECLARE</a:t>
            </a:r>
            <a:r>
              <a:rPr lang="es-MX" sz="2000" dirty="0">
                <a:solidFill>
                  <a:prstClr val="black"/>
                </a:solidFill>
              </a:rPr>
              <a:t> </a:t>
            </a:r>
            <a:r>
              <a:rPr lang="es-MX" sz="2000" dirty="0">
                <a:solidFill>
                  <a:srgbClr val="008080"/>
                </a:solidFill>
              </a:rPr>
              <a:t>@</a:t>
            </a:r>
            <a:r>
              <a:rPr lang="es-MX" sz="2000" dirty="0" err="1">
                <a:solidFill>
                  <a:srgbClr val="008080"/>
                </a:solidFill>
              </a:rPr>
              <a:t>coSucursal</a:t>
            </a:r>
            <a:r>
              <a:rPr lang="es-MX" sz="2000" dirty="0">
                <a:solidFill>
                  <a:prstClr val="black"/>
                </a:solidFill>
              </a:rPr>
              <a:t> </a:t>
            </a:r>
            <a:r>
              <a:rPr lang="es-MX" sz="2000" dirty="0">
                <a:solidFill>
                  <a:srgbClr val="0000FF"/>
                </a:solidFill>
              </a:rPr>
              <a:t>INT</a:t>
            </a:r>
            <a:r>
              <a:rPr lang="es-MX" sz="2000" dirty="0">
                <a:solidFill>
                  <a:srgbClr val="808080"/>
                </a:solidFill>
              </a:rPr>
              <a:t>,</a:t>
            </a:r>
          </a:p>
          <a:p>
            <a:r>
              <a:rPr lang="es-MX" sz="2000" dirty="0">
                <a:solidFill>
                  <a:prstClr val="black"/>
                </a:solidFill>
              </a:rPr>
              <a:t>	</a:t>
            </a:r>
            <a:r>
              <a:rPr lang="es-MX" sz="2000" dirty="0">
                <a:solidFill>
                  <a:srgbClr val="008080"/>
                </a:solidFill>
              </a:rPr>
              <a:t>@</a:t>
            </a:r>
            <a:r>
              <a:rPr lang="es-MX" sz="2000" dirty="0" err="1">
                <a:solidFill>
                  <a:srgbClr val="008080"/>
                </a:solidFill>
              </a:rPr>
              <a:t>ciudadSucursal</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30</a:t>
            </a:r>
            <a:r>
              <a:rPr lang="es-MX" sz="2000" dirty="0">
                <a:solidFill>
                  <a:srgbClr val="808080"/>
                </a:solidFill>
              </a:rPr>
              <a:t>)</a:t>
            </a:r>
          </a:p>
          <a:p>
            <a:r>
              <a:rPr lang="es-MX" sz="2000" dirty="0">
                <a:solidFill>
                  <a:srgbClr val="0000FF"/>
                </a:solidFill>
              </a:rPr>
              <a:t>set</a:t>
            </a:r>
            <a:r>
              <a:rPr lang="es-MX" sz="2000" dirty="0">
                <a:solidFill>
                  <a:prstClr val="black"/>
                </a:solidFill>
              </a:rPr>
              <a:t> </a:t>
            </a:r>
            <a:r>
              <a:rPr lang="es-MX" sz="2000" dirty="0">
                <a:solidFill>
                  <a:srgbClr val="008080"/>
                </a:solidFill>
              </a:rPr>
              <a:t>@</a:t>
            </a:r>
            <a:r>
              <a:rPr lang="es-MX" sz="2000" dirty="0" err="1">
                <a:solidFill>
                  <a:srgbClr val="008080"/>
                </a:solidFill>
              </a:rPr>
              <a:t>coSucursal</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FF0000"/>
                </a:solidFill>
              </a:rPr>
              <a:t>'SAT'</a:t>
            </a:r>
          </a:p>
          <a:p>
            <a:r>
              <a:rPr lang="es-MX" sz="2000" dirty="0">
                <a:solidFill>
                  <a:srgbClr val="0000FF"/>
                </a:solidFill>
              </a:rPr>
              <a:t>set</a:t>
            </a:r>
            <a:r>
              <a:rPr lang="es-MX" sz="2000" dirty="0">
                <a:solidFill>
                  <a:prstClr val="black"/>
                </a:solidFill>
              </a:rPr>
              <a:t> </a:t>
            </a:r>
            <a:r>
              <a:rPr lang="es-MX" sz="2000" dirty="0">
                <a:solidFill>
                  <a:srgbClr val="008080"/>
                </a:solidFill>
              </a:rPr>
              <a:t>@</a:t>
            </a:r>
            <a:r>
              <a:rPr lang="es-MX" sz="2000" dirty="0" err="1">
                <a:solidFill>
                  <a:srgbClr val="008080"/>
                </a:solidFill>
              </a:rPr>
              <a:t>ciudadSucursal</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FF0000"/>
                </a:solidFill>
              </a:rPr>
              <a:t>'San Andrés'</a:t>
            </a:r>
          </a:p>
          <a:p>
            <a:r>
              <a:rPr lang="es-MX" sz="2000" dirty="0">
                <a:solidFill>
                  <a:prstClr val="black"/>
                </a:solidFill>
              </a:rPr>
              <a:t>	</a:t>
            </a:r>
          </a:p>
          <a:p>
            <a:r>
              <a:rPr lang="es-MX" sz="2000" dirty="0">
                <a:solidFill>
                  <a:prstClr val="black"/>
                </a:solidFill>
              </a:rPr>
              <a:t>		</a:t>
            </a:r>
            <a:r>
              <a:rPr lang="es-MX" sz="2000" dirty="0">
                <a:solidFill>
                  <a:srgbClr val="0000FF"/>
                </a:solidFill>
              </a:rPr>
              <a:t>IF</a:t>
            </a:r>
            <a:r>
              <a:rPr lang="es-MX" sz="2000" dirty="0">
                <a:solidFill>
                  <a:prstClr val="black"/>
                </a:solidFill>
              </a:rPr>
              <a:t> </a:t>
            </a:r>
            <a:r>
              <a:rPr lang="es-MX" sz="2000" dirty="0">
                <a:solidFill>
                  <a:srgbClr val="808080"/>
                </a:solidFill>
              </a:rPr>
              <a:t>EXISTS(</a:t>
            </a:r>
            <a:r>
              <a:rPr lang="es-MX" sz="2000" dirty="0">
                <a:solidFill>
                  <a:srgbClr val="0000FF"/>
                </a:solidFill>
              </a:rPr>
              <a:t>SELECT</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00FF"/>
                </a:solidFill>
              </a:rPr>
              <a:t>FROM</a:t>
            </a:r>
            <a:r>
              <a:rPr lang="es-MX" sz="2000" dirty="0">
                <a:solidFill>
                  <a:prstClr val="black"/>
                </a:solidFill>
              </a:rPr>
              <a:t> </a:t>
            </a:r>
            <a:r>
              <a:rPr lang="es-MX" sz="2000" dirty="0">
                <a:solidFill>
                  <a:srgbClr val="008080"/>
                </a:solidFill>
              </a:rPr>
              <a:t>SUCURSAL</a:t>
            </a:r>
            <a:r>
              <a:rPr lang="es-MX" sz="2000" dirty="0">
                <a:solidFill>
                  <a:prstClr val="black"/>
                </a:solidFill>
              </a:rPr>
              <a:t> </a:t>
            </a:r>
          </a:p>
          <a:p>
            <a:r>
              <a:rPr lang="es-MX" sz="2000" dirty="0">
                <a:solidFill>
                  <a:prstClr val="black"/>
                </a:solidFill>
              </a:rPr>
              <a:t>				  </a:t>
            </a:r>
            <a:r>
              <a:rPr lang="es-MX" sz="2000" dirty="0">
                <a:solidFill>
                  <a:srgbClr val="0000FF"/>
                </a:solidFill>
              </a:rPr>
              <a:t>WHERE</a:t>
            </a:r>
            <a:r>
              <a:rPr lang="es-MX" sz="2000" dirty="0">
                <a:solidFill>
                  <a:prstClr val="black"/>
                </a:solidFill>
              </a:rPr>
              <a:t> </a:t>
            </a:r>
            <a:r>
              <a:rPr lang="es-MX" sz="2000" dirty="0">
                <a:solidFill>
                  <a:srgbClr val="008080"/>
                </a:solidFill>
              </a:rPr>
              <a:t>NOMBRESUCURSAL</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coSucursal</a:t>
            </a:r>
            <a:r>
              <a:rPr lang="es-MX" sz="2000" dirty="0">
                <a:solidFill>
                  <a:srgbClr val="808080"/>
                </a:solidFill>
              </a:rPr>
              <a:t>)</a:t>
            </a:r>
            <a:r>
              <a:rPr lang="es-MX" sz="2000" dirty="0">
                <a:solidFill>
                  <a:prstClr val="black"/>
                </a:solidFill>
              </a:rPr>
              <a:t> </a:t>
            </a:r>
          </a:p>
          <a:p>
            <a:r>
              <a:rPr lang="es-MX" sz="2000" dirty="0">
                <a:solidFill>
                  <a:prstClr val="black"/>
                </a:solidFill>
              </a:rPr>
              <a:t>		  </a:t>
            </a:r>
            <a:r>
              <a:rPr lang="es-MX" sz="2000" dirty="0">
                <a:solidFill>
                  <a:srgbClr val="0000FF"/>
                </a:solidFill>
              </a:rPr>
              <a:t>BEGIN</a:t>
            </a:r>
          </a:p>
          <a:p>
            <a:r>
              <a:rPr lang="es-MX" sz="2000" dirty="0">
                <a:solidFill>
                  <a:prstClr val="black"/>
                </a:solidFill>
              </a:rPr>
              <a:t>			</a:t>
            </a:r>
            <a:r>
              <a:rPr lang="es-MX" sz="2000" dirty="0">
                <a:solidFill>
                  <a:srgbClr val="0000FF"/>
                </a:solidFill>
              </a:rPr>
              <a:t>UPDATE</a:t>
            </a:r>
            <a:r>
              <a:rPr lang="es-MX" sz="2000" dirty="0">
                <a:solidFill>
                  <a:prstClr val="black"/>
                </a:solidFill>
              </a:rPr>
              <a:t> </a:t>
            </a:r>
            <a:r>
              <a:rPr lang="es-MX" sz="2000" dirty="0">
                <a:solidFill>
                  <a:srgbClr val="008080"/>
                </a:solidFill>
              </a:rPr>
              <a:t>PRUEBA</a:t>
            </a:r>
          </a:p>
          <a:p>
            <a:r>
              <a:rPr lang="es-MX" sz="2000" dirty="0">
                <a:solidFill>
                  <a:prstClr val="black"/>
                </a:solidFill>
              </a:rPr>
              <a:t>			</a:t>
            </a:r>
            <a:r>
              <a:rPr lang="es-MX" sz="2000" dirty="0">
                <a:solidFill>
                  <a:srgbClr val="0000FF"/>
                </a:solidFill>
              </a:rPr>
              <a:t>SET</a:t>
            </a:r>
            <a:r>
              <a:rPr lang="es-MX" sz="2000" dirty="0">
                <a:solidFill>
                  <a:prstClr val="black"/>
                </a:solidFill>
              </a:rPr>
              <a:t> </a:t>
            </a:r>
            <a:r>
              <a:rPr lang="es-MX" sz="2000" dirty="0">
                <a:solidFill>
                  <a:srgbClr val="008080"/>
                </a:solidFill>
              </a:rPr>
              <a:t>N</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ciudadSucursal</a:t>
            </a:r>
            <a:endParaRPr lang="es-MX" sz="2000" dirty="0">
              <a:solidFill>
                <a:srgbClr val="008080"/>
              </a:solidFill>
            </a:endParaRPr>
          </a:p>
          <a:p>
            <a:r>
              <a:rPr lang="es-MX" sz="2000" dirty="0">
                <a:solidFill>
                  <a:prstClr val="black"/>
                </a:solidFill>
              </a:rPr>
              <a:t>			</a:t>
            </a:r>
            <a:r>
              <a:rPr lang="es-MX" sz="2000" dirty="0">
                <a:solidFill>
                  <a:srgbClr val="0000FF"/>
                </a:solidFill>
              </a:rPr>
              <a:t>WHERE</a:t>
            </a:r>
            <a:r>
              <a:rPr lang="es-MX" sz="2000" dirty="0">
                <a:solidFill>
                  <a:prstClr val="black"/>
                </a:solidFill>
              </a:rPr>
              <a:t> </a:t>
            </a:r>
            <a:r>
              <a:rPr lang="es-MX" sz="2000" dirty="0">
                <a:solidFill>
                  <a:srgbClr val="008080"/>
                </a:solidFill>
              </a:rPr>
              <a:t>ID</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coSucursal</a:t>
            </a:r>
            <a:endParaRPr lang="es-MX" sz="2000" dirty="0">
              <a:solidFill>
                <a:srgbClr val="008080"/>
              </a:solidFill>
            </a:endParaRPr>
          </a:p>
          <a:p>
            <a:r>
              <a:rPr lang="es-MX" sz="2000" dirty="0">
                <a:solidFill>
                  <a:prstClr val="black"/>
                </a:solidFill>
              </a:rPr>
              <a:t>			</a:t>
            </a:r>
            <a:r>
              <a:rPr lang="es-MX" sz="2000" dirty="0">
                <a:solidFill>
                  <a:srgbClr val="0000FF"/>
                </a:solidFill>
              </a:rPr>
              <a:t>COMMIT</a:t>
            </a:r>
            <a:r>
              <a:rPr lang="es-MX" sz="2000" dirty="0">
                <a:solidFill>
                  <a:prstClr val="black"/>
                </a:solidFill>
              </a:rPr>
              <a:t> </a:t>
            </a:r>
            <a:r>
              <a:rPr lang="es-MX" sz="2000" dirty="0">
                <a:solidFill>
                  <a:srgbClr val="0000FF"/>
                </a:solidFill>
              </a:rPr>
              <a:t>TRANSACTION</a:t>
            </a:r>
            <a:r>
              <a:rPr lang="es-MX" sz="2000" dirty="0">
                <a:solidFill>
                  <a:srgbClr val="808080"/>
                </a:solidFill>
              </a:rPr>
              <a:t>;</a:t>
            </a:r>
          </a:p>
          <a:p>
            <a:r>
              <a:rPr lang="es-MX" sz="2000" dirty="0">
                <a:solidFill>
                  <a:prstClr val="black"/>
                </a:solidFill>
              </a:rPr>
              <a:t>		  </a:t>
            </a:r>
            <a:r>
              <a:rPr lang="es-MX" sz="2000" dirty="0">
                <a:solidFill>
                  <a:srgbClr val="0000FF"/>
                </a:solidFill>
              </a:rPr>
              <a:t>END</a:t>
            </a:r>
            <a:endParaRPr lang="es-MX" sz="2000" dirty="0">
              <a:solidFill>
                <a:srgbClr val="1F9127"/>
              </a:solidFill>
            </a:endParaRPr>
          </a:p>
        </p:txBody>
      </p:sp>
    </p:spTree>
    <p:extLst>
      <p:ext uri="{BB962C8B-B14F-4D97-AF65-F5344CB8AC3E}">
        <p14:creationId xmlns:p14="http://schemas.microsoft.com/office/powerpoint/2010/main" val="3852253092"/>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de Transacciones (Continua)</a:t>
            </a:r>
          </a:p>
          <a:p>
            <a:r>
              <a:rPr lang="es-MX" sz="2000" dirty="0">
                <a:solidFill>
                  <a:srgbClr val="0000FF"/>
                </a:solidFill>
              </a:rPr>
              <a:t>ELSE</a:t>
            </a:r>
          </a:p>
          <a:p>
            <a:r>
              <a:rPr lang="es-MX" sz="2000" dirty="0">
                <a:solidFill>
                  <a:prstClr val="black"/>
                </a:solidFill>
              </a:rPr>
              <a:t>		  </a:t>
            </a:r>
            <a:r>
              <a:rPr lang="es-MX" sz="2000" dirty="0">
                <a:solidFill>
                  <a:srgbClr val="0000FF"/>
                </a:solidFill>
              </a:rPr>
              <a:t>BEGIN</a:t>
            </a:r>
          </a:p>
          <a:p>
            <a:r>
              <a:rPr lang="es-MX" sz="2000" dirty="0">
                <a:solidFill>
                  <a:prstClr val="black"/>
                </a:solidFill>
              </a:rPr>
              <a:t>			</a:t>
            </a:r>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a:solidFill>
                  <a:srgbClr val="008080"/>
                </a:solidFill>
              </a:rPr>
              <a:t>PRUEBA</a:t>
            </a:r>
          </a:p>
          <a:p>
            <a:r>
              <a:rPr lang="es-MX" sz="2000" dirty="0">
                <a:solidFill>
                  <a:srgbClr val="0000FF"/>
                </a:solidFill>
              </a:rPr>
              <a:t>			</a:t>
            </a:r>
            <a:r>
              <a:rPr lang="es-MX" sz="2000" dirty="0">
                <a:solidFill>
                  <a:srgbClr val="808080"/>
                </a:solidFill>
              </a:rPr>
              <a:t>(</a:t>
            </a:r>
            <a:r>
              <a:rPr lang="es-MX" sz="2000" dirty="0">
                <a:solidFill>
                  <a:srgbClr val="008080"/>
                </a:solidFill>
              </a:rPr>
              <a:t>ID</a:t>
            </a:r>
            <a:r>
              <a:rPr lang="es-MX" sz="2000" dirty="0">
                <a:solidFill>
                  <a:srgbClr val="808080"/>
                </a:solidFill>
              </a:rPr>
              <a:t>,</a:t>
            </a:r>
            <a:r>
              <a:rPr lang="es-MX" sz="2000" dirty="0">
                <a:solidFill>
                  <a:prstClr val="black"/>
                </a:solidFill>
              </a:rPr>
              <a:t> </a:t>
            </a:r>
            <a:r>
              <a:rPr lang="es-MX" sz="2000" dirty="0">
                <a:solidFill>
                  <a:srgbClr val="008080"/>
                </a:solidFill>
              </a:rPr>
              <a:t>N</a:t>
            </a:r>
            <a:r>
              <a:rPr lang="es-MX" sz="2000" dirty="0">
                <a:solidFill>
                  <a:srgbClr val="808080"/>
                </a:solidFill>
              </a:rPr>
              <a:t>)</a:t>
            </a:r>
            <a:r>
              <a:rPr lang="es-MX" sz="2000" dirty="0">
                <a:solidFill>
                  <a:prstClr val="black"/>
                </a:solidFill>
              </a:rPr>
              <a:t> </a:t>
            </a:r>
            <a:r>
              <a:rPr lang="es-MX" sz="2000" dirty="0">
                <a:solidFill>
                  <a:srgbClr val="0000FF"/>
                </a:solidFill>
              </a:rPr>
              <a:t>VALUES</a:t>
            </a:r>
          </a:p>
          <a:p>
            <a:r>
              <a:rPr lang="es-MX" sz="2000" dirty="0">
                <a:solidFill>
                  <a:srgbClr val="0000FF"/>
                </a:solidFill>
              </a:rPr>
              <a:t>			</a:t>
            </a:r>
            <a:r>
              <a:rPr lang="es-MX" sz="2000" dirty="0">
                <a:solidFill>
                  <a:srgbClr val="808080"/>
                </a:solidFill>
              </a:rPr>
              <a:t>(</a:t>
            </a:r>
            <a:r>
              <a:rPr lang="es-MX" sz="2000" dirty="0">
                <a:solidFill>
                  <a:srgbClr val="008080"/>
                </a:solidFill>
              </a:rPr>
              <a:t>@</a:t>
            </a:r>
            <a:r>
              <a:rPr lang="es-MX" sz="2000" dirty="0" err="1">
                <a:solidFill>
                  <a:srgbClr val="008080"/>
                </a:solidFill>
              </a:rPr>
              <a:t>coSucursal</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ciudadSucursal</a:t>
            </a:r>
            <a:r>
              <a:rPr lang="es-MX" sz="2000" dirty="0">
                <a:solidFill>
                  <a:srgbClr val="808080"/>
                </a:solidFill>
              </a:rPr>
              <a:t>)</a:t>
            </a:r>
          </a:p>
          <a:p>
            <a:r>
              <a:rPr lang="es-MX" sz="2000" dirty="0">
                <a:solidFill>
                  <a:prstClr val="black"/>
                </a:solidFill>
              </a:rPr>
              <a:t>			</a:t>
            </a:r>
            <a:r>
              <a:rPr lang="es-MX" sz="2000" dirty="0">
                <a:solidFill>
                  <a:srgbClr val="0000FF"/>
                </a:solidFill>
              </a:rPr>
              <a:t>COMMIT</a:t>
            </a:r>
            <a:r>
              <a:rPr lang="es-MX" sz="2000" dirty="0">
                <a:solidFill>
                  <a:prstClr val="black"/>
                </a:solidFill>
              </a:rPr>
              <a:t> </a:t>
            </a:r>
            <a:r>
              <a:rPr lang="es-MX" sz="2000" dirty="0">
                <a:solidFill>
                  <a:srgbClr val="0000FF"/>
                </a:solidFill>
              </a:rPr>
              <a:t>TRANSACTION</a:t>
            </a:r>
            <a:r>
              <a:rPr lang="es-MX" sz="2000" dirty="0">
                <a:solidFill>
                  <a:srgbClr val="808080"/>
                </a:solidFill>
              </a:rPr>
              <a:t>;</a:t>
            </a:r>
          </a:p>
          <a:p>
            <a:r>
              <a:rPr lang="es-MX" sz="2000" dirty="0">
                <a:solidFill>
                  <a:prstClr val="black"/>
                </a:solidFill>
              </a:rPr>
              <a:t>		  </a:t>
            </a:r>
            <a:r>
              <a:rPr lang="es-MX" sz="2000" dirty="0">
                <a:solidFill>
                  <a:srgbClr val="0000FF"/>
                </a:solidFill>
              </a:rPr>
              <a:t>END</a:t>
            </a:r>
          </a:p>
          <a:p>
            <a:r>
              <a:rPr lang="es-MX" sz="2000" dirty="0">
                <a:solidFill>
                  <a:srgbClr val="0000FF"/>
                </a:solidFill>
              </a:rPr>
              <a:t>END</a:t>
            </a:r>
            <a:r>
              <a:rPr lang="es-MX" sz="2000" dirty="0">
                <a:solidFill>
                  <a:prstClr val="black"/>
                </a:solidFill>
              </a:rPr>
              <a:t> </a:t>
            </a:r>
            <a:r>
              <a:rPr lang="es-MX" sz="2000" dirty="0">
                <a:solidFill>
                  <a:srgbClr val="0000FF"/>
                </a:solidFill>
              </a:rPr>
              <a:t>TRY</a:t>
            </a:r>
          </a:p>
          <a:p>
            <a:r>
              <a:rPr lang="es-MX" sz="2000" dirty="0">
                <a:solidFill>
                  <a:srgbClr val="0000FF"/>
                </a:solidFill>
              </a:rPr>
              <a:t>BEGIN</a:t>
            </a:r>
            <a:r>
              <a:rPr lang="es-MX" sz="2000" dirty="0">
                <a:solidFill>
                  <a:prstClr val="black"/>
                </a:solidFill>
              </a:rPr>
              <a:t> </a:t>
            </a:r>
            <a:r>
              <a:rPr lang="es-MX" sz="2000" dirty="0">
                <a:solidFill>
                  <a:srgbClr val="0000FF"/>
                </a:solidFill>
              </a:rPr>
              <a:t>CATCH</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'Numero de Error: '</a:t>
            </a:r>
            <a:r>
              <a:rPr lang="es-MX" sz="2000" dirty="0">
                <a:solidFill>
                  <a:srgbClr val="808080"/>
                </a:solidFill>
              </a:rPr>
              <a:t>+</a:t>
            </a:r>
            <a:r>
              <a:rPr lang="es-MX" sz="2000" dirty="0">
                <a:solidFill>
                  <a:prstClr val="black"/>
                </a:solidFill>
              </a:rPr>
              <a:t> </a:t>
            </a:r>
            <a:r>
              <a:rPr lang="es-MX" sz="2000" dirty="0">
                <a:solidFill>
                  <a:srgbClr val="FF00FF"/>
                </a:solidFill>
              </a:rPr>
              <a:t>CAST</a:t>
            </a:r>
            <a:r>
              <a:rPr lang="es-MX" sz="2000" dirty="0">
                <a:solidFill>
                  <a:srgbClr val="808080"/>
                </a:solidFill>
              </a:rPr>
              <a:t>(</a:t>
            </a:r>
            <a:r>
              <a:rPr lang="es-MX" sz="2000" dirty="0">
                <a:solidFill>
                  <a:srgbClr val="FF00FF"/>
                </a:solidFill>
              </a:rPr>
              <a:t>ERROR_NUMBER</a:t>
            </a:r>
            <a:r>
              <a:rPr lang="es-MX" sz="2000" dirty="0">
                <a:solidFill>
                  <a:srgbClr val="808080"/>
                </a:solidFill>
              </a:rPr>
              <a:t>()</a:t>
            </a:r>
            <a:r>
              <a:rPr lang="es-MX" sz="2000" dirty="0">
                <a:solidFill>
                  <a:prstClr val="black"/>
                </a:solidFill>
              </a:rPr>
              <a:t> </a:t>
            </a:r>
            <a:r>
              <a:rPr lang="es-MX" sz="2000" dirty="0">
                <a:solidFill>
                  <a:srgbClr val="0000FF"/>
                </a:solidFill>
              </a:rPr>
              <a:t>AS</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10</a:t>
            </a:r>
            <a:r>
              <a:rPr lang="es-MX" sz="2000" dirty="0">
                <a:solidFill>
                  <a:srgbClr val="808080"/>
                </a:solidFill>
              </a:rPr>
              <a:t>))</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'Grado de Error:'</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FF00FF"/>
                </a:solidFill>
              </a:rPr>
              <a:t>CAST</a:t>
            </a:r>
            <a:r>
              <a:rPr lang="es-MX" sz="2000" dirty="0">
                <a:solidFill>
                  <a:srgbClr val="808080"/>
                </a:solidFill>
              </a:rPr>
              <a:t>(</a:t>
            </a:r>
            <a:r>
              <a:rPr lang="es-MX" sz="2000" dirty="0">
                <a:solidFill>
                  <a:srgbClr val="FF00FF"/>
                </a:solidFill>
              </a:rPr>
              <a:t>ERROR_SEVERITY</a:t>
            </a:r>
            <a:r>
              <a:rPr lang="es-MX" sz="2000" dirty="0">
                <a:solidFill>
                  <a:srgbClr val="808080"/>
                </a:solidFill>
              </a:rPr>
              <a:t>()</a:t>
            </a:r>
            <a:r>
              <a:rPr lang="es-MX" sz="2000" dirty="0">
                <a:solidFill>
                  <a:prstClr val="black"/>
                </a:solidFill>
              </a:rPr>
              <a:t> </a:t>
            </a:r>
            <a:r>
              <a:rPr lang="es-MX" sz="2000" dirty="0">
                <a:solidFill>
                  <a:srgbClr val="0000FF"/>
                </a:solidFill>
              </a:rPr>
              <a:t>AS</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10</a:t>
            </a:r>
            <a:r>
              <a:rPr lang="es-MX" sz="2000" dirty="0">
                <a:solidFill>
                  <a:srgbClr val="808080"/>
                </a:solidFill>
              </a:rPr>
              <a:t>))</a:t>
            </a:r>
            <a:r>
              <a:rPr lang="es-MX" sz="2000" dirty="0">
                <a:solidFill>
                  <a:prstClr val="black"/>
                </a:solidFill>
              </a:rPr>
              <a:t>  </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'Estado de Error: '</a:t>
            </a:r>
            <a:r>
              <a:rPr lang="es-MX" sz="2000" dirty="0">
                <a:solidFill>
                  <a:srgbClr val="808080"/>
                </a:solidFill>
              </a:rPr>
              <a:t>+</a:t>
            </a:r>
            <a:r>
              <a:rPr lang="es-MX" sz="2000" dirty="0">
                <a:solidFill>
                  <a:prstClr val="black"/>
                </a:solidFill>
              </a:rPr>
              <a:t> </a:t>
            </a:r>
            <a:r>
              <a:rPr lang="es-MX" sz="2000" dirty="0">
                <a:solidFill>
                  <a:srgbClr val="FF00FF"/>
                </a:solidFill>
              </a:rPr>
              <a:t>CAST</a:t>
            </a:r>
            <a:r>
              <a:rPr lang="es-MX" sz="2000" dirty="0">
                <a:solidFill>
                  <a:srgbClr val="808080"/>
                </a:solidFill>
              </a:rPr>
              <a:t>(</a:t>
            </a:r>
            <a:r>
              <a:rPr lang="es-MX" sz="2000" dirty="0">
                <a:solidFill>
                  <a:srgbClr val="FF00FF"/>
                </a:solidFill>
              </a:rPr>
              <a:t>ERROR_STATE</a:t>
            </a:r>
            <a:r>
              <a:rPr lang="es-MX" sz="2000" dirty="0">
                <a:solidFill>
                  <a:srgbClr val="808080"/>
                </a:solidFill>
              </a:rPr>
              <a:t>()</a:t>
            </a:r>
            <a:r>
              <a:rPr lang="es-MX" sz="2000" dirty="0">
                <a:solidFill>
                  <a:prstClr val="black"/>
                </a:solidFill>
              </a:rPr>
              <a:t> </a:t>
            </a:r>
            <a:r>
              <a:rPr lang="es-MX" sz="2000" dirty="0">
                <a:solidFill>
                  <a:srgbClr val="0000FF"/>
                </a:solidFill>
              </a:rPr>
              <a:t>AS</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10</a:t>
            </a:r>
            <a:r>
              <a:rPr lang="es-MX" sz="2000" dirty="0">
                <a:solidFill>
                  <a:srgbClr val="808080"/>
                </a:solidFill>
              </a:rPr>
              <a:t>))</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a:t>
            </a:r>
            <a:r>
              <a:rPr lang="es-MX" sz="2000" dirty="0" err="1">
                <a:solidFill>
                  <a:srgbClr val="FF0000"/>
                </a:solidFill>
              </a:rPr>
              <a:t>Proc</a:t>
            </a:r>
            <a:r>
              <a:rPr lang="es-MX" sz="2000" dirty="0">
                <a:solidFill>
                  <a:srgbClr val="FF0000"/>
                </a:solidFill>
              </a:rPr>
              <a:t>. de Error: '</a:t>
            </a:r>
            <a:r>
              <a:rPr lang="es-MX" sz="2000" dirty="0">
                <a:solidFill>
                  <a:srgbClr val="808080"/>
                </a:solidFill>
              </a:rPr>
              <a:t>+</a:t>
            </a:r>
            <a:r>
              <a:rPr lang="es-MX" sz="2000" dirty="0">
                <a:solidFill>
                  <a:srgbClr val="FF00FF"/>
                </a:solidFill>
              </a:rPr>
              <a:t>COALESCE</a:t>
            </a:r>
            <a:r>
              <a:rPr lang="es-MX" sz="2000" dirty="0">
                <a:solidFill>
                  <a:srgbClr val="808080"/>
                </a:solidFill>
              </a:rPr>
              <a:t>(</a:t>
            </a:r>
            <a:r>
              <a:rPr lang="es-MX" sz="2000" dirty="0">
                <a:solidFill>
                  <a:srgbClr val="FF00FF"/>
                </a:solidFill>
              </a:rPr>
              <a:t>ERROR_PROCEDURE</a:t>
            </a:r>
            <a:r>
              <a:rPr lang="es-MX" sz="2000" dirty="0">
                <a:solidFill>
                  <a:srgbClr val="808080"/>
                </a:solidFill>
              </a:rPr>
              <a:t>(),</a:t>
            </a:r>
            <a:r>
              <a:rPr lang="es-MX" sz="2000" dirty="0">
                <a:solidFill>
                  <a:srgbClr val="FF0000"/>
                </a:solidFill>
              </a:rPr>
              <a:t>'NADA'</a:t>
            </a:r>
            <a:r>
              <a:rPr lang="es-MX" sz="2000" dirty="0">
                <a:solidFill>
                  <a:srgbClr val="808080"/>
                </a:solidFill>
              </a:rPr>
              <a:t>)</a:t>
            </a:r>
            <a:r>
              <a:rPr lang="es-MX" sz="2000" dirty="0">
                <a:solidFill>
                  <a:prstClr val="black"/>
                </a:solidFill>
              </a:rPr>
              <a:t>   </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'Error en </a:t>
            </a:r>
            <a:r>
              <a:rPr lang="es-MX" sz="2000" dirty="0" err="1">
                <a:solidFill>
                  <a:srgbClr val="FF0000"/>
                </a:solidFill>
              </a:rPr>
              <a:t>linea</a:t>
            </a:r>
            <a:r>
              <a:rPr lang="es-MX" sz="2000" dirty="0">
                <a:solidFill>
                  <a:srgbClr val="FF0000"/>
                </a:solidFill>
              </a:rPr>
              <a:t>: '</a:t>
            </a:r>
            <a:r>
              <a:rPr lang="es-MX" sz="2000" dirty="0">
                <a:solidFill>
                  <a:srgbClr val="808080"/>
                </a:solidFill>
              </a:rPr>
              <a:t>+</a:t>
            </a:r>
            <a:r>
              <a:rPr lang="es-MX" sz="2000" dirty="0">
                <a:solidFill>
                  <a:prstClr val="black"/>
                </a:solidFill>
              </a:rPr>
              <a:t> </a:t>
            </a:r>
            <a:r>
              <a:rPr lang="es-MX" sz="2000" dirty="0">
                <a:solidFill>
                  <a:srgbClr val="FF00FF"/>
                </a:solidFill>
              </a:rPr>
              <a:t>CAST</a:t>
            </a:r>
            <a:r>
              <a:rPr lang="es-MX" sz="2000" dirty="0">
                <a:solidFill>
                  <a:srgbClr val="808080"/>
                </a:solidFill>
              </a:rPr>
              <a:t>(</a:t>
            </a:r>
            <a:r>
              <a:rPr lang="es-MX" sz="2000" dirty="0">
                <a:solidFill>
                  <a:srgbClr val="FF00FF"/>
                </a:solidFill>
              </a:rPr>
              <a:t>ERROR_LINE</a:t>
            </a:r>
            <a:r>
              <a:rPr lang="es-MX" sz="2000" dirty="0">
                <a:solidFill>
                  <a:srgbClr val="808080"/>
                </a:solidFill>
              </a:rPr>
              <a:t>()</a:t>
            </a:r>
            <a:r>
              <a:rPr lang="es-MX" sz="2000" dirty="0">
                <a:solidFill>
                  <a:prstClr val="black"/>
                </a:solidFill>
              </a:rPr>
              <a:t> </a:t>
            </a:r>
            <a:r>
              <a:rPr lang="es-MX" sz="2000" dirty="0">
                <a:solidFill>
                  <a:srgbClr val="0000FF"/>
                </a:solidFill>
              </a:rPr>
              <a:t>AS</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10</a:t>
            </a:r>
            <a:r>
              <a:rPr lang="es-MX" sz="2000" dirty="0">
                <a:solidFill>
                  <a:srgbClr val="808080"/>
                </a:solidFill>
              </a:rPr>
              <a:t>))</a:t>
            </a:r>
            <a:r>
              <a:rPr lang="es-MX" sz="2000" dirty="0">
                <a:solidFill>
                  <a:prstClr val="black"/>
                </a:solidFill>
              </a:rPr>
              <a:t> </a:t>
            </a:r>
          </a:p>
          <a:p>
            <a:r>
              <a:rPr lang="es-MX" sz="2000" dirty="0">
                <a:solidFill>
                  <a:prstClr val="black"/>
                </a:solidFill>
              </a:rPr>
              <a:t>     </a:t>
            </a:r>
            <a:r>
              <a:rPr lang="es-MX" sz="2000" dirty="0">
                <a:solidFill>
                  <a:srgbClr val="0000FF"/>
                </a:solidFill>
              </a:rPr>
              <a:t>PRINT</a:t>
            </a:r>
            <a:r>
              <a:rPr lang="es-MX" sz="2000" dirty="0">
                <a:solidFill>
                  <a:prstClr val="black"/>
                </a:solidFill>
              </a:rPr>
              <a:t> </a:t>
            </a:r>
            <a:r>
              <a:rPr lang="es-MX" sz="2000" dirty="0">
                <a:solidFill>
                  <a:srgbClr val="FF0000"/>
                </a:solidFill>
              </a:rPr>
              <a:t>'Mensaje de error: '</a:t>
            </a:r>
            <a:r>
              <a:rPr lang="es-MX" sz="2000" dirty="0">
                <a:solidFill>
                  <a:srgbClr val="808080"/>
                </a:solidFill>
              </a:rPr>
              <a:t>+</a:t>
            </a:r>
            <a:r>
              <a:rPr lang="es-MX" sz="2000" dirty="0">
                <a:solidFill>
                  <a:prstClr val="black"/>
                </a:solidFill>
              </a:rPr>
              <a:t> </a:t>
            </a:r>
            <a:r>
              <a:rPr lang="es-MX" sz="2000" dirty="0">
                <a:solidFill>
                  <a:srgbClr val="FF00FF"/>
                </a:solidFill>
              </a:rPr>
              <a:t>ERROR_MESSAGE</a:t>
            </a:r>
            <a:r>
              <a:rPr lang="es-MX" sz="2000" dirty="0">
                <a:solidFill>
                  <a:srgbClr val="808080"/>
                </a:solidFill>
              </a:rPr>
              <a:t>()</a:t>
            </a:r>
            <a:r>
              <a:rPr lang="es-MX" sz="2000" dirty="0">
                <a:solidFill>
                  <a:prstClr val="black"/>
                </a:solidFill>
              </a:rPr>
              <a:t> </a:t>
            </a:r>
          </a:p>
          <a:p>
            <a:r>
              <a:rPr lang="es-MX" sz="2000" dirty="0">
                <a:solidFill>
                  <a:srgbClr val="0000FF"/>
                </a:solidFill>
              </a:rPr>
              <a:t>ROLLBACK</a:t>
            </a:r>
            <a:r>
              <a:rPr lang="es-MX" sz="2000" dirty="0">
                <a:solidFill>
                  <a:prstClr val="black"/>
                </a:solidFill>
              </a:rPr>
              <a:t> </a:t>
            </a:r>
            <a:r>
              <a:rPr lang="es-MX" sz="2000" dirty="0">
                <a:solidFill>
                  <a:srgbClr val="0000FF"/>
                </a:solidFill>
              </a:rPr>
              <a:t>TRANSACTION</a:t>
            </a:r>
            <a:endParaRPr lang="es-MX" sz="2000" b="1" dirty="0" smtClean="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9541985"/>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63231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Tipos de Transacciones</a:t>
            </a:r>
          </a:p>
          <a:p>
            <a:pPr marL="342900" lvl="0" indent="-342900" algn="just">
              <a:buFont typeface="Wingdings" panose="05000000000000000000" pitchFamily="2" charset="2"/>
              <a:buChar char="q"/>
            </a:pPr>
            <a:r>
              <a:rPr lang="es-MX" sz="2000" dirty="0">
                <a:solidFill>
                  <a:srgbClr val="1F9127"/>
                </a:solidFill>
              </a:rPr>
              <a:t>Transacciones </a:t>
            </a:r>
            <a:r>
              <a:rPr lang="es-MX" sz="2000" dirty="0" smtClean="0">
                <a:solidFill>
                  <a:srgbClr val="1F9127"/>
                </a:solidFill>
              </a:rPr>
              <a:t>explícitas.</a:t>
            </a:r>
            <a:r>
              <a:rPr lang="es-MX" sz="2000" dirty="0">
                <a:solidFill>
                  <a:srgbClr val="1F9127"/>
                </a:solidFill>
              </a:rPr>
              <a:t> </a:t>
            </a:r>
            <a:endParaRPr lang="es-MX" sz="2000" dirty="0" smtClean="0">
              <a:solidFill>
                <a:srgbClr val="1F9127"/>
              </a:solidFill>
            </a:endParaRPr>
          </a:p>
          <a:p>
            <a:pPr lvl="0" algn="just"/>
            <a:r>
              <a:rPr lang="es-MX" sz="2000" dirty="0" smtClean="0">
                <a:solidFill>
                  <a:srgbClr val="1F9127"/>
                </a:solidFill>
              </a:rPr>
              <a:t>Cada </a:t>
            </a:r>
            <a:r>
              <a:rPr lang="es-MX" sz="2000" dirty="0">
                <a:solidFill>
                  <a:srgbClr val="1F9127"/>
                </a:solidFill>
              </a:rPr>
              <a:t>transacción se inicia explícitamente con la instrucción BEGIN TRANSACTION y se termina explícitamente con una instrucción COMMIT o ROLLBACK.</a:t>
            </a:r>
          </a:p>
          <a:p>
            <a:pPr marL="342900" indent="-342900" algn="just">
              <a:buFont typeface="Wingdings" panose="05000000000000000000" pitchFamily="2" charset="2"/>
              <a:buChar char="q"/>
            </a:pPr>
            <a:r>
              <a:rPr lang="es-MX" sz="2000" dirty="0" smtClean="0">
                <a:solidFill>
                  <a:srgbClr val="1F9127"/>
                </a:solidFill>
              </a:rPr>
              <a:t>Transacciones </a:t>
            </a:r>
            <a:r>
              <a:rPr lang="es-MX" sz="2000" dirty="0">
                <a:solidFill>
                  <a:srgbClr val="1F9127"/>
                </a:solidFill>
              </a:rPr>
              <a:t>implícitas.</a:t>
            </a:r>
          </a:p>
          <a:p>
            <a:pPr algn="just"/>
            <a:r>
              <a:rPr lang="es-MX" sz="2000" dirty="0" smtClean="0">
                <a:solidFill>
                  <a:srgbClr val="1F9127"/>
                </a:solidFill>
              </a:rPr>
              <a:t>Se </a:t>
            </a:r>
            <a:r>
              <a:rPr lang="es-MX" sz="2000" dirty="0">
                <a:solidFill>
                  <a:srgbClr val="1F9127"/>
                </a:solidFill>
              </a:rPr>
              <a:t>inicia automáticamente una nueva transacción cuando se ejecuta una instrucción que realiza modificaciones en los datos, pero cada transacción se completa explícitamente con una instrucción COMMIT o ROLLBACK</a:t>
            </a:r>
            <a:r>
              <a:rPr lang="es-MX" sz="2000" dirty="0" smtClean="0">
                <a:solidFill>
                  <a:srgbClr val="1F9127"/>
                </a:solidFill>
              </a:rPr>
              <a:t>.</a:t>
            </a:r>
          </a:p>
          <a:p>
            <a:pPr algn="just"/>
            <a:endParaRPr lang="es-MX" sz="2000" dirty="0">
              <a:solidFill>
                <a:srgbClr val="1F9127"/>
              </a:solidFill>
            </a:endParaRPr>
          </a:p>
          <a:p>
            <a:pPr algn="just"/>
            <a:r>
              <a:rPr lang="es-MX" sz="2000" dirty="0">
                <a:solidFill>
                  <a:srgbClr val="1F9127"/>
                </a:solidFill>
              </a:rPr>
              <a:t>Para activar-desactivar el modo de transacciones </a:t>
            </a:r>
            <a:r>
              <a:rPr lang="es-MX" sz="2000" dirty="0" smtClean="0">
                <a:solidFill>
                  <a:srgbClr val="1F9127"/>
                </a:solidFill>
              </a:rPr>
              <a:t>implícitas </a:t>
            </a:r>
            <a:r>
              <a:rPr lang="es-MX" sz="2000" dirty="0">
                <a:solidFill>
                  <a:srgbClr val="1F9127"/>
                </a:solidFill>
              </a:rPr>
              <a:t>debemos ejecutar la siguiente instrucción.</a:t>
            </a:r>
          </a:p>
          <a:p>
            <a:r>
              <a:rPr lang="es-MX" sz="2000" dirty="0">
                <a:solidFill>
                  <a:srgbClr val="1F9127"/>
                </a:solidFill>
              </a:rPr>
              <a:t>--Activamos el modo de transacciones </a:t>
            </a:r>
            <a:r>
              <a:rPr lang="es-MX" sz="2000" dirty="0" smtClean="0">
                <a:solidFill>
                  <a:srgbClr val="1F9127"/>
                </a:solidFill>
              </a:rPr>
              <a:t>implícitas</a:t>
            </a:r>
            <a:endParaRPr lang="es-MX" sz="2000" dirty="0">
              <a:solidFill>
                <a:srgbClr val="1F9127"/>
              </a:solidFill>
            </a:endParaRPr>
          </a:p>
          <a:p>
            <a:r>
              <a:rPr lang="es-MX" sz="2000" b="1" dirty="0"/>
              <a:t>SET</a:t>
            </a:r>
            <a:r>
              <a:rPr lang="es-MX" sz="2000" dirty="0"/>
              <a:t> </a:t>
            </a:r>
            <a:r>
              <a:rPr lang="es-MX" sz="2000" b="1" dirty="0"/>
              <a:t>IMPLICIT_TRANSACTIONS</a:t>
            </a:r>
            <a:r>
              <a:rPr lang="es-MX" sz="2000" dirty="0"/>
              <a:t> </a:t>
            </a:r>
            <a:r>
              <a:rPr lang="es-MX" sz="2000" b="1" dirty="0"/>
              <a:t>ON</a:t>
            </a:r>
            <a:endParaRPr lang="es-MX" sz="2000" dirty="0"/>
          </a:p>
          <a:p>
            <a:endParaRPr lang="es-MX" sz="2000" dirty="0" smtClean="0"/>
          </a:p>
          <a:p>
            <a:r>
              <a:rPr lang="es-MX" sz="2000" dirty="0">
                <a:solidFill>
                  <a:srgbClr val="1F9127"/>
                </a:solidFill>
              </a:rPr>
              <a:t>--Desactivamos el modo de transacciones implícitas</a:t>
            </a:r>
          </a:p>
          <a:p>
            <a:r>
              <a:rPr lang="es-MX" sz="2000" b="1" dirty="0"/>
              <a:t>SET</a:t>
            </a:r>
            <a:r>
              <a:rPr lang="es-MX" sz="2000" dirty="0"/>
              <a:t> </a:t>
            </a:r>
            <a:r>
              <a:rPr lang="es-MX" sz="2000" b="1" dirty="0"/>
              <a:t>IMPLICIT_TRANSACTIONS</a:t>
            </a:r>
            <a:r>
              <a:rPr lang="es-MX" sz="2000" dirty="0"/>
              <a:t> </a:t>
            </a:r>
            <a:r>
              <a:rPr lang="es-MX" sz="2000" b="1" dirty="0"/>
              <a:t>OFF</a:t>
            </a:r>
            <a:r>
              <a:rPr lang="es-MX" sz="2000" dirty="0"/>
              <a:t> </a:t>
            </a:r>
          </a:p>
          <a:p>
            <a:pPr algn="just"/>
            <a:endParaRPr lang="es-MX" sz="20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1006775659"/>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09342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Transacciones explícitas</a:t>
            </a:r>
          </a:p>
          <a:p>
            <a:r>
              <a:rPr lang="es-MX" sz="2000" dirty="0" err="1">
                <a:solidFill>
                  <a:srgbClr val="0000FF"/>
                </a:solidFill>
              </a:rPr>
              <a:t>select</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err="1">
                <a:solidFill>
                  <a:srgbClr val="0000FF"/>
                </a:solidFill>
              </a:rPr>
              <a:t>from</a:t>
            </a:r>
            <a:r>
              <a:rPr lang="es-MX" sz="2000" dirty="0">
                <a:solidFill>
                  <a:prstClr val="black"/>
                </a:solidFill>
              </a:rPr>
              <a:t> </a:t>
            </a:r>
            <a:r>
              <a:rPr lang="es-MX" sz="2000" dirty="0">
                <a:solidFill>
                  <a:srgbClr val="008080"/>
                </a:solidFill>
              </a:rPr>
              <a:t>cuenta</a:t>
            </a:r>
          </a:p>
          <a:p>
            <a:r>
              <a:rPr lang="es-MX" sz="2000" dirty="0" err="1">
                <a:solidFill>
                  <a:srgbClr val="0000FF"/>
                </a:solidFill>
              </a:rPr>
              <a:t>go</a:t>
            </a:r>
            <a:endParaRPr lang="es-MX" sz="2000" dirty="0">
              <a:solidFill>
                <a:srgbClr val="0000FF"/>
              </a:solidFill>
            </a:endParaRPr>
          </a:p>
          <a:p>
            <a:r>
              <a:rPr lang="en-US" sz="2000" dirty="0">
                <a:solidFill>
                  <a:srgbClr val="0000FF"/>
                </a:solidFill>
              </a:rPr>
              <a:t>IF</a:t>
            </a:r>
            <a:r>
              <a:rPr lang="en-US" sz="2000" dirty="0">
                <a:solidFill>
                  <a:prstClr val="black"/>
                </a:solidFill>
              </a:rPr>
              <a:t> </a:t>
            </a:r>
            <a:r>
              <a:rPr lang="en-US" sz="2000" dirty="0">
                <a:solidFill>
                  <a:srgbClr val="FF00FF"/>
                </a:solidFill>
              </a:rPr>
              <a:t>OBJECT_ID</a:t>
            </a:r>
            <a:r>
              <a:rPr lang="en-US" sz="2000" dirty="0">
                <a:solidFill>
                  <a:srgbClr val="0000FF"/>
                </a:solidFill>
              </a:rPr>
              <a:t> </a:t>
            </a:r>
            <a:r>
              <a:rPr lang="en-US" sz="2000" dirty="0">
                <a:solidFill>
                  <a:srgbClr val="808080"/>
                </a:solidFill>
              </a:rPr>
              <a:t>(</a:t>
            </a:r>
            <a:r>
              <a:rPr lang="en-US" sz="2000" dirty="0" err="1">
                <a:solidFill>
                  <a:srgbClr val="FF0000"/>
                </a:solidFill>
              </a:rPr>
              <a:t>N'dbo.MOVIMIENTOS</a:t>
            </a:r>
            <a:r>
              <a:rPr lang="en-US" sz="2000" dirty="0">
                <a:solidFill>
                  <a:srgbClr val="FF0000"/>
                </a:solidFill>
              </a:rPr>
              <a:t>'</a:t>
            </a:r>
            <a:r>
              <a:rPr lang="en-US" sz="2000" dirty="0">
                <a:solidFill>
                  <a:srgbClr val="808080"/>
                </a:solidFill>
              </a:rPr>
              <a:t>,</a:t>
            </a:r>
            <a:r>
              <a:rPr lang="en-US" sz="2000" dirty="0">
                <a:solidFill>
                  <a:prstClr val="black"/>
                </a:solidFill>
              </a:rPr>
              <a:t> </a:t>
            </a:r>
            <a:r>
              <a:rPr lang="en-US" sz="2000" dirty="0">
                <a:solidFill>
                  <a:srgbClr val="FF0000"/>
                </a:solidFill>
              </a:rPr>
              <a:t>N'U'</a:t>
            </a:r>
            <a:r>
              <a:rPr lang="en-US" sz="2000" dirty="0">
                <a:solidFill>
                  <a:srgbClr val="808080"/>
                </a:solidFill>
              </a:rPr>
              <a:t>)</a:t>
            </a:r>
            <a:r>
              <a:rPr lang="en-US" sz="2000" dirty="0">
                <a:solidFill>
                  <a:prstClr val="black"/>
                </a:solidFill>
              </a:rPr>
              <a:t> </a:t>
            </a:r>
            <a:r>
              <a:rPr lang="en-US" sz="2000" dirty="0">
                <a:solidFill>
                  <a:srgbClr val="808080"/>
                </a:solidFill>
              </a:rPr>
              <a:t>IS</a:t>
            </a:r>
            <a:r>
              <a:rPr lang="en-US" sz="2000" dirty="0">
                <a:solidFill>
                  <a:prstClr val="black"/>
                </a:solidFill>
              </a:rPr>
              <a:t> </a:t>
            </a:r>
            <a:r>
              <a:rPr lang="en-US" sz="2000" dirty="0">
                <a:solidFill>
                  <a:srgbClr val="808080"/>
                </a:solidFill>
              </a:rPr>
              <a:t>NOT</a:t>
            </a:r>
            <a:r>
              <a:rPr lang="en-US" sz="2000" dirty="0">
                <a:solidFill>
                  <a:prstClr val="black"/>
                </a:solidFill>
              </a:rPr>
              <a:t> </a:t>
            </a:r>
            <a:r>
              <a:rPr lang="en-US" sz="2000" dirty="0">
                <a:solidFill>
                  <a:srgbClr val="808080"/>
                </a:solidFill>
              </a:rPr>
              <a:t>NULL</a:t>
            </a:r>
          </a:p>
          <a:p>
            <a:r>
              <a:rPr lang="es-MX" sz="2000" dirty="0">
                <a:solidFill>
                  <a:srgbClr val="0000FF"/>
                </a:solidFill>
              </a:rPr>
              <a:t>DROP</a:t>
            </a:r>
            <a:r>
              <a:rPr lang="es-MX" sz="2000" dirty="0">
                <a:solidFill>
                  <a:prstClr val="black"/>
                </a:solidFill>
              </a:rPr>
              <a:t> </a:t>
            </a:r>
            <a:r>
              <a:rPr lang="es-MX" sz="2000" dirty="0">
                <a:solidFill>
                  <a:srgbClr val="0000FF"/>
                </a:solidFill>
              </a:rPr>
              <a:t>TABLE</a:t>
            </a:r>
            <a:r>
              <a:rPr lang="es-MX" sz="2000" dirty="0">
                <a:solidFill>
                  <a:prstClr val="black"/>
                </a:solidFill>
              </a:rPr>
              <a:t> </a:t>
            </a:r>
            <a:r>
              <a:rPr lang="es-MX" sz="2000" dirty="0" err="1">
                <a:solidFill>
                  <a:srgbClr val="008080"/>
                </a:solidFill>
              </a:rPr>
              <a:t>dbo</a:t>
            </a:r>
            <a:r>
              <a:rPr lang="es-MX" sz="2000" dirty="0" err="1">
                <a:solidFill>
                  <a:srgbClr val="808080"/>
                </a:solidFill>
              </a:rPr>
              <a:t>.</a:t>
            </a:r>
            <a:r>
              <a:rPr lang="es-MX" sz="2000" dirty="0" err="1">
                <a:solidFill>
                  <a:srgbClr val="008080"/>
                </a:solidFill>
              </a:rPr>
              <a:t>MOVIMIENTOS</a:t>
            </a:r>
            <a:endParaRPr lang="es-MX" sz="2000" dirty="0">
              <a:solidFill>
                <a:srgbClr val="008080"/>
              </a:solidFill>
            </a:endParaRPr>
          </a:p>
          <a:p>
            <a:r>
              <a:rPr lang="es-MX" sz="2000" dirty="0">
                <a:solidFill>
                  <a:srgbClr val="0000FF"/>
                </a:solidFill>
              </a:rPr>
              <a:t>CREATE</a:t>
            </a:r>
            <a:r>
              <a:rPr lang="es-MX" sz="2000" dirty="0">
                <a:solidFill>
                  <a:prstClr val="black"/>
                </a:solidFill>
              </a:rPr>
              <a:t> </a:t>
            </a:r>
            <a:r>
              <a:rPr lang="es-MX" sz="2000" dirty="0">
                <a:solidFill>
                  <a:srgbClr val="0000FF"/>
                </a:solidFill>
              </a:rPr>
              <a:t>TABLE</a:t>
            </a:r>
            <a:r>
              <a:rPr lang="es-MX" sz="2000" dirty="0">
                <a:solidFill>
                  <a:prstClr val="black"/>
                </a:solidFill>
              </a:rPr>
              <a:t> </a:t>
            </a:r>
            <a:r>
              <a:rPr lang="es-MX" sz="2000" dirty="0">
                <a:solidFill>
                  <a:srgbClr val="008080"/>
                </a:solidFill>
              </a:rPr>
              <a:t>MOVIMIENTOS</a:t>
            </a:r>
            <a:r>
              <a:rPr lang="es-MX" sz="2000" dirty="0">
                <a:solidFill>
                  <a:srgbClr val="808080"/>
                </a:solidFill>
              </a:rPr>
              <a:t>(</a:t>
            </a:r>
          </a:p>
          <a:p>
            <a:r>
              <a:rPr lang="es-MX" sz="2000" dirty="0">
                <a:solidFill>
                  <a:srgbClr val="008080"/>
                </a:solidFill>
              </a:rPr>
              <a:t>IDCUENTA</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5</a:t>
            </a:r>
            <a:r>
              <a:rPr lang="es-MX" sz="2000" dirty="0">
                <a:solidFill>
                  <a:srgbClr val="808080"/>
                </a:solidFill>
              </a:rPr>
              <a:t>),</a:t>
            </a:r>
          </a:p>
          <a:p>
            <a:r>
              <a:rPr lang="es-MX" sz="2000" dirty="0">
                <a:solidFill>
                  <a:srgbClr val="008080"/>
                </a:solidFill>
              </a:rPr>
              <a:t>SALDO_ANTERIOR</a:t>
            </a:r>
            <a:r>
              <a:rPr lang="es-MX" sz="2000" dirty="0">
                <a:solidFill>
                  <a:prstClr val="black"/>
                </a:solidFill>
              </a:rPr>
              <a:t> </a:t>
            </a:r>
            <a:r>
              <a:rPr lang="es-MX" sz="2000" dirty="0">
                <a:solidFill>
                  <a:srgbClr val="0000FF"/>
                </a:solidFill>
              </a:rPr>
              <a:t>DECIMAL</a:t>
            </a:r>
            <a:r>
              <a:rPr lang="es-MX" sz="2000" dirty="0">
                <a:solidFill>
                  <a:srgbClr val="808080"/>
                </a:solidFill>
              </a:rPr>
              <a:t>(</a:t>
            </a:r>
            <a:r>
              <a:rPr lang="es-MX" sz="2000" dirty="0">
                <a:solidFill>
                  <a:prstClr val="black"/>
                </a:solidFill>
              </a:rPr>
              <a:t>10</a:t>
            </a:r>
            <a:r>
              <a:rPr lang="es-MX" sz="2000" dirty="0">
                <a:solidFill>
                  <a:srgbClr val="808080"/>
                </a:solidFill>
              </a:rPr>
              <a:t>,</a:t>
            </a:r>
            <a:r>
              <a:rPr lang="es-MX" sz="2000" dirty="0">
                <a:solidFill>
                  <a:prstClr val="black"/>
                </a:solidFill>
              </a:rPr>
              <a:t>2</a:t>
            </a:r>
            <a:r>
              <a:rPr lang="es-MX" sz="2000" dirty="0">
                <a:solidFill>
                  <a:srgbClr val="808080"/>
                </a:solidFill>
              </a:rPr>
              <a:t>),</a:t>
            </a:r>
          </a:p>
          <a:p>
            <a:r>
              <a:rPr lang="es-MX" sz="2000" dirty="0">
                <a:solidFill>
                  <a:srgbClr val="008080"/>
                </a:solidFill>
              </a:rPr>
              <a:t>SALDO_POSTERIOR</a:t>
            </a:r>
            <a:r>
              <a:rPr lang="es-MX" sz="2000" dirty="0">
                <a:solidFill>
                  <a:prstClr val="black"/>
                </a:solidFill>
              </a:rPr>
              <a:t> </a:t>
            </a:r>
            <a:r>
              <a:rPr lang="es-MX" sz="2000" dirty="0">
                <a:solidFill>
                  <a:srgbClr val="0000FF"/>
                </a:solidFill>
              </a:rPr>
              <a:t>DECIMAL</a:t>
            </a:r>
            <a:r>
              <a:rPr lang="es-MX" sz="2000" dirty="0">
                <a:solidFill>
                  <a:srgbClr val="808080"/>
                </a:solidFill>
              </a:rPr>
              <a:t>(</a:t>
            </a:r>
            <a:r>
              <a:rPr lang="es-MX" sz="2000" dirty="0">
                <a:solidFill>
                  <a:prstClr val="black"/>
                </a:solidFill>
              </a:rPr>
              <a:t>10</a:t>
            </a:r>
            <a:r>
              <a:rPr lang="es-MX" sz="2000" dirty="0">
                <a:solidFill>
                  <a:srgbClr val="808080"/>
                </a:solidFill>
              </a:rPr>
              <a:t>,</a:t>
            </a:r>
            <a:r>
              <a:rPr lang="es-MX" sz="2000" dirty="0">
                <a:solidFill>
                  <a:prstClr val="black"/>
                </a:solidFill>
              </a:rPr>
              <a:t>2</a:t>
            </a:r>
            <a:r>
              <a:rPr lang="es-MX" sz="2000" dirty="0">
                <a:solidFill>
                  <a:srgbClr val="808080"/>
                </a:solidFill>
              </a:rPr>
              <a:t>),</a:t>
            </a:r>
          </a:p>
          <a:p>
            <a:r>
              <a:rPr lang="es-MX" sz="2000" dirty="0">
                <a:solidFill>
                  <a:srgbClr val="008080"/>
                </a:solidFill>
              </a:rPr>
              <a:t>IMPORTE</a:t>
            </a:r>
            <a:r>
              <a:rPr lang="es-MX" sz="2000" dirty="0">
                <a:solidFill>
                  <a:prstClr val="black"/>
                </a:solidFill>
              </a:rPr>
              <a:t> </a:t>
            </a:r>
            <a:r>
              <a:rPr lang="es-MX" sz="2000" dirty="0">
                <a:solidFill>
                  <a:srgbClr val="0000FF"/>
                </a:solidFill>
              </a:rPr>
              <a:t>DECIMAL</a:t>
            </a:r>
            <a:r>
              <a:rPr lang="es-MX" sz="2000" dirty="0">
                <a:solidFill>
                  <a:srgbClr val="808080"/>
                </a:solidFill>
              </a:rPr>
              <a:t>(</a:t>
            </a:r>
            <a:r>
              <a:rPr lang="es-MX" sz="2000" dirty="0">
                <a:solidFill>
                  <a:prstClr val="black"/>
                </a:solidFill>
              </a:rPr>
              <a:t>10</a:t>
            </a:r>
            <a:r>
              <a:rPr lang="es-MX" sz="2000" dirty="0">
                <a:solidFill>
                  <a:srgbClr val="808080"/>
                </a:solidFill>
              </a:rPr>
              <a:t>,</a:t>
            </a:r>
            <a:r>
              <a:rPr lang="es-MX" sz="2000" dirty="0">
                <a:solidFill>
                  <a:prstClr val="black"/>
                </a:solidFill>
              </a:rPr>
              <a:t>2</a:t>
            </a:r>
            <a:r>
              <a:rPr lang="es-MX" sz="2000" dirty="0">
                <a:solidFill>
                  <a:srgbClr val="808080"/>
                </a:solidFill>
              </a:rPr>
              <a:t>),</a:t>
            </a:r>
          </a:p>
          <a:p>
            <a:r>
              <a:rPr lang="es-MX" sz="2000" dirty="0">
                <a:solidFill>
                  <a:srgbClr val="008080"/>
                </a:solidFill>
              </a:rPr>
              <a:t>FXMOVIMIENTO</a:t>
            </a:r>
            <a:r>
              <a:rPr lang="es-MX" sz="2000" dirty="0">
                <a:solidFill>
                  <a:prstClr val="black"/>
                </a:solidFill>
              </a:rPr>
              <a:t> </a:t>
            </a:r>
            <a:r>
              <a:rPr lang="es-MX" sz="2000" dirty="0">
                <a:solidFill>
                  <a:srgbClr val="0000FF"/>
                </a:solidFill>
              </a:rPr>
              <a:t>DATE</a:t>
            </a:r>
          </a:p>
          <a:p>
            <a:r>
              <a:rPr lang="es-MX" sz="2000" dirty="0">
                <a:solidFill>
                  <a:srgbClr val="808080"/>
                </a:solidFill>
              </a:rPr>
              <a:t>)</a:t>
            </a:r>
          </a:p>
          <a:p>
            <a:r>
              <a:rPr lang="es-MX" sz="2000" dirty="0" smtClean="0">
                <a:solidFill>
                  <a:srgbClr val="0000FF"/>
                </a:solidFill>
              </a:rPr>
              <a:t>GO</a:t>
            </a:r>
            <a:endParaRPr lang="es-MX" sz="2000" dirty="0">
              <a:solidFill>
                <a:srgbClr val="0000FF"/>
              </a:solidFill>
            </a:endParaRPr>
          </a:p>
        </p:txBody>
      </p:sp>
    </p:spTree>
    <p:extLst>
      <p:ext uri="{BB962C8B-B14F-4D97-AF65-F5344CB8AC3E}">
        <p14:creationId xmlns:p14="http://schemas.microsoft.com/office/powerpoint/2010/main" val="339590119"/>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170099"/>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Transacciones explícitas</a:t>
            </a:r>
          </a:p>
          <a:p>
            <a:r>
              <a:rPr lang="es-MX" sz="2000" dirty="0" smtClean="0">
                <a:solidFill>
                  <a:srgbClr val="0000FF"/>
                </a:solidFill>
              </a:rPr>
              <a:t>DECLARE</a:t>
            </a:r>
            <a:r>
              <a:rPr lang="es-MX" sz="2000" dirty="0" smtClean="0">
                <a:solidFill>
                  <a:prstClr val="black"/>
                </a:solidFill>
              </a:rPr>
              <a:t> </a:t>
            </a:r>
            <a:r>
              <a:rPr lang="es-MX" sz="2000" dirty="0">
                <a:solidFill>
                  <a:srgbClr val="008080"/>
                </a:solidFill>
              </a:rPr>
              <a:t>@importe</a:t>
            </a:r>
            <a:r>
              <a:rPr lang="es-MX" sz="2000" dirty="0">
                <a:solidFill>
                  <a:prstClr val="black"/>
                </a:solidFill>
              </a:rPr>
              <a:t> </a:t>
            </a:r>
            <a:r>
              <a:rPr lang="es-MX" sz="2000" dirty="0">
                <a:solidFill>
                  <a:srgbClr val="0000FF"/>
                </a:solidFill>
              </a:rPr>
              <a:t>DECIMAL</a:t>
            </a:r>
            <a:r>
              <a:rPr lang="es-MX" sz="2000" dirty="0">
                <a:solidFill>
                  <a:srgbClr val="808080"/>
                </a:solidFill>
              </a:rPr>
              <a:t>(</a:t>
            </a:r>
            <a:r>
              <a:rPr lang="es-MX" sz="2000" dirty="0">
                <a:solidFill>
                  <a:prstClr val="black"/>
                </a:solidFill>
              </a:rPr>
              <a:t>18</a:t>
            </a:r>
            <a:r>
              <a:rPr lang="es-MX" sz="2000" dirty="0">
                <a:solidFill>
                  <a:srgbClr val="808080"/>
                </a:solidFill>
              </a:rPr>
              <a:t>,</a:t>
            </a:r>
            <a:r>
              <a:rPr lang="es-MX" sz="2000" dirty="0">
                <a:solidFill>
                  <a:prstClr val="black"/>
                </a:solidFill>
              </a:rPr>
              <a:t>2</a:t>
            </a:r>
            <a:r>
              <a:rPr lang="es-MX" sz="2000" dirty="0">
                <a:solidFill>
                  <a:srgbClr val="808080"/>
                </a:solidFill>
              </a:rPr>
              <a:t>),</a:t>
            </a:r>
          </a:p>
          <a:p>
            <a:r>
              <a:rPr lang="es-MX" sz="2000" dirty="0">
                <a:solidFill>
                  <a:prstClr val="black"/>
                </a:solidFill>
              </a:rPr>
              <a:t>	</a:t>
            </a:r>
            <a:r>
              <a:rPr lang="es-MX" sz="2000" dirty="0">
                <a:solidFill>
                  <a:srgbClr val="008080"/>
                </a:solidFill>
              </a:rPr>
              <a:t>@</a:t>
            </a:r>
            <a:r>
              <a:rPr lang="es-MX" sz="2000" dirty="0" err="1">
                <a:solidFill>
                  <a:srgbClr val="008080"/>
                </a:solidFill>
              </a:rPr>
              <a:t>CuentaOrigen</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12</a:t>
            </a:r>
            <a:r>
              <a:rPr lang="es-MX" sz="2000" dirty="0">
                <a:solidFill>
                  <a:srgbClr val="808080"/>
                </a:solidFill>
              </a:rPr>
              <a:t>),</a:t>
            </a:r>
          </a:p>
          <a:p>
            <a:r>
              <a:rPr lang="es-MX" sz="2000" dirty="0">
                <a:solidFill>
                  <a:prstClr val="black"/>
                </a:solidFill>
              </a:rPr>
              <a:t>	</a:t>
            </a:r>
            <a:r>
              <a:rPr lang="es-MX" sz="2000" dirty="0">
                <a:solidFill>
                  <a:srgbClr val="008080"/>
                </a:solidFill>
              </a:rPr>
              <a:t>@</a:t>
            </a:r>
            <a:r>
              <a:rPr lang="es-MX" sz="2000" dirty="0" err="1">
                <a:solidFill>
                  <a:srgbClr val="008080"/>
                </a:solidFill>
              </a:rPr>
              <a:t>CuentaDestino</a:t>
            </a:r>
            <a:r>
              <a:rPr lang="es-MX" sz="2000" dirty="0">
                <a:solidFill>
                  <a:prstClr val="black"/>
                </a:solidFill>
              </a:rPr>
              <a:t> </a:t>
            </a:r>
            <a:r>
              <a:rPr lang="es-MX" sz="2000" dirty="0">
                <a:solidFill>
                  <a:srgbClr val="0000FF"/>
                </a:solidFill>
              </a:rPr>
              <a:t>VARCHAR</a:t>
            </a:r>
            <a:r>
              <a:rPr lang="es-MX" sz="2000" dirty="0">
                <a:solidFill>
                  <a:srgbClr val="808080"/>
                </a:solidFill>
              </a:rPr>
              <a:t>(</a:t>
            </a:r>
            <a:r>
              <a:rPr lang="es-MX" sz="2000" dirty="0">
                <a:solidFill>
                  <a:prstClr val="black"/>
                </a:solidFill>
              </a:rPr>
              <a:t>12</a:t>
            </a:r>
            <a:r>
              <a:rPr lang="es-MX" sz="2000" dirty="0">
                <a:solidFill>
                  <a:srgbClr val="808080"/>
                </a:solidFill>
              </a:rPr>
              <a:t>)</a:t>
            </a:r>
          </a:p>
          <a:p>
            <a:r>
              <a:rPr lang="es-MX" sz="2000" dirty="0">
                <a:solidFill>
                  <a:prstClr val="black"/>
                </a:solidFill>
              </a:rPr>
              <a:t> </a:t>
            </a:r>
          </a:p>
          <a:p>
            <a:r>
              <a:rPr lang="es-MX" sz="2000" dirty="0">
                <a:solidFill>
                  <a:srgbClr val="008000"/>
                </a:solidFill>
              </a:rPr>
              <a:t>/* </a:t>
            </a:r>
            <a:r>
              <a:rPr lang="es-MX" sz="2000" dirty="0" err="1" smtClean="0">
                <a:solidFill>
                  <a:srgbClr val="008000"/>
                </a:solidFill>
              </a:rPr>
              <a:t>Asig</a:t>
            </a:r>
            <a:r>
              <a:rPr lang="es-MX" sz="2000" dirty="0" smtClean="0">
                <a:solidFill>
                  <a:srgbClr val="008000"/>
                </a:solidFill>
              </a:rPr>
              <a:t> </a:t>
            </a:r>
            <a:r>
              <a:rPr lang="es-MX" sz="2000" dirty="0">
                <a:solidFill>
                  <a:srgbClr val="008000"/>
                </a:solidFill>
              </a:rPr>
              <a:t>el importe de la </a:t>
            </a:r>
            <a:r>
              <a:rPr lang="es-MX" sz="2000" dirty="0" smtClean="0">
                <a:solidFill>
                  <a:srgbClr val="008000"/>
                </a:solidFill>
              </a:rPr>
              <a:t>transferencia </a:t>
            </a:r>
            <a:r>
              <a:rPr lang="es-MX" sz="2000" dirty="0">
                <a:solidFill>
                  <a:srgbClr val="008000"/>
                </a:solidFill>
              </a:rPr>
              <a:t>y las cuentas de origen y </a:t>
            </a:r>
            <a:r>
              <a:rPr lang="es-MX" sz="2000" dirty="0" smtClean="0">
                <a:solidFill>
                  <a:srgbClr val="008000"/>
                </a:solidFill>
              </a:rPr>
              <a:t>destino*/</a:t>
            </a:r>
            <a:endParaRPr lang="es-MX" sz="2000" dirty="0">
              <a:solidFill>
                <a:srgbClr val="008000"/>
              </a:solidFill>
            </a:endParaRPr>
          </a:p>
          <a:p>
            <a:r>
              <a:rPr lang="es-MX" sz="2000" dirty="0">
                <a:solidFill>
                  <a:srgbClr val="0000FF"/>
                </a:solidFill>
              </a:rPr>
              <a:t>SET</a:t>
            </a:r>
            <a:r>
              <a:rPr lang="es-MX" sz="2000" dirty="0">
                <a:solidFill>
                  <a:prstClr val="black"/>
                </a:solidFill>
              </a:rPr>
              <a:t> </a:t>
            </a:r>
            <a:r>
              <a:rPr lang="es-MX" sz="2000" dirty="0">
                <a:solidFill>
                  <a:srgbClr val="008080"/>
                </a:solidFill>
              </a:rPr>
              <a:t>@importe</a:t>
            </a:r>
            <a:r>
              <a:rPr lang="es-MX" sz="2000" dirty="0">
                <a:solidFill>
                  <a:prstClr val="black"/>
                </a:solidFill>
              </a:rPr>
              <a:t> </a:t>
            </a:r>
            <a:r>
              <a:rPr lang="es-MX" sz="2000" dirty="0">
                <a:solidFill>
                  <a:srgbClr val="808080"/>
                </a:solidFill>
              </a:rPr>
              <a:t>=</a:t>
            </a:r>
            <a:r>
              <a:rPr lang="es-MX" sz="2000" dirty="0">
                <a:solidFill>
                  <a:prstClr val="black"/>
                </a:solidFill>
              </a:rPr>
              <a:t> 50 </a:t>
            </a:r>
          </a:p>
          <a:p>
            <a:r>
              <a:rPr lang="es-MX" sz="2000" dirty="0">
                <a:solidFill>
                  <a:srgbClr val="0000FF"/>
                </a:solidFill>
              </a:rPr>
              <a:t>SET</a:t>
            </a:r>
            <a:r>
              <a:rPr lang="es-MX" sz="2000" dirty="0">
                <a:solidFill>
                  <a:prstClr val="black"/>
                </a:solidFill>
              </a:rPr>
              <a:t> </a:t>
            </a:r>
            <a:r>
              <a:rPr lang="es-MX" sz="2000" dirty="0">
                <a:solidFill>
                  <a:srgbClr val="008080"/>
                </a:solidFill>
              </a:rPr>
              <a:t>@</a:t>
            </a:r>
            <a:r>
              <a:rPr lang="es-MX" sz="2000" dirty="0" err="1">
                <a:solidFill>
                  <a:srgbClr val="008080"/>
                </a:solidFill>
              </a:rPr>
              <a:t>CuentaOrigen</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FF0000"/>
                </a:solidFill>
              </a:rPr>
              <a:t>'C-101'</a:t>
            </a:r>
          </a:p>
          <a:p>
            <a:r>
              <a:rPr lang="es-MX" sz="2000" dirty="0">
                <a:solidFill>
                  <a:srgbClr val="0000FF"/>
                </a:solidFill>
              </a:rPr>
              <a:t>SET</a:t>
            </a:r>
            <a:r>
              <a:rPr lang="es-MX" sz="2000" dirty="0">
                <a:solidFill>
                  <a:prstClr val="black"/>
                </a:solidFill>
              </a:rPr>
              <a:t> </a:t>
            </a:r>
            <a:r>
              <a:rPr lang="es-MX" sz="2000" dirty="0">
                <a:solidFill>
                  <a:srgbClr val="008080"/>
                </a:solidFill>
              </a:rPr>
              <a:t>@</a:t>
            </a:r>
            <a:r>
              <a:rPr lang="es-MX" sz="2000" dirty="0" err="1">
                <a:solidFill>
                  <a:srgbClr val="008080"/>
                </a:solidFill>
              </a:rPr>
              <a:t>CuentaDestino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FF0000"/>
                </a:solidFill>
              </a:rPr>
              <a:t>'C-102'</a:t>
            </a:r>
          </a:p>
          <a:p>
            <a:r>
              <a:rPr lang="es-MX" sz="2000" dirty="0">
                <a:solidFill>
                  <a:prstClr val="black"/>
                </a:solidFill>
              </a:rPr>
              <a:t> </a:t>
            </a:r>
          </a:p>
        </p:txBody>
      </p:sp>
    </p:spTree>
    <p:extLst>
      <p:ext uri="{BB962C8B-B14F-4D97-AF65-F5344CB8AC3E}">
        <p14:creationId xmlns:p14="http://schemas.microsoft.com/office/powerpoint/2010/main" val="1446619066"/>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Transacciones explícitas</a:t>
            </a:r>
          </a:p>
          <a:p>
            <a:r>
              <a:rPr lang="en-US" sz="2000" dirty="0" smtClean="0">
                <a:solidFill>
                  <a:srgbClr val="0000FF"/>
                </a:solidFill>
              </a:rPr>
              <a:t>BEGIN</a:t>
            </a:r>
            <a:r>
              <a:rPr lang="en-US" sz="2000" dirty="0" smtClean="0">
                <a:solidFill>
                  <a:prstClr val="black"/>
                </a:solidFill>
              </a:rPr>
              <a:t> </a:t>
            </a:r>
            <a:r>
              <a:rPr lang="en-US" sz="2000" dirty="0">
                <a:solidFill>
                  <a:srgbClr val="0000FF"/>
                </a:solidFill>
              </a:rPr>
              <a:t>TRANSACTION</a:t>
            </a:r>
            <a:r>
              <a:rPr lang="en-US" sz="2000" dirty="0">
                <a:solidFill>
                  <a:prstClr val="black"/>
                </a:solidFill>
              </a:rPr>
              <a:t> </a:t>
            </a:r>
            <a:r>
              <a:rPr lang="en-US" sz="2000" dirty="0">
                <a:solidFill>
                  <a:srgbClr val="008000"/>
                </a:solidFill>
              </a:rPr>
              <a:t>-- O solo BEGIN TRAN</a:t>
            </a:r>
          </a:p>
          <a:p>
            <a:r>
              <a:rPr lang="es-MX" sz="2000" dirty="0">
                <a:solidFill>
                  <a:srgbClr val="0000FF"/>
                </a:solidFill>
              </a:rPr>
              <a:t>BEGIN</a:t>
            </a:r>
            <a:r>
              <a:rPr lang="es-MX" sz="2000" dirty="0">
                <a:solidFill>
                  <a:prstClr val="black"/>
                </a:solidFill>
              </a:rPr>
              <a:t> </a:t>
            </a:r>
            <a:r>
              <a:rPr lang="es-MX" sz="2000" dirty="0">
                <a:solidFill>
                  <a:srgbClr val="0000FF"/>
                </a:solidFill>
              </a:rPr>
              <a:t>TRY</a:t>
            </a:r>
          </a:p>
          <a:p>
            <a:r>
              <a:rPr lang="es-MX" sz="2000" dirty="0">
                <a:solidFill>
                  <a:srgbClr val="008000"/>
                </a:solidFill>
              </a:rPr>
              <a:t>/* Descontamos el importe de la cuenta origen */</a:t>
            </a:r>
          </a:p>
          <a:p>
            <a:r>
              <a:rPr lang="es-MX" sz="2000" dirty="0">
                <a:solidFill>
                  <a:srgbClr val="0000FF"/>
                </a:solidFill>
              </a:rPr>
              <a:t>UPDATE</a:t>
            </a:r>
            <a:r>
              <a:rPr lang="es-MX" sz="2000" dirty="0">
                <a:solidFill>
                  <a:prstClr val="black"/>
                </a:solidFill>
              </a:rPr>
              <a:t> </a:t>
            </a:r>
            <a:r>
              <a:rPr lang="es-MX" sz="2000" dirty="0">
                <a:solidFill>
                  <a:srgbClr val="008080"/>
                </a:solidFill>
              </a:rPr>
              <a:t>CUENTA</a:t>
            </a:r>
            <a:r>
              <a:rPr lang="es-MX" sz="2000" dirty="0">
                <a:solidFill>
                  <a:prstClr val="black"/>
                </a:solidFill>
              </a:rPr>
              <a:t> </a:t>
            </a:r>
          </a:p>
          <a:p>
            <a:r>
              <a:rPr lang="es-MX" sz="2000" dirty="0">
                <a:solidFill>
                  <a:srgbClr val="0000FF"/>
                </a:solidFill>
              </a:rPr>
              <a:t>SET</a:t>
            </a:r>
            <a:r>
              <a:rPr lang="es-MX" sz="2000" dirty="0">
                <a:solidFill>
                  <a:prstClr val="black"/>
                </a:solidFill>
              </a:rPr>
              <a:t> </a:t>
            </a:r>
            <a:r>
              <a:rPr lang="es-MX" sz="2000" dirty="0">
                <a:solidFill>
                  <a:srgbClr val="008080"/>
                </a:solidFill>
              </a:rPr>
              <a:t>SALDO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SALDO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@importe</a:t>
            </a:r>
          </a:p>
          <a:p>
            <a:r>
              <a:rPr lang="es-MX" sz="2000" dirty="0">
                <a:solidFill>
                  <a:srgbClr val="0000FF"/>
                </a:solidFill>
              </a:rPr>
              <a:t>WHERE</a:t>
            </a:r>
            <a:r>
              <a:rPr lang="es-MX" sz="2000" dirty="0">
                <a:solidFill>
                  <a:prstClr val="black"/>
                </a:solidFill>
              </a:rPr>
              <a:t> </a:t>
            </a:r>
            <a:r>
              <a:rPr lang="es-MX" sz="2000" dirty="0">
                <a:solidFill>
                  <a:srgbClr val="008080"/>
                </a:solidFill>
              </a:rPr>
              <a:t>NUMCUENTA</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CuentaOrigen</a:t>
            </a:r>
            <a:endParaRPr lang="es-MX" sz="2000" dirty="0">
              <a:solidFill>
                <a:srgbClr val="008080"/>
              </a:solidFill>
            </a:endParaRPr>
          </a:p>
          <a:p>
            <a:r>
              <a:rPr lang="es-MX" sz="2000" dirty="0">
                <a:solidFill>
                  <a:prstClr val="black"/>
                </a:solidFill>
              </a:rPr>
              <a:t> </a:t>
            </a:r>
          </a:p>
          <a:p>
            <a:r>
              <a:rPr lang="es-MX" sz="2000" dirty="0">
                <a:solidFill>
                  <a:srgbClr val="008000"/>
                </a:solidFill>
              </a:rPr>
              <a:t>/* Registramos el movimiento */</a:t>
            </a:r>
          </a:p>
          <a:p>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a:solidFill>
                  <a:srgbClr val="008080"/>
                </a:solidFill>
              </a:rPr>
              <a:t>MOVIMIENTOS</a:t>
            </a:r>
            <a:r>
              <a:rPr lang="es-MX" sz="2000" dirty="0">
                <a:solidFill>
                  <a:prstClr val="black"/>
                </a:solidFill>
              </a:rPr>
              <a:t> </a:t>
            </a:r>
          </a:p>
          <a:p>
            <a:r>
              <a:rPr lang="es-MX" sz="2000" dirty="0">
                <a:solidFill>
                  <a:srgbClr val="808080"/>
                </a:solidFill>
              </a:rPr>
              <a:t>(</a:t>
            </a:r>
            <a:r>
              <a:rPr lang="es-MX" sz="2000" dirty="0">
                <a:solidFill>
                  <a:srgbClr val="008080"/>
                </a:solidFill>
              </a:rPr>
              <a:t>IDCUENTA</a:t>
            </a:r>
            <a:r>
              <a:rPr lang="es-MX" sz="2000" dirty="0">
                <a:solidFill>
                  <a:srgbClr val="808080"/>
                </a:solidFill>
              </a:rPr>
              <a:t>,</a:t>
            </a:r>
            <a:r>
              <a:rPr lang="es-MX" sz="2000" dirty="0">
                <a:solidFill>
                  <a:prstClr val="black"/>
                </a:solidFill>
              </a:rPr>
              <a:t> </a:t>
            </a:r>
            <a:r>
              <a:rPr lang="es-MX" sz="2000" dirty="0">
                <a:solidFill>
                  <a:srgbClr val="008080"/>
                </a:solidFill>
              </a:rPr>
              <a:t>SALDO_ANTERIOR</a:t>
            </a:r>
            <a:r>
              <a:rPr lang="es-MX" sz="2000" dirty="0">
                <a:solidFill>
                  <a:srgbClr val="808080"/>
                </a:solidFill>
              </a:rPr>
              <a:t>,</a:t>
            </a:r>
            <a:r>
              <a:rPr lang="es-MX" sz="2000" dirty="0">
                <a:solidFill>
                  <a:prstClr val="black"/>
                </a:solidFill>
              </a:rPr>
              <a:t> </a:t>
            </a:r>
            <a:r>
              <a:rPr lang="es-MX" sz="2000" dirty="0">
                <a:solidFill>
                  <a:srgbClr val="008080"/>
                </a:solidFill>
              </a:rPr>
              <a:t>SALDO_POSTERIOR</a:t>
            </a:r>
            <a:r>
              <a:rPr lang="es-MX" sz="2000" dirty="0">
                <a:solidFill>
                  <a:srgbClr val="808080"/>
                </a:solidFill>
              </a:rPr>
              <a:t>,</a:t>
            </a:r>
            <a:r>
              <a:rPr lang="es-MX" sz="2000" dirty="0">
                <a:solidFill>
                  <a:prstClr val="black"/>
                </a:solidFill>
              </a:rPr>
              <a:t> </a:t>
            </a:r>
          </a:p>
          <a:p>
            <a:r>
              <a:rPr lang="es-MX" sz="2000" dirty="0">
                <a:solidFill>
                  <a:prstClr val="black"/>
                </a:solidFill>
              </a:rPr>
              <a:t> </a:t>
            </a:r>
            <a:r>
              <a:rPr lang="es-MX" sz="2000" dirty="0">
                <a:solidFill>
                  <a:srgbClr val="008080"/>
                </a:solidFill>
              </a:rPr>
              <a:t>IMPORTE</a:t>
            </a:r>
            <a:r>
              <a:rPr lang="es-MX" sz="2000" dirty="0">
                <a:solidFill>
                  <a:srgbClr val="808080"/>
                </a:solidFill>
              </a:rPr>
              <a:t>,</a:t>
            </a:r>
            <a:r>
              <a:rPr lang="es-MX" sz="2000" dirty="0">
                <a:solidFill>
                  <a:prstClr val="black"/>
                </a:solidFill>
              </a:rPr>
              <a:t> </a:t>
            </a:r>
            <a:r>
              <a:rPr lang="es-MX" sz="2000" dirty="0">
                <a:solidFill>
                  <a:srgbClr val="008080"/>
                </a:solidFill>
              </a:rPr>
              <a:t>FXMOVIMIENTO</a:t>
            </a:r>
            <a:r>
              <a:rPr lang="es-MX" sz="2000" dirty="0">
                <a:solidFill>
                  <a:srgbClr val="808080"/>
                </a:solidFill>
              </a:rPr>
              <a:t>)</a:t>
            </a:r>
          </a:p>
          <a:p>
            <a:r>
              <a:rPr lang="es-MX" sz="2000" dirty="0">
                <a:solidFill>
                  <a:srgbClr val="0000FF"/>
                </a:solidFill>
              </a:rPr>
              <a:t>SELECT</a:t>
            </a:r>
            <a:r>
              <a:rPr lang="es-MX" sz="2000" dirty="0">
                <a:solidFill>
                  <a:prstClr val="black"/>
                </a:solidFill>
              </a:rPr>
              <a:t> </a:t>
            </a:r>
          </a:p>
          <a:p>
            <a:r>
              <a:rPr lang="es-MX" sz="2000" dirty="0">
                <a:solidFill>
                  <a:srgbClr val="008080"/>
                </a:solidFill>
              </a:rPr>
              <a:t>NUMCUENTA</a:t>
            </a:r>
            <a:r>
              <a:rPr lang="es-MX" sz="2000" dirty="0">
                <a:solidFill>
                  <a:srgbClr val="808080"/>
                </a:solidFill>
              </a:rPr>
              <a:t>,</a:t>
            </a:r>
            <a:r>
              <a:rPr lang="es-MX" sz="2000" dirty="0">
                <a:solidFill>
                  <a:prstClr val="black"/>
                </a:solidFill>
              </a:rPr>
              <a:t> </a:t>
            </a:r>
            <a:r>
              <a:rPr lang="es-MX" sz="2000" dirty="0">
                <a:solidFill>
                  <a:srgbClr val="008080"/>
                </a:solidFill>
              </a:rPr>
              <a:t>SALDO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@importe</a:t>
            </a:r>
            <a:r>
              <a:rPr lang="es-MX" sz="2000" dirty="0">
                <a:solidFill>
                  <a:srgbClr val="808080"/>
                </a:solidFill>
              </a:rPr>
              <a:t>,</a:t>
            </a:r>
            <a:r>
              <a:rPr lang="es-MX" sz="2000" dirty="0">
                <a:solidFill>
                  <a:prstClr val="black"/>
                </a:solidFill>
              </a:rPr>
              <a:t> </a:t>
            </a:r>
            <a:r>
              <a:rPr lang="es-MX" sz="2000" dirty="0">
                <a:solidFill>
                  <a:srgbClr val="008080"/>
                </a:solidFill>
              </a:rPr>
              <a:t>SALDO</a:t>
            </a:r>
            <a:r>
              <a:rPr lang="es-MX" sz="2000" dirty="0">
                <a:solidFill>
                  <a:srgbClr val="808080"/>
                </a:solidFill>
              </a:rPr>
              <a:t>,</a:t>
            </a:r>
            <a:r>
              <a:rPr lang="es-MX" sz="2000" dirty="0">
                <a:solidFill>
                  <a:prstClr val="black"/>
                </a:solidFill>
              </a:rPr>
              <a:t> </a:t>
            </a:r>
            <a:r>
              <a:rPr lang="es-MX" sz="2000" dirty="0">
                <a:solidFill>
                  <a:srgbClr val="008080"/>
                </a:solidFill>
              </a:rPr>
              <a:t>@importe</a:t>
            </a:r>
            <a:r>
              <a:rPr lang="es-MX" sz="2000" dirty="0">
                <a:solidFill>
                  <a:srgbClr val="808080"/>
                </a:solidFill>
              </a:rPr>
              <a:t>,</a:t>
            </a:r>
            <a:r>
              <a:rPr lang="es-MX" sz="2000" dirty="0">
                <a:solidFill>
                  <a:prstClr val="black"/>
                </a:solidFill>
              </a:rPr>
              <a:t> </a:t>
            </a:r>
            <a:r>
              <a:rPr lang="es-MX" sz="2000" dirty="0" err="1">
                <a:solidFill>
                  <a:srgbClr val="FF00FF"/>
                </a:solidFill>
              </a:rPr>
              <a:t>getdate</a:t>
            </a:r>
            <a:r>
              <a:rPr lang="es-MX" sz="2000" dirty="0">
                <a:solidFill>
                  <a:srgbClr val="808080"/>
                </a:solidFill>
              </a:rPr>
              <a:t>()</a:t>
            </a:r>
          </a:p>
          <a:p>
            <a:r>
              <a:rPr lang="es-MX" sz="2000" dirty="0">
                <a:solidFill>
                  <a:srgbClr val="0000FF"/>
                </a:solidFill>
              </a:rPr>
              <a:t>FROM</a:t>
            </a:r>
            <a:r>
              <a:rPr lang="es-MX" sz="2000" dirty="0">
                <a:solidFill>
                  <a:prstClr val="black"/>
                </a:solidFill>
              </a:rPr>
              <a:t> </a:t>
            </a:r>
            <a:r>
              <a:rPr lang="es-MX" sz="2000" dirty="0">
                <a:solidFill>
                  <a:srgbClr val="008080"/>
                </a:solidFill>
              </a:rPr>
              <a:t>CUENTA</a:t>
            </a:r>
          </a:p>
          <a:p>
            <a:r>
              <a:rPr lang="es-MX" sz="2000" dirty="0">
                <a:solidFill>
                  <a:srgbClr val="0000FF"/>
                </a:solidFill>
              </a:rPr>
              <a:t>WHERE</a:t>
            </a:r>
            <a:r>
              <a:rPr lang="es-MX" sz="2000" dirty="0">
                <a:solidFill>
                  <a:prstClr val="black"/>
                </a:solidFill>
              </a:rPr>
              <a:t> </a:t>
            </a:r>
            <a:r>
              <a:rPr lang="es-MX" sz="2000" dirty="0">
                <a:solidFill>
                  <a:srgbClr val="008080"/>
                </a:solidFill>
              </a:rPr>
              <a:t>NUMCUENTA</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CuentaOrigen</a:t>
            </a:r>
            <a:endParaRPr lang="es-MX" sz="2000" dirty="0">
              <a:solidFill>
                <a:srgbClr val="008080"/>
              </a:solidFill>
            </a:endParaRPr>
          </a:p>
          <a:p>
            <a:r>
              <a:rPr lang="es-MX" sz="2000" dirty="0">
                <a:solidFill>
                  <a:prstClr val="black"/>
                </a:solidFill>
              </a:rPr>
              <a:t> </a:t>
            </a:r>
          </a:p>
        </p:txBody>
      </p:sp>
    </p:spTree>
    <p:extLst>
      <p:ext uri="{BB962C8B-B14F-4D97-AF65-F5344CB8AC3E}">
        <p14:creationId xmlns:p14="http://schemas.microsoft.com/office/powerpoint/2010/main" val="12613420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Transacciones explícitas</a:t>
            </a:r>
          </a:p>
          <a:p>
            <a:r>
              <a:rPr lang="es-MX" sz="2000" dirty="0" smtClean="0">
                <a:solidFill>
                  <a:prstClr val="black"/>
                </a:solidFill>
              </a:rPr>
              <a:t> </a:t>
            </a:r>
            <a:endParaRPr lang="es-MX" sz="2000" dirty="0">
              <a:solidFill>
                <a:prstClr val="black"/>
              </a:solidFill>
            </a:endParaRPr>
          </a:p>
          <a:p>
            <a:r>
              <a:rPr lang="es-MX" sz="2000" dirty="0">
                <a:solidFill>
                  <a:srgbClr val="008000"/>
                </a:solidFill>
              </a:rPr>
              <a:t>/* Incrementamos el importe de la cuenta destino */</a:t>
            </a:r>
          </a:p>
          <a:p>
            <a:r>
              <a:rPr lang="es-MX" sz="2000" dirty="0">
                <a:solidFill>
                  <a:srgbClr val="0000FF"/>
                </a:solidFill>
              </a:rPr>
              <a:t>UPDATE</a:t>
            </a:r>
            <a:r>
              <a:rPr lang="es-MX" sz="2000" dirty="0">
                <a:solidFill>
                  <a:prstClr val="black"/>
                </a:solidFill>
              </a:rPr>
              <a:t> </a:t>
            </a:r>
            <a:r>
              <a:rPr lang="es-MX" sz="2000" dirty="0">
                <a:solidFill>
                  <a:srgbClr val="008080"/>
                </a:solidFill>
              </a:rPr>
              <a:t>CUENTA</a:t>
            </a:r>
            <a:r>
              <a:rPr lang="es-MX" sz="2000" dirty="0">
                <a:solidFill>
                  <a:prstClr val="black"/>
                </a:solidFill>
              </a:rPr>
              <a:t> </a:t>
            </a:r>
          </a:p>
          <a:p>
            <a:r>
              <a:rPr lang="es-MX" sz="2000" dirty="0">
                <a:solidFill>
                  <a:srgbClr val="0000FF"/>
                </a:solidFill>
              </a:rPr>
              <a:t>SET</a:t>
            </a:r>
            <a:r>
              <a:rPr lang="es-MX" sz="2000" dirty="0">
                <a:solidFill>
                  <a:prstClr val="black"/>
                </a:solidFill>
              </a:rPr>
              <a:t> </a:t>
            </a:r>
            <a:r>
              <a:rPr lang="es-MX" sz="2000" dirty="0">
                <a:solidFill>
                  <a:srgbClr val="008080"/>
                </a:solidFill>
              </a:rPr>
              <a:t>SALDO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SALDO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@importe</a:t>
            </a:r>
          </a:p>
          <a:p>
            <a:r>
              <a:rPr lang="es-MX" sz="2000" dirty="0">
                <a:solidFill>
                  <a:srgbClr val="0000FF"/>
                </a:solidFill>
              </a:rPr>
              <a:t>WHERE</a:t>
            </a:r>
            <a:r>
              <a:rPr lang="es-MX" sz="2000" dirty="0">
                <a:solidFill>
                  <a:prstClr val="black"/>
                </a:solidFill>
              </a:rPr>
              <a:t> </a:t>
            </a:r>
            <a:r>
              <a:rPr lang="es-MX" sz="2000" dirty="0">
                <a:solidFill>
                  <a:srgbClr val="008080"/>
                </a:solidFill>
              </a:rPr>
              <a:t>NUMCUENTA</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CuentaDestino</a:t>
            </a:r>
            <a:endParaRPr lang="es-MX" sz="2000" dirty="0">
              <a:solidFill>
                <a:srgbClr val="008080"/>
              </a:solidFill>
            </a:endParaRPr>
          </a:p>
          <a:p>
            <a:r>
              <a:rPr lang="es-MX" sz="2000" dirty="0">
                <a:solidFill>
                  <a:prstClr val="black"/>
                </a:solidFill>
              </a:rPr>
              <a:t> </a:t>
            </a:r>
          </a:p>
          <a:p>
            <a:r>
              <a:rPr lang="es-MX" sz="2000" dirty="0">
                <a:solidFill>
                  <a:srgbClr val="008000"/>
                </a:solidFill>
              </a:rPr>
              <a:t>/* Registramos el movimiento */</a:t>
            </a:r>
          </a:p>
          <a:p>
            <a:r>
              <a:rPr lang="es-MX" sz="2000" dirty="0">
                <a:solidFill>
                  <a:srgbClr val="0000FF"/>
                </a:solidFill>
              </a:rPr>
              <a:t>INSERT</a:t>
            </a:r>
            <a:r>
              <a:rPr lang="es-MX" sz="2000" dirty="0">
                <a:solidFill>
                  <a:prstClr val="black"/>
                </a:solidFill>
              </a:rPr>
              <a:t> </a:t>
            </a:r>
            <a:r>
              <a:rPr lang="es-MX" sz="2000" dirty="0">
                <a:solidFill>
                  <a:srgbClr val="0000FF"/>
                </a:solidFill>
              </a:rPr>
              <a:t>INTO</a:t>
            </a:r>
            <a:r>
              <a:rPr lang="es-MX" sz="2000" dirty="0">
                <a:solidFill>
                  <a:prstClr val="black"/>
                </a:solidFill>
              </a:rPr>
              <a:t> </a:t>
            </a:r>
            <a:r>
              <a:rPr lang="es-MX" sz="2000" dirty="0">
                <a:solidFill>
                  <a:srgbClr val="008080"/>
                </a:solidFill>
              </a:rPr>
              <a:t>MOVIMIENTOS</a:t>
            </a:r>
            <a:r>
              <a:rPr lang="es-MX" sz="2000" dirty="0">
                <a:solidFill>
                  <a:prstClr val="black"/>
                </a:solidFill>
              </a:rPr>
              <a:t> </a:t>
            </a:r>
          </a:p>
          <a:p>
            <a:r>
              <a:rPr lang="es-MX" sz="2000" dirty="0">
                <a:solidFill>
                  <a:srgbClr val="808080"/>
                </a:solidFill>
              </a:rPr>
              <a:t>(</a:t>
            </a:r>
            <a:r>
              <a:rPr lang="es-MX" sz="2000" dirty="0">
                <a:solidFill>
                  <a:srgbClr val="008080"/>
                </a:solidFill>
              </a:rPr>
              <a:t>IDCUENTA</a:t>
            </a:r>
            <a:r>
              <a:rPr lang="es-MX" sz="2000" dirty="0">
                <a:solidFill>
                  <a:srgbClr val="808080"/>
                </a:solidFill>
              </a:rPr>
              <a:t>,</a:t>
            </a:r>
            <a:r>
              <a:rPr lang="es-MX" sz="2000" dirty="0">
                <a:solidFill>
                  <a:prstClr val="black"/>
                </a:solidFill>
              </a:rPr>
              <a:t> </a:t>
            </a:r>
            <a:r>
              <a:rPr lang="es-MX" sz="2000" dirty="0">
                <a:solidFill>
                  <a:srgbClr val="008080"/>
                </a:solidFill>
              </a:rPr>
              <a:t>SALDO_ANTERIOR</a:t>
            </a:r>
            <a:r>
              <a:rPr lang="es-MX" sz="2000" dirty="0">
                <a:solidFill>
                  <a:srgbClr val="808080"/>
                </a:solidFill>
              </a:rPr>
              <a:t>,</a:t>
            </a:r>
            <a:r>
              <a:rPr lang="es-MX" sz="2000" dirty="0">
                <a:solidFill>
                  <a:prstClr val="black"/>
                </a:solidFill>
              </a:rPr>
              <a:t> </a:t>
            </a:r>
            <a:r>
              <a:rPr lang="es-MX" sz="2000" dirty="0">
                <a:solidFill>
                  <a:srgbClr val="008080"/>
                </a:solidFill>
              </a:rPr>
              <a:t>SALDO_POSTERIOR</a:t>
            </a:r>
            <a:r>
              <a:rPr lang="es-MX" sz="2000" dirty="0">
                <a:solidFill>
                  <a:srgbClr val="808080"/>
                </a:solidFill>
              </a:rPr>
              <a:t>,</a:t>
            </a:r>
          </a:p>
          <a:p>
            <a:r>
              <a:rPr lang="es-MX" sz="2000" dirty="0">
                <a:solidFill>
                  <a:prstClr val="black"/>
                </a:solidFill>
              </a:rPr>
              <a:t> </a:t>
            </a:r>
            <a:r>
              <a:rPr lang="es-MX" sz="2000" dirty="0">
                <a:solidFill>
                  <a:srgbClr val="008080"/>
                </a:solidFill>
              </a:rPr>
              <a:t>IMPORTE</a:t>
            </a:r>
            <a:r>
              <a:rPr lang="es-MX" sz="2000" dirty="0">
                <a:solidFill>
                  <a:srgbClr val="808080"/>
                </a:solidFill>
              </a:rPr>
              <a:t>,</a:t>
            </a:r>
            <a:r>
              <a:rPr lang="es-MX" sz="2000" dirty="0">
                <a:solidFill>
                  <a:prstClr val="black"/>
                </a:solidFill>
              </a:rPr>
              <a:t> </a:t>
            </a:r>
            <a:r>
              <a:rPr lang="es-MX" sz="2000" dirty="0">
                <a:solidFill>
                  <a:srgbClr val="008080"/>
                </a:solidFill>
              </a:rPr>
              <a:t>FXMOVIMIENTO</a:t>
            </a:r>
            <a:r>
              <a:rPr lang="es-MX" sz="2000" dirty="0">
                <a:solidFill>
                  <a:srgbClr val="808080"/>
                </a:solidFill>
              </a:rPr>
              <a:t>)</a:t>
            </a:r>
          </a:p>
          <a:p>
            <a:r>
              <a:rPr lang="es-MX" sz="2000" dirty="0">
                <a:solidFill>
                  <a:srgbClr val="0000FF"/>
                </a:solidFill>
              </a:rPr>
              <a:t>SELECT</a:t>
            </a:r>
            <a:r>
              <a:rPr lang="es-MX" sz="2000" dirty="0">
                <a:solidFill>
                  <a:prstClr val="black"/>
                </a:solidFill>
              </a:rPr>
              <a:t> </a:t>
            </a:r>
          </a:p>
          <a:p>
            <a:r>
              <a:rPr lang="es-MX" sz="2000" dirty="0">
                <a:solidFill>
                  <a:srgbClr val="008080"/>
                </a:solidFill>
              </a:rPr>
              <a:t>NUMCUENTA</a:t>
            </a:r>
            <a:r>
              <a:rPr lang="es-MX" sz="2000" dirty="0">
                <a:solidFill>
                  <a:srgbClr val="808080"/>
                </a:solidFill>
              </a:rPr>
              <a:t>,</a:t>
            </a:r>
            <a:r>
              <a:rPr lang="es-MX" sz="2000" dirty="0">
                <a:solidFill>
                  <a:prstClr val="black"/>
                </a:solidFill>
              </a:rPr>
              <a:t> </a:t>
            </a:r>
            <a:r>
              <a:rPr lang="es-MX" sz="2000" dirty="0">
                <a:solidFill>
                  <a:srgbClr val="008080"/>
                </a:solidFill>
              </a:rPr>
              <a:t>SALDO</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@importe</a:t>
            </a:r>
            <a:r>
              <a:rPr lang="es-MX" sz="2000" dirty="0">
                <a:solidFill>
                  <a:srgbClr val="808080"/>
                </a:solidFill>
              </a:rPr>
              <a:t>,</a:t>
            </a:r>
            <a:r>
              <a:rPr lang="es-MX" sz="2000" dirty="0">
                <a:solidFill>
                  <a:prstClr val="black"/>
                </a:solidFill>
              </a:rPr>
              <a:t> </a:t>
            </a:r>
            <a:r>
              <a:rPr lang="es-MX" sz="2000" dirty="0">
                <a:solidFill>
                  <a:srgbClr val="008080"/>
                </a:solidFill>
              </a:rPr>
              <a:t>SALDO</a:t>
            </a:r>
            <a:r>
              <a:rPr lang="es-MX" sz="2000" dirty="0">
                <a:solidFill>
                  <a:srgbClr val="808080"/>
                </a:solidFill>
              </a:rPr>
              <a:t>,</a:t>
            </a:r>
            <a:r>
              <a:rPr lang="es-MX" sz="2000" dirty="0">
                <a:solidFill>
                  <a:prstClr val="black"/>
                </a:solidFill>
              </a:rPr>
              <a:t> </a:t>
            </a:r>
            <a:r>
              <a:rPr lang="es-MX" sz="2000" dirty="0">
                <a:solidFill>
                  <a:srgbClr val="008080"/>
                </a:solidFill>
              </a:rPr>
              <a:t>@importe</a:t>
            </a:r>
            <a:r>
              <a:rPr lang="es-MX" sz="2000" dirty="0">
                <a:solidFill>
                  <a:srgbClr val="808080"/>
                </a:solidFill>
              </a:rPr>
              <a:t>,</a:t>
            </a:r>
            <a:r>
              <a:rPr lang="es-MX" sz="2000" dirty="0">
                <a:solidFill>
                  <a:prstClr val="black"/>
                </a:solidFill>
              </a:rPr>
              <a:t> </a:t>
            </a:r>
            <a:r>
              <a:rPr lang="es-MX" sz="2000" dirty="0" err="1">
                <a:solidFill>
                  <a:srgbClr val="FF00FF"/>
                </a:solidFill>
              </a:rPr>
              <a:t>getdate</a:t>
            </a:r>
            <a:r>
              <a:rPr lang="es-MX" sz="2000" dirty="0">
                <a:solidFill>
                  <a:srgbClr val="808080"/>
                </a:solidFill>
              </a:rPr>
              <a:t>()</a:t>
            </a:r>
          </a:p>
          <a:p>
            <a:r>
              <a:rPr lang="es-MX" sz="2000" dirty="0">
                <a:solidFill>
                  <a:srgbClr val="0000FF"/>
                </a:solidFill>
              </a:rPr>
              <a:t>FROM</a:t>
            </a:r>
            <a:r>
              <a:rPr lang="es-MX" sz="2000" dirty="0">
                <a:solidFill>
                  <a:prstClr val="black"/>
                </a:solidFill>
              </a:rPr>
              <a:t> </a:t>
            </a:r>
            <a:r>
              <a:rPr lang="es-MX" sz="2000" dirty="0">
                <a:solidFill>
                  <a:srgbClr val="008080"/>
                </a:solidFill>
              </a:rPr>
              <a:t>CUENTA</a:t>
            </a:r>
          </a:p>
          <a:p>
            <a:r>
              <a:rPr lang="es-MX" sz="2000" dirty="0">
                <a:solidFill>
                  <a:srgbClr val="0000FF"/>
                </a:solidFill>
              </a:rPr>
              <a:t>WHERE</a:t>
            </a:r>
            <a:r>
              <a:rPr lang="es-MX" sz="2000" dirty="0">
                <a:solidFill>
                  <a:prstClr val="black"/>
                </a:solidFill>
              </a:rPr>
              <a:t> </a:t>
            </a:r>
            <a:r>
              <a:rPr lang="es-MX" sz="2000" dirty="0">
                <a:solidFill>
                  <a:srgbClr val="008080"/>
                </a:solidFill>
              </a:rPr>
              <a:t>NUMCUENTA</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a:solidFill>
                  <a:srgbClr val="008080"/>
                </a:solidFill>
              </a:rPr>
              <a:t>@</a:t>
            </a:r>
            <a:r>
              <a:rPr lang="es-MX" sz="2000" dirty="0" err="1">
                <a:solidFill>
                  <a:srgbClr val="008080"/>
                </a:solidFill>
              </a:rPr>
              <a:t>CuentaDestino</a:t>
            </a:r>
            <a:endParaRPr lang="es-MX" sz="2000" dirty="0">
              <a:solidFill>
                <a:srgbClr val="008080"/>
              </a:solidFill>
            </a:endParaRPr>
          </a:p>
          <a:p>
            <a:r>
              <a:rPr lang="es-MX" sz="2000" dirty="0">
                <a:solidFill>
                  <a:prstClr val="black"/>
                </a:solidFill>
              </a:rPr>
              <a:t> </a:t>
            </a:r>
          </a:p>
        </p:txBody>
      </p:sp>
    </p:spTree>
    <p:extLst>
      <p:ext uri="{BB962C8B-B14F-4D97-AF65-F5344CB8AC3E}">
        <p14:creationId xmlns:p14="http://schemas.microsoft.com/office/powerpoint/2010/main" val="1230836927"/>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70898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Transacciones explícitas</a:t>
            </a:r>
          </a:p>
          <a:p>
            <a:r>
              <a:rPr lang="es-MX" sz="2000" dirty="0" smtClean="0">
                <a:solidFill>
                  <a:prstClr val="black"/>
                </a:solidFill>
              </a:rPr>
              <a:t> </a:t>
            </a:r>
            <a:endParaRPr lang="es-MX" sz="2000" dirty="0">
              <a:solidFill>
                <a:prstClr val="black"/>
              </a:solidFill>
            </a:endParaRPr>
          </a:p>
          <a:p>
            <a:r>
              <a:rPr lang="es-MX" sz="2000" dirty="0">
                <a:solidFill>
                  <a:srgbClr val="008000"/>
                </a:solidFill>
              </a:rPr>
              <a:t>/* Confirmamos la </a:t>
            </a:r>
            <a:r>
              <a:rPr lang="es-MX" sz="2000" dirty="0" err="1">
                <a:solidFill>
                  <a:srgbClr val="008000"/>
                </a:solidFill>
              </a:rPr>
              <a:t>transaccion</a:t>
            </a:r>
            <a:r>
              <a:rPr lang="es-MX" sz="2000" dirty="0">
                <a:solidFill>
                  <a:srgbClr val="008000"/>
                </a:solidFill>
              </a:rPr>
              <a:t>*/</a:t>
            </a:r>
            <a:r>
              <a:rPr lang="es-MX" sz="2000" dirty="0">
                <a:solidFill>
                  <a:prstClr val="black"/>
                </a:solidFill>
              </a:rPr>
              <a:t> </a:t>
            </a:r>
          </a:p>
          <a:p>
            <a:r>
              <a:rPr lang="es-MX" sz="2000" dirty="0">
                <a:solidFill>
                  <a:srgbClr val="0000FF"/>
                </a:solidFill>
              </a:rPr>
              <a:t>COMMIT</a:t>
            </a:r>
            <a:r>
              <a:rPr lang="es-MX" sz="2000" dirty="0">
                <a:solidFill>
                  <a:prstClr val="black"/>
                </a:solidFill>
              </a:rPr>
              <a:t> </a:t>
            </a:r>
            <a:r>
              <a:rPr lang="es-MX" sz="2000" dirty="0">
                <a:solidFill>
                  <a:srgbClr val="0000FF"/>
                </a:solidFill>
              </a:rPr>
              <a:t>TRANSACTION</a:t>
            </a:r>
            <a:r>
              <a:rPr lang="es-MX" sz="2000" dirty="0">
                <a:solidFill>
                  <a:prstClr val="black"/>
                </a:solidFill>
              </a:rPr>
              <a:t> </a:t>
            </a:r>
            <a:r>
              <a:rPr lang="es-MX" sz="2000" dirty="0">
                <a:solidFill>
                  <a:srgbClr val="008000"/>
                </a:solidFill>
              </a:rPr>
              <a:t>-- O solo COMMIT</a:t>
            </a:r>
          </a:p>
          <a:p>
            <a:r>
              <a:rPr lang="es-MX" sz="2000" dirty="0">
                <a:solidFill>
                  <a:prstClr val="black"/>
                </a:solidFill>
              </a:rPr>
              <a:t> </a:t>
            </a:r>
          </a:p>
          <a:p>
            <a:r>
              <a:rPr lang="es-MX" sz="2000" dirty="0">
                <a:solidFill>
                  <a:srgbClr val="0000FF"/>
                </a:solidFill>
              </a:rPr>
              <a:t>END</a:t>
            </a:r>
            <a:r>
              <a:rPr lang="es-MX" sz="2000" dirty="0">
                <a:solidFill>
                  <a:prstClr val="black"/>
                </a:solidFill>
              </a:rPr>
              <a:t> </a:t>
            </a:r>
            <a:r>
              <a:rPr lang="es-MX" sz="2000" dirty="0">
                <a:solidFill>
                  <a:srgbClr val="0000FF"/>
                </a:solidFill>
              </a:rPr>
              <a:t>TRY</a:t>
            </a:r>
          </a:p>
          <a:p>
            <a:r>
              <a:rPr lang="es-MX" sz="2000" dirty="0">
                <a:solidFill>
                  <a:srgbClr val="0000FF"/>
                </a:solidFill>
              </a:rPr>
              <a:t>BEGIN</a:t>
            </a:r>
            <a:r>
              <a:rPr lang="es-MX" sz="2000" dirty="0">
                <a:solidFill>
                  <a:prstClr val="black"/>
                </a:solidFill>
              </a:rPr>
              <a:t> </a:t>
            </a:r>
            <a:r>
              <a:rPr lang="es-MX" sz="2000" dirty="0">
                <a:solidFill>
                  <a:srgbClr val="0000FF"/>
                </a:solidFill>
              </a:rPr>
              <a:t>CATCH</a:t>
            </a:r>
          </a:p>
          <a:p>
            <a:r>
              <a:rPr lang="es-MX" sz="2000" dirty="0">
                <a:solidFill>
                  <a:srgbClr val="008000"/>
                </a:solidFill>
              </a:rPr>
              <a:t>/* Hay un error, deshacemos los cambios*/</a:t>
            </a:r>
            <a:r>
              <a:rPr lang="es-MX" sz="2000" dirty="0">
                <a:solidFill>
                  <a:prstClr val="black"/>
                </a:solidFill>
              </a:rPr>
              <a:t> </a:t>
            </a:r>
          </a:p>
          <a:p>
            <a:r>
              <a:rPr lang="es-MX" sz="2000" dirty="0">
                <a:solidFill>
                  <a:srgbClr val="0000FF"/>
                </a:solidFill>
              </a:rPr>
              <a:t>ROLLBACK</a:t>
            </a:r>
            <a:r>
              <a:rPr lang="es-MX" sz="2000" dirty="0">
                <a:solidFill>
                  <a:prstClr val="black"/>
                </a:solidFill>
              </a:rPr>
              <a:t> </a:t>
            </a:r>
            <a:r>
              <a:rPr lang="es-MX" sz="2000" dirty="0">
                <a:solidFill>
                  <a:srgbClr val="0000FF"/>
                </a:solidFill>
              </a:rPr>
              <a:t>TRANSACTION</a:t>
            </a:r>
            <a:r>
              <a:rPr lang="es-MX" sz="2000" dirty="0">
                <a:solidFill>
                  <a:prstClr val="black"/>
                </a:solidFill>
              </a:rPr>
              <a:t> </a:t>
            </a:r>
            <a:r>
              <a:rPr lang="es-MX" sz="2000" dirty="0">
                <a:solidFill>
                  <a:srgbClr val="008000"/>
                </a:solidFill>
              </a:rPr>
              <a:t>-- O solo ROLLBACK</a:t>
            </a:r>
          </a:p>
          <a:p>
            <a:r>
              <a:rPr lang="es-MX" sz="2000" dirty="0">
                <a:solidFill>
                  <a:srgbClr val="0000FF"/>
                </a:solidFill>
              </a:rPr>
              <a:t>PRINT</a:t>
            </a:r>
            <a:r>
              <a:rPr lang="es-MX" sz="2000" dirty="0">
                <a:solidFill>
                  <a:prstClr val="black"/>
                </a:solidFill>
              </a:rPr>
              <a:t> </a:t>
            </a:r>
            <a:r>
              <a:rPr lang="es-MX" sz="2000" dirty="0">
                <a:solidFill>
                  <a:srgbClr val="FF0000"/>
                </a:solidFill>
              </a:rPr>
              <a:t>'Se ha producido un error!'</a:t>
            </a:r>
          </a:p>
          <a:p>
            <a:r>
              <a:rPr lang="es-MX" sz="2000" dirty="0">
                <a:solidFill>
                  <a:srgbClr val="0000FF"/>
                </a:solidFill>
              </a:rPr>
              <a:t>END</a:t>
            </a:r>
            <a:r>
              <a:rPr lang="es-MX" sz="2000" dirty="0">
                <a:solidFill>
                  <a:prstClr val="black"/>
                </a:solidFill>
              </a:rPr>
              <a:t> </a:t>
            </a:r>
            <a:r>
              <a:rPr lang="es-MX" sz="2000" dirty="0">
                <a:solidFill>
                  <a:srgbClr val="0000FF"/>
                </a:solidFill>
              </a:rPr>
              <a:t>CATCH</a:t>
            </a:r>
          </a:p>
          <a:p>
            <a:r>
              <a:rPr lang="es-MX" sz="2000" dirty="0" err="1">
                <a:solidFill>
                  <a:srgbClr val="0000FF"/>
                </a:solidFill>
              </a:rPr>
              <a:t>go</a:t>
            </a:r>
            <a:endParaRPr lang="es-MX" sz="2000" dirty="0">
              <a:solidFill>
                <a:srgbClr val="0000FF"/>
              </a:solidFill>
            </a:endParaRPr>
          </a:p>
          <a:p>
            <a:r>
              <a:rPr lang="es-MX" sz="2000" dirty="0" err="1">
                <a:solidFill>
                  <a:srgbClr val="0000FF"/>
                </a:solidFill>
              </a:rPr>
              <a:t>select</a:t>
            </a:r>
            <a:r>
              <a:rPr lang="es-MX" sz="2000" dirty="0">
                <a:solidFill>
                  <a:prstClr val="black"/>
                </a:solidFill>
              </a:rPr>
              <a:t> </a:t>
            </a:r>
            <a:r>
              <a:rPr lang="es-MX" sz="2000" dirty="0">
                <a:solidFill>
                  <a:srgbClr val="808080"/>
                </a:solidFill>
              </a:rPr>
              <a:t>*</a:t>
            </a:r>
            <a:r>
              <a:rPr lang="es-MX" sz="2000" dirty="0">
                <a:solidFill>
                  <a:prstClr val="black"/>
                </a:solidFill>
              </a:rPr>
              <a:t> </a:t>
            </a:r>
            <a:r>
              <a:rPr lang="es-MX" sz="2000" dirty="0" err="1">
                <a:solidFill>
                  <a:srgbClr val="0000FF"/>
                </a:solidFill>
              </a:rPr>
              <a:t>from</a:t>
            </a:r>
            <a:r>
              <a:rPr lang="es-MX" sz="2000" dirty="0">
                <a:solidFill>
                  <a:prstClr val="black"/>
                </a:solidFill>
              </a:rPr>
              <a:t> </a:t>
            </a:r>
            <a:r>
              <a:rPr lang="es-MX" sz="2000" dirty="0">
                <a:solidFill>
                  <a:srgbClr val="008080"/>
                </a:solidFill>
              </a:rPr>
              <a:t>cuenta</a:t>
            </a:r>
          </a:p>
          <a:p>
            <a:r>
              <a:rPr lang="es-MX" sz="2000" dirty="0" err="1">
                <a:solidFill>
                  <a:srgbClr val="0000FF"/>
                </a:solidFill>
              </a:rPr>
              <a:t>go</a:t>
            </a:r>
            <a:endParaRPr lang="es-MX" sz="2000" b="1" dirty="0" smtClean="0">
              <a:solidFill>
                <a:srgbClr val="1F9127"/>
              </a:solidFill>
              <a:effectLst>
                <a:outerShdw blurRad="38100" dist="38100" dir="2700000" algn="tl">
                  <a:srgbClr val="000000">
                    <a:alpha val="43137"/>
                  </a:srgbClr>
                </a:outerShdw>
              </a:effectLst>
            </a:endParaRPr>
          </a:p>
          <a:p>
            <a:pPr algn="just"/>
            <a:endParaRPr lang="es-MX" sz="2000" dirty="0">
              <a:solidFill>
                <a:srgbClr val="1F9127"/>
              </a:solidFill>
            </a:endParaRPr>
          </a:p>
        </p:txBody>
      </p:sp>
    </p:spTree>
    <p:extLst>
      <p:ext uri="{BB962C8B-B14F-4D97-AF65-F5344CB8AC3E}">
        <p14:creationId xmlns:p14="http://schemas.microsoft.com/office/powerpoint/2010/main" val="342937249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Ejemplo de 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3894898" cy="4278094"/>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Parte 1</a:t>
            </a:r>
          </a:p>
          <a:p>
            <a:r>
              <a:rPr lang="es-MX" sz="2000" dirty="0" smtClean="0">
                <a:solidFill>
                  <a:prstClr val="black"/>
                </a:solidFill>
              </a:rPr>
              <a:t> </a:t>
            </a:r>
            <a:endParaRPr lang="es-MX" sz="2000" dirty="0">
              <a:solidFill>
                <a:prstClr val="black"/>
              </a:solidFill>
            </a:endParaRPr>
          </a:p>
          <a:p>
            <a:r>
              <a:rPr lang="es-MX" sz="800" dirty="0" err="1">
                <a:solidFill>
                  <a:srgbClr val="0000FF"/>
                </a:solidFill>
              </a:rPr>
              <a:t>select</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err="1">
                <a:solidFill>
                  <a:srgbClr val="0000FF"/>
                </a:solidFill>
              </a:rPr>
              <a:t>from</a:t>
            </a:r>
            <a:r>
              <a:rPr lang="es-MX" sz="800" dirty="0">
                <a:solidFill>
                  <a:prstClr val="black"/>
                </a:solidFill>
              </a:rPr>
              <a:t> </a:t>
            </a:r>
            <a:r>
              <a:rPr lang="es-MX" sz="800" dirty="0">
                <a:solidFill>
                  <a:srgbClr val="008080"/>
                </a:solidFill>
              </a:rPr>
              <a:t>cuenta</a:t>
            </a:r>
          </a:p>
          <a:p>
            <a:r>
              <a:rPr lang="es-MX" sz="800" dirty="0" err="1">
                <a:solidFill>
                  <a:srgbClr val="0000FF"/>
                </a:solidFill>
              </a:rPr>
              <a:t>go</a:t>
            </a:r>
            <a:endParaRPr lang="es-MX" sz="800" dirty="0">
              <a:solidFill>
                <a:srgbClr val="0000FF"/>
              </a:solidFill>
            </a:endParaRPr>
          </a:p>
          <a:p>
            <a:r>
              <a:rPr lang="en-US" sz="800" dirty="0">
                <a:solidFill>
                  <a:srgbClr val="0000FF"/>
                </a:solidFill>
              </a:rPr>
              <a:t>IF</a:t>
            </a:r>
            <a:r>
              <a:rPr lang="en-US" sz="800" dirty="0">
                <a:solidFill>
                  <a:prstClr val="black"/>
                </a:solidFill>
              </a:rPr>
              <a:t> </a:t>
            </a:r>
            <a:r>
              <a:rPr lang="en-US" sz="800" dirty="0">
                <a:solidFill>
                  <a:srgbClr val="FF00FF"/>
                </a:solidFill>
              </a:rPr>
              <a:t>OBJECT_ID</a:t>
            </a:r>
            <a:r>
              <a:rPr lang="en-US" sz="800" dirty="0">
                <a:solidFill>
                  <a:srgbClr val="0000FF"/>
                </a:solidFill>
              </a:rPr>
              <a:t> </a:t>
            </a:r>
            <a:r>
              <a:rPr lang="en-US" sz="800" dirty="0">
                <a:solidFill>
                  <a:srgbClr val="808080"/>
                </a:solidFill>
              </a:rPr>
              <a:t>(</a:t>
            </a:r>
            <a:r>
              <a:rPr lang="en-US" sz="800" dirty="0" err="1">
                <a:solidFill>
                  <a:srgbClr val="FF0000"/>
                </a:solidFill>
              </a:rPr>
              <a:t>N'dbo.MOVIMIENTOS</a:t>
            </a:r>
            <a:r>
              <a:rPr lang="en-US" sz="800" dirty="0">
                <a:solidFill>
                  <a:srgbClr val="FF0000"/>
                </a:solidFill>
              </a:rPr>
              <a:t>'</a:t>
            </a:r>
            <a:r>
              <a:rPr lang="en-US" sz="800" dirty="0">
                <a:solidFill>
                  <a:srgbClr val="808080"/>
                </a:solidFill>
              </a:rPr>
              <a:t>,</a:t>
            </a:r>
            <a:r>
              <a:rPr lang="en-US" sz="800" dirty="0">
                <a:solidFill>
                  <a:prstClr val="black"/>
                </a:solidFill>
              </a:rPr>
              <a:t> </a:t>
            </a:r>
            <a:r>
              <a:rPr lang="en-US" sz="800" dirty="0">
                <a:solidFill>
                  <a:srgbClr val="FF0000"/>
                </a:solidFill>
              </a:rPr>
              <a:t>N'U'</a:t>
            </a:r>
            <a:r>
              <a:rPr lang="en-US" sz="800" dirty="0">
                <a:solidFill>
                  <a:srgbClr val="808080"/>
                </a:solidFill>
              </a:rPr>
              <a:t>)</a:t>
            </a:r>
            <a:r>
              <a:rPr lang="en-US" sz="800" dirty="0">
                <a:solidFill>
                  <a:prstClr val="black"/>
                </a:solidFill>
              </a:rPr>
              <a:t> </a:t>
            </a:r>
            <a:r>
              <a:rPr lang="en-US" sz="800" dirty="0">
                <a:solidFill>
                  <a:srgbClr val="808080"/>
                </a:solidFill>
              </a:rPr>
              <a:t>IS</a:t>
            </a:r>
            <a:r>
              <a:rPr lang="en-US" sz="800" dirty="0">
                <a:solidFill>
                  <a:prstClr val="black"/>
                </a:solidFill>
              </a:rPr>
              <a:t> </a:t>
            </a:r>
            <a:r>
              <a:rPr lang="en-US" sz="800" dirty="0">
                <a:solidFill>
                  <a:srgbClr val="808080"/>
                </a:solidFill>
              </a:rPr>
              <a:t>NOT</a:t>
            </a:r>
            <a:r>
              <a:rPr lang="en-US" sz="800" dirty="0">
                <a:solidFill>
                  <a:prstClr val="black"/>
                </a:solidFill>
              </a:rPr>
              <a:t> </a:t>
            </a:r>
            <a:r>
              <a:rPr lang="en-US" sz="800" dirty="0">
                <a:solidFill>
                  <a:srgbClr val="808080"/>
                </a:solidFill>
              </a:rPr>
              <a:t>NULL</a:t>
            </a:r>
          </a:p>
          <a:p>
            <a:r>
              <a:rPr lang="es-MX" sz="800" dirty="0">
                <a:solidFill>
                  <a:srgbClr val="0000FF"/>
                </a:solidFill>
              </a:rPr>
              <a:t>DROP</a:t>
            </a:r>
            <a:r>
              <a:rPr lang="es-MX" sz="800" dirty="0">
                <a:solidFill>
                  <a:prstClr val="black"/>
                </a:solidFill>
              </a:rPr>
              <a:t> </a:t>
            </a:r>
            <a:r>
              <a:rPr lang="es-MX" sz="800" dirty="0">
                <a:solidFill>
                  <a:srgbClr val="0000FF"/>
                </a:solidFill>
              </a:rPr>
              <a:t>TABLE</a:t>
            </a:r>
            <a:r>
              <a:rPr lang="es-MX" sz="800" dirty="0">
                <a:solidFill>
                  <a:prstClr val="black"/>
                </a:solidFill>
              </a:rPr>
              <a:t> </a:t>
            </a:r>
            <a:r>
              <a:rPr lang="es-MX" sz="800" dirty="0" err="1">
                <a:solidFill>
                  <a:srgbClr val="008080"/>
                </a:solidFill>
              </a:rPr>
              <a:t>dbo</a:t>
            </a:r>
            <a:r>
              <a:rPr lang="es-MX" sz="800" dirty="0" err="1">
                <a:solidFill>
                  <a:srgbClr val="808080"/>
                </a:solidFill>
              </a:rPr>
              <a:t>.</a:t>
            </a:r>
            <a:r>
              <a:rPr lang="es-MX" sz="800" dirty="0" err="1">
                <a:solidFill>
                  <a:srgbClr val="008080"/>
                </a:solidFill>
              </a:rPr>
              <a:t>MOVIMIENTOS</a:t>
            </a:r>
            <a:endParaRPr lang="es-MX" sz="800" dirty="0">
              <a:solidFill>
                <a:srgbClr val="008080"/>
              </a:solidFill>
            </a:endParaRPr>
          </a:p>
          <a:p>
            <a:r>
              <a:rPr lang="es-MX" sz="800" dirty="0">
                <a:solidFill>
                  <a:srgbClr val="0000FF"/>
                </a:solidFill>
              </a:rPr>
              <a:t>CREATE</a:t>
            </a:r>
            <a:r>
              <a:rPr lang="es-MX" sz="800" dirty="0">
                <a:solidFill>
                  <a:prstClr val="black"/>
                </a:solidFill>
              </a:rPr>
              <a:t> </a:t>
            </a:r>
            <a:r>
              <a:rPr lang="es-MX" sz="800" dirty="0">
                <a:solidFill>
                  <a:srgbClr val="0000FF"/>
                </a:solidFill>
              </a:rPr>
              <a:t>TABLE</a:t>
            </a:r>
            <a:r>
              <a:rPr lang="es-MX" sz="800" dirty="0">
                <a:solidFill>
                  <a:prstClr val="black"/>
                </a:solidFill>
              </a:rPr>
              <a:t> </a:t>
            </a:r>
            <a:r>
              <a:rPr lang="es-MX" sz="800" dirty="0">
                <a:solidFill>
                  <a:srgbClr val="008080"/>
                </a:solidFill>
              </a:rPr>
              <a:t>MOVIMIENTOS</a:t>
            </a:r>
            <a:r>
              <a:rPr lang="es-MX" sz="800" dirty="0">
                <a:solidFill>
                  <a:srgbClr val="808080"/>
                </a:solidFill>
              </a:rPr>
              <a:t>(</a:t>
            </a:r>
          </a:p>
          <a:p>
            <a:r>
              <a:rPr lang="es-MX" sz="800" dirty="0">
                <a:solidFill>
                  <a:srgbClr val="008080"/>
                </a:solidFill>
              </a:rPr>
              <a:t>IDCUENTA</a:t>
            </a:r>
            <a:r>
              <a:rPr lang="es-MX" sz="800" dirty="0">
                <a:solidFill>
                  <a:prstClr val="black"/>
                </a:solidFill>
              </a:rPr>
              <a:t> </a:t>
            </a:r>
            <a:r>
              <a:rPr lang="es-MX" sz="800" dirty="0">
                <a:solidFill>
                  <a:srgbClr val="0000FF"/>
                </a:solidFill>
              </a:rPr>
              <a:t>VARCHAR</a:t>
            </a:r>
            <a:r>
              <a:rPr lang="es-MX" sz="800" dirty="0">
                <a:solidFill>
                  <a:srgbClr val="808080"/>
                </a:solidFill>
              </a:rPr>
              <a:t>(</a:t>
            </a:r>
            <a:r>
              <a:rPr lang="es-MX" sz="800" dirty="0">
                <a:solidFill>
                  <a:prstClr val="black"/>
                </a:solidFill>
              </a:rPr>
              <a:t>5</a:t>
            </a:r>
            <a:r>
              <a:rPr lang="es-MX" sz="800" dirty="0">
                <a:solidFill>
                  <a:srgbClr val="808080"/>
                </a:solidFill>
              </a:rPr>
              <a:t>),</a:t>
            </a:r>
          </a:p>
          <a:p>
            <a:r>
              <a:rPr lang="es-MX" sz="800" dirty="0">
                <a:solidFill>
                  <a:srgbClr val="008080"/>
                </a:solidFill>
              </a:rPr>
              <a:t>SALDO_ANTERIOR</a:t>
            </a:r>
            <a:r>
              <a:rPr lang="es-MX" sz="800" dirty="0">
                <a:solidFill>
                  <a:prstClr val="black"/>
                </a:solidFill>
              </a:rPr>
              <a:t> </a:t>
            </a:r>
            <a:r>
              <a:rPr lang="es-MX" sz="800" dirty="0">
                <a:solidFill>
                  <a:srgbClr val="0000FF"/>
                </a:solidFill>
              </a:rPr>
              <a:t>DECIMAL</a:t>
            </a:r>
            <a:r>
              <a:rPr lang="es-MX" sz="800" dirty="0">
                <a:solidFill>
                  <a:srgbClr val="808080"/>
                </a:solidFill>
              </a:rPr>
              <a:t>(</a:t>
            </a:r>
            <a:r>
              <a:rPr lang="es-MX" sz="800" dirty="0">
                <a:solidFill>
                  <a:prstClr val="black"/>
                </a:solidFill>
              </a:rPr>
              <a:t>10</a:t>
            </a:r>
            <a:r>
              <a:rPr lang="es-MX" sz="800" dirty="0">
                <a:solidFill>
                  <a:srgbClr val="808080"/>
                </a:solidFill>
              </a:rPr>
              <a:t>,</a:t>
            </a:r>
            <a:r>
              <a:rPr lang="es-MX" sz="800" dirty="0">
                <a:solidFill>
                  <a:prstClr val="black"/>
                </a:solidFill>
              </a:rPr>
              <a:t>2</a:t>
            </a:r>
            <a:r>
              <a:rPr lang="es-MX" sz="800" dirty="0">
                <a:solidFill>
                  <a:srgbClr val="808080"/>
                </a:solidFill>
              </a:rPr>
              <a:t>),</a:t>
            </a:r>
          </a:p>
          <a:p>
            <a:r>
              <a:rPr lang="es-MX" sz="800" dirty="0">
                <a:solidFill>
                  <a:srgbClr val="008080"/>
                </a:solidFill>
              </a:rPr>
              <a:t>SALDO_POSTERIOR</a:t>
            </a:r>
            <a:r>
              <a:rPr lang="es-MX" sz="800" dirty="0">
                <a:solidFill>
                  <a:prstClr val="black"/>
                </a:solidFill>
              </a:rPr>
              <a:t> </a:t>
            </a:r>
            <a:r>
              <a:rPr lang="es-MX" sz="800" dirty="0">
                <a:solidFill>
                  <a:srgbClr val="0000FF"/>
                </a:solidFill>
              </a:rPr>
              <a:t>DECIMAL</a:t>
            </a:r>
            <a:r>
              <a:rPr lang="es-MX" sz="800" dirty="0">
                <a:solidFill>
                  <a:srgbClr val="808080"/>
                </a:solidFill>
              </a:rPr>
              <a:t>(</a:t>
            </a:r>
            <a:r>
              <a:rPr lang="es-MX" sz="800" dirty="0">
                <a:solidFill>
                  <a:prstClr val="black"/>
                </a:solidFill>
              </a:rPr>
              <a:t>10</a:t>
            </a:r>
            <a:r>
              <a:rPr lang="es-MX" sz="800" dirty="0">
                <a:solidFill>
                  <a:srgbClr val="808080"/>
                </a:solidFill>
              </a:rPr>
              <a:t>,</a:t>
            </a:r>
            <a:r>
              <a:rPr lang="es-MX" sz="800" dirty="0">
                <a:solidFill>
                  <a:prstClr val="black"/>
                </a:solidFill>
              </a:rPr>
              <a:t>2</a:t>
            </a:r>
            <a:r>
              <a:rPr lang="es-MX" sz="800" dirty="0">
                <a:solidFill>
                  <a:srgbClr val="808080"/>
                </a:solidFill>
              </a:rPr>
              <a:t>),</a:t>
            </a:r>
          </a:p>
          <a:p>
            <a:r>
              <a:rPr lang="es-MX" sz="800" dirty="0">
                <a:solidFill>
                  <a:srgbClr val="008080"/>
                </a:solidFill>
              </a:rPr>
              <a:t>IMPORTE</a:t>
            </a:r>
            <a:r>
              <a:rPr lang="es-MX" sz="800" dirty="0">
                <a:solidFill>
                  <a:prstClr val="black"/>
                </a:solidFill>
              </a:rPr>
              <a:t> </a:t>
            </a:r>
            <a:r>
              <a:rPr lang="es-MX" sz="800" dirty="0">
                <a:solidFill>
                  <a:srgbClr val="0000FF"/>
                </a:solidFill>
              </a:rPr>
              <a:t>DECIMAL</a:t>
            </a:r>
            <a:r>
              <a:rPr lang="es-MX" sz="800" dirty="0">
                <a:solidFill>
                  <a:srgbClr val="808080"/>
                </a:solidFill>
              </a:rPr>
              <a:t>(</a:t>
            </a:r>
            <a:r>
              <a:rPr lang="es-MX" sz="800" dirty="0">
                <a:solidFill>
                  <a:prstClr val="black"/>
                </a:solidFill>
              </a:rPr>
              <a:t>10</a:t>
            </a:r>
            <a:r>
              <a:rPr lang="es-MX" sz="800" dirty="0">
                <a:solidFill>
                  <a:srgbClr val="808080"/>
                </a:solidFill>
              </a:rPr>
              <a:t>,</a:t>
            </a:r>
            <a:r>
              <a:rPr lang="es-MX" sz="800" dirty="0">
                <a:solidFill>
                  <a:prstClr val="black"/>
                </a:solidFill>
              </a:rPr>
              <a:t>2</a:t>
            </a:r>
            <a:r>
              <a:rPr lang="es-MX" sz="800" dirty="0">
                <a:solidFill>
                  <a:srgbClr val="808080"/>
                </a:solidFill>
              </a:rPr>
              <a:t>),</a:t>
            </a:r>
          </a:p>
          <a:p>
            <a:r>
              <a:rPr lang="es-MX" sz="800" dirty="0">
                <a:solidFill>
                  <a:srgbClr val="008080"/>
                </a:solidFill>
              </a:rPr>
              <a:t>FXMOVIMIENTO</a:t>
            </a:r>
            <a:r>
              <a:rPr lang="es-MX" sz="800" dirty="0">
                <a:solidFill>
                  <a:prstClr val="black"/>
                </a:solidFill>
              </a:rPr>
              <a:t> </a:t>
            </a:r>
            <a:r>
              <a:rPr lang="es-MX" sz="800" dirty="0">
                <a:solidFill>
                  <a:srgbClr val="0000FF"/>
                </a:solidFill>
              </a:rPr>
              <a:t>DATE</a:t>
            </a:r>
          </a:p>
          <a:p>
            <a:r>
              <a:rPr lang="es-MX" sz="800" dirty="0">
                <a:solidFill>
                  <a:srgbClr val="808080"/>
                </a:solidFill>
              </a:rPr>
              <a:t>)</a:t>
            </a:r>
          </a:p>
          <a:p>
            <a:r>
              <a:rPr lang="es-MX" sz="800" dirty="0">
                <a:solidFill>
                  <a:srgbClr val="0000FF"/>
                </a:solidFill>
              </a:rPr>
              <a:t>GO</a:t>
            </a:r>
          </a:p>
          <a:p>
            <a:r>
              <a:rPr lang="es-MX" sz="800" dirty="0">
                <a:solidFill>
                  <a:srgbClr val="0000FF"/>
                </a:solidFill>
              </a:rPr>
              <a:t>DECLARE</a:t>
            </a:r>
            <a:r>
              <a:rPr lang="es-MX" sz="800" dirty="0">
                <a:solidFill>
                  <a:prstClr val="black"/>
                </a:solidFill>
              </a:rPr>
              <a:t> </a:t>
            </a:r>
            <a:r>
              <a:rPr lang="es-MX" sz="800" dirty="0">
                <a:solidFill>
                  <a:srgbClr val="008080"/>
                </a:solidFill>
              </a:rPr>
              <a:t>@importe</a:t>
            </a:r>
            <a:r>
              <a:rPr lang="es-MX" sz="800" dirty="0">
                <a:solidFill>
                  <a:prstClr val="black"/>
                </a:solidFill>
              </a:rPr>
              <a:t> </a:t>
            </a:r>
            <a:r>
              <a:rPr lang="es-MX" sz="800" dirty="0">
                <a:solidFill>
                  <a:srgbClr val="0000FF"/>
                </a:solidFill>
              </a:rPr>
              <a:t>DECIMAL</a:t>
            </a:r>
            <a:r>
              <a:rPr lang="es-MX" sz="800" dirty="0">
                <a:solidFill>
                  <a:srgbClr val="808080"/>
                </a:solidFill>
              </a:rPr>
              <a:t>(</a:t>
            </a:r>
            <a:r>
              <a:rPr lang="es-MX" sz="800" dirty="0">
                <a:solidFill>
                  <a:prstClr val="black"/>
                </a:solidFill>
              </a:rPr>
              <a:t>18</a:t>
            </a:r>
            <a:r>
              <a:rPr lang="es-MX" sz="800" dirty="0">
                <a:solidFill>
                  <a:srgbClr val="808080"/>
                </a:solidFill>
              </a:rPr>
              <a:t>,</a:t>
            </a:r>
            <a:r>
              <a:rPr lang="es-MX" sz="800" dirty="0">
                <a:solidFill>
                  <a:prstClr val="black"/>
                </a:solidFill>
              </a:rPr>
              <a:t>2</a:t>
            </a:r>
            <a:r>
              <a:rPr lang="es-MX" sz="800" dirty="0">
                <a:solidFill>
                  <a:srgbClr val="808080"/>
                </a:solidFill>
              </a:rPr>
              <a:t>),</a:t>
            </a:r>
          </a:p>
          <a:p>
            <a:r>
              <a:rPr lang="es-MX" sz="800" dirty="0">
                <a:solidFill>
                  <a:prstClr val="black"/>
                </a:solidFill>
              </a:rPr>
              <a:t>	</a:t>
            </a:r>
            <a:r>
              <a:rPr lang="es-MX" sz="800" dirty="0">
                <a:solidFill>
                  <a:srgbClr val="008080"/>
                </a:solidFill>
              </a:rPr>
              <a:t>@</a:t>
            </a:r>
            <a:r>
              <a:rPr lang="es-MX" sz="800" dirty="0" err="1">
                <a:solidFill>
                  <a:srgbClr val="008080"/>
                </a:solidFill>
              </a:rPr>
              <a:t>CuentaOrigen</a:t>
            </a:r>
            <a:r>
              <a:rPr lang="es-MX" sz="800" dirty="0">
                <a:solidFill>
                  <a:prstClr val="black"/>
                </a:solidFill>
              </a:rPr>
              <a:t> </a:t>
            </a:r>
            <a:r>
              <a:rPr lang="es-MX" sz="800" dirty="0">
                <a:solidFill>
                  <a:srgbClr val="0000FF"/>
                </a:solidFill>
              </a:rPr>
              <a:t>VARCHAR</a:t>
            </a:r>
            <a:r>
              <a:rPr lang="es-MX" sz="800" dirty="0">
                <a:solidFill>
                  <a:srgbClr val="808080"/>
                </a:solidFill>
              </a:rPr>
              <a:t>(</a:t>
            </a:r>
            <a:r>
              <a:rPr lang="es-MX" sz="800" dirty="0">
                <a:solidFill>
                  <a:prstClr val="black"/>
                </a:solidFill>
              </a:rPr>
              <a:t>12</a:t>
            </a:r>
            <a:r>
              <a:rPr lang="es-MX" sz="800" dirty="0">
                <a:solidFill>
                  <a:srgbClr val="808080"/>
                </a:solidFill>
              </a:rPr>
              <a:t>),</a:t>
            </a:r>
          </a:p>
          <a:p>
            <a:r>
              <a:rPr lang="es-MX" sz="800" dirty="0">
                <a:solidFill>
                  <a:prstClr val="black"/>
                </a:solidFill>
              </a:rPr>
              <a:t>	</a:t>
            </a:r>
            <a:r>
              <a:rPr lang="es-MX" sz="800" dirty="0">
                <a:solidFill>
                  <a:srgbClr val="008080"/>
                </a:solidFill>
              </a:rPr>
              <a:t>@</a:t>
            </a:r>
            <a:r>
              <a:rPr lang="es-MX" sz="800" dirty="0" err="1">
                <a:solidFill>
                  <a:srgbClr val="008080"/>
                </a:solidFill>
              </a:rPr>
              <a:t>CuentaDestino</a:t>
            </a:r>
            <a:r>
              <a:rPr lang="es-MX" sz="800" dirty="0">
                <a:solidFill>
                  <a:prstClr val="black"/>
                </a:solidFill>
              </a:rPr>
              <a:t> </a:t>
            </a:r>
            <a:r>
              <a:rPr lang="es-MX" sz="800" dirty="0">
                <a:solidFill>
                  <a:srgbClr val="0000FF"/>
                </a:solidFill>
              </a:rPr>
              <a:t>VARCHAR</a:t>
            </a:r>
            <a:r>
              <a:rPr lang="es-MX" sz="800" dirty="0">
                <a:solidFill>
                  <a:srgbClr val="808080"/>
                </a:solidFill>
              </a:rPr>
              <a:t>(</a:t>
            </a:r>
            <a:r>
              <a:rPr lang="es-MX" sz="800" dirty="0">
                <a:solidFill>
                  <a:prstClr val="black"/>
                </a:solidFill>
              </a:rPr>
              <a:t>12</a:t>
            </a:r>
            <a:r>
              <a:rPr lang="es-MX" sz="800" dirty="0">
                <a:solidFill>
                  <a:srgbClr val="808080"/>
                </a:solidFill>
              </a:rPr>
              <a:t>)</a:t>
            </a:r>
          </a:p>
          <a:p>
            <a:r>
              <a:rPr lang="es-MX" sz="800" dirty="0">
                <a:solidFill>
                  <a:prstClr val="black"/>
                </a:solidFill>
              </a:rPr>
              <a:t> </a:t>
            </a:r>
          </a:p>
          <a:p>
            <a:r>
              <a:rPr lang="es-MX" sz="800" dirty="0">
                <a:solidFill>
                  <a:srgbClr val="008000"/>
                </a:solidFill>
              </a:rPr>
              <a:t>/* </a:t>
            </a:r>
            <a:r>
              <a:rPr lang="es-MX" sz="800" dirty="0" err="1" smtClean="0">
                <a:solidFill>
                  <a:srgbClr val="008000"/>
                </a:solidFill>
              </a:rPr>
              <a:t>Asig</a:t>
            </a:r>
            <a:r>
              <a:rPr lang="es-MX" sz="800" dirty="0" smtClean="0">
                <a:solidFill>
                  <a:srgbClr val="008000"/>
                </a:solidFill>
              </a:rPr>
              <a:t> </a:t>
            </a:r>
            <a:r>
              <a:rPr lang="es-MX" sz="800" dirty="0">
                <a:solidFill>
                  <a:srgbClr val="008000"/>
                </a:solidFill>
              </a:rPr>
              <a:t>el importe de la </a:t>
            </a:r>
            <a:r>
              <a:rPr lang="es-MX" sz="800" dirty="0" err="1" smtClean="0">
                <a:solidFill>
                  <a:srgbClr val="008000"/>
                </a:solidFill>
              </a:rPr>
              <a:t>transf</a:t>
            </a:r>
            <a:r>
              <a:rPr lang="es-MX" sz="800" dirty="0" smtClean="0">
                <a:solidFill>
                  <a:srgbClr val="008000"/>
                </a:solidFill>
              </a:rPr>
              <a:t> </a:t>
            </a:r>
            <a:r>
              <a:rPr lang="es-MX" sz="800" dirty="0">
                <a:solidFill>
                  <a:srgbClr val="008000"/>
                </a:solidFill>
              </a:rPr>
              <a:t>y las cuentas de origen y </a:t>
            </a:r>
            <a:r>
              <a:rPr lang="es-MX" sz="800" dirty="0" smtClean="0">
                <a:solidFill>
                  <a:srgbClr val="008000"/>
                </a:solidFill>
              </a:rPr>
              <a:t>destino*/</a:t>
            </a:r>
            <a:endParaRPr lang="es-MX" sz="800" dirty="0">
              <a:solidFill>
                <a:srgbClr val="008000"/>
              </a:solidFill>
            </a:endParaRPr>
          </a:p>
          <a:p>
            <a:r>
              <a:rPr lang="es-MX" sz="800" dirty="0">
                <a:solidFill>
                  <a:srgbClr val="0000FF"/>
                </a:solidFill>
              </a:rPr>
              <a:t>SET</a:t>
            </a:r>
            <a:r>
              <a:rPr lang="es-MX" sz="800" dirty="0">
                <a:solidFill>
                  <a:prstClr val="black"/>
                </a:solidFill>
              </a:rPr>
              <a:t> </a:t>
            </a:r>
            <a:r>
              <a:rPr lang="es-MX" sz="800" dirty="0">
                <a:solidFill>
                  <a:srgbClr val="008080"/>
                </a:solidFill>
              </a:rPr>
              <a:t>@importe</a:t>
            </a:r>
            <a:r>
              <a:rPr lang="es-MX" sz="800" dirty="0">
                <a:solidFill>
                  <a:prstClr val="black"/>
                </a:solidFill>
              </a:rPr>
              <a:t> </a:t>
            </a:r>
            <a:r>
              <a:rPr lang="es-MX" sz="800" dirty="0">
                <a:solidFill>
                  <a:srgbClr val="808080"/>
                </a:solidFill>
              </a:rPr>
              <a:t>=</a:t>
            </a:r>
            <a:r>
              <a:rPr lang="es-MX" sz="800" dirty="0">
                <a:solidFill>
                  <a:prstClr val="black"/>
                </a:solidFill>
              </a:rPr>
              <a:t> 50 </a:t>
            </a:r>
          </a:p>
          <a:p>
            <a:r>
              <a:rPr lang="es-MX" sz="800" dirty="0">
                <a:solidFill>
                  <a:srgbClr val="0000FF"/>
                </a:solidFill>
              </a:rPr>
              <a:t>SET</a:t>
            </a:r>
            <a:r>
              <a:rPr lang="es-MX" sz="800" dirty="0">
                <a:solidFill>
                  <a:prstClr val="black"/>
                </a:solidFill>
              </a:rPr>
              <a:t> </a:t>
            </a:r>
            <a:r>
              <a:rPr lang="es-MX" sz="800" dirty="0">
                <a:solidFill>
                  <a:srgbClr val="008080"/>
                </a:solidFill>
              </a:rPr>
              <a:t>@</a:t>
            </a:r>
            <a:r>
              <a:rPr lang="es-MX" sz="800" dirty="0" err="1">
                <a:solidFill>
                  <a:srgbClr val="008080"/>
                </a:solidFill>
              </a:rPr>
              <a:t>CuentaOrigen</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FF0000"/>
                </a:solidFill>
              </a:rPr>
              <a:t>'C-101'</a:t>
            </a:r>
          </a:p>
          <a:p>
            <a:r>
              <a:rPr lang="es-MX" sz="800" dirty="0">
                <a:solidFill>
                  <a:srgbClr val="0000FF"/>
                </a:solidFill>
              </a:rPr>
              <a:t>SET</a:t>
            </a:r>
            <a:r>
              <a:rPr lang="es-MX" sz="800" dirty="0">
                <a:solidFill>
                  <a:prstClr val="black"/>
                </a:solidFill>
              </a:rPr>
              <a:t> </a:t>
            </a:r>
            <a:r>
              <a:rPr lang="es-MX" sz="800" dirty="0">
                <a:solidFill>
                  <a:srgbClr val="008080"/>
                </a:solidFill>
              </a:rPr>
              <a:t>@</a:t>
            </a:r>
            <a:r>
              <a:rPr lang="es-MX" sz="800" dirty="0" err="1">
                <a:solidFill>
                  <a:srgbClr val="008080"/>
                </a:solidFill>
              </a:rPr>
              <a:t>CuentaDestino</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FF0000"/>
                </a:solidFill>
              </a:rPr>
              <a:t>'C-102'</a:t>
            </a:r>
          </a:p>
          <a:p>
            <a:r>
              <a:rPr lang="es-MX" sz="800" dirty="0">
                <a:solidFill>
                  <a:prstClr val="black"/>
                </a:solidFill>
              </a:rPr>
              <a:t> </a:t>
            </a:r>
          </a:p>
          <a:p>
            <a:r>
              <a:rPr lang="en-US" sz="800" dirty="0">
                <a:solidFill>
                  <a:srgbClr val="0000FF"/>
                </a:solidFill>
              </a:rPr>
              <a:t>BEGIN</a:t>
            </a:r>
            <a:r>
              <a:rPr lang="en-US" sz="800" dirty="0">
                <a:solidFill>
                  <a:prstClr val="black"/>
                </a:solidFill>
              </a:rPr>
              <a:t> </a:t>
            </a:r>
            <a:r>
              <a:rPr lang="en-US" sz="800" dirty="0">
                <a:solidFill>
                  <a:srgbClr val="0000FF"/>
                </a:solidFill>
              </a:rPr>
              <a:t>TRANSACTION</a:t>
            </a:r>
            <a:r>
              <a:rPr lang="en-US" sz="800" dirty="0">
                <a:solidFill>
                  <a:prstClr val="black"/>
                </a:solidFill>
              </a:rPr>
              <a:t> </a:t>
            </a:r>
            <a:r>
              <a:rPr lang="en-US" sz="800" dirty="0">
                <a:solidFill>
                  <a:srgbClr val="008000"/>
                </a:solidFill>
              </a:rPr>
              <a:t>-- O solo BEGIN TRAN</a:t>
            </a:r>
          </a:p>
          <a:p>
            <a:r>
              <a:rPr lang="es-MX" sz="800" dirty="0">
                <a:solidFill>
                  <a:srgbClr val="0000FF"/>
                </a:solidFill>
              </a:rPr>
              <a:t>BEGIN</a:t>
            </a:r>
            <a:r>
              <a:rPr lang="es-MX" sz="800" dirty="0">
                <a:solidFill>
                  <a:prstClr val="black"/>
                </a:solidFill>
              </a:rPr>
              <a:t> </a:t>
            </a:r>
            <a:r>
              <a:rPr lang="es-MX" sz="800" dirty="0">
                <a:solidFill>
                  <a:srgbClr val="0000FF"/>
                </a:solidFill>
              </a:rPr>
              <a:t>TRY</a:t>
            </a:r>
          </a:p>
          <a:p>
            <a:r>
              <a:rPr lang="es-MX" sz="800" dirty="0">
                <a:solidFill>
                  <a:srgbClr val="008000"/>
                </a:solidFill>
              </a:rPr>
              <a:t>/* Descontamos el importe de la cuenta origen */</a:t>
            </a:r>
          </a:p>
          <a:p>
            <a:r>
              <a:rPr lang="es-MX" sz="800" dirty="0">
                <a:solidFill>
                  <a:srgbClr val="0000FF"/>
                </a:solidFill>
              </a:rPr>
              <a:t>UPDATE</a:t>
            </a:r>
            <a:r>
              <a:rPr lang="es-MX" sz="800" dirty="0">
                <a:solidFill>
                  <a:prstClr val="black"/>
                </a:solidFill>
              </a:rPr>
              <a:t> </a:t>
            </a:r>
            <a:r>
              <a:rPr lang="es-MX" sz="800" dirty="0">
                <a:solidFill>
                  <a:srgbClr val="008080"/>
                </a:solidFill>
              </a:rPr>
              <a:t>CUENTA</a:t>
            </a:r>
            <a:r>
              <a:rPr lang="es-MX" sz="800" dirty="0">
                <a:solidFill>
                  <a:prstClr val="black"/>
                </a:solidFill>
              </a:rPr>
              <a:t> </a:t>
            </a:r>
          </a:p>
          <a:p>
            <a:r>
              <a:rPr lang="es-MX" sz="800" dirty="0">
                <a:solidFill>
                  <a:srgbClr val="0000FF"/>
                </a:solidFill>
              </a:rPr>
              <a:t>SET</a:t>
            </a:r>
            <a:r>
              <a:rPr lang="es-MX" sz="800" dirty="0">
                <a:solidFill>
                  <a:prstClr val="black"/>
                </a:solidFill>
              </a:rPr>
              <a:t> </a:t>
            </a:r>
            <a:r>
              <a:rPr lang="es-MX" sz="800" dirty="0">
                <a:solidFill>
                  <a:srgbClr val="008080"/>
                </a:solidFill>
              </a:rPr>
              <a:t>SALDO</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SALDO</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@importe</a:t>
            </a:r>
          </a:p>
          <a:p>
            <a:r>
              <a:rPr lang="es-MX" sz="800" dirty="0">
                <a:solidFill>
                  <a:srgbClr val="0000FF"/>
                </a:solidFill>
              </a:rPr>
              <a:t>WHERE</a:t>
            </a:r>
            <a:r>
              <a:rPr lang="es-MX" sz="800" dirty="0">
                <a:solidFill>
                  <a:prstClr val="black"/>
                </a:solidFill>
              </a:rPr>
              <a:t> </a:t>
            </a:r>
            <a:r>
              <a:rPr lang="es-MX" sz="800" dirty="0">
                <a:solidFill>
                  <a:srgbClr val="008080"/>
                </a:solidFill>
              </a:rPr>
              <a:t>NUMCUENTA</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a:t>
            </a:r>
            <a:r>
              <a:rPr lang="es-MX" sz="800" dirty="0" err="1">
                <a:solidFill>
                  <a:srgbClr val="008080"/>
                </a:solidFill>
              </a:rPr>
              <a:t>CuentaOrigen</a:t>
            </a:r>
            <a:endParaRPr lang="es-MX" sz="800" dirty="0">
              <a:solidFill>
                <a:srgbClr val="008080"/>
              </a:solidFill>
            </a:endParaRPr>
          </a:p>
          <a:p>
            <a:r>
              <a:rPr lang="es-MX" sz="800" dirty="0">
                <a:solidFill>
                  <a:prstClr val="black"/>
                </a:solidFill>
              </a:rPr>
              <a:t> </a:t>
            </a:r>
          </a:p>
          <a:p>
            <a:endParaRPr lang="es-MX" sz="800" dirty="0">
              <a:solidFill>
                <a:srgbClr val="1F9127"/>
              </a:solidFill>
            </a:endParaRPr>
          </a:p>
        </p:txBody>
      </p:sp>
      <p:sp>
        <p:nvSpPr>
          <p:cNvPr id="11" name="CuadroTexto 10"/>
          <p:cNvSpPr txBox="1"/>
          <p:nvPr/>
        </p:nvSpPr>
        <p:spPr>
          <a:xfrm>
            <a:off x="4211960" y="1556792"/>
            <a:ext cx="3904731" cy="470898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Parte 2</a:t>
            </a:r>
          </a:p>
          <a:p>
            <a:r>
              <a:rPr lang="es-MX" sz="800" dirty="0" smtClean="0">
                <a:solidFill>
                  <a:srgbClr val="008000"/>
                </a:solidFill>
              </a:rPr>
              <a:t>/* </a:t>
            </a:r>
            <a:r>
              <a:rPr lang="es-MX" sz="800" dirty="0">
                <a:solidFill>
                  <a:srgbClr val="008000"/>
                </a:solidFill>
              </a:rPr>
              <a:t>Registramos el movimiento */</a:t>
            </a:r>
          </a:p>
          <a:p>
            <a:r>
              <a:rPr lang="es-MX" sz="800" dirty="0">
                <a:solidFill>
                  <a:srgbClr val="0000FF"/>
                </a:solidFill>
              </a:rPr>
              <a:t>INSERT</a:t>
            </a:r>
            <a:r>
              <a:rPr lang="es-MX" sz="800" dirty="0">
                <a:solidFill>
                  <a:prstClr val="black"/>
                </a:solidFill>
              </a:rPr>
              <a:t> </a:t>
            </a:r>
            <a:r>
              <a:rPr lang="es-MX" sz="800" dirty="0">
                <a:solidFill>
                  <a:srgbClr val="0000FF"/>
                </a:solidFill>
              </a:rPr>
              <a:t>INTO</a:t>
            </a:r>
            <a:r>
              <a:rPr lang="es-MX" sz="800" dirty="0">
                <a:solidFill>
                  <a:prstClr val="black"/>
                </a:solidFill>
              </a:rPr>
              <a:t> </a:t>
            </a:r>
            <a:r>
              <a:rPr lang="es-MX" sz="800" dirty="0">
                <a:solidFill>
                  <a:srgbClr val="008080"/>
                </a:solidFill>
              </a:rPr>
              <a:t>MOVIMIENTOS</a:t>
            </a:r>
            <a:r>
              <a:rPr lang="es-MX" sz="800" dirty="0">
                <a:solidFill>
                  <a:prstClr val="black"/>
                </a:solidFill>
              </a:rPr>
              <a:t> </a:t>
            </a:r>
          </a:p>
          <a:p>
            <a:r>
              <a:rPr lang="es-MX" sz="800" dirty="0">
                <a:solidFill>
                  <a:srgbClr val="808080"/>
                </a:solidFill>
              </a:rPr>
              <a:t>(</a:t>
            </a:r>
            <a:r>
              <a:rPr lang="es-MX" sz="800" dirty="0">
                <a:solidFill>
                  <a:srgbClr val="008080"/>
                </a:solidFill>
              </a:rPr>
              <a:t>IDCUENTA</a:t>
            </a:r>
            <a:r>
              <a:rPr lang="es-MX" sz="800" dirty="0">
                <a:solidFill>
                  <a:srgbClr val="808080"/>
                </a:solidFill>
              </a:rPr>
              <a:t>,</a:t>
            </a:r>
            <a:r>
              <a:rPr lang="es-MX" sz="800" dirty="0">
                <a:solidFill>
                  <a:prstClr val="black"/>
                </a:solidFill>
              </a:rPr>
              <a:t> </a:t>
            </a:r>
            <a:r>
              <a:rPr lang="es-MX" sz="800" dirty="0">
                <a:solidFill>
                  <a:srgbClr val="008080"/>
                </a:solidFill>
              </a:rPr>
              <a:t>SALDO_ANTERIOR</a:t>
            </a:r>
            <a:r>
              <a:rPr lang="es-MX" sz="800" dirty="0">
                <a:solidFill>
                  <a:srgbClr val="808080"/>
                </a:solidFill>
              </a:rPr>
              <a:t>,</a:t>
            </a:r>
            <a:r>
              <a:rPr lang="es-MX" sz="800" dirty="0">
                <a:solidFill>
                  <a:prstClr val="black"/>
                </a:solidFill>
              </a:rPr>
              <a:t> </a:t>
            </a:r>
            <a:r>
              <a:rPr lang="es-MX" sz="800" dirty="0">
                <a:solidFill>
                  <a:srgbClr val="008080"/>
                </a:solidFill>
              </a:rPr>
              <a:t>SALDO_POSTERIOR</a:t>
            </a:r>
            <a:r>
              <a:rPr lang="es-MX" sz="800" dirty="0">
                <a:solidFill>
                  <a:srgbClr val="808080"/>
                </a:solidFill>
              </a:rPr>
              <a:t>,</a:t>
            </a:r>
            <a:r>
              <a:rPr lang="es-MX" sz="800" dirty="0">
                <a:solidFill>
                  <a:prstClr val="black"/>
                </a:solidFill>
              </a:rPr>
              <a:t> </a:t>
            </a:r>
          </a:p>
          <a:p>
            <a:r>
              <a:rPr lang="es-MX" sz="800" dirty="0">
                <a:solidFill>
                  <a:prstClr val="black"/>
                </a:solidFill>
              </a:rPr>
              <a:t> </a:t>
            </a:r>
            <a:r>
              <a:rPr lang="es-MX" sz="800" dirty="0">
                <a:solidFill>
                  <a:srgbClr val="008080"/>
                </a:solidFill>
              </a:rPr>
              <a:t>IMPORTE</a:t>
            </a:r>
            <a:r>
              <a:rPr lang="es-MX" sz="800" dirty="0">
                <a:solidFill>
                  <a:srgbClr val="808080"/>
                </a:solidFill>
              </a:rPr>
              <a:t>,</a:t>
            </a:r>
            <a:r>
              <a:rPr lang="es-MX" sz="800" dirty="0">
                <a:solidFill>
                  <a:prstClr val="black"/>
                </a:solidFill>
              </a:rPr>
              <a:t> </a:t>
            </a:r>
            <a:r>
              <a:rPr lang="es-MX" sz="800" dirty="0">
                <a:solidFill>
                  <a:srgbClr val="008080"/>
                </a:solidFill>
              </a:rPr>
              <a:t>FXMOVIMIENTO</a:t>
            </a:r>
            <a:r>
              <a:rPr lang="es-MX" sz="800" dirty="0">
                <a:solidFill>
                  <a:srgbClr val="808080"/>
                </a:solidFill>
              </a:rPr>
              <a:t>)</a:t>
            </a:r>
          </a:p>
          <a:p>
            <a:r>
              <a:rPr lang="es-MX" sz="800" dirty="0">
                <a:solidFill>
                  <a:srgbClr val="0000FF"/>
                </a:solidFill>
              </a:rPr>
              <a:t>SELECT</a:t>
            </a:r>
            <a:r>
              <a:rPr lang="es-MX" sz="800" dirty="0">
                <a:solidFill>
                  <a:prstClr val="black"/>
                </a:solidFill>
              </a:rPr>
              <a:t> </a:t>
            </a:r>
          </a:p>
          <a:p>
            <a:r>
              <a:rPr lang="es-MX" sz="800" dirty="0">
                <a:solidFill>
                  <a:srgbClr val="008080"/>
                </a:solidFill>
              </a:rPr>
              <a:t>NUMCUENTA</a:t>
            </a:r>
            <a:r>
              <a:rPr lang="es-MX" sz="800" dirty="0">
                <a:solidFill>
                  <a:srgbClr val="808080"/>
                </a:solidFill>
              </a:rPr>
              <a:t>,</a:t>
            </a:r>
            <a:r>
              <a:rPr lang="es-MX" sz="800" dirty="0">
                <a:solidFill>
                  <a:prstClr val="black"/>
                </a:solidFill>
              </a:rPr>
              <a:t> </a:t>
            </a:r>
            <a:r>
              <a:rPr lang="es-MX" sz="800" dirty="0">
                <a:solidFill>
                  <a:srgbClr val="008080"/>
                </a:solidFill>
              </a:rPr>
              <a:t>SALDO</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@importe</a:t>
            </a:r>
            <a:r>
              <a:rPr lang="es-MX" sz="800" dirty="0">
                <a:solidFill>
                  <a:srgbClr val="808080"/>
                </a:solidFill>
              </a:rPr>
              <a:t>,</a:t>
            </a:r>
            <a:r>
              <a:rPr lang="es-MX" sz="800" dirty="0">
                <a:solidFill>
                  <a:prstClr val="black"/>
                </a:solidFill>
              </a:rPr>
              <a:t> </a:t>
            </a:r>
            <a:r>
              <a:rPr lang="es-MX" sz="800" dirty="0">
                <a:solidFill>
                  <a:srgbClr val="008080"/>
                </a:solidFill>
              </a:rPr>
              <a:t>SALDO</a:t>
            </a:r>
            <a:r>
              <a:rPr lang="es-MX" sz="800" dirty="0">
                <a:solidFill>
                  <a:srgbClr val="808080"/>
                </a:solidFill>
              </a:rPr>
              <a:t>,</a:t>
            </a:r>
            <a:r>
              <a:rPr lang="es-MX" sz="800" dirty="0">
                <a:solidFill>
                  <a:prstClr val="black"/>
                </a:solidFill>
              </a:rPr>
              <a:t> </a:t>
            </a:r>
            <a:r>
              <a:rPr lang="es-MX" sz="800" dirty="0">
                <a:solidFill>
                  <a:srgbClr val="008080"/>
                </a:solidFill>
              </a:rPr>
              <a:t>@importe</a:t>
            </a:r>
            <a:r>
              <a:rPr lang="es-MX" sz="800" dirty="0">
                <a:solidFill>
                  <a:srgbClr val="808080"/>
                </a:solidFill>
              </a:rPr>
              <a:t>,</a:t>
            </a:r>
            <a:r>
              <a:rPr lang="es-MX" sz="800" dirty="0">
                <a:solidFill>
                  <a:prstClr val="black"/>
                </a:solidFill>
              </a:rPr>
              <a:t> </a:t>
            </a:r>
            <a:r>
              <a:rPr lang="es-MX" sz="800" dirty="0" err="1">
                <a:solidFill>
                  <a:srgbClr val="FF00FF"/>
                </a:solidFill>
              </a:rPr>
              <a:t>getdate</a:t>
            </a:r>
            <a:r>
              <a:rPr lang="es-MX" sz="800" dirty="0">
                <a:solidFill>
                  <a:srgbClr val="808080"/>
                </a:solidFill>
              </a:rPr>
              <a:t>()</a:t>
            </a:r>
          </a:p>
          <a:p>
            <a:r>
              <a:rPr lang="es-MX" sz="800" dirty="0">
                <a:solidFill>
                  <a:srgbClr val="0000FF"/>
                </a:solidFill>
              </a:rPr>
              <a:t>FROM</a:t>
            </a:r>
            <a:r>
              <a:rPr lang="es-MX" sz="800" dirty="0">
                <a:solidFill>
                  <a:prstClr val="black"/>
                </a:solidFill>
              </a:rPr>
              <a:t> </a:t>
            </a:r>
            <a:r>
              <a:rPr lang="es-MX" sz="800" dirty="0">
                <a:solidFill>
                  <a:srgbClr val="008080"/>
                </a:solidFill>
              </a:rPr>
              <a:t>CUENTA</a:t>
            </a:r>
          </a:p>
          <a:p>
            <a:r>
              <a:rPr lang="es-MX" sz="800" dirty="0">
                <a:solidFill>
                  <a:srgbClr val="0000FF"/>
                </a:solidFill>
              </a:rPr>
              <a:t>WHERE</a:t>
            </a:r>
            <a:r>
              <a:rPr lang="es-MX" sz="800" dirty="0">
                <a:solidFill>
                  <a:prstClr val="black"/>
                </a:solidFill>
              </a:rPr>
              <a:t> </a:t>
            </a:r>
            <a:r>
              <a:rPr lang="es-MX" sz="800" dirty="0">
                <a:solidFill>
                  <a:srgbClr val="008080"/>
                </a:solidFill>
              </a:rPr>
              <a:t>NUMCUENTA</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a:t>
            </a:r>
            <a:r>
              <a:rPr lang="es-MX" sz="800" dirty="0" err="1">
                <a:solidFill>
                  <a:srgbClr val="008080"/>
                </a:solidFill>
              </a:rPr>
              <a:t>CuentaOrigen</a:t>
            </a:r>
            <a:endParaRPr lang="es-MX" sz="800" dirty="0">
              <a:solidFill>
                <a:srgbClr val="008080"/>
              </a:solidFill>
            </a:endParaRPr>
          </a:p>
          <a:p>
            <a:r>
              <a:rPr lang="es-MX" sz="800" dirty="0">
                <a:solidFill>
                  <a:prstClr val="black"/>
                </a:solidFill>
              </a:rPr>
              <a:t> </a:t>
            </a:r>
          </a:p>
          <a:p>
            <a:r>
              <a:rPr lang="es-MX" sz="800" dirty="0">
                <a:solidFill>
                  <a:srgbClr val="008000"/>
                </a:solidFill>
              </a:rPr>
              <a:t>/* Incrementamos el importe de la cuenta destino */</a:t>
            </a:r>
          </a:p>
          <a:p>
            <a:r>
              <a:rPr lang="es-MX" sz="800" dirty="0">
                <a:solidFill>
                  <a:srgbClr val="0000FF"/>
                </a:solidFill>
              </a:rPr>
              <a:t>UPDATE</a:t>
            </a:r>
            <a:r>
              <a:rPr lang="es-MX" sz="800" dirty="0">
                <a:solidFill>
                  <a:prstClr val="black"/>
                </a:solidFill>
              </a:rPr>
              <a:t> </a:t>
            </a:r>
            <a:r>
              <a:rPr lang="es-MX" sz="800" dirty="0">
                <a:solidFill>
                  <a:srgbClr val="008080"/>
                </a:solidFill>
              </a:rPr>
              <a:t>CUENTA</a:t>
            </a:r>
            <a:r>
              <a:rPr lang="es-MX" sz="800" dirty="0">
                <a:solidFill>
                  <a:prstClr val="black"/>
                </a:solidFill>
              </a:rPr>
              <a:t> </a:t>
            </a:r>
          </a:p>
          <a:p>
            <a:r>
              <a:rPr lang="es-MX" sz="800" dirty="0">
                <a:solidFill>
                  <a:srgbClr val="0000FF"/>
                </a:solidFill>
              </a:rPr>
              <a:t>SET</a:t>
            </a:r>
            <a:r>
              <a:rPr lang="es-MX" sz="800" dirty="0">
                <a:solidFill>
                  <a:prstClr val="black"/>
                </a:solidFill>
              </a:rPr>
              <a:t> </a:t>
            </a:r>
            <a:r>
              <a:rPr lang="es-MX" sz="800" dirty="0">
                <a:solidFill>
                  <a:srgbClr val="008080"/>
                </a:solidFill>
              </a:rPr>
              <a:t>SALDO</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SALDO</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@importe</a:t>
            </a:r>
          </a:p>
          <a:p>
            <a:r>
              <a:rPr lang="es-MX" sz="800" dirty="0">
                <a:solidFill>
                  <a:srgbClr val="0000FF"/>
                </a:solidFill>
              </a:rPr>
              <a:t>WHERE</a:t>
            </a:r>
            <a:r>
              <a:rPr lang="es-MX" sz="800" dirty="0">
                <a:solidFill>
                  <a:prstClr val="black"/>
                </a:solidFill>
              </a:rPr>
              <a:t> </a:t>
            </a:r>
            <a:r>
              <a:rPr lang="es-MX" sz="800" dirty="0">
                <a:solidFill>
                  <a:srgbClr val="008080"/>
                </a:solidFill>
              </a:rPr>
              <a:t>NUMCUENTA</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a:t>
            </a:r>
            <a:r>
              <a:rPr lang="es-MX" sz="800" dirty="0" err="1">
                <a:solidFill>
                  <a:srgbClr val="008080"/>
                </a:solidFill>
              </a:rPr>
              <a:t>CuentaDestino</a:t>
            </a:r>
            <a:endParaRPr lang="es-MX" sz="800" dirty="0">
              <a:solidFill>
                <a:srgbClr val="008080"/>
              </a:solidFill>
            </a:endParaRPr>
          </a:p>
          <a:p>
            <a:r>
              <a:rPr lang="es-MX" sz="800" dirty="0">
                <a:solidFill>
                  <a:prstClr val="black"/>
                </a:solidFill>
              </a:rPr>
              <a:t> </a:t>
            </a:r>
          </a:p>
          <a:p>
            <a:r>
              <a:rPr lang="es-MX" sz="800" dirty="0">
                <a:solidFill>
                  <a:srgbClr val="008000"/>
                </a:solidFill>
              </a:rPr>
              <a:t>/* Registramos el movimiento */</a:t>
            </a:r>
          </a:p>
          <a:p>
            <a:r>
              <a:rPr lang="es-MX" sz="800" dirty="0">
                <a:solidFill>
                  <a:srgbClr val="0000FF"/>
                </a:solidFill>
              </a:rPr>
              <a:t>INSERT</a:t>
            </a:r>
            <a:r>
              <a:rPr lang="es-MX" sz="800" dirty="0">
                <a:solidFill>
                  <a:prstClr val="black"/>
                </a:solidFill>
              </a:rPr>
              <a:t> </a:t>
            </a:r>
            <a:r>
              <a:rPr lang="es-MX" sz="800" dirty="0">
                <a:solidFill>
                  <a:srgbClr val="0000FF"/>
                </a:solidFill>
              </a:rPr>
              <a:t>INTO</a:t>
            </a:r>
            <a:r>
              <a:rPr lang="es-MX" sz="800" dirty="0">
                <a:solidFill>
                  <a:prstClr val="black"/>
                </a:solidFill>
              </a:rPr>
              <a:t> </a:t>
            </a:r>
            <a:r>
              <a:rPr lang="es-MX" sz="800" dirty="0">
                <a:solidFill>
                  <a:srgbClr val="008080"/>
                </a:solidFill>
              </a:rPr>
              <a:t>MOVIMIENTOS</a:t>
            </a:r>
            <a:r>
              <a:rPr lang="es-MX" sz="800" dirty="0">
                <a:solidFill>
                  <a:prstClr val="black"/>
                </a:solidFill>
              </a:rPr>
              <a:t> </a:t>
            </a:r>
          </a:p>
          <a:p>
            <a:r>
              <a:rPr lang="es-MX" sz="800" dirty="0">
                <a:solidFill>
                  <a:srgbClr val="808080"/>
                </a:solidFill>
              </a:rPr>
              <a:t>(</a:t>
            </a:r>
            <a:r>
              <a:rPr lang="es-MX" sz="800" dirty="0">
                <a:solidFill>
                  <a:srgbClr val="008080"/>
                </a:solidFill>
              </a:rPr>
              <a:t>IDCUENTA</a:t>
            </a:r>
            <a:r>
              <a:rPr lang="es-MX" sz="800" dirty="0">
                <a:solidFill>
                  <a:srgbClr val="808080"/>
                </a:solidFill>
              </a:rPr>
              <a:t>,</a:t>
            </a:r>
            <a:r>
              <a:rPr lang="es-MX" sz="800" dirty="0">
                <a:solidFill>
                  <a:prstClr val="black"/>
                </a:solidFill>
              </a:rPr>
              <a:t> </a:t>
            </a:r>
            <a:r>
              <a:rPr lang="es-MX" sz="800" dirty="0">
                <a:solidFill>
                  <a:srgbClr val="008080"/>
                </a:solidFill>
              </a:rPr>
              <a:t>SALDO_ANTERIOR</a:t>
            </a:r>
            <a:r>
              <a:rPr lang="es-MX" sz="800" dirty="0">
                <a:solidFill>
                  <a:srgbClr val="808080"/>
                </a:solidFill>
              </a:rPr>
              <a:t>,</a:t>
            </a:r>
            <a:r>
              <a:rPr lang="es-MX" sz="800" dirty="0">
                <a:solidFill>
                  <a:prstClr val="black"/>
                </a:solidFill>
              </a:rPr>
              <a:t> </a:t>
            </a:r>
            <a:r>
              <a:rPr lang="es-MX" sz="800" dirty="0">
                <a:solidFill>
                  <a:srgbClr val="008080"/>
                </a:solidFill>
              </a:rPr>
              <a:t>SALDO_POSTERIOR</a:t>
            </a:r>
            <a:r>
              <a:rPr lang="es-MX" sz="800" dirty="0">
                <a:solidFill>
                  <a:srgbClr val="808080"/>
                </a:solidFill>
              </a:rPr>
              <a:t>,</a:t>
            </a:r>
          </a:p>
          <a:p>
            <a:r>
              <a:rPr lang="es-MX" sz="800" dirty="0">
                <a:solidFill>
                  <a:prstClr val="black"/>
                </a:solidFill>
              </a:rPr>
              <a:t> </a:t>
            </a:r>
            <a:r>
              <a:rPr lang="es-MX" sz="800" dirty="0">
                <a:solidFill>
                  <a:srgbClr val="008080"/>
                </a:solidFill>
              </a:rPr>
              <a:t>IMPORTE</a:t>
            </a:r>
            <a:r>
              <a:rPr lang="es-MX" sz="800" dirty="0">
                <a:solidFill>
                  <a:srgbClr val="808080"/>
                </a:solidFill>
              </a:rPr>
              <a:t>,</a:t>
            </a:r>
            <a:r>
              <a:rPr lang="es-MX" sz="800" dirty="0">
                <a:solidFill>
                  <a:prstClr val="black"/>
                </a:solidFill>
              </a:rPr>
              <a:t> </a:t>
            </a:r>
            <a:r>
              <a:rPr lang="es-MX" sz="800" dirty="0">
                <a:solidFill>
                  <a:srgbClr val="008080"/>
                </a:solidFill>
              </a:rPr>
              <a:t>FXMOVIMIENTO</a:t>
            </a:r>
            <a:r>
              <a:rPr lang="es-MX" sz="800" dirty="0">
                <a:solidFill>
                  <a:srgbClr val="808080"/>
                </a:solidFill>
              </a:rPr>
              <a:t>)</a:t>
            </a:r>
          </a:p>
          <a:p>
            <a:r>
              <a:rPr lang="es-MX" sz="800" dirty="0">
                <a:solidFill>
                  <a:srgbClr val="0000FF"/>
                </a:solidFill>
              </a:rPr>
              <a:t>SELECT</a:t>
            </a:r>
            <a:r>
              <a:rPr lang="es-MX" sz="800" dirty="0">
                <a:solidFill>
                  <a:prstClr val="black"/>
                </a:solidFill>
              </a:rPr>
              <a:t> </a:t>
            </a:r>
          </a:p>
          <a:p>
            <a:r>
              <a:rPr lang="es-MX" sz="800" dirty="0">
                <a:solidFill>
                  <a:srgbClr val="008080"/>
                </a:solidFill>
              </a:rPr>
              <a:t>NUMCUENTA</a:t>
            </a:r>
            <a:r>
              <a:rPr lang="es-MX" sz="800" dirty="0">
                <a:solidFill>
                  <a:srgbClr val="808080"/>
                </a:solidFill>
              </a:rPr>
              <a:t>,</a:t>
            </a:r>
            <a:r>
              <a:rPr lang="es-MX" sz="800" dirty="0">
                <a:solidFill>
                  <a:prstClr val="black"/>
                </a:solidFill>
              </a:rPr>
              <a:t> </a:t>
            </a:r>
            <a:r>
              <a:rPr lang="es-MX" sz="800" dirty="0">
                <a:solidFill>
                  <a:srgbClr val="008080"/>
                </a:solidFill>
              </a:rPr>
              <a:t>SALDO</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@importe</a:t>
            </a:r>
            <a:r>
              <a:rPr lang="es-MX" sz="800" dirty="0">
                <a:solidFill>
                  <a:srgbClr val="808080"/>
                </a:solidFill>
              </a:rPr>
              <a:t>,</a:t>
            </a:r>
            <a:r>
              <a:rPr lang="es-MX" sz="800" dirty="0">
                <a:solidFill>
                  <a:prstClr val="black"/>
                </a:solidFill>
              </a:rPr>
              <a:t> </a:t>
            </a:r>
            <a:r>
              <a:rPr lang="es-MX" sz="800" dirty="0">
                <a:solidFill>
                  <a:srgbClr val="008080"/>
                </a:solidFill>
              </a:rPr>
              <a:t>SALDO</a:t>
            </a:r>
            <a:r>
              <a:rPr lang="es-MX" sz="800" dirty="0">
                <a:solidFill>
                  <a:srgbClr val="808080"/>
                </a:solidFill>
              </a:rPr>
              <a:t>,</a:t>
            </a:r>
            <a:r>
              <a:rPr lang="es-MX" sz="800" dirty="0">
                <a:solidFill>
                  <a:prstClr val="black"/>
                </a:solidFill>
              </a:rPr>
              <a:t> </a:t>
            </a:r>
            <a:r>
              <a:rPr lang="es-MX" sz="800" dirty="0">
                <a:solidFill>
                  <a:srgbClr val="008080"/>
                </a:solidFill>
              </a:rPr>
              <a:t>@importe</a:t>
            </a:r>
            <a:r>
              <a:rPr lang="es-MX" sz="800" dirty="0">
                <a:solidFill>
                  <a:srgbClr val="808080"/>
                </a:solidFill>
              </a:rPr>
              <a:t>,</a:t>
            </a:r>
            <a:r>
              <a:rPr lang="es-MX" sz="800" dirty="0">
                <a:solidFill>
                  <a:prstClr val="black"/>
                </a:solidFill>
              </a:rPr>
              <a:t> </a:t>
            </a:r>
            <a:r>
              <a:rPr lang="es-MX" sz="800" dirty="0" err="1">
                <a:solidFill>
                  <a:srgbClr val="FF00FF"/>
                </a:solidFill>
              </a:rPr>
              <a:t>getdate</a:t>
            </a:r>
            <a:r>
              <a:rPr lang="es-MX" sz="800" dirty="0">
                <a:solidFill>
                  <a:srgbClr val="808080"/>
                </a:solidFill>
              </a:rPr>
              <a:t>()</a:t>
            </a:r>
          </a:p>
          <a:p>
            <a:r>
              <a:rPr lang="es-MX" sz="800" dirty="0">
                <a:solidFill>
                  <a:srgbClr val="0000FF"/>
                </a:solidFill>
              </a:rPr>
              <a:t>FROM</a:t>
            </a:r>
            <a:r>
              <a:rPr lang="es-MX" sz="800" dirty="0">
                <a:solidFill>
                  <a:prstClr val="black"/>
                </a:solidFill>
              </a:rPr>
              <a:t> </a:t>
            </a:r>
            <a:r>
              <a:rPr lang="es-MX" sz="800" dirty="0">
                <a:solidFill>
                  <a:srgbClr val="008080"/>
                </a:solidFill>
              </a:rPr>
              <a:t>CUENTA</a:t>
            </a:r>
          </a:p>
          <a:p>
            <a:r>
              <a:rPr lang="es-MX" sz="800" dirty="0">
                <a:solidFill>
                  <a:srgbClr val="0000FF"/>
                </a:solidFill>
              </a:rPr>
              <a:t>WHERE</a:t>
            </a:r>
            <a:r>
              <a:rPr lang="es-MX" sz="800" dirty="0">
                <a:solidFill>
                  <a:prstClr val="black"/>
                </a:solidFill>
              </a:rPr>
              <a:t> </a:t>
            </a:r>
            <a:r>
              <a:rPr lang="es-MX" sz="800" dirty="0">
                <a:solidFill>
                  <a:srgbClr val="008080"/>
                </a:solidFill>
              </a:rPr>
              <a:t>NUMCUENTA</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a:t>
            </a:r>
            <a:r>
              <a:rPr lang="es-MX" sz="800" dirty="0" err="1">
                <a:solidFill>
                  <a:srgbClr val="008080"/>
                </a:solidFill>
              </a:rPr>
              <a:t>CuentaDestino</a:t>
            </a:r>
            <a:endParaRPr lang="es-MX" sz="800" dirty="0">
              <a:solidFill>
                <a:srgbClr val="008080"/>
              </a:solidFill>
            </a:endParaRPr>
          </a:p>
          <a:p>
            <a:r>
              <a:rPr lang="es-MX" sz="800" dirty="0">
                <a:solidFill>
                  <a:prstClr val="black"/>
                </a:solidFill>
              </a:rPr>
              <a:t> </a:t>
            </a:r>
          </a:p>
          <a:p>
            <a:r>
              <a:rPr lang="es-MX" sz="800" dirty="0">
                <a:solidFill>
                  <a:srgbClr val="008000"/>
                </a:solidFill>
              </a:rPr>
              <a:t>/* Confirmamos la </a:t>
            </a:r>
            <a:r>
              <a:rPr lang="es-MX" sz="800" dirty="0" err="1">
                <a:solidFill>
                  <a:srgbClr val="008000"/>
                </a:solidFill>
              </a:rPr>
              <a:t>transaccion</a:t>
            </a:r>
            <a:r>
              <a:rPr lang="es-MX" sz="800" dirty="0">
                <a:solidFill>
                  <a:srgbClr val="008000"/>
                </a:solidFill>
              </a:rPr>
              <a:t>*/</a:t>
            </a:r>
            <a:r>
              <a:rPr lang="es-MX" sz="800" dirty="0">
                <a:solidFill>
                  <a:prstClr val="black"/>
                </a:solidFill>
              </a:rPr>
              <a:t> </a:t>
            </a:r>
          </a:p>
          <a:p>
            <a:r>
              <a:rPr lang="es-MX" sz="800" dirty="0">
                <a:solidFill>
                  <a:srgbClr val="0000FF"/>
                </a:solidFill>
              </a:rPr>
              <a:t>COMMIT</a:t>
            </a:r>
            <a:r>
              <a:rPr lang="es-MX" sz="800" dirty="0">
                <a:solidFill>
                  <a:prstClr val="black"/>
                </a:solidFill>
              </a:rPr>
              <a:t> </a:t>
            </a:r>
            <a:r>
              <a:rPr lang="es-MX" sz="800" dirty="0">
                <a:solidFill>
                  <a:srgbClr val="0000FF"/>
                </a:solidFill>
              </a:rPr>
              <a:t>TRANSACTION</a:t>
            </a:r>
            <a:r>
              <a:rPr lang="es-MX" sz="800" dirty="0">
                <a:solidFill>
                  <a:prstClr val="black"/>
                </a:solidFill>
              </a:rPr>
              <a:t> </a:t>
            </a:r>
            <a:r>
              <a:rPr lang="es-MX" sz="800" dirty="0">
                <a:solidFill>
                  <a:srgbClr val="008000"/>
                </a:solidFill>
              </a:rPr>
              <a:t>-- O solo COMMIT</a:t>
            </a:r>
          </a:p>
          <a:p>
            <a:r>
              <a:rPr lang="es-MX" sz="800" dirty="0">
                <a:solidFill>
                  <a:prstClr val="black"/>
                </a:solidFill>
              </a:rPr>
              <a:t> </a:t>
            </a:r>
          </a:p>
          <a:p>
            <a:r>
              <a:rPr lang="es-MX" sz="800" dirty="0">
                <a:solidFill>
                  <a:srgbClr val="0000FF"/>
                </a:solidFill>
              </a:rPr>
              <a:t>END</a:t>
            </a:r>
            <a:r>
              <a:rPr lang="es-MX" sz="800" dirty="0">
                <a:solidFill>
                  <a:prstClr val="black"/>
                </a:solidFill>
              </a:rPr>
              <a:t> </a:t>
            </a:r>
            <a:r>
              <a:rPr lang="es-MX" sz="800" dirty="0">
                <a:solidFill>
                  <a:srgbClr val="0000FF"/>
                </a:solidFill>
              </a:rPr>
              <a:t>TRY</a:t>
            </a:r>
          </a:p>
          <a:p>
            <a:r>
              <a:rPr lang="es-MX" sz="800" dirty="0">
                <a:solidFill>
                  <a:srgbClr val="0000FF"/>
                </a:solidFill>
              </a:rPr>
              <a:t>BEGIN</a:t>
            </a:r>
            <a:r>
              <a:rPr lang="es-MX" sz="800" dirty="0">
                <a:solidFill>
                  <a:prstClr val="black"/>
                </a:solidFill>
              </a:rPr>
              <a:t> </a:t>
            </a:r>
            <a:r>
              <a:rPr lang="es-MX" sz="800" dirty="0">
                <a:solidFill>
                  <a:srgbClr val="0000FF"/>
                </a:solidFill>
              </a:rPr>
              <a:t>CATCH</a:t>
            </a:r>
          </a:p>
          <a:p>
            <a:r>
              <a:rPr lang="es-MX" sz="800" dirty="0">
                <a:solidFill>
                  <a:srgbClr val="008000"/>
                </a:solidFill>
              </a:rPr>
              <a:t>/* Hay un error, deshacemos los cambios*/</a:t>
            </a:r>
            <a:r>
              <a:rPr lang="es-MX" sz="800" dirty="0">
                <a:solidFill>
                  <a:prstClr val="black"/>
                </a:solidFill>
              </a:rPr>
              <a:t> </a:t>
            </a:r>
          </a:p>
          <a:p>
            <a:r>
              <a:rPr lang="es-MX" sz="800" dirty="0">
                <a:solidFill>
                  <a:srgbClr val="0000FF"/>
                </a:solidFill>
              </a:rPr>
              <a:t>ROLLBACK</a:t>
            </a:r>
            <a:r>
              <a:rPr lang="es-MX" sz="800" dirty="0">
                <a:solidFill>
                  <a:prstClr val="black"/>
                </a:solidFill>
              </a:rPr>
              <a:t> </a:t>
            </a:r>
            <a:r>
              <a:rPr lang="es-MX" sz="800" dirty="0">
                <a:solidFill>
                  <a:srgbClr val="0000FF"/>
                </a:solidFill>
              </a:rPr>
              <a:t>TRANSACTION</a:t>
            </a:r>
            <a:r>
              <a:rPr lang="es-MX" sz="800" dirty="0">
                <a:solidFill>
                  <a:prstClr val="black"/>
                </a:solidFill>
              </a:rPr>
              <a:t> </a:t>
            </a:r>
            <a:r>
              <a:rPr lang="es-MX" sz="800" dirty="0">
                <a:solidFill>
                  <a:srgbClr val="008000"/>
                </a:solidFill>
              </a:rPr>
              <a:t>-- O solo ROLLBACK</a:t>
            </a:r>
          </a:p>
          <a:p>
            <a:r>
              <a:rPr lang="es-MX" sz="800" dirty="0">
                <a:solidFill>
                  <a:srgbClr val="0000FF"/>
                </a:solidFill>
              </a:rPr>
              <a:t>PRINT</a:t>
            </a:r>
            <a:r>
              <a:rPr lang="es-MX" sz="800" dirty="0">
                <a:solidFill>
                  <a:prstClr val="black"/>
                </a:solidFill>
              </a:rPr>
              <a:t> </a:t>
            </a:r>
            <a:r>
              <a:rPr lang="es-MX" sz="800" dirty="0">
                <a:solidFill>
                  <a:srgbClr val="FF0000"/>
                </a:solidFill>
              </a:rPr>
              <a:t>'Se ha producido un error!'</a:t>
            </a:r>
          </a:p>
          <a:p>
            <a:r>
              <a:rPr lang="es-MX" sz="800" dirty="0">
                <a:solidFill>
                  <a:srgbClr val="0000FF"/>
                </a:solidFill>
              </a:rPr>
              <a:t>END</a:t>
            </a:r>
            <a:r>
              <a:rPr lang="es-MX" sz="800" dirty="0">
                <a:solidFill>
                  <a:prstClr val="black"/>
                </a:solidFill>
              </a:rPr>
              <a:t> </a:t>
            </a:r>
            <a:r>
              <a:rPr lang="es-MX" sz="800" dirty="0">
                <a:solidFill>
                  <a:srgbClr val="0000FF"/>
                </a:solidFill>
              </a:rPr>
              <a:t>CATCH</a:t>
            </a:r>
          </a:p>
          <a:p>
            <a:r>
              <a:rPr lang="es-MX" sz="800" dirty="0" err="1">
                <a:solidFill>
                  <a:srgbClr val="0000FF"/>
                </a:solidFill>
              </a:rPr>
              <a:t>go</a:t>
            </a:r>
            <a:endParaRPr lang="es-MX" sz="800" dirty="0">
              <a:solidFill>
                <a:srgbClr val="0000FF"/>
              </a:solidFill>
            </a:endParaRPr>
          </a:p>
          <a:p>
            <a:r>
              <a:rPr lang="es-MX" sz="800" dirty="0" err="1">
                <a:solidFill>
                  <a:srgbClr val="0000FF"/>
                </a:solidFill>
              </a:rPr>
              <a:t>select</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err="1">
                <a:solidFill>
                  <a:srgbClr val="0000FF"/>
                </a:solidFill>
              </a:rPr>
              <a:t>from</a:t>
            </a:r>
            <a:r>
              <a:rPr lang="es-MX" sz="800" dirty="0">
                <a:solidFill>
                  <a:prstClr val="black"/>
                </a:solidFill>
              </a:rPr>
              <a:t> </a:t>
            </a:r>
            <a:r>
              <a:rPr lang="es-MX" sz="800" dirty="0">
                <a:solidFill>
                  <a:srgbClr val="008080"/>
                </a:solidFill>
              </a:rPr>
              <a:t>cuenta</a:t>
            </a:r>
          </a:p>
          <a:p>
            <a:r>
              <a:rPr lang="es-MX" sz="800" dirty="0" err="1">
                <a:solidFill>
                  <a:srgbClr val="0000FF"/>
                </a:solidFill>
              </a:rPr>
              <a:t>go</a:t>
            </a:r>
            <a:endParaRPr lang="es-MX" sz="800" dirty="0">
              <a:solidFill>
                <a:srgbClr val="1F9127"/>
              </a:solidFill>
            </a:endParaRPr>
          </a:p>
        </p:txBody>
      </p:sp>
    </p:spTree>
    <p:extLst>
      <p:ext uri="{BB962C8B-B14F-4D97-AF65-F5344CB8AC3E}">
        <p14:creationId xmlns:p14="http://schemas.microsoft.com/office/powerpoint/2010/main" val="185205134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816703"/>
          </a:xfrm>
          <a:prstGeom prst="rect">
            <a:avLst/>
          </a:prstGeom>
          <a:noFill/>
        </p:spPr>
        <p:txBody>
          <a:bodyPr wrap="square" rtlCol="0">
            <a:spAutoFit/>
          </a:bodyPr>
          <a:lstStyle/>
          <a:p>
            <a:pPr algn="ctr"/>
            <a:r>
              <a:rPr lang="es-MX" sz="2000" b="1" dirty="0" err="1" smtClean="0">
                <a:solidFill>
                  <a:srgbClr val="1F9127"/>
                </a:solidFill>
                <a:effectLst>
                  <a:outerShdw blurRad="38100" dist="38100" dir="2700000" algn="tl">
                    <a:srgbClr val="000000">
                      <a:alpha val="43137"/>
                    </a:srgbClr>
                  </a:outerShdw>
                </a:effectLst>
              </a:rPr>
              <a:t>SavePoint</a:t>
            </a:r>
            <a:r>
              <a:rPr lang="es-MX" sz="2000" b="1" dirty="0" smtClean="0">
                <a:solidFill>
                  <a:srgbClr val="1F9127"/>
                </a:solidFill>
                <a:effectLst>
                  <a:outerShdw blurRad="38100" dist="38100" dir="2700000" algn="tl">
                    <a:srgbClr val="000000">
                      <a:alpha val="43137"/>
                    </a:srgbClr>
                  </a:outerShdw>
                </a:effectLst>
              </a:rPr>
              <a:t> y </a:t>
            </a:r>
            <a:r>
              <a:rPr lang="es-MX" sz="2000" b="1" dirty="0" err="1" smtClean="0">
                <a:solidFill>
                  <a:srgbClr val="1F9127"/>
                </a:solidFill>
                <a:effectLst>
                  <a:outerShdw blurRad="38100" dist="38100" dir="2700000" algn="tl">
                    <a:srgbClr val="000000">
                      <a:alpha val="43137"/>
                    </a:srgbClr>
                  </a:outerShdw>
                </a:effectLst>
              </a:rPr>
              <a:t>Rollback</a:t>
            </a:r>
            <a:endParaRPr lang="es-MX" sz="2000" b="1" dirty="0" smtClean="0">
              <a:solidFill>
                <a:srgbClr val="1F9127"/>
              </a:solidFill>
              <a:effectLst>
                <a:outerShdw blurRad="38100" dist="38100" dir="2700000" algn="tl">
                  <a:srgbClr val="000000">
                    <a:alpha val="43137"/>
                  </a:srgbClr>
                </a:outerShdw>
              </a:effectLst>
            </a:endParaRP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Los puntos de recuperación (</a:t>
            </a:r>
            <a:r>
              <a:rPr lang="es-MX" sz="2000" dirty="0" err="1">
                <a:solidFill>
                  <a:srgbClr val="1F9127"/>
                </a:solidFill>
              </a:rPr>
              <a:t>SavePoints</a:t>
            </a:r>
            <a:r>
              <a:rPr lang="es-MX" sz="2000" dirty="0">
                <a:solidFill>
                  <a:srgbClr val="1F9127"/>
                </a:solidFill>
              </a:rPr>
              <a:t>) permiten manejar las transacciones por pasos, pudiendo hacer </a:t>
            </a:r>
            <a:r>
              <a:rPr lang="es-MX" sz="2000" dirty="0" err="1">
                <a:solidFill>
                  <a:srgbClr val="1F9127"/>
                </a:solidFill>
              </a:rPr>
              <a:t>rollbacks</a:t>
            </a:r>
            <a:r>
              <a:rPr lang="es-MX" sz="2000" dirty="0">
                <a:solidFill>
                  <a:srgbClr val="1F9127"/>
                </a:solidFill>
              </a:rPr>
              <a:t> hasta un punto marcado por el </a:t>
            </a:r>
            <a:r>
              <a:rPr lang="es-MX" sz="2000" dirty="0" err="1">
                <a:solidFill>
                  <a:srgbClr val="1F9127"/>
                </a:solidFill>
              </a:rPr>
              <a:t>savepoint</a:t>
            </a:r>
            <a:r>
              <a:rPr lang="es-MX" sz="2000" dirty="0">
                <a:solidFill>
                  <a:srgbClr val="1F9127"/>
                </a:solidFill>
              </a:rPr>
              <a:t> y no por toda la transacción</a:t>
            </a:r>
            <a:r>
              <a:rPr lang="es-MX" sz="2000" dirty="0" smtClean="0">
                <a:solidFill>
                  <a:srgbClr val="1F9127"/>
                </a:solidFill>
              </a:rPr>
              <a:t>. Ejemplo:</a:t>
            </a: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TRAN</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30</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30</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'Acayucan'</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PRUEBA</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WHERE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ID</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SAVE</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TRANSACTION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T1</a:t>
            </a:r>
            <a:r>
              <a:rPr lang="es-MX" sz="2000" dirty="0" smtClean="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5309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Tipos de Datos Carácter</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772816"/>
            <a:ext cx="8712968" cy="4708981"/>
          </a:xfrm>
          <a:prstGeom prst="rect">
            <a:avLst/>
          </a:prstGeom>
          <a:noFill/>
        </p:spPr>
        <p:txBody>
          <a:bodyPr wrap="square" rtlCol="0">
            <a:spAutoFit/>
          </a:bodyPr>
          <a:lstStyle/>
          <a:p>
            <a:pPr algn="ctr"/>
            <a:r>
              <a:rPr lang="es-MX" sz="2000" b="1" dirty="0">
                <a:solidFill>
                  <a:srgbClr val="1F9127"/>
                </a:solidFill>
                <a:effectLst>
                  <a:outerShdw blurRad="38100" dist="38100" dir="2700000" algn="tl">
                    <a:srgbClr val="000000">
                      <a:alpha val="43137"/>
                    </a:srgbClr>
                  </a:outerShdw>
                </a:effectLst>
              </a:rPr>
              <a:t>Datos de caracteres de longitud fija y </a:t>
            </a:r>
            <a:r>
              <a:rPr lang="es-MX" sz="2000" b="1" dirty="0" smtClean="0">
                <a:solidFill>
                  <a:srgbClr val="1F9127"/>
                </a:solidFill>
                <a:effectLst>
                  <a:outerShdw blurRad="38100" dist="38100" dir="2700000" algn="tl">
                    <a:srgbClr val="000000">
                      <a:alpha val="43137"/>
                    </a:srgbClr>
                  </a:outerShdw>
                </a:effectLst>
              </a:rPr>
              <a:t>variable</a:t>
            </a:r>
          </a:p>
          <a:p>
            <a:pPr algn="ctr"/>
            <a:endParaRPr lang="es-MX" sz="2000" b="1" dirty="0">
              <a:solidFill>
                <a:srgbClr val="1F9127"/>
              </a:solidFill>
              <a:effectLst>
                <a:outerShdw blurRad="38100" dist="38100" dir="2700000" algn="tl">
                  <a:srgbClr val="000000">
                    <a:alpha val="43137"/>
                  </a:srgbClr>
                </a:outerShdw>
              </a:effectLst>
            </a:endParaRPr>
          </a:p>
          <a:p>
            <a:pPr algn="just"/>
            <a:r>
              <a:rPr lang="es-MX" sz="2000" dirty="0" smtClean="0">
                <a:solidFill>
                  <a:srgbClr val="1F9127"/>
                </a:solidFill>
              </a:rPr>
              <a:t>SQL </a:t>
            </a:r>
            <a:r>
              <a:rPr lang="es-MX" sz="2000" dirty="0">
                <a:solidFill>
                  <a:srgbClr val="1F9127"/>
                </a:solidFill>
              </a:rPr>
              <a:t>Server le permite definir los datos de caracteres, ya sea como longitud fija o variable.</a:t>
            </a:r>
          </a:p>
          <a:p>
            <a:pPr algn="just"/>
            <a:r>
              <a:rPr lang="es-MX" sz="2000" dirty="0">
                <a:solidFill>
                  <a:srgbClr val="1F9127"/>
                </a:solidFill>
              </a:rPr>
              <a:t>El número de caracteres definidos establece el número máximo de caracteres que se permiten almacenar en una columna.</a:t>
            </a:r>
          </a:p>
          <a:p>
            <a:pPr algn="just"/>
            <a:r>
              <a:rPr lang="es-MX" sz="2000" dirty="0">
                <a:solidFill>
                  <a:srgbClr val="1F9127"/>
                </a:solidFill>
              </a:rPr>
              <a:t> </a:t>
            </a:r>
          </a:p>
          <a:p>
            <a:pPr algn="just"/>
            <a:r>
              <a:rPr lang="es-MX" sz="2000" dirty="0">
                <a:solidFill>
                  <a:srgbClr val="1F9127"/>
                </a:solidFill>
              </a:rPr>
              <a:t>Cuando los datos se almacenan en un tipo de datos char o </a:t>
            </a:r>
            <a:r>
              <a:rPr lang="es-MX" sz="2000" dirty="0" err="1">
                <a:solidFill>
                  <a:srgbClr val="1F9127"/>
                </a:solidFill>
              </a:rPr>
              <a:t>nchar</a:t>
            </a:r>
            <a:r>
              <a:rPr lang="es-MX" sz="2000" dirty="0">
                <a:solidFill>
                  <a:srgbClr val="1F9127"/>
                </a:solidFill>
              </a:rPr>
              <a:t>, la cantidad de almacenamiento consumido es igual a la definición de almacenamiento del tipo de datos, independientemente del número de caracteres colocados en la columna. Cualquier espacio que no es consumido por los datos se rellena con espacios.</a:t>
            </a:r>
          </a:p>
          <a:p>
            <a:pPr algn="just"/>
            <a:r>
              <a:rPr lang="es-MX" sz="2000" dirty="0">
                <a:solidFill>
                  <a:srgbClr val="1F9127"/>
                </a:solidFill>
              </a:rPr>
              <a:t> </a:t>
            </a:r>
          </a:p>
          <a:p>
            <a:pPr algn="just"/>
            <a:r>
              <a:rPr lang="es-MX" sz="2000" dirty="0">
                <a:solidFill>
                  <a:srgbClr val="1F9127"/>
                </a:solidFill>
              </a:rPr>
              <a:t>Cuando los datos se almacenan en un tipo de datos </a:t>
            </a:r>
            <a:r>
              <a:rPr lang="es-MX" sz="2000" dirty="0" err="1">
                <a:solidFill>
                  <a:srgbClr val="1F9127"/>
                </a:solidFill>
              </a:rPr>
              <a:t>nvarchar</a:t>
            </a:r>
            <a:r>
              <a:rPr lang="es-MX" sz="2000" dirty="0">
                <a:solidFill>
                  <a:srgbClr val="1F9127"/>
                </a:solidFill>
              </a:rPr>
              <a:t> o varchar, la cantidad de almacenamiento consumido es igual al número de caracteres efectivamente almacenados</a:t>
            </a:r>
          </a:p>
        </p:txBody>
      </p:sp>
    </p:spTree>
    <p:extLst>
      <p:ext uri="{BB962C8B-B14F-4D97-AF65-F5344CB8AC3E}">
        <p14:creationId xmlns:p14="http://schemas.microsoft.com/office/powerpoint/2010/main" val="3124777701"/>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201150"/>
          </a:xfrm>
          <a:prstGeom prst="rect">
            <a:avLst/>
          </a:prstGeom>
          <a:noFill/>
        </p:spPr>
        <p:txBody>
          <a:bodyPr wrap="square" rtlCol="0">
            <a:spAutoFit/>
          </a:bodyPr>
          <a:lstStyle/>
          <a:p>
            <a:pPr algn="ctr"/>
            <a:r>
              <a:rPr lang="es-MX" sz="2000" b="1" dirty="0" err="1" smtClean="0">
                <a:solidFill>
                  <a:srgbClr val="1F9127"/>
                </a:solidFill>
                <a:effectLst>
                  <a:outerShdw blurRad="38100" dist="38100" dir="2700000" algn="tl">
                    <a:srgbClr val="000000">
                      <a:alpha val="43137"/>
                    </a:srgbClr>
                  </a:outerShdw>
                </a:effectLst>
              </a:rPr>
              <a:t>SavePoint</a:t>
            </a:r>
            <a:r>
              <a:rPr lang="es-MX" sz="2000" b="1" dirty="0" smtClean="0">
                <a:solidFill>
                  <a:srgbClr val="1F9127"/>
                </a:solidFill>
                <a:effectLst>
                  <a:outerShdw blurRad="38100" dist="38100" dir="2700000" algn="tl">
                    <a:srgbClr val="000000">
                      <a:alpha val="43137"/>
                    </a:srgbClr>
                  </a:outerShdw>
                </a:effectLst>
              </a:rPr>
              <a:t> y </a:t>
            </a:r>
            <a:r>
              <a:rPr lang="es-MX" sz="2000" b="1" dirty="0" err="1" smtClean="0">
                <a:solidFill>
                  <a:srgbClr val="1F9127"/>
                </a:solidFill>
                <a:effectLst>
                  <a:outerShdw blurRad="38100" dist="38100" dir="2700000" algn="tl">
                    <a:srgbClr val="000000">
                      <a:alpha val="43137"/>
                    </a:srgbClr>
                  </a:outerShdw>
                </a:effectLst>
              </a:rPr>
              <a:t>Rollback</a:t>
            </a:r>
            <a:r>
              <a:rPr lang="es-MX" sz="2000" b="1" dirty="0" smtClean="0">
                <a:solidFill>
                  <a:srgbClr val="1F9127"/>
                </a:solidFill>
                <a:effectLst>
                  <a:outerShdw blurRad="38100" dist="38100" dir="2700000" algn="tl">
                    <a:srgbClr val="000000">
                      <a:alpha val="43137"/>
                    </a:srgbClr>
                  </a:outerShdw>
                </a:effectLst>
              </a:rPr>
              <a:t> ( Continúa Ejemplo)</a:t>
            </a:r>
          </a:p>
          <a:p>
            <a:pPr algn="ctr"/>
            <a:endParaRPr lang="es-MX" sz="2000" b="1" dirty="0" smtClean="0">
              <a:solidFill>
                <a:srgbClr val="1F9127"/>
              </a:solidFill>
              <a:effectLst>
                <a:outerShdw blurRad="38100" dist="38100" dir="2700000" algn="tl">
                  <a:srgbClr val="000000">
                    <a:alpha val="43137"/>
                  </a:srgbClr>
                </a:outerShdw>
              </a:effectLst>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INSERT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INTO</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PRUEBA</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ID</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VALUES</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20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ESTE ROLLBACK SOLO AFECTA AL INSERT  QUE ESTA DESPUES</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DEL UPDATE		</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ROLLBACK</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TRANSACTION</a:t>
            </a:r>
            <a:r>
              <a:rPr lang="es-MX" sz="2000" dirty="0">
                <a:latin typeface="Courier New" panose="02070309020205020404" pitchFamily="49" charset="0"/>
                <a:ea typeface="Times New Roman" panose="02020603050405020304" pitchFamily="18" charset="0"/>
                <a:cs typeface="Times New Roman" panose="02020603050405020304" pitchFamily="18" charset="0"/>
              </a:rPr>
              <a:t> </a:t>
            </a:r>
            <a:r>
              <a:rPr lang="es-MX" sz="20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T1</a:t>
            </a:r>
            <a:r>
              <a:rPr lang="es-MX" sz="20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CONFIRMA LA TRANSACCION QUE ESTA EL </a:t>
            </a:r>
            <a:r>
              <a:rPr lang="es-MX" sz="20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EL</a:t>
            </a:r>
            <a:r>
              <a:rPr lang="es-MX" sz="20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SAVEPOINT	</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COMMIT</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MX" sz="2000" dirty="0">
              <a:solidFill>
                <a:srgbClr val="1F9127"/>
              </a:solidFill>
            </a:endParaRPr>
          </a:p>
        </p:txBody>
      </p:sp>
    </p:spTree>
    <p:extLst>
      <p:ext uri="{BB962C8B-B14F-4D97-AF65-F5344CB8AC3E}">
        <p14:creationId xmlns:p14="http://schemas.microsoft.com/office/powerpoint/2010/main" val="8237915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Transacciones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339650"/>
          </a:xfrm>
          <a:prstGeom prst="rect">
            <a:avLst/>
          </a:prstGeom>
          <a:noFill/>
        </p:spPr>
        <p:txBody>
          <a:bodyPr wrap="square" rtlCol="0">
            <a:spAutoFit/>
          </a:bodyPr>
          <a:lstStyle/>
          <a:p>
            <a:pPr algn="ctr"/>
            <a:r>
              <a:rPr lang="es-MX" sz="2000" b="1" dirty="0" err="1" smtClean="0">
                <a:solidFill>
                  <a:srgbClr val="1F9127"/>
                </a:solidFill>
                <a:effectLst>
                  <a:outerShdw blurRad="38100" dist="38100" dir="2700000" algn="tl">
                    <a:srgbClr val="000000">
                      <a:alpha val="43137"/>
                    </a:srgbClr>
                  </a:outerShdw>
                </a:effectLst>
              </a:rPr>
              <a:t>SavePoint</a:t>
            </a:r>
            <a:r>
              <a:rPr lang="es-MX" sz="2000" b="1" dirty="0" smtClean="0">
                <a:solidFill>
                  <a:srgbClr val="1F9127"/>
                </a:solidFill>
                <a:effectLst>
                  <a:outerShdw blurRad="38100" dist="38100" dir="2700000" algn="tl">
                    <a:srgbClr val="000000">
                      <a:alpha val="43137"/>
                    </a:srgbClr>
                  </a:outerShdw>
                </a:effectLst>
              </a:rPr>
              <a:t> y </a:t>
            </a:r>
            <a:r>
              <a:rPr lang="es-MX" sz="2000" b="1" dirty="0" err="1" smtClean="0">
                <a:solidFill>
                  <a:srgbClr val="1F9127"/>
                </a:solidFill>
                <a:effectLst>
                  <a:outerShdw blurRad="38100" dist="38100" dir="2700000" algn="tl">
                    <a:srgbClr val="000000">
                      <a:alpha val="43137"/>
                    </a:srgbClr>
                  </a:outerShdw>
                </a:effectLst>
              </a:rPr>
              <a:t>Rollback</a:t>
            </a:r>
            <a:endParaRPr lang="es-MX" sz="2000" b="1" dirty="0" smtClean="0">
              <a:solidFill>
                <a:srgbClr val="1F9127"/>
              </a:solidFill>
              <a:effectLst>
                <a:outerShdw blurRad="38100" dist="38100" dir="2700000" algn="tl">
                  <a:srgbClr val="000000">
                    <a:alpha val="43137"/>
                  </a:srgbClr>
                </a:outerShdw>
              </a:effectLst>
            </a:endParaRP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smtClean="0">
                <a:solidFill>
                  <a:srgbClr val="1F9127"/>
                </a:solidFill>
              </a:rPr>
              <a:t>Ejemplo Completo de </a:t>
            </a:r>
            <a:r>
              <a:rPr lang="es-MX" sz="2000" dirty="0" err="1" smtClean="0">
                <a:solidFill>
                  <a:srgbClr val="1F9127"/>
                </a:solidFill>
              </a:rPr>
              <a:t>savepoint</a:t>
            </a:r>
            <a:endParaRPr lang="es-MX" sz="2000" dirty="0" smtClean="0">
              <a:solidFill>
                <a:srgbClr val="1F9127"/>
              </a:solidFill>
            </a:endParaRPr>
          </a:p>
          <a:p>
            <a:pPr>
              <a:lnSpc>
                <a:spcPct val="115000"/>
              </a:lnSpc>
              <a:spcAft>
                <a:spcPts val="0"/>
              </a:spcAft>
            </a:pP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TRAN</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30</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30</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'SAT'</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'Acayucan'</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PRUEBA</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WHERE</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ID</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SAVE</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TRANSACTION</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T1</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INSERT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INTO</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PRUEBA</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ID</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VALUES</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coSucursal</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9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ESTE ROLLBACK SOLO AFECTA AL INSERT  QUE ESTA DESPUES</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DEL UPDATE		</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ROLLBACK</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TRANSACTION</a:t>
            </a:r>
            <a:r>
              <a:rPr lang="es-MX" sz="900" dirty="0">
                <a:latin typeface="Courier New" panose="02070309020205020404" pitchFamily="49" charset="0"/>
                <a:ea typeface="Times New Roman" panose="02020603050405020304" pitchFamily="18" charset="0"/>
                <a:cs typeface="Times New Roman" panose="02020603050405020304" pitchFamily="18" charset="0"/>
              </a:rPr>
              <a:t> </a:t>
            </a:r>
            <a:r>
              <a:rPr lang="es-MX" sz="9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T1</a:t>
            </a:r>
            <a:r>
              <a:rPr lang="es-MX" sz="9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CONFIRMA LA TRANSACCION QUE ESTA EL </a:t>
            </a:r>
            <a:r>
              <a:rPr lang="es-MX" sz="90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EL</a:t>
            </a:r>
            <a:r>
              <a:rPr lang="es-MX" sz="9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SAVEPOINT				</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9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COMMIT</a:t>
            </a:r>
            <a:endParaRPr lang="es-MX" sz="900"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MX" sz="900" dirty="0">
              <a:solidFill>
                <a:srgbClr val="1F9127"/>
              </a:solidFill>
            </a:endParaRPr>
          </a:p>
        </p:txBody>
      </p:sp>
    </p:spTree>
    <p:extLst>
      <p:ext uri="{BB962C8B-B14F-4D97-AF65-F5344CB8AC3E}">
        <p14:creationId xmlns:p14="http://schemas.microsoft.com/office/powerpoint/2010/main" val="46498716"/>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DIA 4</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1569660"/>
          </a:xfrm>
          <a:prstGeom prst="rect">
            <a:avLst/>
          </a:prstGeom>
          <a:noFill/>
        </p:spPr>
        <p:txBody>
          <a:bodyPr wrap="square" rtlCol="0">
            <a:spAutoFit/>
          </a:bodyPr>
          <a:lstStyle/>
          <a:p>
            <a:pPr algn="just"/>
            <a:r>
              <a:rPr lang="es-MX" sz="4800" dirty="0">
                <a:solidFill>
                  <a:srgbClr val="1F9127"/>
                </a:solidFill>
              </a:rPr>
              <a:t> </a:t>
            </a:r>
          </a:p>
          <a:p>
            <a:pPr algn="ctr"/>
            <a:r>
              <a:rPr lang="es-MX" sz="4800" dirty="0" smtClean="0">
                <a:solidFill>
                  <a:srgbClr val="1F9127"/>
                </a:solidFill>
              </a:rPr>
              <a:t>Funciones y Procedimientos</a:t>
            </a:r>
            <a:endParaRPr lang="es-MX" sz="4800" dirty="0">
              <a:solidFill>
                <a:srgbClr val="1F9127"/>
              </a:solidFill>
            </a:endParaRPr>
          </a:p>
        </p:txBody>
      </p:sp>
    </p:spTree>
    <p:extLst>
      <p:ext uri="{BB962C8B-B14F-4D97-AF65-F5344CB8AC3E}">
        <p14:creationId xmlns:p14="http://schemas.microsoft.com/office/powerpoint/2010/main" val="2692764631"/>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Funciones del Sistema</a:t>
            </a:r>
          </a:p>
          <a:p>
            <a:pPr algn="just"/>
            <a:r>
              <a:rPr lang="es-MX" sz="2000" dirty="0" smtClean="0">
                <a:solidFill>
                  <a:srgbClr val="1F9127"/>
                </a:solidFill>
              </a:rPr>
              <a:t>SQL </a:t>
            </a:r>
            <a:r>
              <a:rPr lang="es-MX" sz="2000" dirty="0">
                <a:solidFill>
                  <a:srgbClr val="1F9127"/>
                </a:solidFill>
              </a:rPr>
              <a:t>server viene con una amplia gama de funciones que se pueden utilizar para realizar muchas </a:t>
            </a:r>
            <a:r>
              <a:rPr lang="es-MX" sz="2000" dirty="0" smtClean="0">
                <a:solidFill>
                  <a:srgbClr val="1F9127"/>
                </a:solidFill>
              </a:rPr>
              <a:t>operaciones. Las </a:t>
            </a:r>
            <a:r>
              <a:rPr lang="es-MX" sz="2000" dirty="0">
                <a:solidFill>
                  <a:srgbClr val="1F9127"/>
                </a:solidFill>
              </a:rPr>
              <a:t>funciones integradas se pueden dividir en 15 categorías diferentes, como son:</a:t>
            </a:r>
          </a:p>
          <a:p>
            <a:pPr marL="285750" indent="-285750" algn="just">
              <a:buFont typeface="Wingdings" panose="05000000000000000000" pitchFamily="2" charset="2"/>
              <a:buChar char="q"/>
            </a:pPr>
            <a:r>
              <a:rPr lang="es-MX" sz="1600" dirty="0" smtClean="0">
                <a:solidFill>
                  <a:srgbClr val="1F9127"/>
                </a:solidFill>
              </a:rPr>
              <a:t>Agregado</a:t>
            </a:r>
            <a:endParaRPr lang="es-MX" sz="1600" dirty="0">
              <a:solidFill>
                <a:srgbClr val="1F9127"/>
              </a:solidFill>
            </a:endParaRPr>
          </a:p>
          <a:p>
            <a:pPr marL="285750" indent="-285750" algn="just">
              <a:buFont typeface="Wingdings" panose="05000000000000000000" pitchFamily="2" charset="2"/>
              <a:buChar char="q"/>
            </a:pPr>
            <a:r>
              <a:rPr lang="es-MX" sz="1600" dirty="0" smtClean="0">
                <a:solidFill>
                  <a:srgbClr val="1F9127"/>
                </a:solidFill>
              </a:rPr>
              <a:t>Configuración</a:t>
            </a:r>
            <a:endParaRPr lang="es-MX" sz="1600" dirty="0">
              <a:solidFill>
                <a:srgbClr val="1F9127"/>
              </a:solidFill>
            </a:endParaRPr>
          </a:p>
          <a:p>
            <a:pPr marL="285750" indent="-285750" algn="just">
              <a:buFont typeface="Wingdings" panose="05000000000000000000" pitchFamily="2" charset="2"/>
              <a:buChar char="q"/>
            </a:pPr>
            <a:r>
              <a:rPr lang="es-MX" sz="1600" dirty="0" smtClean="0">
                <a:solidFill>
                  <a:srgbClr val="1F9127"/>
                </a:solidFill>
              </a:rPr>
              <a:t>Criptográficas</a:t>
            </a:r>
            <a:endParaRPr lang="es-MX" sz="1600" dirty="0">
              <a:solidFill>
                <a:srgbClr val="1F9127"/>
              </a:solidFill>
            </a:endParaRPr>
          </a:p>
          <a:p>
            <a:pPr marL="285750" indent="-285750" algn="just">
              <a:buFont typeface="Wingdings" panose="05000000000000000000" pitchFamily="2" charset="2"/>
              <a:buChar char="q"/>
            </a:pPr>
            <a:r>
              <a:rPr lang="es-MX" sz="1600" dirty="0" smtClean="0">
                <a:solidFill>
                  <a:srgbClr val="1F9127"/>
                </a:solidFill>
              </a:rPr>
              <a:t>Cursor</a:t>
            </a:r>
            <a:endParaRPr lang="es-MX" sz="1600" dirty="0">
              <a:solidFill>
                <a:srgbClr val="1F9127"/>
              </a:solidFill>
            </a:endParaRPr>
          </a:p>
          <a:p>
            <a:pPr marL="285750" indent="-285750" algn="just">
              <a:buFont typeface="Wingdings" panose="05000000000000000000" pitchFamily="2" charset="2"/>
              <a:buChar char="q"/>
            </a:pPr>
            <a:r>
              <a:rPr lang="es-MX" sz="1600" dirty="0" smtClean="0">
                <a:solidFill>
                  <a:srgbClr val="1F9127"/>
                </a:solidFill>
              </a:rPr>
              <a:t>Date </a:t>
            </a:r>
            <a:r>
              <a:rPr lang="es-MX" sz="1600" dirty="0">
                <a:solidFill>
                  <a:srgbClr val="1F9127"/>
                </a:solidFill>
              </a:rPr>
              <a:t>and Time</a:t>
            </a:r>
          </a:p>
          <a:p>
            <a:pPr marL="285750" indent="-285750" algn="just">
              <a:buFont typeface="Wingdings" panose="05000000000000000000" pitchFamily="2" charset="2"/>
              <a:buChar char="q"/>
            </a:pPr>
            <a:r>
              <a:rPr lang="es-MX" sz="1600" dirty="0" smtClean="0">
                <a:solidFill>
                  <a:srgbClr val="1F9127"/>
                </a:solidFill>
              </a:rPr>
              <a:t>Management</a:t>
            </a:r>
            <a:endParaRPr lang="es-MX" sz="1600" dirty="0">
              <a:solidFill>
                <a:srgbClr val="1F9127"/>
              </a:solidFill>
            </a:endParaRPr>
          </a:p>
          <a:p>
            <a:pPr marL="285750" indent="-285750" algn="just">
              <a:buFont typeface="Wingdings" panose="05000000000000000000" pitchFamily="2" charset="2"/>
              <a:buChar char="q"/>
            </a:pPr>
            <a:r>
              <a:rPr lang="es-MX" sz="1600" dirty="0" err="1" smtClean="0">
                <a:solidFill>
                  <a:srgbClr val="1F9127"/>
                </a:solidFill>
              </a:rPr>
              <a:t>Mathematical</a:t>
            </a:r>
            <a:endParaRPr lang="es-MX" sz="1600" dirty="0">
              <a:solidFill>
                <a:srgbClr val="1F9127"/>
              </a:solidFill>
            </a:endParaRPr>
          </a:p>
          <a:p>
            <a:pPr marL="285750" indent="-285750" algn="just">
              <a:buFont typeface="Wingdings" panose="05000000000000000000" pitchFamily="2" charset="2"/>
              <a:buChar char="q"/>
            </a:pPr>
            <a:r>
              <a:rPr lang="es-MX" sz="1600" dirty="0" err="1" smtClean="0">
                <a:solidFill>
                  <a:srgbClr val="1F9127"/>
                </a:solidFill>
              </a:rPr>
              <a:t>Metadata</a:t>
            </a:r>
            <a:endParaRPr lang="es-MX" sz="1600" dirty="0">
              <a:solidFill>
                <a:srgbClr val="1F9127"/>
              </a:solidFill>
            </a:endParaRPr>
          </a:p>
          <a:p>
            <a:pPr marL="285750" indent="-285750" algn="just">
              <a:buFont typeface="Wingdings" panose="05000000000000000000" pitchFamily="2" charset="2"/>
              <a:buChar char="q"/>
            </a:pPr>
            <a:r>
              <a:rPr lang="es-MX" sz="1600" dirty="0" smtClean="0">
                <a:solidFill>
                  <a:srgbClr val="1F9127"/>
                </a:solidFill>
              </a:rPr>
              <a:t>Ranking</a:t>
            </a:r>
            <a:endParaRPr lang="es-MX" sz="1600" dirty="0">
              <a:solidFill>
                <a:srgbClr val="1F9127"/>
              </a:solidFill>
            </a:endParaRPr>
          </a:p>
          <a:p>
            <a:pPr marL="285750" indent="-285750" algn="just">
              <a:buFont typeface="Wingdings" panose="05000000000000000000" pitchFamily="2" charset="2"/>
              <a:buChar char="q"/>
            </a:pPr>
            <a:r>
              <a:rPr lang="es-MX" sz="1600" dirty="0" err="1" smtClean="0">
                <a:solidFill>
                  <a:srgbClr val="1F9127"/>
                </a:solidFill>
              </a:rPr>
              <a:t>Rowset</a:t>
            </a:r>
            <a:endParaRPr lang="es-MX" sz="1600" dirty="0">
              <a:solidFill>
                <a:srgbClr val="1F9127"/>
              </a:solidFill>
            </a:endParaRPr>
          </a:p>
          <a:p>
            <a:pPr marL="285750" indent="-285750" algn="just">
              <a:buFont typeface="Wingdings" panose="05000000000000000000" pitchFamily="2" charset="2"/>
              <a:buChar char="q"/>
            </a:pPr>
            <a:r>
              <a:rPr lang="es-MX" sz="1600" dirty="0" smtClean="0">
                <a:solidFill>
                  <a:srgbClr val="1F9127"/>
                </a:solidFill>
              </a:rPr>
              <a:t>Security</a:t>
            </a:r>
            <a:endParaRPr lang="es-MX" sz="1600" dirty="0">
              <a:solidFill>
                <a:srgbClr val="1F9127"/>
              </a:solidFill>
            </a:endParaRPr>
          </a:p>
          <a:p>
            <a:pPr marL="285750" indent="-285750" algn="just">
              <a:buFont typeface="Wingdings" panose="05000000000000000000" pitchFamily="2" charset="2"/>
              <a:buChar char="q"/>
            </a:pPr>
            <a:r>
              <a:rPr lang="es-MX" sz="1600" dirty="0" err="1" smtClean="0">
                <a:solidFill>
                  <a:srgbClr val="1F9127"/>
                </a:solidFill>
              </a:rPr>
              <a:t>String</a:t>
            </a:r>
            <a:endParaRPr lang="es-MX" sz="1600" dirty="0">
              <a:solidFill>
                <a:srgbClr val="1F9127"/>
              </a:solidFill>
            </a:endParaRPr>
          </a:p>
          <a:p>
            <a:pPr marL="285750" indent="-285750" algn="just">
              <a:buFont typeface="Wingdings" panose="05000000000000000000" pitchFamily="2" charset="2"/>
              <a:buChar char="q"/>
            </a:pPr>
            <a:r>
              <a:rPr lang="es-MX" sz="1600" dirty="0" err="1" smtClean="0">
                <a:solidFill>
                  <a:srgbClr val="1F9127"/>
                </a:solidFill>
              </a:rPr>
              <a:t>System</a:t>
            </a:r>
            <a:endParaRPr lang="es-MX" sz="1600" dirty="0">
              <a:solidFill>
                <a:srgbClr val="1F9127"/>
              </a:solidFill>
            </a:endParaRPr>
          </a:p>
          <a:p>
            <a:pPr marL="285750" indent="-285750" algn="just">
              <a:buFont typeface="Wingdings" panose="05000000000000000000" pitchFamily="2" charset="2"/>
              <a:buChar char="q"/>
            </a:pPr>
            <a:r>
              <a:rPr lang="es-MX" sz="1600" dirty="0" err="1" smtClean="0">
                <a:solidFill>
                  <a:srgbClr val="1F9127"/>
                </a:solidFill>
              </a:rPr>
              <a:t>System</a:t>
            </a:r>
            <a:r>
              <a:rPr lang="es-MX" sz="1600" dirty="0" smtClean="0">
                <a:solidFill>
                  <a:srgbClr val="1F9127"/>
                </a:solidFill>
              </a:rPr>
              <a:t> </a:t>
            </a:r>
            <a:r>
              <a:rPr lang="es-MX" sz="1600" dirty="0" err="1">
                <a:solidFill>
                  <a:srgbClr val="1F9127"/>
                </a:solidFill>
              </a:rPr>
              <a:t>statistics</a:t>
            </a:r>
            <a:endParaRPr lang="es-MX" sz="1600" dirty="0">
              <a:solidFill>
                <a:srgbClr val="1F9127"/>
              </a:solidFill>
            </a:endParaRPr>
          </a:p>
          <a:p>
            <a:pPr marL="285750" indent="-285750" algn="just">
              <a:buFont typeface="Wingdings" panose="05000000000000000000" pitchFamily="2" charset="2"/>
              <a:buChar char="q"/>
            </a:pPr>
            <a:r>
              <a:rPr lang="es-MX" sz="1600" dirty="0" smtClean="0">
                <a:solidFill>
                  <a:srgbClr val="1F9127"/>
                </a:solidFill>
              </a:rPr>
              <a:t>Text </a:t>
            </a:r>
            <a:r>
              <a:rPr lang="es-MX" sz="1600" dirty="0">
                <a:solidFill>
                  <a:srgbClr val="1F9127"/>
                </a:solidFill>
              </a:rPr>
              <a:t>and </a:t>
            </a:r>
            <a:r>
              <a:rPr lang="es-MX" sz="1600" dirty="0" err="1">
                <a:solidFill>
                  <a:srgbClr val="1F9127"/>
                </a:solidFill>
              </a:rPr>
              <a:t>image</a:t>
            </a:r>
            <a:endParaRPr lang="es-MX" sz="16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596704063"/>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63231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Creación de una Funciones </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smtClean="0">
                <a:solidFill>
                  <a:srgbClr val="1F9127"/>
                </a:solidFill>
              </a:rPr>
              <a:t>Aunque </a:t>
            </a:r>
            <a:r>
              <a:rPr lang="es-MX" sz="2000" dirty="0">
                <a:solidFill>
                  <a:srgbClr val="1F9127"/>
                </a:solidFill>
              </a:rPr>
              <a:t>las funciones se utilizan para realizar cálculos, una función no </a:t>
            </a:r>
            <a:r>
              <a:rPr lang="es-MX" sz="2000" dirty="0" smtClean="0">
                <a:solidFill>
                  <a:srgbClr val="1F9127"/>
                </a:solidFill>
              </a:rPr>
              <a:t>puede</a:t>
            </a:r>
          </a:p>
          <a:p>
            <a:pPr algn="just"/>
            <a:r>
              <a:rPr lang="es-MX" sz="2000" dirty="0" smtClean="0">
                <a:solidFill>
                  <a:srgbClr val="1F9127"/>
                </a:solidFill>
              </a:rPr>
              <a:t>cambiar </a:t>
            </a:r>
            <a:r>
              <a:rPr lang="es-MX" sz="2000" dirty="0">
                <a:solidFill>
                  <a:srgbClr val="1F9127"/>
                </a:solidFill>
              </a:rPr>
              <a:t>el estado de una </a:t>
            </a:r>
            <a:r>
              <a:rPr lang="es-MX" sz="2000" dirty="0" smtClean="0">
                <a:solidFill>
                  <a:srgbClr val="1F9127"/>
                </a:solidFill>
              </a:rPr>
              <a:t>base de </a:t>
            </a:r>
            <a:r>
              <a:rPr lang="es-MX" sz="2000" dirty="0">
                <a:solidFill>
                  <a:srgbClr val="1F9127"/>
                </a:solidFill>
              </a:rPr>
              <a:t>datos o instancia. Las funciones no pueden</a:t>
            </a:r>
            <a:r>
              <a:rPr lang="es-MX" sz="2000" dirty="0" smtClean="0">
                <a:solidFill>
                  <a:srgbClr val="1F9127"/>
                </a:solidFill>
              </a:rPr>
              <a:t>:</a:t>
            </a:r>
          </a:p>
          <a:p>
            <a:pPr algn="just"/>
            <a:endParaRPr lang="es-MX" sz="2000" dirty="0">
              <a:solidFill>
                <a:srgbClr val="1F9127"/>
              </a:solidFill>
            </a:endParaRPr>
          </a:p>
          <a:p>
            <a:pPr marL="800100" lvl="1" indent="-342900" algn="just">
              <a:buFont typeface="Wingdings" panose="05000000000000000000" pitchFamily="2" charset="2"/>
              <a:buChar char="q"/>
            </a:pPr>
            <a:r>
              <a:rPr lang="es-MX" sz="2000" dirty="0">
                <a:solidFill>
                  <a:srgbClr val="1F9127"/>
                </a:solidFill>
              </a:rPr>
              <a:t>Realizar una acción que cambie el estado de una instancia o base de datos.</a:t>
            </a:r>
          </a:p>
          <a:p>
            <a:pPr marL="800100" lvl="1" indent="-342900" algn="just">
              <a:buFont typeface="Wingdings" panose="05000000000000000000" pitchFamily="2" charset="2"/>
              <a:buChar char="q"/>
            </a:pPr>
            <a:r>
              <a:rPr lang="es-MX" sz="2000" dirty="0">
                <a:solidFill>
                  <a:srgbClr val="1F9127"/>
                </a:solidFill>
              </a:rPr>
              <a:t>Modificar datos en una tabla.</a:t>
            </a:r>
          </a:p>
          <a:p>
            <a:pPr marL="800100" lvl="1" indent="-342900" algn="just">
              <a:buFont typeface="Wingdings" panose="05000000000000000000" pitchFamily="2" charset="2"/>
              <a:buChar char="q"/>
            </a:pPr>
            <a:r>
              <a:rPr lang="es-MX" sz="2000" dirty="0">
                <a:solidFill>
                  <a:srgbClr val="1F9127"/>
                </a:solidFill>
              </a:rPr>
              <a:t>Llamar a una función que tiene un efecto externo, tal como la función RAND ().</a:t>
            </a:r>
          </a:p>
          <a:p>
            <a:pPr marL="800100" lvl="1" indent="-342900" algn="just">
              <a:buFont typeface="Wingdings" panose="05000000000000000000" pitchFamily="2" charset="2"/>
              <a:buChar char="q"/>
            </a:pPr>
            <a:r>
              <a:rPr lang="es-MX" sz="2000" dirty="0">
                <a:solidFill>
                  <a:srgbClr val="1F9127"/>
                </a:solidFill>
              </a:rPr>
              <a:t>Crear o acceder a tablas temporales.</a:t>
            </a:r>
          </a:p>
          <a:p>
            <a:pPr marL="800100" lvl="1" indent="-342900" algn="just">
              <a:buFont typeface="Wingdings" panose="05000000000000000000" pitchFamily="2" charset="2"/>
              <a:buChar char="q"/>
            </a:pPr>
            <a:r>
              <a:rPr lang="es-MX" sz="2000" dirty="0">
                <a:solidFill>
                  <a:srgbClr val="1F9127"/>
                </a:solidFill>
              </a:rPr>
              <a:t>Ejecutar código dinámicamente</a:t>
            </a:r>
            <a:r>
              <a:rPr lang="es-MX" sz="2000" dirty="0" smtClean="0">
                <a:solidFill>
                  <a:srgbClr val="1F9127"/>
                </a:solidFill>
              </a:rPr>
              <a:t>.</a:t>
            </a:r>
          </a:p>
          <a:p>
            <a:pPr marL="800100" lvl="1" indent="-342900" algn="just">
              <a:buFont typeface="Wingdings" panose="05000000000000000000" pitchFamily="2" charset="2"/>
              <a:buChar char="q"/>
            </a:pPr>
            <a:endParaRPr lang="es-MX" sz="2000" dirty="0">
              <a:solidFill>
                <a:srgbClr val="1F9127"/>
              </a:solidFill>
            </a:endParaRPr>
          </a:p>
          <a:p>
            <a:pPr lvl="1" algn="just"/>
            <a:r>
              <a:rPr lang="es-MX" sz="2000" dirty="0">
                <a:solidFill>
                  <a:srgbClr val="1F9127"/>
                </a:solidFill>
              </a:rPr>
              <a:t>Las funciones pueden devolver un valor escalar o una tabla. Con valores de tabla las funciones pueden ser </a:t>
            </a:r>
            <a:r>
              <a:rPr lang="es-MX" sz="2000" dirty="0" smtClean="0">
                <a:solidFill>
                  <a:srgbClr val="1F9127"/>
                </a:solidFill>
              </a:rPr>
              <a:t>de dos </a:t>
            </a:r>
            <a:r>
              <a:rPr lang="es-MX" sz="2000" dirty="0">
                <a:solidFill>
                  <a:srgbClr val="1F9127"/>
                </a:solidFill>
              </a:rPr>
              <a:t>diferentes tipos: en línea (</a:t>
            </a:r>
            <a:r>
              <a:rPr lang="es-MX" sz="2000" dirty="0" err="1">
                <a:solidFill>
                  <a:srgbClr val="1F9127"/>
                </a:solidFill>
              </a:rPr>
              <a:t>inline</a:t>
            </a:r>
            <a:r>
              <a:rPr lang="es-MX" sz="2000" dirty="0">
                <a:solidFill>
                  <a:srgbClr val="1F9127"/>
                </a:solidFill>
              </a:rPr>
              <a:t>) y </a:t>
            </a:r>
            <a:r>
              <a:rPr lang="es-MX" sz="2000" dirty="0" err="1">
                <a:solidFill>
                  <a:srgbClr val="1F9127"/>
                </a:solidFill>
              </a:rPr>
              <a:t>multi</a:t>
            </a:r>
            <a:r>
              <a:rPr lang="es-MX" sz="2000" dirty="0">
                <a:solidFill>
                  <a:srgbClr val="1F9127"/>
                </a:solidFill>
              </a:rPr>
              <a:t>-declaración (</a:t>
            </a:r>
            <a:r>
              <a:rPr lang="es-MX" sz="2000" dirty="0" err="1">
                <a:solidFill>
                  <a:srgbClr val="1F9127"/>
                </a:solidFill>
              </a:rPr>
              <a:t>multi-statement</a:t>
            </a:r>
            <a:r>
              <a:rPr lang="es-MX" sz="2000" dirty="0">
                <a:solidFill>
                  <a:srgbClr val="1F9127"/>
                </a:solidFill>
              </a:rPr>
              <a:t>).</a:t>
            </a:r>
          </a:p>
          <a:p>
            <a:pPr marL="800100" lvl="1" indent="-342900" algn="just">
              <a:buFont typeface="Wingdings" panose="05000000000000000000" pitchFamily="2" charset="2"/>
              <a:buChar char="q"/>
            </a:pPr>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213346578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70898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Sintaxis de una Función</a:t>
            </a:r>
          </a:p>
          <a:p>
            <a:pPr algn="ctr"/>
            <a:endParaRPr lang="es-MX" sz="2000" b="1" dirty="0" smtClean="0">
              <a:solidFill>
                <a:srgbClr val="1F9127"/>
              </a:solidFill>
              <a:effectLst>
                <a:outerShdw blurRad="38100" dist="38100" dir="2700000" algn="tl">
                  <a:srgbClr val="000000">
                    <a:alpha val="43137"/>
                  </a:srgbClr>
                </a:outerShdw>
              </a:effectLst>
            </a:endParaRPr>
          </a:p>
          <a:p>
            <a:r>
              <a:rPr lang="es-MX" sz="2000" dirty="0"/>
              <a:t>CREATE FUNCTION [ </a:t>
            </a:r>
            <a:r>
              <a:rPr lang="es-MX" sz="2000" dirty="0" err="1"/>
              <a:t>schema_name</a:t>
            </a:r>
            <a:r>
              <a:rPr lang="es-MX" sz="2000" dirty="0"/>
              <a:t>. ] </a:t>
            </a:r>
            <a:r>
              <a:rPr lang="es-MX" sz="2000" dirty="0" err="1"/>
              <a:t>function_name</a:t>
            </a:r>
            <a:endParaRPr lang="es-MX" sz="2000" dirty="0"/>
          </a:p>
          <a:p>
            <a:r>
              <a:rPr lang="es-MX" sz="2000" dirty="0"/>
              <a:t>( [ { @</a:t>
            </a:r>
            <a:r>
              <a:rPr lang="es-MX" sz="2000" dirty="0" err="1"/>
              <a:t>parameter_name</a:t>
            </a:r>
            <a:r>
              <a:rPr lang="es-MX" sz="2000" dirty="0"/>
              <a:t> [ AS ][ </a:t>
            </a:r>
            <a:r>
              <a:rPr lang="es-MX" sz="2000" dirty="0" err="1"/>
              <a:t>type_schema_name</a:t>
            </a:r>
            <a:r>
              <a:rPr lang="es-MX" sz="2000" dirty="0"/>
              <a:t>. ] </a:t>
            </a:r>
            <a:r>
              <a:rPr lang="es-MX" sz="2000" dirty="0" err="1"/>
              <a:t>parameter_data_type</a:t>
            </a:r>
            <a:endParaRPr lang="es-MX" sz="2000" dirty="0"/>
          </a:p>
          <a:p>
            <a:r>
              <a:rPr lang="es-MX" sz="2000" dirty="0" smtClean="0"/>
              <a:t>	[ </a:t>
            </a:r>
            <a:r>
              <a:rPr lang="es-MX" sz="2000" dirty="0"/>
              <a:t>= default ] [ READONLY ] } [ ,...n ] ])</a:t>
            </a:r>
          </a:p>
          <a:p>
            <a:r>
              <a:rPr lang="es-MX" sz="2000" dirty="0"/>
              <a:t>RETURNS </a:t>
            </a:r>
            <a:r>
              <a:rPr lang="es-MX" sz="2000" dirty="0" err="1"/>
              <a:t>return_data_type</a:t>
            </a:r>
            <a:endParaRPr lang="es-MX" sz="2000" dirty="0"/>
          </a:p>
          <a:p>
            <a:r>
              <a:rPr lang="es-MX" sz="2000" dirty="0" smtClean="0"/>
              <a:t>	[ </a:t>
            </a:r>
            <a:r>
              <a:rPr lang="es-MX" sz="2000" dirty="0"/>
              <a:t>WITH &lt;</a:t>
            </a:r>
            <a:r>
              <a:rPr lang="es-MX" sz="2000" dirty="0" err="1"/>
              <a:t>function_option</a:t>
            </a:r>
            <a:r>
              <a:rPr lang="es-MX" sz="2000" dirty="0"/>
              <a:t>&gt; [ ,...n ] ]</a:t>
            </a:r>
          </a:p>
          <a:p>
            <a:r>
              <a:rPr lang="es-MX" sz="2000" dirty="0" smtClean="0"/>
              <a:t>	[ </a:t>
            </a:r>
            <a:r>
              <a:rPr lang="es-MX" sz="2000" dirty="0"/>
              <a:t>AS]</a:t>
            </a:r>
          </a:p>
          <a:p>
            <a:r>
              <a:rPr lang="es-MX" sz="2000" dirty="0"/>
              <a:t>BEGIN</a:t>
            </a:r>
          </a:p>
          <a:p>
            <a:r>
              <a:rPr lang="es-MX" sz="2000" dirty="0" smtClean="0"/>
              <a:t>		</a:t>
            </a:r>
            <a:r>
              <a:rPr lang="es-MX" sz="2000" dirty="0" err="1" smtClean="0"/>
              <a:t>function_body</a:t>
            </a:r>
            <a:endParaRPr lang="es-MX" sz="2000" dirty="0"/>
          </a:p>
          <a:p>
            <a:r>
              <a:rPr lang="es-MX" sz="2000" dirty="0" smtClean="0"/>
              <a:t>	RETURN </a:t>
            </a:r>
            <a:r>
              <a:rPr lang="es-MX" sz="2000" dirty="0" err="1"/>
              <a:t>scalar_expression</a:t>
            </a:r>
            <a:endParaRPr lang="es-MX" sz="2000" dirty="0"/>
          </a:p>
          <a:p>
            <a:r>
              <a:rPr lang="es-MX" sz="2000" dirty="0"/>
              <a:t>END</a:t>
            </a:r>
          </a:p>
          <a:p>
            <a:pPr marL="800100" lvl="1" indent="-342900" algn="just">
              <a:buFont typeface="Wingdings" panose="05000000000000000000" pitchFamily="2" charset="2"/>
              <a:buChar char="q"/>
            </a:pPr>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1477029159"/>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10909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Sintaxis de una Función</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Una </a:t>
            </a:r>
            <a:r>
              <a:rPr lang="es-MX" sz="2000" i="1" dirty="0">
                <a:solidFill>
                  <a:srgbClr val="1F9127"/>
                </a:solidFill>
                <a:effectLst>
                  <a:outerShdw blurRad="38100" dist="38100" dir="2700000" algn="tl">
                    <a:srgbClr val="000000">
                      <a:alpha val="43137"/>
                    </a:srgbClr>
                  </a:outerShdw>
                </a:effectLst>
              </a:rPr>
              <a:t>función con valores de tabla en línea </a:t>
            </a:r>
            <a:r>
              <a:rPr lang="es-MX" sz="2000" dirty="0">
                <a:solidFill>
                  <a:srgbClr val="1F9127"/>
                </a:solidFill>
              </a:rPr>
              <a:t>(</a:t>
            </a:r>
            <a:r>
              <a:rPr lang="es-MX" sz="2000" dirty="0" err="1">
                <a:solidFill>
                  <a:srgbClr val="1F9127"/>
                </a:solidFill>
              </a:rPr>
              <a:t>inline</a:t>
            </a:r>
            <a:r>
              <a:rPr lang="es-MX" sz="2000" dirty="0">
                <a:solidFill>
                  <a:srgbClr val="1F9127"/>
                </a:solidFill>
              </a:rPr>
              <a:t>) contiene una única sentencia SELECT que devuelve </a:t>
            </a:r>
            <a:r>
              <a:rPr lang="es-MX" sz="2000" dirty="0" smtClean="0">
                <a:solidFill>
                  <a:srgbClr val="1F9127"/>
                </a:solidFill>
              </a:rPr>
              <a:t>una tabla</a:t>
            </a:r>
            <a:r>
              <a:rPr lang="es-MX" sz="2000" dirty="0">
                <a:solidFill>
                  <a:srgbClr val="1F9127"/>
                </a:solidFill>
              </a:rPr>
              <a:t>. Puesto que una función con valores de tabla en línea no realiza ninguna otra operación, el optimizador </a:t>
            </a:r>
            <a:r>
              <a:rPr lang="es-MX" sz="2000" dirty="0" smtClean="0">
                <a:solidFill>
                  <a:srgbClr val="1F9127"/>
                </a:solidFill>
              </a:rPr>
              <a:t>la trata </a:t>
            </a:r>
            <a:r>
              <a:rPr lang="es-MX" sz="2000" dirty="0">
                <a:solidFill>
                  <a:srgbClr val="1F9127"/>
                </a:solidFill>
              </a:rPr>
              <a:t>igual que una vista.</a:t>
            </a:r>
          </a:p>
          <a:p>
            <a:pPr algn="just"/>
            <a:r>
              <a:rPr lang="es-MX" sz="2000" dirty="0">
                <a:solidFill>
                  <a:srgbClr val="1F9127"/>
                </a:solidFill>
              </a:rPr>
              <a:t>La sintaxis general de una función con valores de tabla en línea (</a:t>
            </a:r>
            <a:r>
              <a:rPr lang="es-MX" sz="2000" dirty="0" err="1">
                <a:solidFill>
                  <a:srgbClr val="1F9127"/>
                </a:solidFill>
              </a:rPr>
              <a:t>inline</a:t>
            </a:r>
            <a:r>
              <a:rPr lang="es-MX" sz="2000" dirty="0">
                <a:solidFill>
                  <a:srgbClr val="1F9127"/>
                </a:solidFill>
              </a:rPr>
              <a:t>) es la siguiente:</a:t>
            </a:r>
          </a:p>
          <a:p>
            <a:r>
              <a:rPr lang="es-MX" dirty="0"/>
              <a:t>CREATE FUNCTION [ </a:t>
            </a:r>
            <a:r>
              <a:rPr lang="es-MX" dirty="0" err="1"/>
              <a:t>schema_name</a:t>
            </a:r>
            <a:r>
              <a:rPr lang="es-MX" dirty="0"/>
              <a:t>. ] </a:t>
            </a:r>
            <a:r>
              <a:rPr lang="es-MX" dirty="0" err="1"/>
              <a:t>function_name</a:t>
            </a:r>
            <a:endParaRPr lang="es-MX" sz="3200" dirty="0"/>
          </a:p>
          <a:p>
            <a:r>
              <a:rPr lang="es-MX" dirty="0"/>
              <a:t>( [ { @</a:t>
            </a:r>
            <a:r>
              <a:rPr lang="es-MX" dirty="0" err="1"/>
              <a:t>parameter_name</a:t>
            </a:r>
            <a:r>
              <a:rPr lang="es-MX" dirty="0"/>
              <a:t> [ AS ] [ </a:t>
            </a:r>
            <a:r>
              <a:rPr lang="es-MX" dirty="0" err="1"/>
              <a:t>type_schema_name</a:t>
            </a:r>
            <a:r>
              <a:rPr lang="es-MX" dirty="0"/>
              <a:t>. ] </a:t>
            </a:r>
            <a:r>
              <a:rPr lang="es-MX" dirty="0" err="1"/>
              <a:t>parameter_data_type</a:t>
            </a:r>
            <a:endParaRPr lang="es-MX" sz="3200" dirty="0"/>
          </a:p>
          <a:p>
            <a:r>
              <a:rPr lang="es-MX" dirty="0" smtClean="0"/>
              <a:t>	[ </a:t>
            </a:r>
            <a:r>
              <a:rPr lang="es-MX" dirty="0"/>
              <a:t>= default ] [ READONLY ] } [ ,...n ] ])</a:t>
            </a:r>
            <a:endParaRPr lang="es-MX" sz="3200" dirty="0"/>
          </a:p>
          <a:p>
            <a:r>
              <a:rPr lang="es-MX" dirty="0"/>
              <a:t>RETURNS TABLE</a:t>
            </a:r>
            <a:endParaRPr lang="es-MX" sz="3200" dirty="0"/>
          </a:p>
          <a:p>
            <a:r>
              <a:rPr lang="es-MX" dirty="0" smtClean="0"/>
              <a:t>	[ </a:t>
            </a:r>
            <a:r>
              <a:rPr lang="es-MX" dirty="0"/>
              <a:t>WITH &lt;</a:t>
            </a:r>
            <a:r>
              <a:rPr lang="es-MX" dirty="0" err="1"/>
              <a:t>function_option</a:t>
            </a:r>
            <a:r>
              <a:rPr lang="es-MX" dirty="0"/>
              <a:t>&gt; [ ,...n ] ]</a:t>
            </a:r>
            <a:endParaRPr lang="es-MX" sz="3200" dirty="0"/>
          </a:p>
          <a:p>
            <a:r>
              <a:rPr lang="es-MX" dirty="0" smtClean="0"/>
              <a:t>	[ </a:t>
            </a:r>
            <a:r>
              <a:rPr lang="es-MX" dirty="0"/>
              <a:t>AS ]</a:t>
            </a:r>
            <a:endParaRPr lang="es-MX" sz="3200" dirty="0"/>
          </a:p>
          <a:p>
            <a:r>
              <a:rPr lang="es-MX" dirty="0" smtClean="0"/>
              <a:t>	RETURN </a:t>
            </a:r>
            <a:r>
              <a:rPr lang="es-MX" dirty="0"/>
              <a:t>[ ( ] </a:t>
            </a:r>
            <a:r>
              <a:rPr lang="es-MX" dirty="0" err="1"/>
              <a:t>select_stmt</a:t>
            </a:r>
            <a:r>
              <a:rPr lang="es-MX" dirty="0"/>
              <a:t> [ ) ][</a:t>
            </a:r>
            <a:endParaRPr lang="es-MX" sz="3200" dirty="0"/>
          </a:p>
          <a:p>
            <a:pPr marL="800100" lvl="1" indent="-342900" algn="just">
              <a:buFont typeface="Wingdings" panose="05000000000000000000" pitchFamily="2" charset="2"/>
              <a:buChar char="q"/>
            </a:pPr>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2246911014"/>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601533"/>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Sintaxis de una Función</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La sintaxis general para </a:t>
            </a:r>
            <a:r>
              <a:rPr lang="es-MX" sz="2000" i="1" dirty="0">
                <a:solidFill>
                  <a:srgbClr val="1F9127"/>
                </a:solidFill>
                <a:effectLst>
                  <a:outerShdw blurRad="38100" dist="38100" dir="2700000" algn="tl">
                    <a:srgbClr val="000000">
                      <a:alpha val="43137"/>
                    </a:srgbClr>
                  </a:outerShdw>
                </a:effectLst>
              </a:rPr>
              <a:t>una función </a:t>
            </a:r>
            <a:r>
              <a:rPr lang="es-MX" sz="2000" i="1" dirty="0" err="1" smtClean="0">
                <a:solidFill>
                  <a:srgbClr val="1F9127"/>
                </a:solidFill>
                <a:effectLst>
                  <a:outerShdw blurRad="38100" dist="38100" dir="2700000" algn="tl">
                    <a:srgbClr val="000000">
                      <a:alpha val="43137"/>
                    </a:srgbClr>
                  </a:outerShdw>
                </a:effectLst>
              </a:rPr>
              <a:t>múlti</a:t>
            </a:r>
            <a:r>
              <a:rPr lang="es-MX" sz="2000" i="1" dirty="0" smtClean="0">
                <a:solidFill>
                  <a:srgbClr val="1F9127"/>
                </a:solidFill>
                <a:effectLst>
                  <a:outerShdw blurRad="38100" dist="38100" dir="2700000" algn="tl">
                    <a:srgbClr val="000000">
                      <a:alpha val="43137"/>
                    </a:srgbClr>
                  </a:outerShdw>
                </a:effectLst>
              </a:rPr>
              <a:t>-sentencia </a:t>
            </a:r>
            <a:r>
              <a:rPr lang="es-MX" sz="2000" dirty="0">
                <a:solidFill>
                  <a:srgbClr val="1F9127"/>
                </a:solidFill>
              </a:rPr>
              <a:t>con valores de tabla es la siguiente</a:t>
            </a:r>
            <a:r>
              <a:rPr lang="es-MX" sz="2000" dirty="0" smtClean="0">
                <a:solidFill>
                  <a:srgbClr val="1F9127"/>
                </a:solidFill>
              </a:rPr>
              <a:t>:</a:t>
            </a:r>
          </a:p>
          <a:p>
            <a:pPr algn="just"/>
            <a:endParaRPr lang="es-MX" sz="2000" dirty="0">
              <a:solidFill>
                <a:srgbClr val="1F9127"/>
              </a:solidFill>
            </a:endParaRPr>
          </a:p>
          <a:p>
            <a:r>
              <a:rPr lang="es-MX" dirty="0"/>
              <a:t>CREATE FUNCTION [ </a:t>
            </a:r>
            <a:r>
              <a:rPr lang="es-MX" dirty="0" err="1"/>
              <a:t>schema_name</a:t>
            </a:r>
            <a:r>
              <a:rPr lang="es-MX" dirty="0"/>
              <a:t>. ] </a:t>
            </a:r>
            <a:r>
              <a:rPr lang="es-MX" dirty="0" err="1"/>
              <a:t>function_name</a:t>
            </a:r>
            <a:endParaRPr lang="es-MX" sz="3200" dirty="0"/>
          </a:p>
          <a:p>
            <a:r>
              <a:rPr lang="es-MX" dirty="0"/>
              <a:t>( [ { @</a:t>
            </a:r>
            <a:r>
              <a:rPr lang="es-MX" dirty="0" err="1"/>
              <a:t>parameter_name</a:t>
            </a:r>
            <a:r>
              <a:rPr lang="es-MX" dirty="0"/>
              <a:t> [ AS ] [ </a:t>
            </a:r>
            <a:r>
              <a:rPr lang="es-MX" dirty="0" err="1"/>
              <a:t>type_schema_name</a:t>
            </a:r>
            <a:r>
              <a:rPr lang="es-MX" dirty="0"/>
              <a:t>. ] </a:t>
            </a:r>
            <a:r>
              <a:rPr lang="es-MX" dirty="0" err="1"/>
              <a:t>parameter_data_type</a:t>
            </a:r>
            <a:endParaRPr lang="es-MX" sz="3200" dirty="0"/>
          </a:p>
          <a:p>
            <a:r>
              <a:rPr lang="es-MX" dirty="0" smtClean="0"/>
              <a:t>	[ </a:t>
            </a:r>
            <a:r>
              <a:rPr lang="es-MX" dirty="0"/>
              <a:t>= default ] [READONLY] } [ ,...n ] ])</a:t>
            </a:r>
            <a:endParaRPr lang="es-MX" sz="3200" dirty="0"/>
          </a:p>
          <a:p>
            <a:r>
              <a:rPr lang="es-MX" dirty="0"/>
              <a:t>RETURNS @</a:t>
            </a:r>
            <a:r>
              <a:rPr lang="es-MX" dirty="0" err="1"/>
              <a:t>return_variable</a:t>
            </a:r>
            <a:r>
              <a:rPr lang="es-MX" dirty="0"/>
              <a:t> TABLE &lt;</a:t>
            </a:r>
            <a:r>
              <a:rPr lang="es-MX" dirty="0" err="1"/>
              <a:t>table_type_definition</a:t>
            </a:r>
            <a:r>
              <a:rPr lang="es-MX" dirty="0"/>
              <a:t>&gt;</a:t>
            </a:r>
            <a:endParaRPr lang="es-MX" sz="3200" dirty="0"/>
          </a:p>
          <a:p>
            <a:pPr lvl="2"/>
            <a:r>
              <a:rPr lang="es-MX" dirty="0"/>
              <a:t>[ WITH &lt;</a:t>
            </a:r>
            <a:r>
              <a:rPr lang="es-MX" dirty="0" err="1"/>
              <a:t>function_option</a:t>
            </a:r>
            <a:r>
              <a:rPr lang="es-MX" dirty="0"/>
              <a:t>&gt; [ ,...n ] ]</a:t>
            </a:r>
            <a:endParaRPr lang="es-MX" sz="3200" dirty="0"/>
          </a:p>
          <a:p>
            <a:pPr lvl="2"/>
            <a:r>
              <a:rPr lang="es-MX" dirty="0"/>
              <a:t>[ AS ]</a:t>
            </a:r>
            <a:endParaRPr lang="es-MX" sz="3200" dirty="0"/>
          </a:p>
          <a:p>
            <a:r>
              <a:rPr lang="es-MX" dirty="0"/>
              <a:t>BEGIN</a:t>
            </a:r>
            <a:endParaRPr lang="es-MX" sz="3200" dirty="0"/>
          </a:p>
          <a:p>
            <a:pPr lvl="2"/>
            <a:r>
              <a:rPr lang="es-MX" dirty="0" err="1"/>
              <a:t>function_body</a:t>
            </a:r>
            <a:endParaRPr lang="es-MX" sz="3200" dirty="0"/>
          </a:p>
          <a:p>
            <a:pPr lvl="2"/>
            <a:r>
              <a:rPr lang="es-MX" dirty="0"/>
              <a:t>RETURN</a:t>
            </a:r>
            <a:endParaRPr lang="es-MX" sz="3200" dirty="0"/>
          </a:p>
          <a:p>
            <a:r>
              <a:rPr lang="es-MX" dirty="0"/>
              <a:t>END</a:t>
            </a:r>
            <a:endParaRPr lang="es-MX" sz="3200" dirty="0"/>
          </a:p>
          <a:p>
            <a:r>
              <a:rPr lang="es-MX" dirty="0"/>
              <a:t> </a:t>
            </a:r>
            <a:endParaRPr lang="es-MX" sz="3200" dirty="0"/>
          </a:p>
          <a:p>
            <a:pPr marL="800100" lvl="1" indent="-342900" algn="just">
              <a:buFont typeface="Wingdings" panose="05000000000000000000" pitchFamily="2" charset="2"/>
              <a:buChar char="q"/>
            </a:pPr>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2417858174"/>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47787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Sintaxis de una Función</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smtClean="0">
                <a:solidFill>
                  <a:srgbClr val="1F9127"/>
                </a:solidFill>
              </a:rPr>
              <a:t>Sin </a:t>
            </a:r>
            <a:r>
              <a:rPr lang="es-MX" sz="2000" dirty="0">
                <a:solidFill>
                  <a:srgbClr val="1F9127"/>
                </a:solidFill>
              </a:rPr>
              <a:t>importar el tipo de función, hay cuatro opciones que se pueden especificar: </a:t>
            </a:r>
            <a:r>
              <a:rPr lang="es-MX" sz="2000" dirty="0" smtClean="0">
                <a:solidFill>
                  <a:srgbClr val="1F9127"/>
                </a:solidFill>
              </a:rPr>
              <a:t>ENCRYPTION, SCHEMABINDING</a:t>
            </a:r>
            <a:r>
              <a:rPr lang="es-MX" sz="2000" dirty="0">
                <a:solidFill>
                  <a:srgbClr val="1F9127"/>
                </a:solidFill>
              </a:rPr>
              <a:t>, RETURNS NULL ON NULL INPUT / CALLED ON NULL INPUT, y EXECUTE AS.</a:t>
            </a:r>
          </a:p>
          <a:p>
            <a:pPr algn="just"/>
            <a:r>
              <a:rPr lang="es-MX" sz="2000" dirty="0">
                <a:solidFill>
                  <a:srgbClr val="1F9127"/>
                </a:solidFill>
              </a:rPr>
              <a:t>ENCRYPTION, SCHEMABINDING y EXECUTE AS son opciones que también están disponibles </a:t>
            </a:r>
            <a:r>
              <a:rPr lang="es-MX" sz="2000" dirty="0" smtClean="0">
                <a:solidFill>
                  <a:srgbClr val="1F9127"/>
                </a:solidFill>
              </a:rPr>
              <a:t>para procedimientos </a:t>
            </a:r>
            <a:r>
              <a:rPr lang="es-MX" sz="2000" dirty="0">
                <a:solidFill>
                  <a:srgbClr val="1F9127"/>
                </a:solidFill>
              </a:rPr>
              <a:t>almacenados. ENCRYPTION y SCHEMABINDING pueden además usarse para </a:t>
            </a:r>
            <a:r>
              <a:rPr lang="es-MX" sz="2000" dirty="0" err="1">
                <a:solidFill>
                  <a:srgbClr val="1F9127"/>
                </a:solidFill>
              </a:rPr>
              <a:t>triggers</a:t>
            </a:r>
            <a:r>
              <a:rPr lang="es-MX" sz="2000" dirty="0">
                <a:solidFill>
                  <a:srgbClr val="1F9127"/>
                </a:solidFill>
              </a:rPr>
              <a:t> </a:t>
            </a:r>
            <a:r>
              <a:rPr lang="es-MX" sz="2000" dirty="0" smtClean="0">
                <a:solidFill>
                  <a:srgbClr val="1F9127"/>
                </a:solidFill>
              </a:rPr>
              <a:t>y vistas</a:t>
            </a:r>
            <a:endParaRPr lang="es-MX" sz="2000" dirty="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3127947683"/>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4644176" cy="4413516"/>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Función Escalar(Parte1)</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dirty="0" smtClean="0">
                <a:solidFill>
                  <a:srgbClr val="1F9127"/>
                </a:solidFill>
              </a:rPr>
              <a:t>Ejecute el siguiente código:</a:t>
            </a: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use</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BANCO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drop</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function</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numpagos</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FUNCTION</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numpagos</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@NPRESTAMO</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AS</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a:latin typeface="Courier New" panose="02070309020205020404" pitchFamily="49" charset="0"/>
                <a:ea typeface="Times New Roman" panose="02020603050405020304" pitchFamily="18" charset="0"/>
                <a:cs typeface="Times New Roman" panose="02020603050405020304" pitchFamily="18" charset="0"/>
              </a:rPr>
              <a:t>4</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RETURNS</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AS</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@NPAGO</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CuadroTexto 10"/>
          <p:cNvSpPr txBox="1"/>
          <p:nvPr/>
        </p:nvSpPr>
        <p:spPr>
          <a:xfrm>
            <a:off x="4680352" y="1556792"/>
            <a:ext cx="4644176" cy="5903154"/>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Ejemplo Función Escalar(Parte2)</a:t>
            </a:r>
          </a:p>
          <a:p>
            <a:pPr algn="ctr"/>
            <a:endParaRPr lang="es-MX" sz="2000" b="1" dirty="0" smtClean="0">
              <a:solidFill>
                <a:srgbClr val="1F9127"/>
              </a:solidFill>
              <a:effectLst>
                <a:outerShdw blurRad="38100" dist="38100" dir="2700000" algn="tl">
                  <a:srgbClr val="000000">
                    <a:alpha val="43137"/>
                  </a:srgbClr>
                </a:outerShdw>
              </a:effectLst>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@NPAGO</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COUNT</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NUMPAGO</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PAGO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GROUP</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BY</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NUMPRESTAMO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HAVING</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NUMPRESTAMO</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@NPRESTAMO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ORDER</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BY</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NUMPRESTAMO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@NPAGO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600" dirty="0">
                <a:latin typeface="Courier New" panose="02070309020205020404" pitchFamily="49" charset="0"/>
                <a:ea typeface="Times New Roman" panose="02020603050405020304" pitchFamily="18" charset="0"/>
                <a:cs typeface="Times New Roman" panose="02020603050405020304" pitchFamily="18" charset="0"/>
              </a:rPr>
              <a:t> </a:t>
            </a:r>
            <a:r>
              <a:rPr lang="es-MX" sz="16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dbo</a:t>
            </a:r>
            <a:r>
              <a:rPr lang="es-MX" sz="16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numpagos</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'P-17'</a:t>
            </a:r>
            <a:r>
              <a:rPr lang="es-MX" sz="16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29279065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Tipos de Datos Carácter</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772816"/>
            <a:ext cx="8712968" cy="4401205"/>
          </a:xfrm>
          <a:prstGeom prst="rect">
            <a:avLst/>
          </a:prstGeom>
          <a:noFill/>
        </p:spPr>
        <p:txBody>
          <a:bodyPr wrap="square" rtlCol="0">
            <a:spAutoFit/>
          </a:bodyPr>
          <a:lstStyle/>
          <a:p>
            <a:pPr algn="ctr"/>
            <a:r>
              <a:rPr lang="es-MX" sz="2000" b="1" dirty="0">
                <a:solidFill>
                  <a:srgbClr val="1F9127"/>
                </a:solidFill>
                <a:effectLst>
                  <a:outerShdw blurRad="38100" dist="38100" dir="2700000" algn="tl">
                    <a:srgbClr val="000000">
                      <a:alpha val="43137"/>
                    </a:srgbClr>
                  </a:outerShdw>
                </a:effectLst>
              </a:rPr>
              <a:t>Datos </a:t>
            </a:r>
            <a:r>
              <a:rPr lang="es-MX" sz="2000" b="1" dirty="0" smtClean="0">
                <a:solidFill>
                  <a:srgbClr val="1F9127"/>
                </a:solidFill>
                <a:effectLst>
                  <a:outerShdw blurRad="38100" dist="38100" dir="2700000" algn="tl">
                    <a:srgbClr val="000000">
                      <a:alpha val="43137"/>
                    </a:srgbClr>
                  </a:outerShdw>
                </a:effectLst>
              </a:rPr>
              <a:t>Unicode</a:t>
            </a:r>
          </a:p>
          <a:p>
            <a:pPr algn="just"/>
            <a:endParaRPr lang="es-MX" sz="2000" b="1" dirty="0">
              <a:solidFill>
                <a:srgbClr val="1F9127"/>
              </a:solidFill>
              <a:effectLst>
                <a:outerShdw blurRad="38100" dist="38100" dir="2700000" algn="tl">
                  <a:srgbClr val="000000">
                    <a:alpha val="43137"/>
                  </a:srgbClr>
                </a:outerShdw>
              </a:effectLst>
            </a:endParaRPr>
          </a:p>
          <a:p>
            <a:pPr algn="just"/>
            <a:r>
              <a:rPr lang="es-MX" sz="2000" dirty="0">
                <a:solidFill>
                  <a:srgbClr val="1F9127"/>
                </a:solidFill>
              </a:rPr>
              <a:t>Los datos de caracteres se pueden almacenar usando un conjunto ANSI o uno de caracteres Unicode. El conjunto de caracteres ANSI abarca la mayor parte de los caracteres que se utilizan en la mayoría de los idiomas en todo el mundo. Sin embargo, ANSI sólo abarca un poco más de 32.000 caracteres. Varios idiomas como el árabe, el hebreo y algunos dialectos chinos contienen más de 32.000 caracteres del alfabeto estándar. Con el fin de almacenar la amplia gama de caracteres, se necesitan 2 bytes de almacenamiento para cada uno.</a:t>
            </a:r>
          </a:p>
          <a:p>
            <a:pPr algn="just"/>
            <a:r>
              <a:rPr lang="es-MX" sz="2000" dirty="0">
                <a:solidFill>
                  <a:srgbClr val="1F9127"/>
                </a:solidFill>
              </a:rPr>
              <a:t> </a:t>
            </a:r>
          </a:p>
          <a:p>
            <a:pPr algn="just"/>
            <a:r>
              <a:rPr lang="es-MX" sz="2000" dirty="0">
                <a:solidFill>
                  <a:srgbClr val="1F9127"/>
                </a:solidFill>
              </a:rPr>
              <a:t>SQL Server le permite especificar si el almacenamiento de datos de una columna es Unicode o no Unicode. </a:t>
            </a:r>
            <a:r>
              <a:rPr lang="es-MX" sz="2000" i="1" dirty="0">
                <a:solidFill>
                  <a:srgbClr val="1F9127"/>
                </a:solidFill>
                <a:effectLst>
                  <a:outerShdw blurRad="38100" dist="38100" dir="2700000" algn="tl">
                    <a:srgbClr val="000000">
                      <a:alpha val="43137"/>
                    </a:srgbClr>
                  </a:outerShdw>
                </a:effectLst>
              </a:rPr>
              <a:t>Los tipos de datos Unicode </a:t>
            </a:r>
            <a:r>
              <a:rPr lang="es-MX" sz="2000" dirty="0">
                <a:solidFill>
                  <a:srgbClr val="1F9127"/>
                </a:solidFill>
              </a:rPr>
              <a:t>comienzan con una n y son </a:t>
            </a:r>
            <a:r>
              <a:rPr lang="es-MX" sz="2000" dirty="0" err="1">
                <a:solidFill>
                  <a:srgbClr val="1F9127"/>
                </a:solidFill>
                <a:effectLst>
                  <a:outerShdw blurRad="38100" dist="38100" dir="2700000" algn="tl">
                    <a:srgbClr val="000000">
                      <a:alpha val="43137"/>
                    </a:srgbClr>
                  </a:outerShdw>
                </a:effectLst>
              </a:rPr>
              <a:t>nchar</a:t>
            </a:r>
            <a:r>
              <a:rPr lang="es-MX" sz="2000" dirty="0">
                <a:solidFill>
                  <a:srgbClr val="1F9127"/>
                </a:solidFill>
                <a:effectLst>
                  <a:outerShdw blurRad="38100" dist="38100" dir="2700000" algn="tl">
                    <a:srgbClr val="000000">
                      <a:alpha val="43137"/>
                    </a:srgbClr>
                  </a:outerShdw>
                </a:effectLst>
              </a:rPr>
              <a:t> (n), </a:t>
            </a:r>
            <a:r>
              <a:rPr lang="es-MX" sz="2000" dirty="0" err="1">
                <a:solidFill>
                  <a:srgbClr val="1F9127"/>
                </a:solidFill>
                <a:effectLst>
                  <a:outerShdw blurRad="38100" dist="38100" dir="2700000" algn="tl">
                    <a:srgbClr val="000000">
                      <a:alpha val="43137"/>
                    </a:srgbClr>
                  </a:outerShdw>
                </a:effectLst>
              </a:rPr>
              <a:t>nvarchar</a:t>
            </a:r>
            <a:r>
              <a:rPr lang="es-MX" sz="2000" dirty="0">
                <a:solidFill>
                  <a:srgbClr val="1F9127"/>
                </a:solidFill>
                <a:effectLst>
                  <a:outerShdw blurRad="38100" dist="38100" dir="2700000" algn="tl">
                    <a:srgbClr val="000000">
                      <a:alpha val="43137"/>
                    </a:srgbClr>
                  </a:outerShdw>
                </a:effectLst>
              </a:rPr>
              <a:t> (n), y </a:t>
            </a:r>
            <a:r>
              <a:rPr lang="es-MX" sz="2000" dirty="0" err="1">
                <a:solidFill>
                  <a:srgbClr val="1F9127"/>
                </a:solidFill>
                <a:effectLst>
                  <a:outerShdw blurRad="38100" dist="38100" dir="2700000" algn="tl">
                    <a:srgbClr val="000000">
                      <a:alpha val="43137"/>
                    </a:srgbClr>
                  </a:outerShdw>
                </a:effectLst>
              </a:rPr>
              <a:t>ntext</a:t>
            </a:r>
            <a:r>
              <a:rPr lang="es-MX" sz="2000" dirty="0">
                <a:solidFill>
                  <a:srgbClr val="1F9127"/>
                </a:solidFill>
              </a:rPr>
              <a:t>.</a:t>
            </a:r>
          </a:p>
          <a:p>
            <a:pPr algn="just"/>
            <a:endParaRPr lang="es-MX" sz="2000" dirty="0">
              <a:solidFill>
                <a:srgbClr val="1F9127"/>
              </a:solidFill>
            </a:endParaRPr>
          </a:p>
        </p:txBody>
      </p:sp>
    </p:spTree>
    <p:extLst>
      <p:ext uri="{BB962C8B-B14F-4D97-AF65-F5344CB8AC3E}">
        <p14:creationId xmlns:p14="http://schemas.microsoft.com/office/powerpoint/2010/main" val="4167306914"/>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Procedimientos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Uso de Procedimientos</a:t>
            </a:r>
          </a:p>
          <a:p>
            <a:pPr algn="just"/>
            <a:r>
              <a:rPr lang="es-MX" sz="2000" dirty="0" smtClean="0">
                <a:solidFill>
                  <a:srgbClr val="1F9127"/>
                </a:solidFill>
              </a:rPr>
              <a:t>Cada </a:t>
            </a:r>
            <a:r>
              <a:rPr lang="es-MX" sz="2000" dirty="0">
                <a:solidFill>
                  <a:srgbClr val="1F9127"/>
                </a:solidFill>
              </a:rPr>
              <a:t>declaración que usted ejecute en un servidor SQL se puede encapsular dentro de </a:t>
            </a:r>
            <a:r>
              <a:rPr lang="es-MX" sz="2000" dirty="0" smtClean="0">
                <a:solidFill>
                  <a:srgbClr val="1F9127"/>
                </a:solidFill>
              </a:rPr>
              <a:t>un procedimiento </a:t>
            </a:r>
            <a:r>
              <a:rPr lang="es-MX" sz="2000" dirty="0">
                <a:solidFill>
                  <a:srgbClr val="1F9127"/>
                </a:solidFill>
              </a:rPr>
              <a:t>almacenado. En pocas palabras, un procedimiento almacenado no es más que un </a:t>
            </a:r>
            <a:r>
              <a:rPr lang="es-MX" sz="2000" dirty="0" smtClean="0">
                <a:solidFill>
                  <a:srgbClr val="1F9127"/>
                </a:solidFill>
              </a:rPr>
              <a:t>lote de </a:t>
            </a:r>
            <a:r>
              <a:rPr lang="es-MX" sz="2000" dirty="0">
                <a:solidFill>
                  <a:srgbClr val="1F9127"/>
                </a:solidFill>
              </a:rPr>
              <a:t>T-SQL al que se le ha dado un nombre y se almacenó dentro de una base de datos.</a:t>
            </a:r>
          </a:p>
          <a:p>
            <a:pPr algn="just"/>
            <a:r>
              <a:rPr lang="es-MX" sz="2000" dirty="0">
                <a:solidFill>
                  <a:srgbClr val="1F9127"/>
                </a:solidFill>
              </a:rPr>
              <a:t>La sintaxis genérica para crear un procedimiento almacenado es la siguiente:</a:t>
            </a:r>
          </a:p>
          <a:p>
            <a:r>
              <a:rPr lang="es-MX" dirty="0" smtClean="0"/>
              <a:t>CREATE </a:t>
            </a:r>
            <a:r>
              <a:rPr lang="es-MX" dirty="0"/>
              <a:t>{ PROC | PROCEDURE } [</a:t>
            </a:r>
            <a:r>
              <a:rPr lang="es-MX" dirty="0" err="1"/>
              <a:t>schema_name</a:t>
            </a:r>
            <a:r>
              <a:rPr lang="es-MX" dirty="0"/>
              <a:t>.] </a:t>
            </a:r>
            <a:r>
              <a:rPr lang="es-MX" dirty="0" err="1"/>
              <a:t>procedure_name</a:t>
            </a:r>
            <a:r>
              <a:rPr lang="es-MX" dirty="0"/>
              <a:t> [ ; </a:t>
            </a:r>
            <a:r>
              <a:rPr lang="es-MX" dirty="0" err="1"/>
              <a:t>number</a:t>
            </a:r>
            <a:endParaRPr lang="es-MX" dirty="0"/>
          </a:p>
          <a:p>
            <a:r>
              <a:rPr lang="es-MX" dirty="0"/>
              <a:t>]</a:t>
            </a:r>
          </a:p>
          <a:p>
            <a:r>
              <a:rPr lang="es-MX" dirty="0" smtClean="0"/>
              <a:t>	[ </a:t>
            </a:r>
            <a:r>
              <a:rPr lang="es-MX" dirty="0"/>
              <a:t>{ @</a:t>
            </a:r>
            <a:r>
              <a:rPr lang="es-MX" dirty="0" err="1"/>
              <a:t>parameter</a:t>
            </a:r>
            <a:r>
              <a:rPr lang="es-MX" dirty="0"/>
              <a:t> [ </a:t>
            </a:r>
            <a:r>
              <a:rPr lang="es-MX" dirty="0" err="1"/>
              <a:t>type_schema_name</a:t>
            </a:r>
            <a:r>
              <a:rPr lang="es-MX" dirty="0"/>
              <a:t>. ] </a:t>
            </a:r>
            <a:r>
              <a:rPr lang="es-MX" dirty="0" err="1"/>
              <a:t>data_type</a:t>
            </a:r>
            <a:r>
              <a:rPr lang="es-MX" dirty="0"/>
              <a:t> }</a:t>
            </a:r>
          </a:p>
          <a:p>
            <a:r>
              <a:rPr lang="es-MX" dirty="0" smtClean="0"/>
              <a:t>		[ </a:t>
            </a:r>
            <a:r>
              <a:rPr lang="es-MX" dirty="0"/>
              <a:t>VARYING ] [ = default ] [ OUT | OUTPUT ] [READONLY]</a:t>
            </a:r>
          </a:p>
          <a:p>
            <a:r>
              <a:rPr lang="es-MX" dirty="0" smtClean="0"/>
              <a:t>	] </a:t>
            </a:r>
            <a:r>
              <a:rPr lang="es-MX" dirty="0"/>
              <a:t>[ ,...n ]</a:t>
            </a:r>
          </a:p>
          <a:p>
            <a:r>
              <a:rPr lang="es-MX" dirty="0"/>
              <a:t>[ WITH &lt;</a:t>
            </a:r>
            <a:r>
              <a:rPr lang="es-MX" dirty="0" err="1"/>
              <a:t>procedure_option</a:t>
            </a:r>
            <a:r>
              <a:rPr lang="es-MX" dirty="0"/>
              <a:t>&gt; [ ,...n ] ]</a:t>
            </a:r>
          </a:p>
          <a:p>
            <a:r>
              <a:rPr lang="es-MX" dirty="0"/>
              <a:t>[ FOR REPLICATION ]</a:t>
            </a:r>
          </a:p>
          <a:p>
            <a:r>
              <a:rPr lang="es-MX" dirty="0"/>
              <a:t>AS { &lt;</a:t>
            </a:r>
            <a:r>
              <a:rPr lang="es-MX" dirty="0" err="1"/>
              <a:t>sql_statement</a:t>
            </a:r>
            <a:r>
              <a:rPr lang="es-MX" dirty="0"/>
              <a:t>&gt; [;][ ...n ] | &lt;</a:t>
            </a:r>
            <a:r>
              <a:rPr lang="es-MX" dirty="0" err="1"/>
              <a:t>method_specifier</a:t>
            </a:r>
            <a:r>
              <a:rPr lang="es-MX" dirty="0"/>
              <a:t>&gt; } [;]</a:t>
            </a:r>
          </a:p>
          <a:p>
            <a:r>
              <a:rPr lang="es-MX" dirty="0"/>
              <a:t>&lt;</a:t>
            </a:r>
            <a:r>
              <a:rPr lang="es-MX" dirty="0" err="1"/>
              <a:t>procedure_option</a:t>
            </a:r>
            <a:r>
              <a:rPr lang="es-MX" dirty="0"/>
              <a:t>&gt; ::=</a:t>
            </a:r>
          </a:p>
          <a:p>
            <a:r>
              <a:rPr lang="es-MX" dirty="0" smtClean="0"/>
              <a:t>	[ </a:t>
            </a:r>
            <a:r>
              <a:rPr lang="es-MX" dirty="0"/>
              <a:t>ENCRYPTION ] [ RECOMPILE ] [ EXECUTE AS </a:t>
            </a:r>
            <a:r>
              <a:rPr lang="es-MX" dirty="0" err="1"/>
              <a:t>Clause</a:t>
            </a:r>
            <a:r>
              <a:rPr lang="es-MX" dirty="0"/>
              <a:t> ]</a:t>
            </a:r>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3284178398"/>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Procedimientos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844677"/>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Crear Procedimientos</a:t>
            </a:r>
          </a:p>
          <a:p>
            <a:pPr algn="just"/>
            <a:r>
              <a:rPr lang="es-MX" sz="2000" dirty="0" smtClean="0">
                <a:solidFill>
                  <a:srgbClr val="1F9127"/>
                </a:solidFill>
              </a:rPr>
              <a:t>Lo </a:t>
            </a:r>
            <a:r>
              <a:rPr lang="es-MX" sz="2000" dirty="0">
                <a:solidFill>
                  <a:srgbClr val="1F9127"/>
                </a:solidFill>
              </a:rPr>
              <a:t>que diferencia a un procedimiento almacenado de un simple lote de T-SQL son todas </a:t>
            </a:r>
            <a:r>
              <a:rPr lang="es-MX" sz="2000" dirty="0" smtClean="0">
                <a:solidFill>
                  <a:srgbClr val="1F9127"/>
                </a:solidFill>
              </a:rPr>
              <a:t>las estructuras </a:t>
            </a:r>
            <a:r>
              <a:rPr lang="es-MX" sz="2000" dirty="0">
                <a:solidFill>
                  <a:srgbClr val="1F9127"/>
                </a:solidFill>
              </a:rPr>
              <a:t>de código que pueden ser empleadas, tales como variables, parametrización, </a:t>
            </a:r>
            <a:r>
              <a:rPr lang="es-MX" sz="2000" dirty="0" smtClean="0">
                <a:solidFill>
                  <a:srgbClr val="1F9127"/>
                </a:solidFill>
              </a:rPr>
              <a:t>manejo de </a:t>
            </a:r>
            <a:r>
              <a:rPr lang="es-MX" sz="2000" dirty="0">
                <a:solidFill>
                  <a:srgbClr val="1F9127"/>
                </a:solidFill>
              </a:rPr>
              <a:t>error, y construcciones de flujo de control</a:t>
            </a:r>
            <a:r>
              <a:rPr lang="es-MX" sz="2000" dirty="0" smtClean="0">
                <a:solidFill>
                  <a:srgbClr val="1F9127"/>
                </a:solidFill>
              </a:rPr>
              <a:t>.</a:t>
            </a:r>
          </a:p>
          <a:p>
            <a:pPr algn="just"/>
            <a:endParaRPr lang="es-MX" sz="2000" dirty="0">
              <a:solidFill>
                <a:srgbClr val="1F9127"/>
              </a:solidFill>
            </a:endParaRPr>
          </a:p>
          <a:p>
            <a:pPr algn="just"/>
            <a:r>
              <a:rPr lang="es-MX" dirty="0" smtClean="0">
                <a:solidFill>
                  <a:srgbClr val="1F9127"/>
                </a:solidFill>
              </a:rPr>
              <a:t>Procedimientos </a:t>
            </a:r>
            <a:r>
              <a:rPr lang="es-MX" dirty="0">
                <a:solidFill>
                  <a:srgbClr val="1F9127"/>
                </a:solidFill>
              </a:rPr>
              <a:t>sin parámetros</a:t>
            </a: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PROCEDURE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up_obtenerClientes</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AS</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CNOMBRE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CLIENTE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EXEC</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up_obtenerClientes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dirty="0">
                <a:solidFill>
                  <a:srgbClr val="1F9127"/>
                </a:solidFill>
              </a:rPr>
              <a:t>Procedimientos con parámetros</a:t>
            </a: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PROCEDURE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up_ClientePorCiudad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50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AS</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CLIENTE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CCIUDAD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EXEC</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up_ClientePorCiudad</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Peguerinos</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lvl="1" algn="just"/>
            <a:endParaRPr lang="es-MX" dirty="0" smtClean="0"/>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3563832899"/>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Ejercicios de 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139321"/>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Ejercicios</a:t>
            </a:r>
          </a:p>
          <a:p>
            <a:pPr marL="457200" indent="-457200" algn="just">
              <a:buFont typeface="+mj-lt"/>
              <a:buAutoNum type="arabicPeriod"/>
            </a:pPr>
            <a:r>
              <a:rPr lang="es-MX" sz="2000" dirty="0">
                <a:solidFill>
                  <a:srgbClr val="1F9127"/>
                </a:solidFill>
              </a:rPr>
              <a:t>Crear una función de tipo tabla que permita obtener la fecha de todos los sábados que hay entre el </a:t>
            </a:r>
            <a:r>
              <a:rPr lang="es-MX" sz="2000" dirty="0" smtClean="0">
                <a:solidFill>
                  <a:srgbClr val="1F9127"/>
                </a:solidFill>
              </a:rPr>
              <a:t>16/03/2003 </a:t>
            </a:r>
            <a:r>
              <a:rPr lang="es-MX" sz="2000" dirty="0">
                <a:solidFill>
                  <a:srgbClr val="1F9127"/>
                </a:solidFill>
              </a:rPr>
              <a:t>hasta la fecha </a:t>
            </a:r>
            <a:r>
              <a:rPr lang="es-MX" sz="2000" dirty="0" smtClean="0">
                <a:solidFill>
                  <a:srgbClr val="1F9127"/>
                </a:solidFill>
              </a:rPr>
              <a:t>actual</a:t>
            </a:r>
          </a:p>
          <a:p>
            <a:pPr marL="457200" indent="-457200" algn="just">
              <a:buFont typeface="+mj-lt"/>
              <a:buAutoNum type="arabicPeriod"/>
            </a:pPr>
            <a:endParaRPr lang="es-MX" sz="2000" dirty="0" smtClean="0">
              <a:solidFill>
                <a:srgbClr val="1F9127"/>
              </a:solidFill>
            </a:endParaRPr>
          </a:p>
          <a:p>
            <a:pPr marL="457200" indent="-457200" algn="just">
              <a:buFont typeface="+mj-lt"/>
              <a:buAutoNum type="arabicPeriod"/>
            </a:pPr>
            <a:r>
              <a:rPr lang="es-MX" sz="2000" dirty="0" smtClean="0">
                <a:solidFill>
                  <a:srgbClr val="1F9127"/>
                </a:solidFill>
              </a:rPr>
              <a:t>Modifique el ejemplo anterior para que muestre además de la fecha, también el día</a:t>
            </a:r>
          </a:p>
          <a:p>
            <a:pPr algn="just"/>
            <a:endParaRPr lang="es-MX" sz="2000" dirty="0">
              <a:solidFill>
                <a:srgbClr val="1F9127"/>
              </a:solidFill>
            </a:endParaRPr>
          </a:p>
          <a:p>
            <a:pPr lvl="1" algn="just"/>
            <a:endParaRPr lang="es-MX" dirty="0" smtClean="0"/>
          </a:p>
          <a:p>
            <a:pPr algn="just"/>
            <a:endParaRPr lang="es-MX" sz="2000" dirty="0" smtClean="0">
              <a:solidFill>
                <a:srgbClr val="1F9127"/>
              </a:solidFill>
            </a:endParaRPr>
          </a:p>
          <a:p>
            <a:pPr algn="just"/>
            <a:endParaRPr lang="es-MX" sz="2000" dirty="0">
              <a:solidFill>
                <a:srgbClr val="1F9127"/>
              </a:solidFill>
            </a:endParaRPr>
          </a:p>
        </p:txBody>
      </p:sp>
      <p:pic>
        <p:nvPicPr>
          <p:cNvPr id="2" name="Imagen 1"/>
          <p:cNvPicPr>
            <a:picLocks noChangeAspect="1"/>
          </p:cNvPicPr>
          <p:nvPr/>
        </p:nvPicPr>
        <p:blipFill rotWithShape="1">
          <a:blip r:embed="rId4"/>
          <a:srcRect l="23928" t="55299" r="67444" b="17318"/>
          <a:stretch/>
        </p:blipFill>
        <p:spPr>
          <a:xfrm>
            <a:off x="6011228" y="3551377"/>
            <a:ext cx="1513100" cy="2816898"/>
          </a:xfrm>
          <a:prstGeom prst="rect">
            <a:avLst/>
          </a:prstGeom>
          <a:ln>
            <a:noFill/>
          </a:ln>
          <a:effectLst>
            <a:softEdge rad="112500"/>
          </a:effectLst>
        </p:spPr>
      </p:pic>
      <p:pic>
        <p:nvPicPr>
          <p:cNvPr id="3" name="Imagen 2"/>
          <p:cNvPicPr>
            <a:picLocks noChangeAspect="1"/>
          </p:cNvPicPr>
          <p:nvPr/>
        </p:nvPicPr>
        <p:blipFill rotWithShape="1">
          <a:blip r:embed="rId5"/>
          <a:srcRect l="24130" t="55600" r="65194" b="17100"/>
          <a:stretch/>
        </p:blipFill>
        <p:spPr>
          <a:xfrm>
            <a:off x="1475656" y="3561607"/>
            <a:ext cx="1872208" cy="2808312"/>
          </a:xfrm>
          <a:prstGeom prst="rect">
            <a:avLst/>
          </a:prstGeom>
          <a:ln>
            <a:noFill/>
          </a:ln>
          <a:effectLst>
            <a:softEdge rad="112500"/>
          </a:effectLst>
        </p:spPr>
      </p:pic>
    </p:spTree>
    <p:extLst>
      <p:ext uri="{BB962C8B-B14F-4D97-AF65-F5344CB8AC3E}">
        <p14:creationId xmlns:p14="http://schemas.microsoft.com/office/powerpoint/2010/main" val="3337708586"/>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Ejercicios de 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55312"/>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Ejercicios (Solución 1)</a:t>
            </a: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use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BANCO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drop</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function</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Sabados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FUNCTION</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Sabados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FechaI</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smalldatetime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@Tabla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TABLE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smalldatetime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dia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20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datetime</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0</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while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&gt;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DateDiff</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Day</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smtClean="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‘16/03/2003</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FechaI</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dia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DateName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dw</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dateadd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FechaI</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DateAdd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FechaI</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dia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in</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'Sábado'</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INSERT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INTO</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@Tabla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convert</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nvarchar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@fecha</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103</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endParaRPr lang="es-MX" sz="2000" dirty="0">
              <a:solidFill>
                <a:srgbClr val="1F9127"/>
              </a:solidFill>
            </a:endParaRPr>
          </a:p>
        </p:txBody>
      </p:sp>
    </p:spTree>
    <p:extLst>
      <p:ext uri="{BB962C8B-B14F-4D97-AF65-F5344CB8AC3E}">
        <p14:creationId xmlns:p14="http://schemas.microsoft.com/office/powerpoint/2010/main" val="3061488519"/>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Ejercicios de 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334759"/>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Ejercicios (Solución 1)</a:t>
            </a:r>
          </a:p>
          <a:p>
            <a:pPr>
              <a:lnSpc>
                <a:spcPct val="115000"/>
              </a:lnSpc>
              <a:spcAft>
                <a:spcPts val="0"/>
              </a:spcAft>
            </a:pPr>
            <a:r>
              <a:rPr lang="es-MX" sz="1400"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1</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dbo</a:t>
            </a:r>
            <a:r>
              <a:rPr lang="es-MX" sz="14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Sabados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GETDATE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gn="just"/>
            <a:endParaRPr lang="es-MX" sz="2000" dirty="0" smtClean="0">
              <a:solidFill>
                <a:srgbClr val="1F9127"/>
              </a:solidFill>
            </a:endParaRPr>
          </a:p>
          <a:p>
            <a:pPr lvl="1" algn="just"/>
            <a:endParaRPr lang="es-MX" dirty="0" smtClean="0"/>
          </a:p>
          <a:p>
            <a:pPr algn="just"/>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1131840725"/>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Ejercicios de 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724644"/>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Ejercicios (Solución 2)</a:t>
            </a:r>
          </a:p>
          <a:p>
            <a:pPr algn="just"/>
            <a:endParaRPr lang="es-MX" sz="2000" dirty="0" smtClean="0">
              <a:solidFill>
                <a:srgbClr val="1F9127"/>
              </a:solidFill>
            </a:endParaRPr>
          </a:p>
          <a:p>
            <a:r>
              <a:rPr lang="es-MX" dirty="0">
                <a:solidFill>
                  <a:srgbClr val="0000FF"/>
                </a:solidFill>
              </a:rPr>
              <a:t>use</a:t>
            </a:r>
            <a:r>
              <a:rPr lang="es-MX" dirty="0">
                <a:solidFill>
                  <a:prstClr val="black"/>
                </a:solidFill>
              </a:rPr>
              <a:t> </a:t>
            </a:r>
            <a:r>
              <a:rPr lang="es-MX" dirty="0">
                <a:solidFill>
                  <a:srgbClr val="008080"/>
                </a:solidFill>
              </a:rPr>
              <a:t>BANCO</a:t>
            </a:r>
          </a:p>
          <a:p>
            <a:r>
              <a:rPr lang="es-MX" dirty="0" err="1">
                <a:solidFill>
                  <a:srgbClr val="0000FF"/>
                </a:solidFill>
              </a:rPr>
              <a:t>go</a:t>
            </a:r>
            <a:endParaRPr lang="es-MX" dirty="0">
              <a:solidFill>
                <a:srgbClr val="0000FF"/>
              </a:solidFill>
            </a:endParaRPr>
          </a:p>
          <a:p>
            <a:r>
              <a:rPr lang="es-MX" dirty="0" err="1">
                <a:solidFill>
                  <a:srgbClr val="0000FF"/>
                </a:solidFill>
              </a:rPr>
              <a:t>drop</a:t>
            </a:r>
            <a:r>
              <a:rPr lang="es-MX" dirty="0">
                <a:solidFill>
                  <a:prstClr val="black"/>
                </a:solidFill>
              </a:rPr>
              <a:t> </a:t>
            </a:r>
            <a:r>
              <a:rPr lang="es-MX" dirty="0" err="1">
                <a:solidFill>
                  <a:srgbClr val="0000FF"/>
                </a:solidFill>
              </a:rPr>
              <a:t>function</a:t>
            </a:r>
            <a:r>
              <a:rPr lang="es-MX" dirty="0">
                <a:solidFill>
                  <a:prstClr val="black"/>
                </a:solidFill>
              </a:rPr>
              <a:t> </a:t>
            </a:r>
            <a:r>
              <a:rPr lang="es-MX" dirty="0" err="1">
                <a:solidFill>
                  <a:srgbClr val="008080"/>
                </a:solidFill>
              </a:rPr>
              <a:t>Sabados</a:t>
            </a:r>
            <a:r>
              <a:rPr lang="es-MX" dirty="0">
                <a:solidFill>
                  <a:srgbClr val="808080"/>
                </a:solidFill>
              </a:rPr>
              <a:t>;</a:t>
            </a:r>
          </a:p>
          <a:p>
            <a:r>
              <a:rPr lang="es-MX" dirty="0" err="1">
                <a:solidFill>
                  <a:srgbClr val="0000FF"/>
                </a:solidFill>
              </a:rPr>
              <a:t>go</a:t>
            </a:r>
            <a:endParaRPr lang="es-MX" dirty="0">
              <a:solidFill>
                <a:srgbClr val="0000FF"/>
              </a:solidFill>
            </a:endParaRPr>
          </a:p>
          <a:p>
            <a:endParaRPr lang="es-MX" dirty="0">
              <a:solidFill>
                <a:srgbClr val="0000FF"/>
              </a:solidFill>
            </a:endParaRPr>
          </a:p>
          <a:p>
            <a:r>
              <a:rPr lang="en-US" dirty="0">
                <a:solidFill>
                  <a:srgbClr val="0000FF"/>
                </a:solidFill>
              </a:rPr>
              <a:t>CREATE</a:t>
            </a:r>
            <a:r>
              <a:rPr lang="en-US" dirty="0">
                <a:solidFill>
                  <a:prstClr val="black"/>
                </a:solidFill>
              </a:rPr>
              <a:t> </a:t>
            </a:r>
            <a:r>
              <a:rPr lang="en-US" dirty="0">
                <a:solidFill>
                  <a:srgbClr val="0000FF"/>
                </a:solidFill>
              </a:rPr>
              <a:t>FUNCTION</a:t>
            </a:r>
            <a:r>
              <a:rPr lang="en-US" dirty="0">
                <a:solidFill>
                  <a:prstClr val="black"/>
                </a:solidFill>
              </a:rPr>
              <a:t> </a:t>
            </a:r>
            <a:r>
              <a:rPr lang="en-US" dirty="0" err="1">
                <a:solidFill>
                  <a:srgbClr val="008080"/>
                </a:solidFill>
              </a:rPr>
              <a:t>Sabados</a:t>
            </a:r>
            <a:r>
              <a:rPr lang="en-US" dirty="0">
                <a:solidFill>
                  <a:srgbClr val="808080"/>
                </a:solidFill>
              </a:rPr>
              <a:t>(</a:t>
            </a:r>
            <a:r>
              <a:rPr lang="en-US" dirty="0">
                <a:solidFill>
                  <a:srgbClr val="008080"/>
                </a:solidFill>
              </a:rPr>
              <a:t>@</a:t>
            </a:r>
            <a:r>
              <a:rPr lang="en-US" dirty="0" err="1">
                <a:solidFill>
                  <a:srgbClr val="008080"/>
                </a:solidFill>
              </a:rPr>
              <a:t>FechaI</a:t>
            </a:r>
            <a:r>
              <a:rPr lang="en-US" dirty="0">
                <a:solidFill>
                  <a:prstClr val="black"/>
                </a:solidFill>
              </a:rPr>
              <a:t> </a:t>
            </a:r>
            <a:r>
              <a:rPr lang="en-US" dirty="0" err="1">
                <a:solidFill>
                  <a:srgbClr val="0000FF"/>
                </a:solidFill>
              </a:rPr>
              <a:t>smalldatetime</a:t>
            </a:r>
            <a:r>
              <a:rPr lang="en-US" dirty="0">
                <a:solidFill>
                  <a:srgbClr val="808080"/>
                </a:solidFill>
              </a:rPr>
              <a:t>)</a:t>
            </a:r>
          </a:p>
          <a:p>
            <a:r>
              <a:rPr lang="en-US" dirty="0">
                <a:solidFill>
                  <a:srgbClr val="0000FF"/>
                </a:solidFill>
              </a:rPr>
              <a:t>RETURNS</a:t>
            </a:r>
            <a:r>
              <a:rPr lang="en-US" dirty="0">
                <a:solidFill>
                  <a:prstClr val="black"/>
                </a:solidFill>
              </a:rPr>
              <a:t> </a:t>
            </a:r>
            <a:r>
              <a:rPr lang="en-US" dirty="0">
                <a:solidFill>
                  <a:srgbClr val="008080"/>
                </a:solidFill>
              </a:rPr>
              <a:t>@</a:t>
            </a:r>
            <a:r>
              <a:rPr lang="en-US" dirty="0" err="1">
                <a:solidFill>
                  <a:srgbClr val="008080"/>
                </a:solidFill>
              </a:rPr>
              <a:t>Tabla</a:t>
            </a:r>
            <a:r>
              <a:rPr lang="en-US" dirty="0">
                <a:solidFill>
                  <a:prstClr val="black"/>
                </a:solidFill>
              </a:rPr>
              <a:t> </a:t>
            </a:r>
            <a:r>
              <a:rPr lang="en-US" dirty="0">
                <a:solidFill>
                  <a:srgbClr val="0000FF"/>
                </a:solidFill>
              </a:rPr>
              <a:t>TABLE </a:t>
            </a:r>
            <a:r>
              <a:rPr lang="en-US" dirty="0">
                <a:solidFill>
                  <a:srgbClr val="808080"/>
                </a:solidFill>
              </a:rPr>
              <a:t>(</a:t>
            </a:r>
            <a:r>
              <a:rPr lang="en-US" dirty="0" err="1">
                <a:solidFill>
                  <a:srgbClr val="008080"/>
                </a:solidFill>
              </a:rPr>
              <a:t>Fecha</a:t>
            </a:r>
            <a:r>
              <a:rPr lang="en-US" dirty="0">
                <a:solidFill>
                  <a:prstClr val="black"/>
                </a:solidFill>
              </a:rPr>
              <a:t> </a:t>
            </a:r>
            <a:r>
              <a:rPr lang="en-US" dirty="0" err="1">
                <a:solidFill>
                  <a:srgbClr val="0000FF"/>
                </a:solidFill>
              </a:rPr>
              <a:t>smalldatetime</a:t>
            </a:r>
            <a:r>
              <a:rPr lang="en-US" dirty="0" smtClean="0">
                <a:solidFill>
                  <a:srgbClr val="808080"/>
                </a:solidFill>
              </a:rPr>
              <a:t>,</a:t>
            </a:r>
            <a:r>
              <a:rPr lang="es-MX" dirty="0">
                <a:solidFill>
                  <a:prstClr val="black"/>
                </a:solidFill>
              </a:rPr>
              <a:t>					</a:t>
            </a:r>
            <a:r>
              <a:rPr lang="es-MX" dirty="0" err="1">
                <a:solidFill>
                  <a:srgbClr val="008080"/>
                </a:solidFill>
              </a:rPr>
              <a:t>tdia</a:t>
            </a:r>
            <a:r>
              <a:rPr lang="es-MX" dirty="0">
                <a:solidFill>
                  <a:prstClr val="black"/>
                </a:solidFill>
              </a:rPr>
              <a:t> </a:t>
            </a:r>
            <a:r>
              <a:rPr lang="es-MX" dirty="0">
                <a:solidFill>
                  <a:srgbClr val="0000FF"/>
                </a:solidFill>
              </a:rPr>
              <a:t>varchar</a:t>
            </a:r>
            <a:r>
              <a:rPr lang="es-MX" dirty="0">
                <a:solidFill>
                  <a:srgbClr val="808080"/>
                </a:solidFill>
              </a:rPr>
              <a:t>(</a:t>
            </a:r>
            <a:r>
              <a:rPr lang="es-MX" dirty="0">
                <a:solidFill>
                  <a:prstClr val="black"/>
                </a:solidFill>
              </a:rPr>
              <a:t>10</a:t>
            </a:r>
            <a:r>
              <a:rPr lang="es-MX" dirty="0">
                <a:solidFill>
                  <a:srgbClr val="808080"/>
                </a:solidFill>
              </a:rPr>
              <a:t>))</a:t>
            </a:r>
          </a:p>
          <a:p>
            <a:r>
              <a:rPr lang="es-MX" dirty="0">
                <a:solidFill>
                  <a:srgbClr val="0000FF"/>
                </a:solidFill>
              </a:rPr>
              <a:t>BEGIN</a:t>
            </a:r>
          </a:p>
          <a:p>
            <a:r>
              <a:rPr lang="es-MX" dirty="0">
                <a:solidFill>
                  <a:prstClr val="black"/>
                </a:solidFill>
              </a:rPr>
              <a:t>     </a:t>
            </a:r>
            <a:r>
              <a:rPr lang="es-MX" dirty="0">
                <a:solidFill>
                  <a:srgbClr val="0000FF"/>
                </a:solidFill>
              </a:rPr>
              <a:t>declare</a:t>
            </a:r>
            <a:r>
              <a:rPr lang="es-MX" dirty="0">
                <a:solidFill>
                  <a:prstClr val="black"/>
                </a:solidFill>
              </a:rPr>
              <a:t> </a:t>
            </a:r>
            <a:r>
              <a:rPr lang="es-MX" dirty="0">
                <a:solidFill>
                  <a:srgbClr val="008080"/>
                </a:solidFill>
              </a:rPr>
              <a:t>@i</a:t>
            </a:r>
            <a:r>
              <a:rPr lang="es-MX" dirty="0">
                <a:solidFill>
                  <a:prstClr val="black"/>
                </a:solidFill>
              </a:rPr>
              <a:t> </a:t>
            </a:r>
            <a:r>
              <a:rPr lang="es-MX" dirty="0" err="1">
                <a:solidFill>
                  <a:srgbClr val="0000FF"/>
                </a:solidFill>
              </a:rPr>
              <a:t>int</a:t>
            </a:r>
            <a:endParaRPr lang="es-MX" dirty="0">
              <a:solidFill>
                <a:srgbClr val="0000FF"/>
              </a:solidFill>
            </a:endParaRPr>
          </a:p>
          <a:p>
            <a:r>
              <a:rPr lang="es-MX" dirty="0">
                <a:solidFill>
                  <a:prstClr val="black"/>
                </a:solidFill>
              </a:rPr>
              <a:t>     </a:t>
            </a:r>
            <a:r>
              <a:rPr lang="es-MX" dirty="0">
                <a:solidFill>
                  <a:srgbClr val="0000FF"/>
                </a:solidFill>
              </a:rPr>
              <a:t>declare</a:t>
            </a:r>
            <a:r>
              <a:rPr lang="es-MX" dirty="0">
                <a:solidFill>
                  <a:prstClr val="black"/>
                </a:solidFill>
              </a:rPr>
              <a:t> </a:t>
            </a:r>
            <a:r>
              <a:rPr lang="es-MX" dirty="0">
                <a:solidFill>
                  <a:srgbClr val="008080"/>
                </a:solidFill>
              </a:rPr>
              <a:t>@</a:t>
            </a:r>
            <a:r>
              <a:rPr lang="es-MX" dirty="0" err="1">
                <a:solidFill>
                  <a:srgbClr val="008080"/>
                </a:solidFill>
              </a:rPr>
              <a:t>dia</a:t>
            </a:r>
            <a:r>
              <a:rPr lang="es-MX" dirty="0">
                <a:solidFill>
                  <a:prstClr val="black"/>
                </a:solidFill>
              </a:rPr>
              <a:t> </a:t>
            </a:r>
            <a:r>
              <a:rPr lang="es-MX" dirty="0">
                <a:solidFill>
                  <a:srgbClr val="0000FF"/>
                </a:solidFill>
              </a:rPr>
              <a:t>varchar</a:t>
            </a:r>
            <a:r>
              <a:rPr lang="es-MX" dirty="0">
                <a:solidFill>
                  <a:srgbClr val="808080"/>
                </a:solidFill>
              </a:rPr>
              <a:t>(</a:t>
            </a:r>
            <a:r>
              <a:rPr lang="es-MX" dirty="0">
                <a:solidFill>
                  <a:prstClr val="black"/>
                </a:solidFill>
              </a:rPr>
              <a:t>20</a:t>
            </a:r>
            <a:r>
              <a:rPr lang="es-MX" dirty="0">
                <a:solidFill>
                  <a:srgbClr val="808080"/>
                </a:solidFill>
              </a:rPr>
              <a:t>)</a:t>
            </a:r>
          </a:p>
          <a:p>
            <a:r>
              <a:rPr lang="es-MX" dirty="0">
                <a:solidFill>
                  <a:prstClr val="black"/>
                </a:solidFill>
              </a:rPr>
              <a:t>     </a:t>
            </a:r>
            <a:r>
              <a:rPr lang="es-MX" dirty="0">
                <a:solidFill>
                  <a:srgbClr val="0000FF"/>
                </a:solidFill>
              </a:rPr>
              <a:t>declare</a:t>
            </a:r>
            <a:r>
              <a:rPr lang="es-MX" dirty="0">
                <a:solidFill>
                  <a:prstClr val="black"/>
                </a:solidFill>
              </a:rPr>
              <a:t> </a:t>
            </a:r>
            <a:r>
              <a:rPr lang="es-MX" dirty="0">
                <a:solidFill>
                  <a:srgbClr val="008080"/>
                </a:solidFill>
              </a:rPr>
              <a:t>@fecha</a:t>
            </a:r>
            <a:r>
              <a:rPr lang="es-MX" dirty="0">
                <a:solidFill>
                  <a:prstClr val="black"/>
                </a:solidFill>
              </a:rPr>
              <a:t> </a:t>
            </a:r>
            <a:r>
              <a:rPr lang="es-MX" dirty="0" err="1">
                <a:solidFill>
                  <a:srgbClr val="0000FF"/>
                </a:solidFill>
              </a:rPr>
              <a:t>datetime</a:t>
            </a:r>
            <a:endParaRPr lang="es-MX" dirty="0">
              <a:solidFill>
                <a:srgbClr val="0000FF"/>
              </a:solidFill>
            </a:endParaRPr>
          </a:p>
          <a:p>
            <a:r>
              <a:rPr lang="es-MX" dirty="0">
                <a:solidFill>
                  <a:prstClr val="black"/>
                </a:solidFill>
              </a:rPr>
              <a:t>     </a:t>
            </a:r>
            <a:r>
              <a:rPr lang="es-MX" dirty="0" err="1">
                <a:solidFill>
                  <a:srgbClr val="0000FF"/>
                </a:solidFill>
              </a:rPr>
              <a:t>select</a:t>
            </a:r>
            <a:r>
              <a:rPr lang="es-MX" dirty="0">
                <a:solidFill>
                  <a:prstClr val="black"/>
                </a:solidFill>
              </a:rPr>
              <a:t> </a:t>
            </a:r>
            <a:r>
              <a:rPr lang="es-MX" dirty="0">
                <a:solidFill>
                  <a:srgbClr val="008080"/>
                </a:solidFill>
              </a:rPr>
              <a:t>@i</a:t>
            </a:r>
            <a:r>
              <a:rPr lang="es-MX" dirty="0">
                <a:solidFill>
                  <a:prstClr val="black"/>
                </a:solidFill>
              </a:rPr>
              <a:t> </a:t>
            </a:r>
            <a:r>
              <a:rPr lang="es-MX" dirty="0">
                <a:solidFill>
                  <a:srgbClr val="808080"/>
                </a:solidFill>
              </a:rPr>
              <a:t>=</a:t>
            </a:r>
            <a:r>
              <a:rPr lang="es-MX" dirty="0">
                <a:solidFill>
                  <a:prstClr val="black"/>
                </a:solidFill>
              </a:rPr>
              <a:t> 0</a:t>
            </a:r>
          </a:p>
          <a:p>
            <a:r>
              <a:rPr lang="en-US" dirty="0">
                <a:solidFill>
                  <a:prstClr val="black"/>
                </a:solidFill>
              </a:rPr>
              <a:t>     </a:t>
            </a:r>
            <a:r>
              <a:rPr lang="en-US" dirty="0">
                <a:solidFill>
                  <a:srgbClr val="0000FF"/>
                </a:solidFill>
              </a:rPr>
              <a:t>while</a:t>
            </a:r>
            <a:r>
              <a:rPr lang="en-US" dirty="0">
                <a:solidFill>
                  <a:prstClr val="black"/>
                </a:solidFill>
              </a:rPr>
              <a:t> </a:t>
            </a:r>
            <a:r>
              <a:rPr lang="en-US" dirty="0">
                <a:solidFill>
                  <a:srgbClr val="008080"/>
                </a:solidFill>
              </a:rPr>
              <a:t>@</a:t>
            </a:r>
            <a:r>
              <a:rPr lang="en-US" dirty="0" err="1">
                <a:solidFill>
                  <a:srgbClr val="008080"/>
                </a:solidFill>
              </a:rPr>
              <a:t>i</a:t>
            </a:r>
            <a:r>
              <a:rPr lang="en-US" dirty="0">
                <a:solidFill>
                  <a:prstClr val="black"/>
                </a:solidFill>
              </a:rPr>
              <a:t> </a:t>
            </a:r>
            <a:r>
              <a:rPr lang="en-US" dirty="0">
                <a:solidFill>
                  <a:srgbClr val="808080"/>
                </a:solidFill>
              </a:rPr>
              <a:t>&gt;</a:t>
            </a:r>
            <a:r>
              <a:rPr lang="en-US" dirty="0">
                <a:solidFill>
                  <a:prstClr val="black"/>
                </a:solidFill>
              </a:rPr>
              <a:t> </a:t>
            </a:r>
            <a:r>
              <a:rPr lang="en-US" dirty="0">
                <a:solidFill>
                  <a:srgbClr val="808080"/>
                </a:solidFill>
              </a:rPr>
              <a:t>-</a:t>
            </a:r>
            <a:r>
              <a:rPr lang="en-US" dirty="0">
                <a:solidFill>
                  <a:prstClr val="black"/>
                </a:solidFill>
              </a:rPr>
              <a:t> </a:t>
            </a:r>
            <a:r>
              <a:rPr lang="en-US" dirty="0" err="1">
                <a:solidFill>
                  <a:srgbClr val="FF00FF"/>
                </a:solidFill>
              </a:rPr>
              <a:t>DateDiff</a:t>
            </a:r>
            <a:r>
              <a:rPr lang="en-US" dirty="0">
                <a:solidFill>
                  <a:srgbClr val="808080"/>
                </a:solidFill>
              </a:rPr>
              <a:t>(</a:t>
            </a:r>
            <a:r>
              <a:rPr lang="en-US" dirty="0">
                <a:solidFill>
                  <a:srgbClr val="FF00FF"/>
                </a:solidFill>
              </a:rPr>
              <a:t>Day</a:t>
            </a:r>
            <a:r>
              <a:rPr lang="en-US" dirty="0">
                <a:solidFill>
                  <a:srgbClr val="808080"/>
                </a:solidFill>
              </a:rPr>
              <a:t>,</a:t>
            </a:r>
            <a:r>
              <a:rPr lang="en-US" dirty="0">
                <a:solidFill>
                  <a:prstClr val="black"/>
                </a:solidFill>
              </a:rPr>
              <a:t> </a:t>
            </a:r>
            <a:r>
              <a:rPr lang="en-US" dirty="0">
                <a:solidFill>
                  <a:srgbClr val="FF0000"/>
                </a:solidFill>
              </a:rPr>
              <a:t>'16/03/2003'</a:t>
            </a:r>
            <a:r>
              <a:rPr lang="en-US" dirty="0">
                <a:solidFill>
                  <a:srgbClr val="808080"/>
                </a:solidFill>
              </a:rPr>
              <a:t>,</a:t>
            </a:r>
            <a:r>
              <a:rPr lang="en-US" dirty="0">
                <a:solidFill>
                  <a:prstClr val="black"/>
                </a:solidFill>
              </a:rPr>
              <a:t> </a:t>
            </a:r>
            <a:r>
              <a:rPr lang="en-US" dirty="0">
                <a:solidFill>
                  <a:srgbClr val="008080"/>
                </a:solidFill>
              </a:rPr>
              <a:t>@</a:t>
            </a:r>
            <a:r>
              <a:rPr lang="en-US" dirty="0" err="1">
                <a:solidFill>
                  <a:srgbClr val="008080"/>
                </a:solidFill>
              </a:rPr>
              <a:t>FechaI</a:t>
            </a:r>
            <a:r>
              <a:rPr lang="en-US" dirty="0">
                <a:solidFill>
                  <a:srgbClr val="808080"/>
                </a:solidFill>
              </a:rPr>
              <a:t>)</a:t>
            </a:r>
          </a:p>
          <a:p>
            <a:r>
              <a:rPr lang="es-MX" dirty="0">
                <a:solidFill>
                  <a:prstClr val="black"/>
                </a:solidFill>
              </a:rPr>
              <a:t>     </a:t>
            </a:r>
            <a:r>
              <a:rPr lang="es-MX" dirty="0" err="1">
                <a:solidFill>
                  <a:srgbClr val="0000FF"/>
                </a:solidFill>
              </a:rPr>
              <a:t>begin</a:t>
            </a:r>
            <a:endParaRPr lang="es-MX" dirty="0">
              <a:solidFill>
                <a:srgbClr val="0000FF"/>
              </a:solidFill>
            </a:endParaRPr>
          </a:p>
          <a:p>
            <a:r>
              <a:rPr lang="nl-NL" dirty="0">
                <a:solidFill>
                  <a:prstClr val="black"/>
                </a:solidFill>
              </a:rPr>
              <a:t>          </a:t>
            </a:r>
            <a:r>
              <a:rPr lang="nl-NL" dirty="0">
                <a:solidFill>
                  <a:srgbClr val="0000FF"/>
                </a:solidFill>
              </a:rPr>
              <a:t>select</a:t>
            </a:r>
            <a:r>
              <a:rPr lang="nl-NL" dirty="0">
                <a:solidFill>
                  <a:prstClr val="black"/>
                </a:solidFill>
              </a:rPr>
              <a:t> </a:t>
            </a:r>
            <a:r>
              <a:rPr lang="nl-NL" dirty="0">
                <a:solidFill>
                  <a:srgbClr val="008080"/>
                </a:solidFill>
              </a:rPr>
              <a:t>@dia</a:t>
            </a:r>
            <a:r>
              <a:rPr lang="nl-NL" dirty="0">
                <a:solidFill>
                  <a:prstClr val="black"/>
                </a:solidFill>
              </a:rPr>
              <a:t> </a:t>
            </a:r>
            <a:r>
              <a:rPr lang="nl-NL" dirty="0">
                <a:solidFill>
                  <a:srgbClr val="808080"/>
                </a:solidFill>
              </a:rPr>
              <a:t>=</a:t>
            </a:r>
            <a:r>
              <a:rPr lang="nl-NL" dirty="0">
                <a:solidFill>
                  <a:prstClr val="black"/>
                </a:solidFill>
              </a:rPr>
              <a:t> </a:t>
            </a:r>
            <a:r>
              <a:rPr lang="nl-NL" dirty="0">
                <a:solidFill>
                  <a:srgbClr val="FF00FF"/>
                </a:solidFill>
              </a:rPr>
              <a:t>DateName</a:t>
            </a:r>
            <a:r>
              <a:rPr lang="nl-NL" dirty="0">
                <a:solidFill>
                  <a:srgbClr val="808080"/>
                </a:solidFill>
              </a:rPr>
              <a:t>(</a:t>
            </a:r>
            <a:r>
              <a:rPr lang="nl-NL" dirty="0">
                <a:solidFill>
                  <a:srgbClr val="008080"/>
                </a:solidFill>
              </a:rPr>
              <a:t>dw</a:t>
            </a:r>
            <a:r>
              <a:rPr lang="nl-NL" dirty="0">
                <a:solidFill>
                  <a:srgbClr val="808080"/>
                </a:solidFill>
              </a:rPr>
              <a:t>,</a:t>
            </a:r>
            <a:r>
              <a:rPr lang="nl-NL" dirty="0">
                <a:solidFill>
                  <a:prstClr val="black"/>
                </a:solidFill>
              </a:rPr>
              <a:t> </a:t>
            </a:r>
            <a:r>
              <a:rPr lang="nl-NL" dirty="0">
                <a:solidFill>
                  <a:srgbClr val="FF00FF"/>
                </a:solidFill>
              </a:rPr>
              <a:t>dateadd</a:t>
            </a:r>
            <a:r>
              <a:rPr lang="nl-NL" dirty="0">
                <a:solidFill>
                  <a:srgbClr val="808080"/>
                </a:solidFill>
              </a:rPr>
              <a:t>(</a:t>
            </a:r>
            <a:r>
              <a:rPr lang="nl-NL" dirty="0">
                <a:solidFill>
                  <a:srgbClr val="008080"/>
                </a:solidFill>
              </a:rPr>
              <a:t>d</a:t>
            </a:r>
            <a:r>
              <a:rPr lang="nl-NL" dirty="0">
                <a:solidFill>
                  <a:srgbClr val="808080"/>
                </a:solidFill>
              </a:rPr>
              <a:t>,</a:t>
            </a:r>
            <a:r>
              <a:rPr lang="nl-NL" dirty="0">
                <a:solidFill>
                  <a:prstClr val="black"/>
                </a:solidFill>
              </a:rPr>
              <a:t> </a:t>
            </a:r>
            <a:r>
              <a:rPr lang="nl-NL" dirty="0">
                <a:solidFill>
                  <a:srgbClr val="008080"/>
                </a:solidFill>
              </a:rPr>
              <a:t>@i</a:t>
            </a:r>
            <a:r>
              <a:rPr lang="nl-NL" dirty="0">
                <a:solidFill>
                  <a:srgbClr val="808080"/>
                </a:solidFill>
              </a:rPr>
              <a:t>,</a:t>
            </a:r>
            <a:r>
              <a:rPr lang="nl-NL" dirty="0">
                <a:solidFill>
                  <a:prstClr val="black"/>
                </a:solidFill>
              </a:rPr>
              <a:t> </a:t>
            </a:r>
            <a:r>
              <a:rPr lang="nl-NL" dirty="0">
                <a:solidFill>
                  <a:srgbClr val="008080"/>
                </a:solidFill>
              </a:rPr>
              <a:t>@FechaI</a:t>
            </a:r>
            <a:r>
              <a:rPr lang="nl-NL" dirty="0">
                <a:solidFill>
                  <a:srgbClr val="808080"/>
                </a:solidFill>
              </a:rPr>
              <a:t>))</a:t>
            </a:r>
          </a:p>
          <a:p>
            <a:r>
              <a:rPr lang="es-MX" dirty="0">
                <a:solidFill>
                  <a:prstClr val="black"/>
                </a:solidFill>
              </a:rPr>
              <a:t>          </a:t>
            </a:r>
            <a:endParaRPr lang="es-MX" sz="2000" dirty="0" smtClean="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2473922779"/>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Ejercicios de Funciones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92442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Ejercicios (Solución 2)</a:t>
            </a:r>
          </a:p>
          <a:p>
            <a:pPr algn="just"/>
            <a:endParaRPr lang="es-MX" sz="2000" dirty="0" smtClean="0">
              <a:solidFill>
                <a:srgbClr val="1F9127"/>
              </a:solidFill>
            </a:endParaRPr>
          </a:p>
          <a:p>
            <a:r>
              <a:rPr lang="es-MX" dirty="0" err="1" smtClean="0">
                <a:solidFill>
                  <a:srgbClr val="0000FF"/>
                </a:solidFill>
              </a:rPr>
              <a:t>select</a:t>
            </a:r>
            <a:r>
              <a:rPr lang="es-MX" dirty="0" smtClean="0">
                <a:solidFill>
                  <a:prstClr val="black"/>
                </a:solidFill>
              </a:rPr>
              <a:t> </a:t>
            </a:r>
            <a:r>
              <a:rPr lang="es-MX" dirty="0">
                <a:solidFill>
                  <a:srgbClr val="008080"/>
                </a:solidFill>
              </a:rPr>
              <a:t>@fecha</a:t>
            </a:r>
            <a:r>
              <a:rPr lang="es-MX" dirty="0">
                <a:solidFill>
                  <a:prstClr val="black"/>
                </a:solidFill>
              </a:rPr>
              <a:t> </a:t>
            </a:r>
            <a:r>
              <a:rPr lang="es-MX" dirty="0">
                <a:solidFill>
                  <a:srgbClr val="808080"/>
                </a:solidFill>
              </a:rPr>
              <a:t>=</a:t>
            </a:r>
            <a:r>
              <a:rPr lang="es-MX" dirty="0">
                <a:solidFill>
                  <a:prstClr val="black"/>
                </a:solidFill>
              </a:rPr>
              <a:t> </a:t>
            </a:r>
            <a:r>
              <a:rPr lang="es-MX" dirty="0" err="1">
                <a:solidFill>
                  <a:srgbClr val="FF00FF"/>
                </a:solidFill>
              </a:rPr>
              <a:t>DateAdd</a:t>
            </a:r>
            <a:r>
              <a:rPr lang="es-MX" dirty="0">
                <a:solidFill>
                  <a:srgbClr val="808080"/>
                </a:solidFill>
              </a:rPr>
              <a:t>(</a:t>
            </a:r>
            <a:r>
              <a:rPr lang="es-MX" dirty="0">
                <a:solidFill>
                  <a:srgbClr val="008080"/>
                </a:solidFill>
              </a:rPr>
              <a:t>d</a:t>
            </a:r>
            <a:r>
              <a:rPr lang="es-MX" dirty="0">
                <a:solidFill>
                  <a:srgbClr val="808080"/>
                </a:solidFill>
              </a:rPr>
              <a:t>,</a:t>
            </a:r>
            <a:r>
              <a:rPr lang="es-MX" dirty="0">
                <a:solidFill>
                  <a:prstClr val="black"/>
                </a:solidFill>
              </a:rPr>
              <a:t> </a:t>
            </a:r>
            <a:r>
              <a:rPr lang="es-MX" dirty="0">
                <a:solidFill>
                  <a:srgbClr val="008080"/>
                </a:solidFill>
              </a:rPr>
              <a:t>@i</a:t>
            </a:r>
            <a:r>
              <a:rPr lang="es-MX" dirty="0">
                <a:solidFill>
                  <a:srgbClr val="808080"/>
                </a:solidFill>
              </a:rPr>
              <a:t>,</a:t>
            </a:r>
            <a:r>
              <a:rPr lang="es-MX" dirty="0">
                <a:solidFill>
                  <a:prstClr val="black"/>
                </a:solidFill>
              </a:rPr>
              <a:t> </a:t>
            </a:r>
            <a:r>
              <a:rPr lang="es-MX" dirty="0">
                <a:solidFill>
                  <a:srgbClr val="008080"/>
                </a:solidFill>
              </a:rPr>
              <a:t>@</a:t>
            </a:r>
            <a:r>
              <a:rPr lang="es-MX" dirty="0" err="1">
                <a:solidFill>
                  <a:srgbClr val="008080"/>
                </a:solidFill>
              </a:rPr>
              <a:t>FechaI</a:t>
            </a:r>
            <a:r>
              <a:rPr lang="es-MX" dirty="0">
                <a:solidFill>
                  <a:srgbClr val="808080"/>
                </a:solidFill>
              </a:rPr>
              <a:t>)</a:t>
            </a:r>
          </a:p>
          <a:p>
            <a:r>
              <a:rPr lang="es-MX" dirty="0">
                <a:solidFill>
                  <a:prstClr val="black"/>
                </a:solidFill>
              </a:rPr>
              <a:t>          </a:t>
            </a:r>
            <a:r>
              <a:rPr lang="es-MX" dirty="0" err="1">
                <a:solidFill>
                  <a:srgbClr val="0000FF"/>
                </a:solidFill>
              </a:rPr>
              <a:t>if</a:t>
            </a:r>
            <a:r>
              <a:rPr lang="es-MX" dirty="0">
                <a:solidFill>
                  <a:prstClr val="black"/>
                </a:solidFill>
              </a:rPr>
              <a:t> </a:t>
            </a:r>
            <a:r>
              <a:rPr lang="es-MX" dirty="0">
                <a:solidFill>
                  <a:srgbClr val="008080"/>
                </a:solidFill>
              </a:rPr>
              <a:t>@</a:t>
            </a:r>
            <a:r>
              <a:rPr lang="es-MX" dirty="0" err="1">
                <a:solidFill>
                  <a:srgbClr val="008080"/>
                </a:solidFill>
              </a:rPr>
              <a:t>dia</a:t>
            </a:r>
            <a:r>
              <a:rPr lang="es-MX" dirty="0">
                <a:solidFill>
                  <a:prstClr val="black"/>
                </a:solidFill>
              </a:rPr>
              <a:t> </a:t>
            </a:r>
            <a:r>
              <a:rPr lang="es-MX" dirty="0">
                <a:solidFill>
                  <a:srgbClr val="808080"/>
                </a:solidFill>
              </a:rPr>
              <a:t>in</a:t>
            </a:r>
            <a:r>
              <a:rPr lang="es-MX" dirty="0">
                <a:solidFill>
                  <a:srgbClr val="0000FF"/>
                </a:solidFill>
              </a:rPr>
              <a:t> </a:t>
            </a:r>
            <a:r>
              <a:rPr lang="es-MX" dirty="0">
                <a:solidFill>
                  <a:srgbClr val="808080"/>
                </a:solidFill>
              </a:rPr>
              <a:t>(</a:t>
            </a:r>
            <a:r>
              <a:rPr lang="es-MX" dirty="0">
                <a:solidFill>
                  <a:srgbClr val="FF0000"/>
                </a:solidFill>
              </a:rPr>
              <a:t>'Sábado'</a:t>
            </a:r>
            <a:r>
              <a:rPr lang="es-MX" dirty="0">
                <a:solidFill>
                  <a:srgbClr val="808080"/>
                </a:solidFill>
              </a:rPr>
              <a:t>)</a:t>
            </a:r>
          </a:p>
          <a:p>
            <a:r>
              <a:rPr lang="es-MX" dirty="0">
                <a:solidFill>
                  <a:prstClr val="black"/>
                </a:solidFill>
              </a:rPr>
              <a:t>          </a:t>
            </a:r>
            <a:r>
              <a:rPr lang="es-MX" dirty="0" err="1">
                <a:solidFill>
                  <a:srgbClr val="0000FF"/>
                </a:solidFill>
              </a:rPr>
              <a:t>begin</a:t>
            </a:r>
            <a:endParaRPr lang="es-MX" dirty="0">
              <a:solidFill>
                <a:srgbClr val="0000FF"/>
              </a:solidFill>
            </a:endParaRPr>
          </a:p>
          <a:p>
            <a:r>
              <a:rPr lang="en-US" dirty="0">
                <a:solidFill>
                  <a:prstClr val="black"/>
                </a:solidFill>
              </a:rPr>
              <a:t>               </a:t>
            </a:r>
            <a:r>
              <a:rPr lang="en-US" dirty="0">
                <a:solidFill>
                  <a:srgbClr val="0000FF"/>
                </a:solidFill>
              </a:rPr>
              <a:t>INSERT</a:t>
            </a:r>
            <a:r>
              <a:rPr lang="en-US" dirty="0">
                <a:solidFill>
                  <a:prstClr val="black"/>
                </a:solidFill>
              </a:rPr>
              <a:t> </a:t>
            </a:r>
            <a:r>
              <a:rPr lang="en-US" dirty="0">
                <a:solidFill>
                  <a:srgbClr val="0000FF"/>
                </a:solidFill>
              </a:rPr>
              <a:t>INTO</a:t>
            </a:r>
            <a:r>
              <a:rPr lang="en-US" dirty="0">
                <a:solidFill>
                  <a:prstClr val="black"/>
                </a:solidFill>
              </a:rPr>
              <a:t> </a:t>
            </a:r>
            <a:r>
              <a:rPr lang="en-US" dirty="0">
                <a:solidFill>
                  <a:srgbClr val="008080"/>
                </a:solidFill>
              </a:rPr>
              <a:t>@</a:t>
            </a:r>
            <a:r>
              <a:rPr lang="en-US" dirty="0" err="1">
                <a:solidFill>
                  <a:srgbClr val="008080"/>
                </a:solidFill>
              </a:rPr>
              <a:t>Tabla</a:t>
            </a:r>
            <a:r>
              <a:rPr lang="en-US" dirty="0">
                <a:solidFill>
                  <a:prstClr val="black"/>
                </a:solidFill>
              </a:rPr>
              <a:t> </a:t>
            </a:r>
            <a:r>
              <a:rPr lang="en-US" dirty="0">
                <a:solidFill>
                  <a:srgbClr val="0000FF"/>
                </a:solidFill>
              </a:rPr>
              <a:t>Select</a:t>
            </a:r>
            <a:r>
              <a:rPr lang="en-US" dirty="0">
                <a:solidFill>
                  <a:prstClr val="black"/>
                </a:solidFill>
              </a:rPr>
              <a:t> </a:t>
            </a:r>
            <a:r>
              <a:rPr lang="en-US" dirty="0">
                <a:solidFill>
                  <a:srgbClr val="FF00FF"/>
                </a:solidFill>
              </a:rPr>
              <a:t>convert</a:t>
            </a:r>
            <a:r>
              <a:rPr lang="en-US" dirty="0">
                <a:solidFill>
                  <a:srgbClr val="808080"/>
                </a:solidFill>
              </a:rPr>
              <a:t>(</a:t>
            </a:r>
            <a:r>
              <a:rPr lang="en-US" dirty="0" err="1">
                <a:solidFill>
                  <a:srgbClr val="0000FF"/>
                </a:solidFill>
              </a:rPr>
              <a:t>nvarchar</a:t>
            </a:r>
            <a:r>
              <a:rPr lang="en-US" dirty="0">
                <a:solidFill>
                  <a:srgbClr val="808080"/>
                </a:solidFill>
              </a:rPr>
              <a:t>,</a:t>
            </a:r>
            <a:r>
              <a:rPr lang="en-US" dirty="0">
                <a:solidFill>
                  <a:prstClr val="black"/>
                </a:solidFill>
              </a:rPr>
              <a:t> </a:t>
            </a:r>
            <a:r>
              <a:rPr lang="en-US" dirty="0">
                <a:solidFill>
                  <a:srgbClr val="008080"/>
                </a:solidFill>
              </a:rPr>
              <a:t>@</a:t>
            </a:r>
            <a:r>
              <a:rPr lang="en-US" dirty="0" err="1">
                <a:solidFill>
                  <a:srgbClr val="008080"/>
                </a:solidFill>
              </a:rPr>
              <a:t>fecha</a:t>
            </a:r>
            <a:r>
              <a:rPr lang="en-US" dirty="0">
                <a:solidFill>
                  <a:srgbClr val="808080"/>
                </a:solidFill>
              </a:rPr>
              <a:t>,</a:t>
            </a:r>
            <a:r>
              <a:rPr lang="en-US" dirty="0">
                <a:solidFill>
                  <a:prstClr val="black"/>
                </a:solidFill>
              </a:rPr>
              <a:t> 103</a:t>
            </a:r>
            <a:r>
              <a:rPr lang="en-US" dirty="0">
                <a:solidFill>
                  <a:srgbClr val="808080"/>
                </a:solidFill>
              </a:rPr>
              <a:t>),</a:t>
            </a:r>
            <a:r>
              <a:rPr lang="en-US" dirty="0">
                <a:solidFill>
                  <a:srgbClr val="008080"/>
                </a:solidFill>
              </a:rPr>
              <a:t>@</a:t>
            </a:r>
            <a:r>
              <a:rPr lang="en-US" dirty="0" err="1">
                <a:solidFill>
                  <a:srgbClr val="008080"/>
                </a:solidFill>
              </a:rPr>
              <a:t>dia</a:t>
            </a:r>
            <a:endParaRPr lang="en-US" dirty="0">
              <a:solidFill>
                <a:srgbClr val="008080"/>
              </a:solidFill>
            </a:endParaRPr>
          </a:p>
          <a:p>
            <a:r>
              <a:rPr lang="es-MX" dirty="0">
                <a:solidFill>
                  <a:prstClr val="black"/>
                </a:solidFill>
              </a:rPr>
              <a:t>          </a:t>
            </a:r>
            <a:r>
              <a:rPr lang="es-MX" dirty="0" err="1">
                <a:solidFill>
                  <a:srgbClr val="0000FF"/>
                </a:solidFill>
              </a:rPr>
              <a:t>end</a:t>
            </a:r>
            <a:endParaRPr lang="es-MX" dirty="0">
              <a:solidFill>
                <a:srgbClr val="0000FF"/>
              </a:solidFill>
            </a:endParaRPr>
          </a:p>
          <a:p>
            <a:r>
              <a:rPr lang="es-MX" dirty="0">
                <a:solidFill>
                  <a:prstClr val="black"/>
                </a:solidFill>
              </a:rPr>
              <a:t>          </a:t>
            </a:r>
            <a:r>
              <a:rPr lang="es-MX" dirty="0" err="1">
                <a:solidFill>
                  <a:srgbClr val="0000FF"/>
                </a:solidFill>
              </a:rPr>
              <a:t>select</a:t>
            </a:r>
            <a:r>
              <a:rPr lang="es-MX" dirty="0">
                <a:solidFill>
                  <a:prstClr val="black"/>
                </a:solidFill>
              </a:rPr>
              <a:t> </a:t>
            </a:r>
            <a:r>
              <a:rPr lang="es-MX" dirty="0">
                <a:solidFill>
                  <a:srgbClr val="008080"/>
                </a:solidFill>
              </a:rPr>
              <a:t>@i</a:t>
            </a:r>
            <a:r>
              <a:rPr lang="es-MX" dirty="0">
                <a:solidFill>
                  <a:prstClr val="black"/>
                </a:solidFill>
              </a:rPr>
              <a:t> </a:t>
            </a:r>
            <a:r>
              <a:rPr lang="es-MX" dirty="0">
                <a:solidFill>
                  <a:srgbClr val="808080"/>
                </a:solidFill>
              </a:rPr>
              <a:t>=</a:t>
            </a:r>
            <a:r>
              <a:rPr lang="es-MX" dirty="0">
                <a:solidFill>
                  <a:prstClr val="black"/>
                </a:solidFill>
              </a:rPr>
              <a:t> </a:t>
            </a:r>
            <a:r>
              <a:rPr lang="es-MX" dirty="0">
                <a:solidFill>
                  <a:srgbClr val="008080"/>
                </a:solidFill>
              </a:rPr>
              <a:t>@i</a:t>
            </a:r>
            <a:r>
              <a:rPr lang="es-MX" dirty="0">
                <a:solidFill>
                  <a:prstClr val="black"/>
                </a:solidFill>
              </a:rPr>
              <a:t> </a:t>
            </a:r>
            <a:r>
              <a:rPr lang="es-MX" dirty="0">
                <a:solidFill>
                  <a:srgbClr val="808080"/>
                </a:solidFill>
              </a:rPr>
              <a:t>-</a:t>
            </a:r>
            <a:r>
              <a:rPr lang="es-MX" dirty="0">
                <a:solidFill>
                  <a:prstClr val="black"/>
                </a:solidFill>
              </a:rPr>
              <a:t> 1</a:t>
            </a:r>
          </a:p>
          <a:p>
            <a:r>
              <a:rPr lang="es-MX" dirty="0">
                <a:solidFill>
                  <a:prstClr val="black"/>
                </a:solidFill>
              </a:rPr>
              <a:t>     </a:t>
            </a:r>
            <a:r>
              <a:rPr lang="es-MX" dirty="0" err="1">
                <a:solidFill>
                  <a:srgbClr val="0000FF"/>
                </a:solidFill>
              </a:rPr>
              <a:t>end</a:t>
            </a:r>
            <a:endParaRPr lang="es-MX" dirty="0">
              <a:solidFill>
                <a:srgbClr val="0000FF"/>
              </a:solidFill>
            </a:endParaRPr>
          </a:p>
          <a:p>
            <a:r>
              <a:rPr lang="es-MX" dirty="0">
                <a:solidFill>
                  <a:prstClr val="black"/>
                </a:solidFill>
              </a:rPr>
              <a:t> </a:t>
            </a:r>
            <a:r>
              <a:rPr lang="es-MX" dirty="0">
                <a:solidFill>
                  <a:srgbClr val="0000FF"/>
                </a:solidFill>
              </a:rPr>
              <a:t>RETURN</a:t>
            </a:r>
          </a:p>
          <a:p>
            <a:r>
              <a:rPr lang="es-MX" dirty="0">
                <a:solidFill>
                  <a:srgbClr val="0000FF"/>
                </a:solidFill>
              </a:rPr>
              <a:t>END</a:t>
            </a:r>
          </a:p>
          <a:p>
            <a:endParaRPr lang="es-MX" dirty="0">
              <a:solidFill>
                <a:srgbClr val="0000FF"/>
              </a:solidFill>
            </a:endParaRPr>
          </a:p>
          <a:p>
            <a:r>
              <a:rPr lang="es-MX" dirty="0" err="1">
                <a:solidFill>
                  <a:srgbClr val="0000FF"/>
                </a:solidFill>
              </a:rPr>
              <a:t>go</a:t>
            </a:r>
            <a:endParaRPr lang="es-MX" dirty="0">
              <a:solidFill>
                <a:srgbClr val="0000FF"/>
              </a:solidFill>
            </a:endParaRPr>
          </a:p>
          <a:p>
            <a:r>
              <a:rPr lang="en-US" dirty="0">
                <a:solidFill>
                  <a:srgbClr val="0000FF"/>
                </a:solidFill>
              </a:rPr>
              <a:t>select</a:t>
            </a:r>
            <a:r>
              <a:rPr lang="en-US" dirty="0">
                <a:solidFill>
                  <a:prstClr val="black"/>
                </a:solidFill>
              </a:rPr>
              <a:t> </a:t>
            </a:r>
            <a:r>
              <a:rPr lang="en-US" dirty="0">
                <a:solidFill>
                  <a:srgbClr val="FF00FF"/>
                </a:solidFill>
              </a:rPr>
              <a:t>replace</a:t>
            </a:r>
            <a:r>
              <a:rPr lang="en-US" dirty="0">
                <a:solidFill>
                  <a:srgbClr val="808080"/>
                </a:solidFill>
              </a:rPr>
              <a:t>(</a:t>
            </a:r>
            <a:r>
              <a:rPr lang="en-US" dirty="0">
                <a:solidFill>
                  <a:srgbClr val="FF00FF"/>
                </a:solidFill>
              </a:rPr>
              <a:t>convert</a:t>
            </a:r>
            <a:r>
              <a:rPr lang="en-US" dirty="0">
                <a:solidFill>
                  <a:srgbClr val="808080"/>
                </a:solidFill>
              </a:rPr>
              <a:t>(</a:t>
            </a:r>
            <a:r>
              <a:rPr lang="en-US" dirty="0">
                <a:solidFill>
                  <a:srgbClr val="0000FF"/>
                </a:solidFill>
              </a:rPr>
              <a:t>varchar</a:t>
            </a:r>
            <a:r>
              <a:rPr lang="en-US" dirty="0">
                <a:solidFill>
                  <a:srgbClr val="808080"/>
                </a:solidFill>
              </a:rPr>
              <a:t>,</a:t>
            </a:r>
            <a:r>
              <a:rPr lang="en-US" dirty="0">
                <a:solidFill>
                  <a:srgbClr val="008080"/>
                </a:solidFill>
              </a:rPr>
              <a:t>Fecha</a:t>
            </a:r>
            <a:r>
              <a:rPr lang="en-US" dirty="0">
                <a:solidFill>
                  <a:srgbClr val="808080"/>
                </a:solidFill>
              </a:rPr>
              <a:t>,</a:t>
            </a:r>
            <a:r>
              <a:rPr lang="en-US" dirty="0">
                <a:solidFill>
                  <a:prstClr val="black"/>
                </a:solidFill>
              </a:rPr>
              <a:t>106</a:t>
            </a:r>
            <a:r>
              <a:rPr lang="en-US" dirty="0">
                <a:solidFill>
                  <a:srgbClr val="808080"/>
                </a:solidFill>
              </a:rPr>
              <a:t>),</a:t>
            </a:r>
            <a:r>
              <a:rPr lang="en-US" dirty="0">
                <a:solidFill>
                  <a:srgbClr val="FF0000"/>
                </a:solidFill>
              </a:rPr>
              <a:t>' '</a:t>
            </a:r>
            <a:r>
              <a:rPr lang="en-US" dirty="0">
                <a:solidFill>
                  <a:srgbClr val="808080"/>
                </a:solidFill>
              </a:rPr>
              <a:t>,</a:t>
            </a:r>
            <a:r>
              <a:rPr lang="en-US" dirty="0">
                <a:solidFill>
                  <a:srgbClr val="FF0000"/>
                </a:solidFill>
              </a:rPr>
              <a:t>'/'</a:t>
            </a:r>
            <a:r>
              <a:rPr lang="en-US" dirty="0">
                <a:solidFill>
                  <a:srgbClr val="808080"/>
                </a:solidFill>
              </a:rPr>
              <a:t>)</a:t>
            </a:r>
            <a:r>
              <a:rPr lang="en-US" dirty="0">
                <a:solidFill>
                  <a:prstClr val="black"/>
                </a:solidFill>
              </a:rPr>
              <a:t> </a:t>
            </a:r>
            <a:r>
              <a:rPr lang="en-US" dirty="0">
                <a:solidFill>
                  <a:srgbClr val="0000FF"/>
                </a:solidFill>
              </a:rPr>
              <a:t>AS</a:t>
            </a:r>
            <a:r>
              <a:rPr lang="en-US" dirty="0">
                <a:solidFill>
                  <a:prstClr val="black"/>
                </a:solidFill>
              </a:rPr>
              <a:t> </a:t>
            </a:r>
            <a:r>
              <a:rPr lang="en-US" dirty="0">
                <a:solidFill>
                  <a:srgbClr val="FF0000"/>
                </a:solidFill>
              </a:rPr>
              <a:t>'</a:t>
            </a:r>
            <a:r>
              <a:rPr lang="en-US" dirty="0" err="1">
                <a:solidFill>
                  <a:srgbClr val="FF0000"/>
                </a:solidFill>
              </a:rPr>
              <a:t>Fecha</a:t>
            </a:r>
            <a:r>
              <a:rPr lang="en-US" dirty="0">
                <a:solidFill>
                  <a:srgbClr val="FF0000"/>
                </a:solidFill>
              </a:rPr>
              <a:t>'</a:t>
            </a:r>
            <a:r>
              <a:rPr lang="en-US" dirty="0">
                <a:solidFill>
                  <a:srgbClr val="808080"/>
                </a:solidFill>
              </a:rPr>
              <a:t>,</a:t>
            </a:r>
            <a:r>
              <a:rPr lang="en-US" dirty="0" err="1">
                <a:solidFill>
                  <a:srgbClr val="008080"/>
                </a:solidFill>
              </a:rPr>
              <a:t>tdia</a:t>
            </a:r>
            <a:r>
              <a:rPr lang="en-US" dirty="0">
                <a:solidFill>
                  <a:prstClr val="black"/>
                </a:solidFill>
              </a:rPr>
              <a:t> </a:t>
            </a:r>
            <a:r>
              <a:rPr lang="en-US" dirty="0">
                <a:solidFill>
                  <a:srgbClr val="0000FF"/>
                </a:solidFill>
              </a:rPr>
              <a:t>from</a:t>
            </a:r>
            <a:r>
              <a:rPr lang="en-US" dirty="0">
                <a:solidFill>
                  <a:prstClr val="black"/>
                </a:solidFill>
              </a:rPr>
              <a:t> </a:t>
            </a:r>
            <a:r>
              <a:rPr lang="en-US" dirty="0" err="1">
                <a:solidFill>
                  <a:srgbClr val="008080"/>
                </a:solidFill>
              </a:rPr>
              <a:t>dbo</a:t>
            </a:r>
            <a:r>
              <a:rPr lang="en-US" dirty="0" err="1">
                <a:solidFill>
                  <a:srgbClr val="808080"/>
                </a:solidFill>
              </a:rPr>
              <a:t>.</a:t>
            </a:r>
            <a:r>
              <a:rPr lang="en-US" dirty="0" err="1">
                <a:solidFill>
                  <a:srgbClr val="008080"/>
                </a:solidFill>
              </a:rPr>
              <a:t>Sabados</a:t>
            </a:r>
            <a:r>
              <a:rPr lang="en-US" dirty="0">
                <a:solidFill>
                  <a:srgbClr val="808080"/>
                </a:solidFill>
              </a:rPr>
              <a:t>(</a:t>
            </a:r>
            <a:r>
              <a:rPr lang="en-US" dirty="0">
                <a:solidFill>
                  <a:srgbClr val="FF00FF"/>
                </a:solidFill>
              </a:rPr>
              <a:t>GETDATE</a:t>
            </a:r>
            <a:r>
              <a:rPr lang="en-US" dirty="0">
                <a:solidFill>
                  <a:srgbClr val="808080"/>
                </a:solidFill>
              </a:rPr>
              <a:t>());</a:t>
            </a:r>
            <a:endParaRPr lang="es-MX" dirty="0" smtClean="0"/>
          </a:p>
          <a:p>
            <a:pPr algn="just"/>
            <a:endParaRPr lang="es-MX" sz="2000" dirty="0" smtClean="0">
              <a:solidFill>
                <a:srgbClr val="1F9127"/>
              </a:solidFill>
            </a:endParaRPr>
          </a:p>
          <a:p>
            <a:pPr algn="just"/>
            <a:endParaRPr lang="es-MX" sz="2000" dirty="0">
              <a:solidFill>
                <a:srgbClr val="1F9127"/>
              </a:solidFill>
            </a:endParaRPr>
          </a:p>
        </p:txBody>
      </p:sp>
      <p:pic>
        <p:nvPicPr>
          <p:cNvPr id="11" name="Imagen 10"/>
          <p:cNvPicPr>
            <a:picLocks noChangeAspect="1"/>
          </p:cNvPicPr>
          <p:nvPr/>
        </p:nvPicPr>
        <p:blipFill rotWithShape="1">
          <a:blip r:embed="rId3"/>
          <a:srcRect l="23928" t="55299" r="63753" b="17318"/>
          <a:stretch/>
        </p:blipFill>
        <p:spPr>
          <a:xfrm>
            <a:off x="6876172" y="3501008"/>
            <a:ext cx="2160240" cy="2816898"/>
          </a:xfrm>
          <a:prstGeom prst="rect">
            <a:avLst/>
          </a:prstGeom>
          <a:ln>
            <a:noFill/>
          </a:ln>
          <a:effectLst>
            <a:softEdge rad="112500"/>
          </a:effectLst>
        </p:spPr>
      </p:pic>
    </p:spTree>
    <p:extLst>
      <p:ext uri="{BB962C8B-B14F-4D97-AF65-F5344CB8AC3E}">
        <p14:creationId xmlns:p14="http://schemas.microsoft.com/office/powerpoint/2010/main" val="3369012830"/>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DIA 5</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15856" y="1556792"/>
            <a:ext cx="8712968" cy="1569660"/>
          </a:xfrm>
          <a:prstGeom prst="rect">
            <a:avLst/>
          </a:prstGeom>
          <a:noFill/>
        </p:spPr>
        <p:txBody>
          <a:bodyPr wrap="square" rtlCol="0">
            <a:spAutoFit/>
          </a:bodyPr>
          <a:lstStyle/>
          <a:p>
            <a:pPr algn="just"/>
            <a:r>
              <a:rPr lang="es-MX" sz="4800" dirty="0">
                <a:solidFill>
                  <a:srgbClr val="1F9127"/>
                </a:solidFill>
              </a:rPr>
              <a:t> </a:t>
            </a:r>
          </a:p>
          <a:p>
            <a:pPr algn="ctr"/>
            <a:r>
              <a:rPr lang="es-MX" sz="4800" dirty="0" smtClean="0">
                <a:solidFill>
                  <a:srgbClr val="1F9127"/>
                </a:solidFill>
              </a:rPr>
              <a:t>Disparadores y Cursores</a:t>
            </a:r>
            <a:endParaRPr lang="es-MX" sz="4800" dirty="0">
              <a:solidFill>
                <a:srgbClr val="1F9127"/>
              </a:solidFill>
            </a:endParaRPr>
          </a:p>
        </p:txBody>
      </p:sp>
    </p:spTree>
    <p:extLst>
      <p:ext uri="{BB962C8B-B14F-4D97-AF65-F5344CB8AC3E}">
        <p14:creationId xmlns:p14="http://schemas.microsoft.com/office/powerpoint/2010/main" val="217791822"/>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32453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Disparador DML</a:t>
            </a:r>
          </a:p>
          <a:p>
            <a:pPr algn="just"/>
            <a:r>
              <a:rPr lang="es-MX" sz="2000" dirty="0">
                <a:solidFill>
                  <a:srgbClr val="1F9127"/>
                </a:solidFill>
              </a:rPr>
              <a:t>Aunque las funciones y los procedimientos almacenados son objetos independientes, usted no puede </a:t>
            </a:r>
            <a:r>
              <a:rPr lang="es-MX" sz="2000" dirty="0" smtClean="0">
                <a:solidFill>
                  <a:srgbClr val="1F9127"/>
                </a:solidFill>
              </a:rPr>
              <a:t>ejecutar directamente </a:t>
            </a:r>
            <a:r>
              <a:rPr lang="es-MX" sz="2000" dirty="0">
                <a:solidFill>
                  <a:srgbClr val="1F9127"/>
                </a:solidFill>
              </a:rPr>
              <a:t>un </a:t>
            </a:r>
            <a:r>
              <a:rPr lang="es-MX" sz="2000" dirty="0" err="1">
                <a:solidFill>
                  <a:srgbClr val="1F9127"/>
                </a:solidFill>
              </a:rPr>
              <a:t>trigger</a:t>
            </a:r>
            <a:r>
              <a:rPr lang="es-MX" sz="2000" dirty="0">
                <a:solidFill>
                  <a:srgbClr val="1F9127"/>
                </a:solidFill>
              </a:rPr>
              <a:t>. Los desencadenadores DML se crean contra una tabla o una vista, y se definen para</a:t>
            </a:r>
          </a:p>
          <a:p>
            <a:pPr algn="just"/>
            <a:r>
              <a:rPr lang="es-MX" sz="2000" dirty="0">
                <a:solidFill>
                  <a:srgbClr val="1F9127"/>
                </a:solidFill>
              </a:rPr>
              <a:t>un evento específico INSERT, UPDATE, o DELETE. Cuando ejecuta el evento para el que se definió </a:t>
            </a:r>
            <a:r>
              <a:rPr lang="es-MX" sz="2000" dirty="0" smtClean="0">
                <a:solidFill>
                  <a:srgbClr val="1F9127"/>
                </a:solidFill>
              </a:rPr>
              <a:t>un disparador</a:t>
            </a:r>
            <a:r>
              <a:rPr lang="es-MX" sz="2000" dirty="0">
                <a:solidFill>
                  <a:srgbClr val="1F9127"/>
                </a:solidFill>
              </a:rPr>
              <a:t>, SQL Server ejecuta automáticamente el código incluido en el </a:t>
            </a:r>
            <a:r>
              <a:rPr lang="es-MX" sz="2000" dirty="0" err="1">
                <a:solidFill>
                  <a:srgbClr val="1F9127"/>
                </a:solidFill>
              </a:rPr>
              <a:t>trigger</a:t>
            </a:r>
            <a:r>
              <a:rPr lang="es-MX" sz="2000" dirty="0">
                <a:solidFill>
                  <a:srgbClr val="1F9127"/>
                </a:solidFill>
              </a:rPr>
              <a:t>, también conocido </a:t>
            </a:r>
            <a:r>
              <a:rPr lang="es-MX" sz="2000" dirty="0" smtClean="0">
                <a:solidFill>
                  <a:srgbClr val="1F9127"/>
                </a:solidFill>
              </a:rPr>
              <a:t>como "disparar</a:t>
            </a:r>
            <a:r>
              <a:rPr lang="es-MX" sz="2000" dirty="0">
                <a:solidFill>
                  <a:srgbClr val="1F9127"/>
                </a:solidFill>
              </a:rPr>
              <a:t>" el </a:t>
            </a:r>
            <a:r>
              <a:rPr lang="es-MX" sz="2000" dirty="0" err="1">
                <a:solidFill>
                  <a:srgbClr val="1F9127"/>
                </a:solidFill>
              </a:rPr>
              <a:t>trigger</a:t>
            </a:r>
            <a:r>
              <a:rPr lang="es-MX" sz="2000" dirty="0" smtClean="0">
                <a:solidFill>
                  <a:srgbClr val="1F9127"/>
                </a:solidFill>
              </a:rPr>
              <a:t>.</a:t>
            </a:r>
          </a:p>
          <a:p>
            <a:r>
              <a:rPr lang="es-MX" sz="2000" dirty="0"/>
              <a:t>CREATE TRIGGER [ </a:t>
            </a:r>
            <a:r>
              <a:rPr lang="es-MX" sz="2000" dirty="0" err="1"/>
              <a:t>schema_name</a:t>
            </a:r>
            <a:r>
              <a:rPr lang="es-MX" sz="2000" dirty="0"/>
              <a:t> . ]</a:t>
            </a:r>
            <a:r>
              <a:rPr lang="es-MX" sz="2000" dirty="0" err="1"/>
              <a:t>trigger_name</a:t>
            </a:r>
            <a:endParaRPr lang="es-MX" sz="2000" dirty="0"/>
          </a:p>
          <a:p>
            <a:r>
              <a:rPr lang="es-MX" sz="2000" dirty="0"/>
              <a:t>ON { </a:t>
            </a:r>
            <a:r>
              <a:rPr lang="es-MX" sz="2000" dirty="0" err="1"/>
              <a:t>table</a:t>
            </a:r>
            <a:r>
              <a:rPr lang="es-MX" sz="2000" dirty="0"/>
              <a:t> | </a:t>
            </a:r>
            <a:r>
              <a:rPr lang="es-MX" sz="2000" dirty="0" err="1"/>
              <a:t>view</a:t>
            </a:r>
            <a:r>
              <a:rPr lang="es-MX" sz="2000" dirty="0"/>
              <a:t> }</a:t>
            </a:r>
          </a:p>
          <a:p>
            <a:r>
              <a:rPr lang="es-MX" sz="2000" dirty="0"/>
              <a:t>[ WITH &lt;</a:t>
            </a:r>
            <a:r>
              <a:rPr lang="es-MX" sz="2000" dirty="0" err="1"/>
              <a:t>dml_trigger_option</a:t>
            </a:r>
            <a:r>
              <a:rPr lang="es-MX" sz="2000" dirty="0"/>
              <a:t>&gt; [ ,...n ] ]</a:t>
            </a:r>
          </a:p>
          <a:p>
            <a:r>
              <a:rPr lang="es-MX" sz="2000" dirty="0"/>
              <a:t>{ FOR | AFTER | INSTEAD OF }</a:t>
            </a:r>
          </a:p>
          <a:p>
            <a:r>
              <a:rPr lang="es-MX" sz="2000" dirty="0"/>
              <a:t>{ [ INSERT ] [ , ] [ UPDATE ] [ , ] [ DELETE ] }</a:t>
            </a:r>
          </a:p>
          <a:p>
            <a:r>
              <a:rPr lang="es-MX" sz="2000" dirty="0"/>
              <a:t>[ WITH APPEND ]</a:t>
            </a:r>
          </a:p>
          <a:p>
            <a:r>
              <a:rPr lang="es-MX" sz="2000" dirty="0"/>
              <a:t>[ NOT FOR REPLICATION ]</a:t>
            </a:r>
          </a:p>
          <a:p>
            <a:r>
              <a:rPr lang="es-MX" sz="2000" dirty="0"/>
              <a:t>AS { </a:t>
            </a:r>
            <a:r>
              <a:rPr lang="es-MX" sz="2000" dirty="0" err="1"/>
              <a:t>sql_statement</a:t>
            </a:r>
            <a:r>
              <a:rPr lang="es-MX" sz="2000" dirty="0"/>
              <a:t> [ ; ] [ ,...n ] | EXTERNAL NAME &lt;</a:t>
            </a:r>
            <a:r>
              <a:rPr lang="es-MX" sz="2000" dirty="0" err="1"/>
              <a:t>method</a:t>
            </a:r>
            <a:r>
              <a:rPr lang="es-MX" sz="2000" dirty="0"/>
              <a:t> </a:t>
            </a:r>
            <a:r>
              <a:rPr lang="es-MX" sz="2000" dirty="0" err="1"/>
              <a:t>specifier</a:t>
            </a:r>
            <a:r>
              <a:rPr lang="es-MX" sz="2000" dirty="0"/>
              <a:t> [ ; ] &gt; }</a:t>
            </a:r>
          </a:p>
          <a:p>
            <a:pPr algn="just"/>
            <a:endParaRPr lang="es-MX" sz="20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1947293373"/>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1675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Disparador DML</a:t>
            </a:r>
          </a:p>
          <a:p>
            <a:pPr algn="just"/>
            <a:r>
              <a:rPr lang="es-MX" sz="2000" dirty="0">
                <a:solidFill>
                  <a:srgbClr val="1F9127"/>
                </a:solidFill>
              </a:rPr>
              <a:t>Cuando el </a:t>
            </a:r>
            <a:r>
              <a:rPr lang="es-MX" sz="2000" dirty="0" err="1">
                <a:solidFill>
                  <a:srgbClr val="1F9127"/>
                </a:solidFill>
              </a:rPr>
              <a:t>trigger</a:t>
            </a:r>
            <a:r>
              <a:rPr lang="es-MX" sz="2000" dirty="0">
                <a:solidFill>
                  <a:srgbClr val="1F9127"/>
                </a:solidFill>
              </a:rPr>
              <a:t> se define como AFTER, el desencadenador se dispara después que la modificación </a:t>
            </a:r>
            <a:r>
              <a:rPr lang="es-MX" sz="2000" dirty="0" smtClean="0">
                <a:solidFill>
                  <a:srgbClr val="1F9127"/>
                </a:solidFill>
              </a:rPr>
              <a:t>ha pasado </a:t>
            </a:r>
            <a:r>
              <a:rPr lang="es-MX" sz="2000" dirty="0">
                <a:solidFill>
                  <a:srgbClr val="1F9127"/>
                </a:solidFill>
              </a:rPr>
              <a:t>todas las restricciones (</a:t>
            </a:r>
            <a:r>
              <a:rPr lang="es-MX" sz="2000" dirty="0" err="1">
                <a:solidFill>
                  <a:srgbClr val="1F9127"/>
                </a:solidFill>
              </a:rPr>
              <a:t>constraints</a:t>
            </a:r>
            <a:r>
              <a:rPr lang="es-MX" sz="2000" dirty="0">
                <a:solidFill>
                  <a:srgbClr val="1F9127"/>
                </a:solidFill>
              </a:rPr>
              <a:t>). Si en una modificación falla una comprobación de restricción, </a:t>
            </a:r>
            <a:r>
              <a:rPr lang="es-MX" sz="2000" dirty="0" smtClean="0">
                <a:solidFill>
                  <a:srgbClr val="1F9127"/>
                </a:solidFill>
              </a:rPr>
              <a:t>tal como </a:t>
            </a:r>
            <a:r>
              <a:rPr lang="es-MX" sz="2000" dirty="0">
                <a:solidFill>
                  <a:srgbClr val="1F9127"/>
                </a:solidFill>
              </a:rPr>
              <a:t>un </a:t>
            </a:r>
            <a:r>
              <a:rPr lang="es-MX" sz="2000" dirty="0" err="1">
                <a:solidFill>
                  <a:srgbClr val="1F9127"/>
                </a:solidFill>
              </a:rPr>
              <a:t>check</a:t>
            </a:r>
            <a:r>
              <a:rPr lang="es-MX" sz="2000" dirty="0">
                <a:solidFill>
                  <a:srgbClr val="1F9127"/>
                </a:solidFill>
              </a:rPr>
              <a:t>, clave principal o clave foránea, el </a:t>
            </a:r>
            <a:r>
              <a:rPr lang="es-MX" sz="2000" dirty="0" err="1">
                <a:solidFill>
                  <a:srgbClr val="1F9127"/>
                </a:solidFill>
              </a:rPr>
              <a:t>trigger</a:t>
            </a:r>
            <a:r>
              <a:rPr lang="es-MX" sz="2000" dirty="0">
                <a:solidFill>
                  <a:srgbClr val="1F9127"/>
                </a:solidFill>
              </a:rPr>
              <a:t> no se ejecuta. Los desencadenadores AFTER sólo </a:t>
            </a:r>
            <a:r>
              <a:rPr lang="es-MX" sz="2000" dirty="0" smtClean="0">
                <a:solidFill>
                  <a:srgbClr val="1F9127"/>
                </a:solidFill>
              </a:rPr>
              <a:t>se definen </a:t>
            </a:r>
            <a:r>
              <a:rPr lang="es-MX" sz="2000" dirty="0">
                <a:solidFill>
                  <a:srgbClr val="1F9127"/>
                </a:solidFill>
              </a:rPr>
              <a:t>para las tablas. Puede definir varios desencadenadores AFTER para la misma acción</a:t>
            </a:r>
            <a:r>
              <a:rPr lang="es-MX" sz="2000" dirty="0" smtClean="0">
                <a:solidFill>
                  <a:srgbClr val="1F9127"/>
                </a:solidFill>
              </a:rPr>
              <a:t>.</a:t>
            </a:r>
          </a:p>
          <a:p>
            <a:pPr algn="just"/>
            <a:endParaRPr lang="es-MX" sz="2000" dirty="0" smtClean="0">
              <a:solidFill>
                <a:srgbClr val="1F9127"/>
              </a:solidFill>
            </a:endParaRPr>
          </a:p>
          <a:p>
            <a:pPr algn="just"/>
            <a:r>
              <a:rPr lang="es-MX" sz="2000" dirty="0">
                <a:solidFill>
                  <a:srgbClr val="1F9127"/>
                </a:solidFill>
              </a:rPr>
              <a:t>Un disparador definido con la cláusula INSTEAD OF hace que el código del </a:t>
            </a:r>
            <a:r>
              <a:rPr lang="es-MX" sz="2000" dirty="0" err="1">
                <a:solidFill>
                  <a:srgbClr val="1F9127"/>
                </a:solidFill>
              </a:rPr>
              <a:t>trigger</a:t>
            </a:r>
            <a:r>
              <a:rPr lang="es-MX" sz="2000" dirty="0">
                <a:solidFill>
                  <a:srgbClr val="1F9127"/>
                </a:solidFill>
              </a:rPr>
              <a:t> sea ejecutado como </a:t>
            </a:r>
            <a:r>
              <a:rPr lang="es-MX" sz="2000" dirty="0" smtClean="0">
                <a:solidFill>
                  <a:srgbClr val="1F9127"/>
                </a:solidFill>
              </a:rPr>
              <a:t>un reemplazo </a:t>
            </a:r>
            <a:r>
              <a:rPr lang="es-MX" sz="2000" dirty="0">
                <a:solidFill>
                  <a:srgbClr val="1F9127"/>
                </a:solidFill>
              </a:rPr>
              <a:t>para INSERT, UPDATE, o DELETE. Es posible definir un solo desencadenador INSTEAD OF </a:t>
            </a:r>
            <a:r>
              <a:rPr lang="es-MX" sz="2000" dirty="0" smtClean="0">
                <a:solidFill>
                  <a:srgbClr val="1F9127"/>
                </a:solidFill>
              </a:rPr>
              <a:t>para una </a:t>
            </a:r>
            <a:r>
              <a:rPr lang="es-MX" sz="2000" dirty="0">
                <a:solidFill>
                  <a:srgbClr val="1F9127"/>
                </a:solidFill>
              </a:rPr>
              <a:t>acción determinada. A pesar de que los desencadenadores INSTEAD OF se pueden crear sobre tablas </a:t>
            </a:r>
            <a:r>
              <a:rPr lang="es-MX" sz="2000" dirty="0" smtClean="0">
                <a:solidFill>
                  <a:srgbClr val="1F9127"/>
                </a:solidFill>
              </a:rPr>
              <a:t>y vistas</a:t>
            </a:r>
            <a:r>
              <a:rPr lang="es-MX" sz="2000" dirty="0">
                <a:solidFill>
                  <a:srgbClr val="1F9127"/>
                </a:solidFill>
              </a:rPr>
              <a:t>, estos son casi siempre creados sobre vistas.</a:t>
            </a:r>
          </a:p>
          <a:p>
            <a:pPr algn="just"/>
            <a:r>
              <a:rPr lang="es-MX" sz="2000" dirty="0">
                <a:solidFill>
                  <a:srgbClr val="1F9127"/>
                </a:solidFill>
              </a:rPr>
              <a:t>Independientemente del número de filas que se ven afectadas, un disparador sólo se activa una vez para </a:t>
            </a:r>
            <a:r>
              <a:rPr lang="es-MX" sz="2000" dirty="0" smtClean="0">
                <a:solidFill>
                  <a:srgbClr val="1F9127"/>
                </a:solidFill>
              </a:rPr>
              <a:t>una acción.</a:t>
            </a:r>
            <a:endParaRPr lang="es-MX" sz="2000" dirty="0">
              <a:solidFill>
                <a:srgbClr val="1F9127"/>
              </a:solidFill>
            </a:endParaRPr>
          </a:p>
          <a:p>
            <a:pPr algn="just"/>
            <a:endParaRPr lang="es-MX" sz="2000" dirty="0">
              <a:solidFill>
                <a:srgbClr val="1F9127"/>
              </a:solidFill>
            </a:endParaRPr>
          </a:p>
        </p:txBody>
      </p:sp>
    </p:spTree>
    <p:extLst>
      <p:ext uri="{BB962C8B-B14F-4D97-AF65-F5344CB8AC3E}">
        <p14:creationId xmlns:p14="http://schemas.microsoft.com/office/powerpoint/2010/main" val="33471302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defTabSz="914400">
              <a:lnSpc>
                <a:spcPct val="90000"/>
              </a:lnSpc>
              <a:spcBef>
                <a:spcPct val="0"/>
              </a:spcBef>
              <a:spcAft>
                <a:spcPct val="35000"/>
              </a:spcAft>
              <a:buNone/>
            </a:pPr>
            <a:r>
              <a:rPr lang="es-MX" sz="2200" kern="1200" dirty="0" smtClean="0"/>
              <a:t>Tipos de Datos Fecha y Hora</a:t>
            </a:r>
            <a:endParaRPr lang="es-ES_tradnl" sz="2200" kern="1200" noProof="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2" name="Tabla 1"/>
          <p:cNvGraphicFramePr>
            <a:graphicFrameLocks noGrp="1"/>
          </p:cNvGraphicFramePr>
          <p:nvPr>
            <p:extLst>
              <p:ext uri="{D42A27DB-BD31-4B8C-83A1-F6EECF244321}">
                <p14:modId xmlns:p14="http://schemas.microsoft.com/office/powerpoint/2010/main" val="3479969470"/>
              </p:ext>
            </p:extLst>
          </p:nvPr>
        </p:nvGraphicFramePr>
        <p:xfrm>
          <a:off x="467541" y="1916832"/>
          <a:ext cx="8496946" cy="4752530"/>
        </p:xfrm>
        <a:graphic>
          <a:graphicData uri="http://schemas.openxmlformats.org/drawingml/2006/table">
            <a:tbl>
              <a:tblPr firstRow="1" firstCol="1" bandRow="1">
                <a:tableStyleId>{5C22544A-7EE6-4342-B048-85BDC9FD1C3A}</a:tableStyleId>
              </a:tblPr>
              <a:tblGrid>
                <a:gridCol w="1944219"/>
                <a:gridCol w="2303377"/>
                <a:gridCol w="2198364"/>
                <a:gridCol w="2050986"/>
              </a:tblGrid>
              <a:tr h="682105">
                <a:tc>
                  <a:txBody>
                    <a:bodyPr/>
                    <a:lstStyle/>
                    <a:p>
                      <a:pPr marL="457200">
                        <a:lnSpc>
                          <a:spcPct val="115000"/>
                        </a:lnSpc>
                        <a:spcAft>
                          <a:spcPts val="0"/>
                        </a:spcAft>
                      </a:pPr>
                      <a:r>
                        <a:rPr lang="es-MX" sz="1600" dirty="0">
                          <a:effectLst/>
                        </a:rPr>
                        <a:t>Tipo de datos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00685">
                        <a:lnSpc>
                          <a:spcPct val="115000"/>
                        </a:lnSpc>
                        <a:spcBef>
                          <a:spcPts val="575"/>
                        </a:spcBef>
                        <a:spcAft>
                          <a:spcPts val="1000"/>
                        </a:spcAft>
                      </a:pPr>
                      <a:r>
                        <a:rPr lang="es-MX" sz="1600" dirty="0">
                          <a:effectLst/>
                        </a:rPr>
                        <a:t>Rango de</a:t>
                      </a:r>
                      <a:r>
                        <a:rPr lang="es-MX" sz="1600" spc="-35" dirty="0">
                          <a:effectLst/>
                        </a:rPr>
                        <a:t> </a:t>
                      </a:r>
                      <a:r>
                        <a:rPr lang="es-MX" sz="1600" dirty="0">
                          <a:effectLst/>
                        </a:rPr>
                        <a:t>Valores</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gn="ctr">
                        <a:lnSpc>
                          <a:spcPct val="115000"/>
                        </a:lnSpc>
                        <a:spcAft>
                          <a:spcPts val="0"/>
                        </a:spcAft>
                      </a:pPr>
                      <a:r>
                        <a:rPr lang="es-MX" sz="1600" dirty="0">
                          <a:effectLst/>
                        </a:rPr>
                        <a:t>Precisión</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57200" algn="ctr">
                        <a:lnSpc>
                          <a:spcPct val="115000"/>
                        </a:lnSpc>
                        <a:spcAft>
                          <a:spcPts val="0"/>
                        </a:spcAft>
                      </a:pPr>
                      <a:r>
                        <a:rPr lang="es-MX" sz="1600" dirty="0">
                          <a:effectLst/>
                        </a:rPr>
                        <a:t>Espacio de almacenamiento</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solidFill>
                  </a:tcPr>
                </a:tc>
              </a:tr>
              <a:tr h="644337">
                <a:tc>
                  <a:txBody>
                    <a:bodyPr/>
                    <a:lstStyle/>
                    <a:p>
                      <a:pPr marL="457200">
                        <a:lnSpc>
                          <a:spcPct val="115000"/>
                        </a:lnSpc>
                        <a:spcAft>
                          <a:spcPts val="0"/>
                        </a:spcAft>
                      </a:pPr>
                      <a:r>
                        <a:rPr lang="es-MX" sz="1600" dirty="0" err="1">
                          <a:effectLst/>
                        </a:rPr>
                        <a:t>smalldatetime</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00685">
                        <a:lnSpc>
                          <a:spcPct val="115000"/>
                        </a:lnSpc>
                        <a:spcBef>
                          <a:spcPts val="580"/>
                        </a:spcBef>
                        <a:spcAft>
                          <a:spcPts val="1000"/>
                        </a:spcAft>
                      </a:pPr>
                      <a:r>
                        <a:rPr lang="es-MX" sz="1400" dirty="0">
                          <a:effectLst/>
                        </a:rPr>
                        <a:t>01/01/1900 hasta</a:t>
                      </a:r>
                      <a:r>
                        <a:rPr lang="es-MX" sz="1400" spc="-90" dirty="0">
                          <a:effectLst/>
                        </a:rPr>
                        <a:t> </a:t>
                      </a:r>
                      <a:r>
                        <a:rPr lang="es-MX" sz="1400" dirty="0">
                          <a:effectLst/>
                        </a:rPr>
                        <a:t>06/06/2079</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marL="457200" algn="r">
                        <a:lnSpc>
                          <a:spcPct val="115000"/>
                        </a:lnSpc>
                        <a:spcAft>
                          <a:spcPts val="0"/>
                        </a:spcAft>
                      </a:pPr>
                      <a:r>
                        <a:rPr lang="es-MX" sz="1400" dirty="0">
                          <a:effectLst/>
                        </a:rPr>
                        <a:t>1 minuto</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marR="324485" algn="ctr">
                        <a:lnSpc>
                          <a:spcPct val="115000"/>
                        </a:lnSpc>
                        <a:spcBef>
                          <a:spcPts val="775"/>
                        </a:spcBef>
                        <a:spcAft>
                          <a:spcPts val="1000"/>
                        </a:spcAft>
                      </a:pPr>
                      <a:r>
                        <a:rPr lang="es-MX" sz="1400" dirty="0">
                          <a:effectLst/>
                        </a:rPr>
                        <a:t>4</a:t>
                      </a:r>
                      <a:r>
                        <a:rPr lang="es-MX" sz="1400" spc="-35" dirty="0">
                          <a:effectLst/>
                        </a:rPr>
                        <a:t> </a:t>
                      </a:r>
                      <a:r>
                        <a:rPr lang="es-MX" sz="1400" dirty="0">
                          <a:effectLst/>
                        </a:rPr>
                        <a:t>bytes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r h="644337">
                <a:tc>
                  <a:txBody>
                    <a:bodyPr/>
                    <a:lstStyle/>
                    <a:p>
                      <a:pPr marL="457200">
                        <a:lnSpc>
                          <a:spcPct val="115000"/>
                        </a:lnSpc>
                        <a:spcAft>
                          <a:spcPts val="0"/>
                        </a:spcAft>
                      </a:pPr>
                      <a:r>
                        <a:rPr lang="es-MX" sz="1600" dirty="0" err="1">
                          <a:effectLst/>
                        </a:rPr>
                        <a:t>datetime</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00685">
                        <a:lnSpc>
                          <a:spcPct val="115000"/>
                        </a:lnSpc>
                        <a:spcBef>
                          <a:spcPts val="640"/>
                        </a:spcBef>
                        <a:spcAft>
                          <a:spcPts val="1000"/>
                        </a:spcAft>
                      </a:pPr>
                      <a:r>
                        <a:rPr lang="es-MX" sz="1400" dirty="0">
                          <a:effectLst/>
                        </a:rPr>
                        <a:t>01/01/1753 a</a:t>
                      </a:r>
                      <a:r>
                        <a:rPr lang="es-MX" sz="1400" spc="-80" dirty="0">
                          <a:effectLst/>
                        </a:rPr>
                        <a:t> </a:t>
                      </a:r>
                      <a:r>
                        <a:rPr lang="es-MX" sz="1400" dirty="0">
                          <a:effectLst/>
                        </a:rPr>
                        <a:t>12/31/9999</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640"/>
                        </a:spcBef>
                        <a:spcAft>
                          <a:spcPts val="1000"/>
                        </a:spcAft>
                      </a:pPr>
                      <a:r>
                        <a:rPr lang="es-MX" sz="1400" dirty="0">
                          <a:effectLst/>
                        </a:rPr>
                        <a:t>0,00333</a:t>
                      </a:r>
                      <a:r>
                        <a:rPr lang="es-MX" sz="1400" spc="-55" dirty="0">
                          <a:effectLst/>
                        </a:rPr>
                        <a:t> </a:t>
                      </a:r>
                      <a:r>
                        <a:rPr lang="es-MX" sz="1400" dirty="0">
                          <a:effectLst/>
                        </a:rPr>
                        <a:t>segundos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324485" algn="ctr">
                        <a:lnSpc>
                          <a:spcPct val="115000"/>
                        </a:lnSpc>
                        <a:spcBef>
                          <a:spcPts val="640"/>
                        </a:spcBef>
                        <a:spcAft>
                          <a:spcPts val="1000"/>
                        </a:spcAft>
                      </a:pPr>
                      <a:r>
                        <a:rPr lang="es-MX" sz="1400" dirty="0">
                          <a:effectLst/>
                        </a:rPr>
                        <a:t>8</a:t>
                      </a:r>
                      <a:r>
                        <a:rPr lang="es-MX" sz="1400" spc="-35" dirty="0">
                          <a:effectLst/>
                        </a:rPr>
                        <a:t> </a:t>
                      </a:r>
                      <a:r>
                        <a:rPr lang="es-MX" sz="1400" dirty="0">
                          <a:effectLst/>
                        </a:rPr>
                        <a:t>bytes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44337">
                <a:tc>
                  <a:txBody>
                    <a:bodyPr/>
                    <a:lstStyle/>
                    <a:p>
                      <a:pPr marL="457200">
                        <a:lnSpc>
                          <a:spcPct val="115000"/>
                        </a:lnSpc>
                        <a:spcAft>
                          <a:spcPts val="0"/>
                        </a:spcAft>
                      </a:pPr>
                      <a:r>
                        <a:rPr lang="es-MX" sz="1600" dirty="0">
                          <a:effectLst/>
                        </a:rPr>
                        <a:t>datetime2</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00685">
                        <a:lnSpc>
                          <a:spcPct val="115000"/>
                        </a:lnSpc>
                        <a:spcBef>
                          <a:spcPts val="655"/>
                        </a:spcBef>
                        <a:spcAft>
                          <a:spcPts val="1000"/>
                        </a:spcAft>
                      </a:pPr>
                      <a:r>
                        <a:rPr lang="es-MX" sz="1400" dirty="0">
                          <a:effectLst/>
                        </a:rPr>
                        <a:t>01/01/0001 a</a:t>
                      </a:r>
                      <a:r>
                        <a:rPr lang="es-MX" sz="1400" spc="-80" dirty="0">
                          <a:effectLst/>
                        </a:rPr>
                        <a:t> </a:t>
                      </a:r>
                      <a:r>
                        <a:rPr lang="es-MX" sz="1400" dirty="0">
                          <a:effectLst/>
                        </a:rPr>
                        <a:t>12/31/9999</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c>
                  <a:txBody>
                    <a:bodyPr/>
                    <a:lstStyle/>
                    <a:p>
                      <a:pPr algn="r">
                        <a:lnSpc>
                          <a:spcPct val="115000"/>
                        </a:lnSpc>
                        <a:spcBef>
                          <a:spcPts val="655"/>
                        </a:spcBef>
                        <a:spcAft>
                          <a:spcPts val="1000"/>
                        </a:spcAft>
                      </a:pPr>
                      <a:r>
                        <a:rPr lang="es-MX" sz="1400" dirty="0">
                          <a:effectLst/>
                        </a:rPr>
                        <a:t>100</a:t>
                      </a:r>
                      <a:r>
                        <a:rPr lang="es-MX" sz="1400" spc="-65" dirty="0">
                          <a:effectLst/>
                        </a:rPr>
                        <a:t> </a:t>
                      </a:r>
                      <a:r>
                        <a:rPr lang="es-MX" sz="1400" dirty="0">
                          <a:effectLst/>
                        </a:rPr>
                        <a:t>nanosegundos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c>
                  <a:txBody>
                    <a:bodyPr/>
                    <a:lstStyle/>
                    <a:p>
                      <a:pPr marR="324485" algn="ctr">
                        <a:lnSpc>
                          <a:spcPct val="115000"/>
                        </a:lnSpc>
                        <a:spcBef>
                          <a:spcPts val="655"/>
                        </a:spcBef>
                        <a:spcAft>
                          <a:spcPts val="1000"/>
                        </a:spcAft>
                      </a:pPr>
                      <a:r>
                        <a:rPr lang="es-MX" sz="1400" dirty="0">
                          <a:effectLst/>
                        </a:rPr>
                        <a:t>6 a 8</a:t>
                      </a:r>
                      <a:r>
                        <a:rPr lang="es-MX" sz="1400" spc="-40" dirty="0">
                          <a:effectLst/>
                        </a:rPr>
                        <a:t> </a:t>
                      </a:r>
                      <a:r>
                        <a:rPr lang="es-MX" sz="1400" dirty="0">
                          <a:effectLst/>
                        </a:rPr>
                        <a:t>bytes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alpha val="24000"/>
                      </a:srgbClr>
                    </a:solidFill>
                  </a:tcPr>
                </a:tc>
              </a:tr>
              <a:tr h="644337">
                <a:tc>
                  <a:txBody>
                    <a:bodyPr/>
                    <a:lstStyle/>
                    <a:p>
                      <a:pPr marL="457200">
                        <a:lnSpc>
                          <a:spcPct val="115000"/>
                        </a:lnSpc>
                        <a:spcAft>
                          <a:spcPts val="0"/>
                        </a:spcAft>
                      </a:pPr>
                      <a:r>
                        <a:rPr lang="es-MX" sz="1600" dirty="0" err="1">
                          <a:effectLst/>
                        </a:rPr>
                        <a:t>datetimeoffset</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00685">
                        <a:lnSpc>
                          <a:spcPct val="115000"/>
                        </a:lnSpc>
                        <a:spcBef>
                          <a:spcPts val="640"/>
                        </a:spcBef>
                        <a:spcAft>
                          <a:spcPts val="1000"/>
                        </a:spcAft>
                      </a:pPr>
                      <a:r>
                        <a:rPr lang="es-MX" sz="1400">
                          <a:effectLst/>
                        </a:rPr>
                        <a:t>01/01/0001 a</a:t>
                      </a:r>
                      <a:r>
                        <a:rPr lang="es-MX" sz="1400" spc="-80">
                          <a:effectLst/>
                        </a:rPr>
                        <a:t> </a:t>
                      </a:r>
                      <a:r>
                        <a:rPr lang="es-MX" sz="1400">
                          <a:effectLst/>
                        </a:rPr>
                        <a:t>12/31/9999</a:t>
                      </a:r>
                      <a:endParaRPr lang="es-MX"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r">
                        <a:lnSpc>
                          <a:spcPct val="115000"/>
                        </a:lnSpc>
                        <a:spcAft>
                          <a:spcPts val="0"/>
                        </a:spcAft>
                      </a:pPr>
                      <a:r>
                        <a:rPr lang="es-MX" sz="1400" dirty="0">
                          <a:effectLst/>
                        </a:rPr>
                        <a:t>100</a:t>
                      </a:r>
                      <a:r>
                        <a:rPr lang="es-MX" sz="1400" spc="-65" dirty="0">
                          <a:effectLst/>
                        </a:rPr>
                        <a:t> </a:t>
                      </a:r>
                      <a:r>
                        <a:rPr lang="es-MX" sz="1400" dirty="0">
                          <a:effectLst/>
                        </a:rPr>
                        <a:t>nanosegundos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l">
                        <a:lnSpc>
                          <a:spcPct val="115000"/>
                        </a:lnSpc>
                        <a:spcAft>
                          <a:spcPts val="0"/>
                        </a:spcAft>
                      </a:pPr>
                      <a:r>
                        <a:rPr lang="es-MX" sz="1400" dirty="0" smtClean="0">
                          <a:effectLst/>
                        </a:rPr>
                        <a:t>8 </a:t>
                      </a:r>
                      <a:r>
                        <a:rPr lang="es-MX" sz="1400" dirty="0">
                          <a:effectLst/>
                        </a:rPr>
                        <a:t>a 10</a:t>
                      </a:r>
                      <a:r>
                        <a:rPr lang="es-MX" sz="1400" spc="-35" dirty="0">
                          <a:effectLst/>
                        </a:rPr>
                        <a:t> </a:t>
                      </a:r>
                      <a:r>
                        <a:rPr lang="es-MX" sz="1400" dirty="0">
                          <a:effectLst/>
                        </a:rPr>
                        <a:t>bytes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644337">
                <a:tc>
                  <a:txBody>
                    <a:bodyPr/>
                    <a:lstStyle/>
                    <a:p>
                      <a:pPr marL="457200">
                        <a:lnSpc>
                          <a:spcPct val="115000"/>
                        </a:lnSpc>
                        <a:spcAft>
                          <a:spcPts val="0"/>
                        </a:spcAft>
                      </a:pPr>
                      <a:r>
                        <a:rPr lang="es-MX" sz="1600" dirty="0">
                          <a:effectLst/>
                        </a:rPr>
                        <a:t>date</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00685">
                        <a:lnSpc>
                          <a:spcPct val="115000"/>
                        </a:lnSpc>
                        <a:spcBef>
                          <a:spcPts val="640"/>
                        </a:spcBef>
                        <a:spcAft>
                          <a:spcPts val="1000"/>
                        </a:spcAft>
                      </a:pPr>
                      <a:r>
                        <a:rPr lang="es-MX" sz="1400" dirty="0">
                          <a:effectLst/>
                        </a:rPr>
                        <a:t>01/01/0001 a</a:t>
                      </a:r>
                      <a:r>
                        <a:rPr lang="es-MX" sz="1400" spc="-80" dirty="0">
                          <a:effectLst/>
                        </a:rPr>
                        <a:t> </a:t>
                      </a:r>
                      <a:r>
                        <a:rPr lang="es-MX" sz="1400" dirty="0">
                          <a:effectLst/>
                        </a:rPr>
                        <a:t>12/31/9999</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algn="r">
                        <a:lnSpc>
                          <a:spcPct val="115000"/>
                        </a:lnSpc>
                        <a:spcBef>
                          <a:spcPts val="640"/>
                        </a:spcBef>
                        <a:spcAft>
                          <a:spcPts val="1000"/>
                        </a:spcAft>
                      </a:pPr>
                      <a:r>
                        <a:rPr lang="es-MX" sz="1400" dirty="0">
                          <a:effectLst/>
                        </a:rPr>
                        <a:t>1</a:t>
                      </a:r>
                      <a:r>
                        <a:rPr lang="es-MX" sz="1400" spc="-15" dirty="0">
                          <a:effectLst/>
                        </a:rPr>
                        <a:t> </a:t>
                      </a:r>
                      <a:r>
                        <a:rPr lang="es-MX" sz="1400" dirty="0">
                          <a:effectLst/>
                        </a:rPr>
                        <a:t>día</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c>
                  <a:txBody>
                    <a:bodyPr/>
                    <a:lstStyle/>
                    <a:p>
                      <a:pPr marR="324485" algn="ctr">
                        <a:lnSpc>
                          <a:spcPct val="115000"/>
                        </a:lnSpc>
                        <a:spcBef>
                          <a:spcPts val="640"/>
                        </a:spcBef>
                        <a:spcAft>
                          <a:spcPts val="1000"/>
                        </a:spcAft>
                      </a:pPr>
                      <a:r>
                        <a:rPr lang="es-MX" sz="1400" dirty="0">
                          <a:effectLst/>
                        </a:rPr>
                        <a:t>3</a:t>
                      </a:r>
                      <a:r>
                        <a:rPr lang="es-MX" sz="1400" spc="-35" dirty="0">
                          <a:effectLst/>
                        </a:rPr>
                        <a:t> </a:t>
                      </a:r>
                      <a:r>
                        <a:rPr lang="es-MX" sz="1400" dirty="0">
                          <a:effectLst/>
                        </a:rPr>
                        <a:t>bytes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20902B">
                        <a:alpha val="24000"/>
                      </a:srgbClr>
                    </a:solidFill>
                  </a:tcPr>
                </a:tc>
              </a:tr>
              <a:tr h="848740">
                <a:tc>
                  <a:txBody>
                    <a:bodyPr/>
                    <a:lstStyle/>
                    <a:p>
                      <a:pPr marL="457200">
                        <a:lnSpc>
                          <a:spcPct val="115000"/>
                        </a:lnSpc>
                        <a:spcAft>
                          <a:spcPts val="0"/>
                        </a:spcAft>
                      </a:pPr>
                      <a:r>
                        <a:rPr lang="es-MX" sz="1600" dirty="0">
                          <a:effectLst/>
                        </a:rPr>
                        <a:t>time</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1F9127"/>
                    </a:solidFill>
                  </a:tcPr>
                </a:tc>
                <a:tc>
                  <a:txBody>
                    <a:bodyPr/>
                    <a:lstStyle/>
                    <a:p>
                      <a:pPr marL="400685">
                        <a:lnSpc>
                          <a:spcPts val="975"/>
                        </a:lnSpc>
                        <a:spcBef>
                          <a:spcPts val="655"/>
                        </a:spcBef>
                        <a:spcAft>
                          <a:spcPts val="1000"/>
                        </a:spcAft>
                      </a:pPr>
                      <a:endParaRPr lang="es-MX" sz="1400" dirty="0" smtClean="0">
                        <a:effectLst/>
                      </a:endParaRPr>
                    </a:p>
                    <a:p>
                      <a:pPr marL="400685">
                        <a:lnSpc>
                          <a:spcPts val="975"/>
                        </a:lnSpc>
                        <a:spcBef>
                          <a:spcPts val="655"/>
                        </a:spcBef>
                        <a:spcAft>
                          <a:spcPts val="1000"/>
                        </a:spcAft>
                      </a:pPr>
                      <a:r>
                        <a:rPr lang="es-MX" sz="1400" dirty="0" smtClean="0">
                          <a:effectLst/>
                        </a:rPr>
                        <a:t>00:00:00.0000000</a:t>
                      </a:r>
                      <a:r>
                        <a:rPr lang="es-MX" sz="1400" spc="-70" dirty="0" smtClean="0">
                          <a:effectLst/>
                        </a:rPr>
                        <a:t> </a:t>
                      </a:r>
                      <a:r>
                        <a:rPr lang="es-MX" sz="1400" dirty="0">
                          <a:effectLst/>
                        </a:rPr>
                        <a:t>a</a:t>
                      </a:r>
                    </a:p>
                    <a:p>
                      <a:pPr marL="400685">
                        <a:lnSpc>
                          <a:spcPts val="975"/>
                        </a:lnSpc>
                        <a:spcAft>
                          <a:spcPts val="1000"/>
                        </a:spcAft>
                      </a:pPr>
                      <a:r>
                        <a:rPr lang="es-MX" sz="1400" dirty="0">
                          <a:effectLst/>
                        </a:rPr>
                        <a:t>23:59:59.9999999</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15000"/>
                        </a:lnSpc>
                        <a:spcBef>
                          <a:spcPts val="655"/>
                        </a:spcBef>
                        <a:spcAft>
                          <a:spcPts val="1000"/>
                        </a:spcAft>
                      </a:pPr>
                      <a:r>
                        <a:rPr lang="es-MX" sz="1400" dirty="0">
                          <a:effectLst/>
                        </a:rPr>
                        <a:t>100</a:t>
                      </a:r>
                      <a:r>
                        <a:rPr lang="es-MX" sz="1400" spc="-65" dirty="0">
                          <a:effectLst/>
                        </a:rPr>
                        <a:t> </a:t>
                      </a:r>
                      <a:r>
                        <a:rPr lang="es-MX" sz="1400" dirty="0">
                          <a:effectLst/>
                        </a:rPr>
                        <a:t>nanosegundos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324485" algn="ctr">
                        <a:lnSpc>
                          <a:spcPct val="115000"/>
                        </a:lnSpc>
                        <a:spcBef>
                          <a:spcPts val="655"/>
                        </a:spcBef>
                        <a:spcAft>
                          <a:spcPts val="1000"/>
                        </a:spcAft>
                      </a:pPr>
                      <a:r>
                        <a:rPr lang="es-MX" sz="1400" dirty="0">
                          <a:effectLst/>
                        </a:rPr>
                        <a:t>3 a 5</a:t>
                      </a:r>
                      <a:r>
                        <a:rPr lang="es-MX" sz="1400" spc="-40" dirty="0">
                          <a:effectLst/>
                        </a:rPr>
                        <a:t> </a:t>
                      </a:r>
                      <a:r>
                        <a:rPr lang="es-MX" sz="1400" dirty="0">
                          <a:effectLst/>
                        </a:rPr>
                        <a:t>bytes</a:t>
                      </a:r>
                      <a:endParaRPr lang="es-MX"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4168088"/>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347787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Disparador DML</a:t>
            </a:r>
          </a:p>
          <a:p>
            <a:pPr algn="just"/>
            <a:r>
              <a:rPr lang="es-MX" sz="2000" dirty="0">
                <a:solidFill>
                  <a:srgbClr val="1F9127"/>
                </a:solidFill>
              </a:rPr>
              <a:t>Como se explica en el tema de la Clausula OUTPUT, "Manipulación de datos" SQL Server tiene un par de tablas denominadas </a:t>
            </a:r>
            <a:r>
              <a:rPr lang="es-MX" sz="2000" i="1" dirty="0" err="1">
                <a:solidFill>
                  <a:srgbClr val="1F9127"/>
                </a:solidFill>
                <a:effectLst>
                  <a:outerShdw blurRad="38100" dist="38100" dir="2700000" algn="tl">
                    <a:srgbClr val="000000">
                      <a:alpha val="43137"/>
                    </a:srgbClr>
                  </a:outerShdw>
                </a:effectLst>
              </a:rPr>
              <a:t>inserted</a:t>
            </a:r>
            <a:r>
              <a:rPr lang="es-MX" sz="2000" dirty="0">
                <a:solidFill>
                  <a:srgbClr val="1F9127"/>
                </a:solidFill>
                <a:effectLst>
                  <a:outerShdw blurRad="38100" dist="38100" dir="2700000" algn="tl">
                    <a:srgbClr val="000000">
                      <a:alpha val="43137"/>
                    </a:srgbClr>
                  </a:outerShdw>
                </a:effectLst>
              </a:rPr>
              <a:t> </a:t>
            </a:r>
            <a:r>
              <a:rPr lang="es-MX" sz="2000" dirty="0">
                <a:solidFill>
                  <a:srgbClr val="1F9127"/>
                </a:solidFill>
              </a:rPr>
              <a:t>y </a:t>
            </a:r>
            <a:r>
              <a:rPr lang="es-MX" sz="2000" i="1" dirty="0" err="1">
                <a:solidFill>
                  <a:srgbClr val="1F9127"/>
                </a:solidFill>
                <a:effectLst>
                  <a:outerShdw blurRad="38100" dist="38100" dir="2700000" algn="tl">
                    <a:srgbClr val="000000">
                      <a:alpha val="43137"/>
                    </a:srgbClr>
                  </a:outerShdw>
                </a:effectLst>
              </a:rPr>
              <a:t>deleted</a:t>
            </a:r>
            <a:r>
              <a:rPr lang="es-MX" sz="2000" dirty="0">
                <a:solidFill>
                  <a:srgbClr val="1F9127"/>
                </a:solidFill>
                <a:effectLst>
                  <a:outerShdw blurRad="38100" dist="38100" dir="2700000" algn="tl">
                    <a:srgbClr val="000000">
                      <a:alpha val="43137"/>
                    </a:srgbClr>
                  </a:outerShdw>
                </a:effectLst>
              </a:rPr>
              <a:t> </a:t>
            </a:r>
            <a:r>
              <a:rPr lang="es-MX" sz="2000" dirty="0">
                <a:solidFill>
                  <a:srgbClr val="1F9127"/>
                </a:solidFill>
              </a:rPr>
              <a:t>disponibles cuando se ejecutan cambios</a:t>
            </a:r>
            <a:r>
              <a:rPr lang="es-MX" sz="2000" dirty="0" smtClean="0">
                <a:solidFill>
                  <a:srgbClr val="1F9127"/>
                </a:solidFill>
              </a:rPr>
              <a:t>.</a:t>
            </a:r>
          </a:p>
          <a:p>
            <a:pPr algn="just"/>
            <a:endParaRPr lang="es-MX" sz="2000" dirty="0" smtClean="0">
              <a:solidFill>
                <a:srgbClr val="1F9127"/>
              </a:solidFill>
            </a:endParaRPr>
          </a:p>
          <a:p>
            <a:pPr algn="just"/>
            <a:endParaRPr lang="es-MX" sz="2000" dirty="0" smtClean="0">
              <a:solidFill>
                <a:srgbClr val="1F9127"/>
              </a:solidFill>
            </a:endParaRPr>
          </a:p>
          <a:p>
            <a:pPr algn="just"/>
            <a:r>
              <a:rPr lang="es-MX" sz="2000" dirty="0" smtClean="0">
                <a:solidFill>
                  <a:srgbClr val="1F9127"/>
                </a:solidFill>
              </a:rPr>
              <a:t>Veamos un ejemplo donde se active un disparador al momento de que se modifique (UPDATE) el valor del campo ACTIVOS de la tabla SUCURSAL, para ello se deberá crear una tabla de histórico de la sucursal (HSUCURSAL) con los campos (HSUCURSAL,HCIUDAD,HACTIVOSA,HACTIVON,HFX) el campo HFX es para guardar la fecha en la que se actualizó dicho valor</a:t>
            </a:r>
            <a:endParaRPr lang="es-MX" sz="2000" dirty="0">
              <a:solidFill>
                <a:srgbClr val="1F9127"/>
              </a:solidFill>
            </a:endParaRPr>
          </a:p>
        </p:txBody>
      </p:sp>
    </p:spTree>
    <p:extLst>
      <p:ext uri="{BB962C8B-B14F-4D97-AF65-F5344CB8AC3E}">
        <p14:creationId xmlns:p14="http://schemas.microsoft.com/office/powerpoint/2010/main" val="4059296487"/>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4718215"/>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Disparador DML  Ejemplo</a:t>
            </a:r>
          </a:p>
          <a:p>
            <a:pPr marL="457200">
              <a:lnSpc>
                <a:spcPct val="115000"/>
              </a:lnSpc>
              <a:spcAft>
                <a:spcPts val="0"/>
              </a:spcAft>
            </a:pPr>
            <a:r>
              <a:rPr lang="es-MX" sz="2000" dirty="0">
                <a:latin typeface="Arial" panose="020B0604020202020204" pitchFamily="34" charset="0"/>
                <a:ea typeface="Times New Roman" panose="02020603050405020304" pitchFamily="18" charset="0"/>
                <a:cs typeface="Times New Roman" panose="02020603050405020304" pitchFamily="18" charset="0"/>
              </a:rPr>
              <a:t> </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USE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BANCO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OBJECT_ID</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N'dbo.HSUCURSAL</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N'U'</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NOT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NULL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DROP</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TABLE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dbo</a:t>
            </a:r>
            <a:r>
              <a:rPr lang="es-MX" sz="14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TABLE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HCIUDAD</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DECIMAL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10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HACTIVOSN</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DECIMAL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10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HFX</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DATE</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OBJECT_ID</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tr_movSucursal</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'TR'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NOT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NULL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DROP</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TRIGGER</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tr_movSucursal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283991"/>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167568"/>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Disparador DML  Ejemplo</a:t>
            </a:r>
          </a:p>
          <a:p>
            <a:pPr>
              <a:lnSpc>
                <a:spcPct val="115000"/>
              </a:lnSpc>
              <a:spcAft>
                <a:spcPts val="0"/>
              </a:spcAft>
            </a:pPr>
            <a:r>
              <a:rPr lang="es-MX" sz="1400"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TRIGGER</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tr_movSucursal</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ON</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SUCURSAL</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AFTER</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@VALORNUEVO</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DECIMAL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10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NOCOUNT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ON</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@VALORNUEVO</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DELETED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INSERT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INTO</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HCIUDAD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HACTIVOSA</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HACTIVOSN</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HFX</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NOMBRESUCURSAL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@VALORNUEVO</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GETDATE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INSERTED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SUCURSAL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2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NOMBRESUCURSAL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'Becerril'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gn="ctr"/>
            <a:endParaRPr lang="es-MX" sz="2000" b="1" dirty="0" smtClean="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1285576"/>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9485674"/>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Disparador DML  Ejemplo</a:t>
            </a:r>
          </a:p>
          <a:p>
            <a:pPr marL="457200">
              <a:lnSpc>
                <a:spcPct val="115000"/>
              </a:lnSpc>
              <a:spcAft>
                <a:spcPts val="0"/>
              </a:spcAft>
            </a:pPr>
            <a:r>
              <a:rPr lang="es-MX" sz="2000" dirty="0">
                <a:latin typeface="Arial" panose="020B0604020202020204" pitchFamily="34" charset="0"/>
                <a:ea typeface="Times New Roman" panose="02020603050405020304" pitchFamily="18" charset="0"/>
                <a:cs typeface="Times New Roman" panose="02020603050405020304" pitchFamily="18" charset="0"/>
              </a:rPr>
              <a:t> </a:t>
            </a:r>
            <a:endParaRPr lang="es-MX"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USE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BANCO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OBJECT_ID</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N'dbo.HSUCURSAL</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N'U'</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NOT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NULL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DROP</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TABLE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dbo</a:t>
            </a:r>
            <a:r>
              <a:rPr lang="es-MX" sz="14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TABLE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HCIUDAD</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VARCHAR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HACTIVOSA</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DECIMAL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10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HACTIVOSN</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DECIMAL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10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HFX</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DATE</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OBJECT_ID</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tr_movSucursal</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'TR'</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NOT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NULL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DROP</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TRIGGER</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tr_movSucursal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CREATE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TRIGGER</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err="1">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tr_movSucursal</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ON</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SUCURSAL</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AFTER</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DECLARE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@VALORNUEVO</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DECIMAL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10</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3</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NOCOUNT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ON</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BEGIN</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@VALORNUEVO</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DELETED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INSERT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INTO</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HCIUDAD</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HACTIVOSA</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HACTIVOSN</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HFX</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SELECT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NOMBRESUCURSAL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CIUDADSUCURSAL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@VALORNUEVO</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FF"/>
                </a:solidFill>
                <a:latin typeface="Courier New" panose="02070309020205020404" pitchFamily="49" charset="0"/>
                <a:ea typeface="Times New Roman" panose="02020603050405020304" pitchFamily="18" charset="0"/>
                <a:cs typeface="Times New Roman" panose="02020603050405020304" pitchFamily="18" charset="0"/>
              </a:rPr>
              <a:t>GETDATE</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FROM</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INSERTED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END</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UPDATE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SUCURSAL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SET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ACTIVOS</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latin typeface="Courier New" panose="02070309020205020404" pitchFamily="49" charset="0"/>
                <a:ea typeface="Times New Roman" panose="02020603050405020304" pitchFamily="18" charset="0"/>
                <a:cs typeface="Times New Roman" panose="02020603050405020304" pitchFamily="18" charset="0"/>
              </a:rPr>
              <a:t> 2 </a:t>
            </a:r>
            <a:r>
              <a:rPr lang="es-MX"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WHERE</a:t>
            </a:r>
            <a:r>
              <a:rPr lang="es-MX" sz="1400" dirty="0">
                <a:latin typeface="Courier New" panose="02070309020205020404" pitchFamily="49" charset="0"/>
                <a:ea typeface="Times New Roman" panose="02020603050405020304" pitchFamily="18" charset="0"/>
                <a:cs typeface="Times New Roman" panose="02020603050405020304" pitchFamily="18" charset="0"/>
              </a:rPr>
              <a:t> </a:t>
            </a:r>
            <a:r>
              <a:rPr lang="es-MX" sz="1400" dirty="0">
                <a:solidFill>
                  <a:srgbClr val="008080"/>
                </a:solidFill>
                <a:latin typeface="Courier New" panose="02070309020205020404" pitchFamily="49" charset="0"/>
                <a:ea typeface="Times New Roman" panose="02020603050405020304" pitchFamily="18" charset="0"/>
                <a:cs typeface="Times New Roman" panose="02020603050405020304" pitchFamily="18" charset="0"/>
              </a:rPr>
              <a:t>NOMBRESUCURSAL</a:t>
            </a:r>
            <a:r>
              <a:rPr lang="es-MX"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s-MX" sz="14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'Becerril'</a:t>
            </a:r>
            <a:endParaRPr lang="es-MX" sz="1400" dirty="0">
              <a:latin typeface="Calibri" panose="020F0502020204030204" pitchFamily="34" charset="0"/>
              <a:ea typeface="Times New Roman" panose="02020603050405020304" pitchFamily="18" charset="0"/>
              <a:cs typeface="Times New Roman" panose="02020603050405020304" pitchFamily="18" charset="0"/>
            </a:endParaRPr>
          </a:p>
          <a:p>
            <a:pPr algn="ctr"/>
            <a:endParaRPr lang="es-MX" sz="2000" b="1" dirty="0" smtClean="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5622874"/>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1631216"/>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Ejercicios de Disparador DML</a:t>
            </a:r>
          </a:p>
          <a:p>
            <a:pPr algn="ctr"/>
            <a:endParaRPr lang="es-MX" sz="2000" b="1" dirty="0" smtClean="0">
              <a:solidFill>
                <a:srgbClr val="1F9127"/>
              </a:solidFill>
              <a:effectLst>
                <a:outerShdw blurRad="38100" dist="38100" dir="2700000" algn="tl">
                  <a:srgbClr val="000000">
                    <a:alpha val="43137"/>
                  </a:srgbClr>
                </a:outerShdw>
              </a:effectLst>
            </a:endParaRPr>
          </a:p>
          <a:p>
            <a:pPr algn="just"/>
            <a:r>
              <a:rPr lang="es-MX" sz="2000" b="1" dirty="0" smtClean="0">
                <a:solidFill>
                  <a:srgbClr val="1F9127"/>
                </a:solidFill>
                <a:effectLst>
                  <a:outerShdw blurRad="38100" dist="38100" dir="2700000" algn="tl">
                    <a:srgbClr val="000000">
                      <a:alpha val="43137"/>
                    </a:srgbClr>
                  </a:outerShdw>
                </a:effectLst>
              </a:rPr>
              <a:t>Cambie el tipo de dato para que muestre la fecha, horas, minutos, segundos y milésimas de segundo</a:t>
            </a:r>
          </a:p>
          <a:p>
            <a:pPr algn="just"/>
            <a:endParaRPr lang="es-MX" sz="2000" b="1" dirty="0" smtClean="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8248554"/>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dondear rectángulo de esquina del mismo lado 4"/>
          <p:cNvSpPr/>
          <p:nvPr/>
        </p:nvSpPr>
        <p:spPr>
          <a:xfrm>
            <a:off x="4110754" y="1"/>
            <a:ext cx="5033246" cy="906307"/>
          </a:xfrm>
          <a:prstGeom prst="rect">
            <a:avLst/>
          </a:prstGeom>
          <a:solidFill>
            <a:srgbClr val="1F9127">
              <a:alpha val="94000"/>
            </a:srgbClr>
          </a:solidFill>
          <a:effectLst>
            <a:softEdge rad="0"/>
          </a:effectLst>
        </p:spPr>
        <p:style>
          <a:lnRef idx="0">
            <a:scrgbClr r="0" g="0" b="0"/>
          </a:lnRef>
          <a:fillRef idx="0">
            <a:scrgbClr r="0" g="0" b="0"/>
          </a:fillRef>
          <a:effectRef idx="0">
            <a:scrgbClr r="0" g="0" b="0"/>
          </a:effectRef>
          <a:fontRef idx="minor">
            <a:schemeClr val="lt1"/>
          </a:fontRef>
        </p:style>
        <p:txBody>
          <a:bodyPr spcFirstLastPara="0" vert="horz" wrap="square" lIns="73152" tIns="274320" rIns="73152" bIns="156464" numCol="1" spcCol="1270" anchor="t" anchorCtr="0">
            <a:noAutofit/>
          </a:bodyPr>
          <a:lstStyle/>
          <a:p>
            <a:pPr lvl="0" algn="ctr">
              <a:lnSpc>
                <a:spcPct val="90000"/>
              </a:lnSpc>
              <a:spcBef>
                <a:spcPct val="0"/>
              </a:spcBef>
              <a:spcAft>
                <a:spcPct val="35000"/>
              </a:spcAft>
            </a:pPr>
            <a:r>
              <a:rPr lang="es-MX" sz="2200" dirty="0" smtClean="0"/>
              <a:t>Disparadores</a:t>
            </a:r>
            <a:endParaRPr lang="es-ES_tradnl" sz="2200" dirty="0">
              <a:latin typeface="Corbel" pitchFamily="34" charset="0"/>
            </a:endParaRPr>
          </a:p>
        </p:txBody>
      </p:sp>
      <p:sp>
        <p:nvSpPr>
          <p:cNvPr id="8" name="Rectángulo 7"/>
          <p:cNvSpPr/>
          <p:nvPr/>
        </p:nvSpPr>
        <p:spPr>
          <a:xfrm>
            <a:off x="680" y="1"/>
            <a:ext cx="4119907" cy="908720"/>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251"/>
            <a:ext cx="3347864" cy="957433"/>
          </a:xfrm>
          <a:prstGeom prst="rect">
            <a:avLst/>
          </a:prstGeom>
        </p:spPr>
      </p:pic>
      <p:sp>
        <p:nvSpPr>
          <p:cNvPr id="7" name="Rectángulo 6"/>
          <p:cNvSpPr/>
          <p:nvPr/>
        </p:nvSpPr>
        <p:spPr>
          <a:xfrm>
            <a:off x="680" y="1481690"/>
            <a:ext cx="9143320" cy="5388059"/>
          </a:xfrm>
          <a:prstGeom prst="rect">
            <a:avLst/>
          </a:prstGeom>
          <a:solidFill>
            <a:srgbClr val="20902B">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215856" y="1556792"/>
            <a:ext cx="8712968" cy="5078313"/>
          </a:xfrm>
          <a:prstGeom prst="rect">
            <a:avLst/>
          </a:prstGeom>
          <a:noFill/>
        </p:spPr>
        <p:txBody>
          <a:bodyPr wrap="square" rtlCol="0">
            <a:spAutoFit/>
          </a:bodyPr>
          <a:lstStyle/>
          <a:p>
            <a:pPr algn="ctr"/>
            <a:r>
              <a:rPr lang="es-MX" sz="2000" b="1" dirty="0" smtClean="0">
                <a:solidFill>
                  <a:srgbClr val="1F9127"/>
                </a:solidFill>
                <a:effectLst>
                  <a:outerShdw blurRad="38100" dist="38100" dir="2700000" algn="tl">
                    <a:srgbClr val="000000">
                      <a:alpha val="43137"/>
                    </a:srgbClr>
                  </a:outerShdw>
                </a:effectLst>
              </a:rPr>
              <a:t>Solución</a:t>
            </a:r>
          </a:p>
          <a:p>
            <a:r>
              <a:rPr lang="es-MX" sz="800" dirty="0" smtClean="0">
                <a:solidFill>
                  <a:srgbClr val="0000FF"/>
                </a:solidFill>
              </a:rPr>
              <a:t>USE</a:t>
            </a:r>
            <a:r>
              <a:rPr lang="es-MX" sz="800" dirty="0" smtClean="0">
                <a:solidFill>
                  <a:prstClr val="black"/>
                </a:solidFill>
              </a:rPr>
              <a:t> </a:t>
            </a:r>
            <a:r>
              <a:rPr lang="es-MX" sz="800" dirty="0">
                <a:solidFill>
                  <a:srgbClr val="008080"/>
                </a:solidFill>
              </a:rPr>
              <a:t>BANCO</a:t>
            </a:r>
          </a:p>
          <a:p>
            <a:r>
              <a:rPr lang="es-MX" sz="800" dirty="0">
                <a:solidFill>
                  <a:srgbClr val="0000FF"/>
                </a:solidFill>
              </a:rPr>
              <a:t>GO</a:t>
            </a:r>
          </a:p>
          <a:p>
            <a:r>
              <a:rPr lang="en-US" sz="800" dirty="0">
                <a:solidFill>
                  <a:srgbClr val="0000FF"/>
                </a:solidFill>
              </a:rPr>
              <a:t>IF</a:t>
            </a:r>
            <a:r>
              <a:rPr lang="en-US" sz="800" dirty="0">
                <a:solidFill>
                  <a:prstClr val="black"/>
                </a:solidFill>
              </a:rPr>
              <a:t> </a:t>
            </a:r>
            <a:r>
              <a:rPr lang="en-US" sz="800" dirty="0">
                <a:solidFill>
                  <a:srgbClr val="FF00FF"/>
                </a:solidFill>
              </a:rPr>
              <a:t>OBJECT_ID</a:t>
            </a:r>
            <a:r>
              <a:rPr lang="en-US" sz="800" dirty="0">
                <a:solidFill>
                  <a:srgbClr val="0000FF"/>
                </a:solidFill>
              </a:rPr>
              <a:t> </a:t>
            </a:r>
            <a:r>
              <a:rPr lang="en-US" sz="800" dirty="0">
                <a:solidFill>
                  <a:srgbClr val="808080"/>
                </a:solidFill>
              </a:rPr>
              <a:t>(</a:t>
            </a:r>
            <a:r>
              <a:rPr lang="en-US" sz="800" dirty="0" err="1">
                <a:solidFill>
                  <a:srgbClr val="FF0000"/>
                </a:solidFill>
              </a:rPr>
              <a:t>N'dbo.HSUCURSAL</a:t>
            </a:r>
            <a:r>
              <a:rPr lang="en-US" sz="800" dirty="0">
                <a:solidFill>
                  <a:srgbClr val="FF0000"/>
                </a:solidFill>
              </a:rPr>
              <a:t>'</a:t>
            </a:r>
            <a:r>
              <a:rPr lang="en-US" sz="800" dirty="0">
                <a:solidFill>
                  <a:srgbClr val="808080"/>
                </a:solidFill>
              </a:rPr>
              <a:t>,</a:t>
            </a:r>
            <a:r>
              <a:rPr lang="en-US" sz="800" dirty="0">
                <a:solidFill>
                  <a:prstClr val="black"/>
                </a:solidFill>
              </a:rPr>
              <a:t> </a:t>
            </a:r>
            <a:r>
              <a:rPr lang="en-US" sz="800" dirty="0">
                <a:solidFill>
                  <a:srgbClr val="FF0000"/>
                </a:solidFill>
              </a:rPr>
              <a:t>N'U'</a:t>
            </a:r>
            <a:r>
              <a:rPr lang="en-US" sz="800" dirty="0">
                <a:solidFill>
                  <a:srgbClr val="808080"/>
                </a:solidFill>
              </a:rPr>
              <a:t>)</a:t>
            </a:r>
            <a:r>
              <a:rPr lang="en-US" sz="800" dirty="0">
                <a:solidFill>
                  <a:prstClr val="black"/>
                </a:solidFill>
              </a:rPr>
              <a:t> </a:t>
            </a:r>
            <a:r>
              <a:rPr lang="en-US" sz="800" dirty="0">
                <a:solidFill>
                  <a:srgbClr val="808080"/>
                </a:solidFill>
              </a:rPr>
              <a:t>IS</a:t>
            </a:r>
            <a:r>
              <a:rPr lang="en-US" sz="800" dirty="0">
                <a:solidFill>
                  <a:prstClr val="black"/>
                </a:solidFill>
              </a:rPr>
              <a:t> </a:t>
            </a:r>
            <a:r>
              <a:rPr lang="en-US" sz="800" dirty="0">
                <a:solidFill>
                  <a:srgbClr val="808080"/>
                </a:solidFill>
              </a:rPr>
              <a:t>NOT</a:t>
            </a:r>
            <a:r>
              <a:rPr lang="en-US" sz="800" dirty="0">
                <a:solidFill>
                  <a:prstClr val="black"/>
                </a:solidFill>
              </a:rPr>
              <a:t> </a:t>
            </a:r>
            <a:r>
              <a:rPr lang="en-US" sz="800" dirty="0">
                <a:solidFill>
                  <a:srgbClr val="808080"/>
                </a:solidFill>
              </a:rPr>
              <a:t>NULL</a:t>
            </a:r>
          </a:p>
          <a:p>
            <a:r>
              <a:rPr lang="es-MX" sz="800" dirty="0">
                <a:solidFill>
                  <a:srgbClr val="0000FF"/>
                </a:solidFill>
              </a:rPr>
              <a:t>DROP</a:t>
            </a:r>
            <a:r>
              <a:rPr lang="es-MX" sz="800" dirty="0">
                <a:solidFill>
                  <a:prstClr val="black"/>
                </a:solidFill>
              </a:rPr>
              <a:t> </a:t>
            </a:r>
            <a:r>
              <a:rPr lang="es-MX" sz="800" dirty="0">
                <a:solidFill>
                  <a:srgbClr val="0000FF"/>
                </a:solidFill>
              </a:rPr>
              <a:t>TABLE</a:t>
            </a:r>
            <a:r>
              <a:rPr lang="es-MX" sz="800" dirty="0">
                <a:solidFill>
                  <a:prstClr val="black"/>
                </a:solidFill>
              </a:rPr>
              <a:t> </a:t>
            </a:r>
            <a:r>
              <a:rPr lang="es-MX" sz="800" dirty="0" err="1">
                <a:solidFill>
                  <a:srgbClr val="008080"/>
                </a:solidFill>
              </a:rPr>
              <a:t>dbo</a:t>
            </a:r>
            <a:r>
              <a:rPr lang="es-MX" sz="800" dirty="0" err="1">
                <a:solidFill>
                  <a:srgbClr val="808080"/>
                </a:solidFill>
              </a:rPr>
              <a:t>.</a:t>
            </a:r>
            <a:r>
              <a:rPr lang="es-MX" sz="800" dirty="0" err="1">
                <a:solidFill>
                  <a:srgbClr val="008080"/>
                </a:solidFill>
              </a:rPr>
              <a:t>HSUCURSAL</a:t>
            </a:r>
            <a:endParaRPr lang="es-MX" sz="800" dirty="0">
              <a:solidFill>
                <a:srgbClr val="008080"/>
              </a:solidFill>
            </a:endParaRPr>
          </a:p>
          <a:p>
            <a:r>
              <a:rPr lang="es-MX" sz="800" dirty="0">
                <a:solidFill>
                  <a:srgbClr val="0000FF"/>
                </a:solidFill>
              </a:rPr>
              <a:t>GO</a:t>
            </a:r>
          </a:p>
          <a:p>
            <a:r>
              <a:rPr lang="es-MX" sz="800" dirty="0">
                <a:solidFill>
                  <a:srgbClr val="0000FF"/>
                </a:solidFill>
              </a:rPr>
              <a:t>CREATE</a:t>
            </a:r>
            <a:r>
              <a:rPr lang="es-MX" sz="800" dirty="0">
                <a:solidFill>
                  <a:prstClr val="black"/>
                </a:solidFill>
              </a:rPr>
              <a:t> </a:t>
            </a:r>
            <a:r>
              <a:rPr lang="es-MX" sz="800" dirty="0">
                <a:solidFill>
                  <a:srgbClr val="0000FF"/>
                </a:solidFill>
              </a:rPr>
              <a:t>TABLE</a:t>
            </a:r>
            <a:r>
              <a:rPr lang="es-MX" sz="800" dirty="0">
                <a:solidFill>
                  <a:prstClr val="black"/>
                </a:solidFill>
              </a:rPr>
              <a:t> </a:t>
            </a:r>
            <a:r>
              <a:rPr lang="es-MX" sz="800" dirty="0">
                <a:solidFill>
                  <a:srgbClr val="008080"/>
                </a:solidFill>
              </a:rPr>
              <a:t>HSUCURSAL</a:t>
            </a:r>
            <a:r>
              <a:rPr lang="es-MX" sz="800" dirty="0">
                <a:solidFill>
                  <a:srgbClr val="808080"/>
                </a:solidFill>
              </a:rPr>
              <a:t>(</a:t>
            </a:r>
          </a:p>
          <a:p>
            <a:r>
              <a:rPr lang="es-MX" sz="800" dirty="0">
                <a:solidFill>
                  <a:srgbClr val="008080"/>
                </a:solidFill>
              </a:rPr>
              <a:t>HSUCURSAL</a:t>
            </a:r>
            <a:r>
              <a:rPr lang="es-MX" sz="800" dirty="0">
                <a:solidFill>
                  <a:prstClr val="black"/>
                </a:solidFill>
              </a:rPr>
              <a:t> </a:t>
            </a:r>
            <a:r>
              <a:rPr lang="es-MX" sz="800" dirty="0">
                <a:solidFill>
                  <a:srgbClr val="0000FF"/>
                </a:solidFill>
              </a:rPr>
              <a:t>VARCHAR</a:t>
            </a:r>
            <a:r>
              <a:rPr lang="es-MX" sz="800" dirty="0">
                <a:solidFill>
                  <a:srgbClr val="808080"/>
                </a:solidFill>
              </a:rPr>
              <a:t>(</a:t>
            </a:r>
            <a:r>
              <a:rPr lang="es-MX" sz="800" dirty="0">
                <a:solidFill>
                  <a:prstClr val="black"/>
                </a:solidFill>
              </a:rPr>
              <a:t>30</a:t>
            </a:r>
            <a:r>
              <a:rPr lang="es-MX" sz="800" dirty="0">
                <a:solidFill>
                  <a:srgbClr val="808080"/>
                </a:solidFill>
              </a:rPr>
              <a:t>),</a:t>
            </a:r>
          </a:p>
          <a:p>
            <a:r>
              <a:rPr lang="es-MX" sz="800" dirty="0">
                <a:solidFill>
                  <a:srgbClr val="008080"/>
                </a:solidFill>
              </a:rPr>
              <a:t>HCIUDAD</a:t>
            </a:r>
            <a:r>
              <a:rPr lang="es-MX" sz="800" dirty="0">
                <a:solidFill>
                  <a:prstClr val="black"/>
                </a:solidFill>
              </a:rPr>
              <a:t> </a:t>
            </a:r>
            <a:r>
              <a:rPr lang="es-MX" sz="800" dirty="0">
                <a:solidFill>
                  <a:srgbClr val="0000FF"/>
                </a:solidFill>
              </a:rPr>
              <a:t>VARCHAR</a:t>
            </a:r>
            <a:r>
              <a:rPr lang="es-MX" sz="800" dirty="0">
                <a:solidFill>
                  <a:srgbClr val="808080"/>
                </a:solidFill>
              </a:rPr>
              <a:t>(</a:t>
            </a:r>
            <a:r>
              <a:rPr lang="es-MX" sz="800" dirty="0">
                <a:solidFill>
                  <a:prstClr val="black"/>
                </a:solidFill>
              </a:rPr>
              <a:t>30</a:t>
            </a:r>
            <a:r>
              <a:rPr lang="es-MX" sz="800" dirty="0">
                <a:solidFill>
                  <a:srgbClr val="808080"/>
                </a:solidFill>
              </a:rPr>
              <a:t>),</a:t>
            </a:r>
          </a:p>
          <a:p>
            <a:r>
              <a:rPr lang="es-MX" sz="800" dirty="0">
                <a:solidFill>
                  <a:srgbClr val="008080"/>
                </a:solidFill>
              </a:rPr>
              <a:t>HACTIVOSA</a:t>
            </a:r>
            <a:r>
              <a:rPr lang="es-MX" sz="800" dirty="0">
                <a:solidFill>
                  <a:prstClr val="black"/>
                </a:solidFill>
              </a:rPr>
              <a:t> </a:t>
            </a:r>
            <a:r>
              <a:rPr lang="es-MX" sz="800" dirty="0">
                <a:solidFill>
                  <a:srgbClr val="0000FF"/>
                </a:solidFill>
              </a:rPr>
              <a:t>DECIMAL</a:t>
            </a:r>
            <a:r>
              <a:rPr lang="es-MX" sz="800" dirty="0">
                <a:solidFill>
                  <a:srgbClr val="808080"/>
                </a:solidFill>
              </a:rPr>
              <a:t>(</a:t>
            </a:r>
            <a:r>
              <a:rPr lang="es-MX" sz="800" dirty="0">
                <a:solidFill>
                  <a:prstClr val="black"/>
                </a:solidFill>
              </a:rPr>
              <a:t>10</a:t>
            </a:r>
            <a:r>
              <a:rPr lang="es-MX" sz="800" dirty="0">
                <a:solidFill>
                  <a:srgbClr val="808080"/>
                </a:solidFill>
              </a:rPr>
              <a:t>,</a:t>
            </a:r>
            <a:r>
              <a:rPr lang="es-MX" sz="800" dirty="0">
                <a:solidFill>
                  <a:prstClr val="black"/>
                </a:solidFill>
              </a:rPr>
              <a:t>3</a:t>
            </a:r>
            <a:r>
              <a:rPr lang="es-MX" sz="800" dirty="0">
                <a:solidFill>
                  <a:srgbClr val="808080"/>
                </a:solidFill>
              </a:rPr>
              <a:t>),</a:t>
            </a:r>
          </a:p>
          <a:p>
            <a:r>
              <a:rPr lang="es-MX" sz="800" dirty="0">
                <a:solidFill>
                  <a:srgbClr val="008080"/>
                </a:solidFill>
              </a:rPr>
              <a:t>HACTIVOSN</a:t>
            </a:r>
            <a:r>
              <a:rPr lang="es-MX" sz="800" dirty="0">
                <a:solidFill>
                  <a:prstClr val="black"/>
                </a:solidFill>
              </a:rPr>
              <a:t> </a:t>
            </a:r>
            <a:r>
              <a:rPr lang="es-MX" sz="800" dirty="0">
                <a:solidFill>
                  <a:srgbClr val="0000FF"/>
                </a:solidFill>
              </a:rPr>
              <a:t>DECIMAL</a:t>
            </a:r>
            <a:r>
              <a:rPr lang="es-MX" sz="800" dirty="0">
                <a:solidFill>
                  <a:srgbClr val="808080"/>
                </a:solidFill>
              </a:rPr>
              <a:t>(</a:t>
            </a:r>
            <a:r>
              <a:rPr lang="es-MX" sz="800" dirty="0">
                <a:solidFill>
                  <a:prstClr val="black"/>
                </a:solidFill>
              </a:rPr>
              <a:t>10</a:t>
            </a:r>
            <a:r>
              <a:rPr lang="es-MX" sz="800" dirty="0">
                <a:solidFill>
                  <a:srgbClr val="808080"/>
                </a:solidFill>
              </a:rPr>
              <a:t>,</a:t>
            </a:r>
            <a:r>
              <a:rPr lang="es-MX" sz="800" dirty="0">
                <a:solidFill>
                  <a:prstClr val="black"/>
                </a:solidFill>
              </a:rPr>
              <a:t>3</a:t>
            </a:r>
            <a:r>
              <a:rPr lang="es-MX" sz="800" dirty="0">
                <a:solidFill>
                  <a:srgbClr val="808080"/>
                </a:solidFill>
              </a:rPr>
              <a:t>),</a:t>
            </a:r>
          </a:p>
          <a:p>
            <a:r>
              <a:rPr lang="es-MX" sz="800" dirty="0">
                <a:solidFill>
                  <a:srgbClr val="008080"/>
                </a:solidFill>
              </a:rPr>
              <a:t>HFX</a:t>
            </a:r>
            <a:r>
              <a:rPr lang="es-MX" sz="800" dirty="0">
                <a:solidFill>
                  <a:prstClr val="black"/>
                </a:solidFill>
              </a:rPr>
              <a:t> </a:t>
            </a:r>
            <a:r>
              <a:rPr lang="es-MX" sz="800" dirty="0" err="1">
                <a:solidFill>
                  <a:srgbClr val="0000FF"/>
                </a:solidFill>
              </a:rPr>
              <a:t>datetime</a:t>
            </a:r>
            <a:endParaRPr lang="es-MX" sz="800" dirty="0">
              <a:solidFill>
                <a:srgbClr val="0000FF"/>
              </a:solidFill>
            </a:endParaRPr>
          </a:p>
          <a:p>
            <a:r>
              <a:rPr lang="es-MX" sz="800" dirty="0">
                <a:solidFill>
                  <a:srgbClr val="808080"/>
                </a:solidFill>
              </a:rPr>
              <a:t>)</a:t>
            </a:r>
          </a:p>
          <a:p>
            <a:r>
              <a:rPr lang="es-MX" sz="800" dirty="0">
                <a:solidFill>
                  <a:srgbClr val="0000FF"/>
                </a:solidFill>
              </a:rPr>
              <a:t>GO</a:t>
            </a:r>
          </a:p>
          <a:p>
            <a:r>
              <a:rPr lang="en-US" sz="800" dirty="0">
                <a:solidFill>
                  <a:srgbClr val="0000FF"/>
                </a:solidFill>
              </a:rPr>
              <a:t>IF</a:t>
            </a:r>
            <a:r>
              <a:rPr lang="en-US" sz="800" dirty="0">
                <a:solidFill>
                  <a:prstClr val="black"/>
                </a:solidFill>
              </a:rPr>
              <a:t> </a:t>
            </a:r>
            <a:r>
              <a:rPr lang="en-US" sz="800" dirty="0">
                <a:solidFill>
                  <a:srgbClr val="FF00FF"/>
                </a:solidFill>
              </a:rPr>
              <a:t>OBJECT_ID</a:t>
            </a:r>
            <a:r>
              <a:rPr lang="en-US" sz="800" dirty="0">
                <a:solidFill>
                  <a:srgbClr val="0000FF"/>
                </a:solidFill>
              </a:rPr>
              <a:t> </a:t>
            </a:r>
            <a:r>
              <a:rPr lang="en-US" sz="800" dirty="0">
                <a:solidFill>
                  <a:srgbClr val="808080"/>
                </a:solidFill>
              </a:rPr>
              <a:t>(</a:t>
            </a:r>
            <a:r>
              <a:rPr lang="en-US" sz="800" dirty="0">
                <a:solidFill>
                  <a:srgbClr val="FF0000"/>
                </a:solidFill>
              </a:rPr>
              <a:t>'</a:t>
            </a:r>
            <a:r>
              <a:rPr lang="en-US" sz="800" dirty="0" err="1">
                <a:solidFill>
                  <a:srgbClr val="FF0000"/>
                </a:solidFill>
              </a:rPr>
              <a:t>tr_movSucursal</a:t>
            </a:r>
            <a:r>
              <a:rPr lang="en-US" sz="800" dirty="0">
                <a:solidFill>
                  <a:srgbClr val="FF0000"/>
                </a:solidFill>
              </a:rPr>
              <a:t>'</a:t>
            </a:r>
            <a:r>
              <a:rPr lang="en-US" sz="800" dirty="0">
                <a:solidFill>
                  <a:srgbClr val="808080"/>
                </a:solidFill>
              </a:rPr>
              <a:t>,</a:t>
            </a:r>
            <a:r>
              <a:rPr lang="en-US" sz="800" dirty="0">
                <a:solidFill>
                  <a:prstClr val="black"/>
                </a:solidFill>
              </a:rPr>
              <a:t> </a:t>
            </a:r>
            <a:r>
              <a:rPr lang="en-US" sz="800" dirty="0">
                <a:solidFill>
                  <a:srgbClr val="FF0000"/>
                </a:solidFill>
              </a:rPr>
              <a:t>'TR'</a:t>
            </a:r>
            <a:r>
              <a:rPr lang="en-US" sz="800" dirty="0">
                <a:solidFill>
                  <a:srgbClr val="808080"/>
                </a:solidFill>
              </a:rPr>
              <a:t>)</a:t>
            </a:r>
            <a:r>
              <a:rPr lang="en-US" sz="800" dirty="0">
                <a:solidFill>
                  <a:prstClr val="black"/>
                </a:solidFill>
              </a:rPr>
              <a:t> </a:t>
            </a:r>
            <a:r>
              <a:rPr lang="en-US" sz="800" dirty="0">
                <a:solidFill>
                  <a:srgbClr val="808080"/>
                </a:solidFill>
              </a:rPr>
              <a:t>IS</a:t>
            </a:r>
            <a:r>
              <a:rPr lang="en-US" sz="800" dirty="0">
                <a:solidFill>
                  <a:prstClr val="black"/>
                </a:solidFill>
              </a:rPr>
              <a:t> </a:t>
            </a:r>
            <a:r>
              <a:rPr lang="en-US" sz="800" dirty="0">
                <a:solidFill>
                  <a:srgbClr val="808080"/>
                </a:solidFill>
              </a:rPr>
              <a:t>NOT</a:t>
            </a:r>
            <a:r>
              <a:rPr lang="en-US" sz="800" dirty="0">
                <a:solidFill>
                  <a:prstClr val="black"/>
                </a:solidFill>
              </a:rPr>
              <a:t> </a:t>
            </a:r>
            <a:r>
              <a:rPr lang="en-US" sz="800" dirty="0">
                <a:solidFill>
                  <a:srgbClr val="808080"/>
                </a:solidFill>
              </a:rPr>
              <a:t>NULL</a:t>
            </a:r>
          </a:p>
          <a:p>
            <a:r>
              <a:rPr lang="es-MX" sz="800" dirty="0">
                <a:solidFill>
                  <a:prstClr val="black"/>
                </a:solidFill>
              </a:rPr>
              <a:t>   </a:t>
            </a:r>
            <a:r>
              <a:rPr lang="es-MX" sz="800" dirty="0">
                <a:solidFill>
                  <a:srgbClr val="0000FF"/>
                </a:solidFill>
              </a:rPr>
              <a:t>DROP</a:t>
            </a:r>
            <a:r>
              <a:rPr lang="es-MX" sz="800" dirty="0">
                <a:solidFill>
                  <a:prstClr val="black"/>
                </a:solidFill>
              </a:rPr>
              <a:t> </a:t>
            </a:r>
            <a:r>
              <a:rPr lang="es-MX" sz="800" dirty="0">
                <a:solidFill>
                  <a:srgbClr val="0000FF"/>
                </a:solidFill>
              </a:rPr>
              <a:t>TRIGGER</a:t>
            </a:r>
            <a:r>
              <a:rPr lang="es-MX" sz="800" dirty="0">
                <a:solidFill>
                  <a:prstClr val="black"/>
                </a:solidFill>
              </a:rPr>
              <a:t> </a:t>
            </a:r>
            <a:r>
              <a:rPr lang="es-MX" sz="800" dirty="0" err="1">
                <a:solidFill>
                  <a:srgbClr val="008080"/>
                </a:solidFill>
              </a:rPr>
              <a:t>tr_movSucursal</a:t>
            </a:r>
            <a:r>
              <a:rPr lang="es-MX" sz="800" dirty="0">
                <a:solidFill>
                  <a:srgbClr val="808080"/>
                </a:solidFill>
              </a:rPr>
              <a:t>;</a:t>
            </a:r>
          </a:p>
          <a:p>
            <a:r>
              <a:rPr lang="es-MX" sz="800" dirty="0">
                <a:solidFill>
                  <a:srgbClr val="0000FF"/>
                </a:solidFill>
              </a:rPr>
              <a:t>GO</a:t>
            </a:r>
          </a:p>
          <a:p>
            <a:r>
              <a:rPr lang="en-US" sz="800" dirty="0">
                <a:solidFill>
                  <a:srgbClr val="0000FF"/>
                </a:solidFill>
              </a:rPr>
              <a:t>CREATE</a:t>
            </a:r>
            <a:r>
              <a:rPr lang="en-US" sz="800" dirty="0">
                <a:solidFill>
                  <a:prstClr val="black"/>
                </a:solidFill>
              </a:rPr>
              <a:t> </a:t>
            </a:r>
            <a:r>
              <a:rPr lang="en-US" sz="800" dirty="0">
                <a:solidFill>
                  <a:srgbClr val="0000FF"/>
                </a:solidFill>
              </a:rPr>
              <a:t>TRIGGER</a:t>
            </a:r>
            <a:r>
              <a:rPr lang="en-US" sz="800" dirty="0">
                <a:solidFill>
                  <a:prstClr val="black"/>
                </a:solidFill>
              </a:rPr>
              <a:t> </a:t>
            </a:r>
            <a:r>
              <a:rPr lang="en-US" sz="800" dirty="0" err="1">
                <a:solidFill>
                  <a:srgbClr val="008080"/>
                </a:solidFill>
              </a:rPr>
              <a:t>tr_movSucursal</a:t>
            </a:r>
            <a:r>
              <a:rPr lang="en-US" sz="800" dirty="0">
                <a:solidFill>
                  <a:prstClr val="black"/>
                </a:solidFill>
              </a:rPr>
              <a:t> </a:t>
            </a:r>
            <a:r>
              <a:rPr lang="en-US" sz="800" dirty="0">
                <a:solidFill>
                  <a:srgbClr val="0000FF"/>
                </a:solidFill>
              </a:rPr>
              <a:t>ON</a:t>
            </a:r>
            <a:r>
              <a:rPr lang="en-US" sz="800" dirty="0">
                <a:solidFill>
                  <a:prstClr val="black"/>
                </a:solidFill>
              </a:rPr>
              <a:t> </a:t>
            </a:r>
            <a:r>
              <a:rPr lang="en-US" sz="800" dirty="0">
                <a:solidFill>
                  <a:srgbClr val="008080"/>
                </a:solidFill>
              </a:rPr>
              <a:t>SUCURSAL</a:t>
            </a:r>
            <a:r>
              <a:rPr lang="en-US" sz="800" dirty="0">
                <a:solidFill>
                  <a:prstClr val="black"/>
                </a:solidFill>
              </a:rPr>
              <a:t> </a:t>
            </a:r>
            <a:r>
              <a:rPr lang="en-US" sz="800" dirty="0">
                <a:solidFill>
                  <a:srgbClr val="0000FF"/>
                </a:solidFill>
              </a:rPr>
              <a:t>AFTER</a:t>
            </a:r>
            <a:r>
              <a:rPr lang="en-US" sz="800" dirty="0">
                <a:solidFill>
                  <a:prstClr val="black"/>
                </a:solidFill>
              </a:rPr>
              <a:t> </a:t>
            </a:r>
            <a:r>
              <a:rPr lang="en-US" sz="800" dirty="0">
                <a:solidFill>
                  <a:srgbClr val="0000FF"/>
                </a:solidFill>
              </a:rPr>
              <a:t>UPDATE</a:t>
            </a:r>
          </a:p>
          <a:p>
            <a:r>
              <a:rPr lang="es-MX" sz="800" dirty="0">
                <a:solidFill>
                  <a:srgbClr val="0000FF"/>
                </a:solidFill>
              </a:rPr>
              <a:t>AS</a:t>
            </a:r>
            <a:r>
              <a:rPr lang="es-MX" sz="800" dirty="0">
                <a:solidFill>
                  <a:prstClr val="black"/>
                </a:solidFill>
              </a:rPr>
              <a:t> </a:t>
            </a:r>
          </a:p>
          <a:p>
            <a:r>
              <a:rPr lang="es-MX" sz="800" dirty="0">
                <a:solidFill>
                  <a:srgbClr val="0000FF"/>
                </a:solidFill>
              </a:rPr>
              <a:t>BEGIN</a:t>
            </a:r>
          </a:p>
          <a:p>
            <a:r>
              <a:rPr lang="es-MX" sz="800" dirty="0">
                <a:solidFill>
                  <a:srgbClr val="0000FF"/>
                </a:solidFill>
              </a:rPr>
              <a:t>DECLARE</a:t>
            </a:r>
            <a:r>
              <a:rPr lang="es-MX" sz="800" dirty="0">
                <a:solidFill>
                  <a:prstClr val="black"/>
                </a:solidFill>
              </a:rPr>
              <a:t> </a:t>
            </a:r>
            <a:r>
              <a:rPr lang="es-MX" sz="800" dirty="0">
                <a:solidFill>
                  <a:srgbClr val="008080"/>
                </a:solidFill>
              </a:rPr>
              <a:t>@VALORNUEVO</a:t>
            </a:r>
            <a:r>
              <a:rPr lang="es-MX" sz="800" dirty="0">
                <a:solidFill>
                  <a:prstClr val="black"/>
                </a:solidFill>
              </a:rPr>
              <a:t> </a:t>
            </a:r>
            <a:r>
              <a:rPr lang="es-MX" sz="800" dirty="0">
                <a:solidFill>
                  <a:srgbClr val="0000FF"/>
                </a:solidFill>
              </a:rPr>
              <a:t>DECIMAL</a:t>
            </a:r>
            <a:r>
              <a:rPr lang="es-MX" sz="800" dirty="0">
                <a:solidFill>
                  <a:srgbClr val="808080"/>
                </a:solidFill>
              </a:rPr>
              <a:t>(</a:t>
            </a:r>
            <a:r>
              <a:rPr lang="es-MX" sz="800" dirty="0">
                <a:solidFill>
                  <a:prstClr val="black"/>
                </a:solidFill>
              </a:rPr>
              <a:t>10</a:t>
            </a:r>
            <a:r>
              <a:rPr lang="es-MX" sz="800" dirty="0">
                <a:solidFill>
                  <a:srgbClr val="808080"/>
                </a:solidFill>
              </a:rPr>
              <a:t>,</a:t>
            </a:r>
            <a:r>
              <a:rPr lang="es-MX" sz="800" dirty="0">
                <a:solidFill>
                  <a:prstClr val="black"/>
                </a:solidFill>
              </a:rPr>
              <a:t>3</a:t>
            </a:r>
            <a:r>
              <a:rPr lang="es-MX" sz="800" dirty="0">
                <a:solidFill>
                  <a:srgbClr val="808080"/>
                </a:solidFill>
              </a:rPr>
              <a:t>)</a:t>
            </a:r>
          </a:p>
          <a:p>
            <a:endParaRPr lang="es-MX" sz="800" dirty="0">
              <a:solidFill>
                <a:srgbClr val="808080"/>
              </a:solidFill>
            </a:endParaRPr>
          </a:p>
          <a:p>
            <a:r>
              <a:rPr lang="es-MX" sz="800" dirty="0">
                <a:solidFill>
                  <a:prstClr val="black"/>
                </a:solidFill>
              </a:rPr>
              <a:t>	</a:t>
            </a:r>
            <a:r>
              <a:rPr lang="es-MX" sz="800" dirty="0">
                <a:solidFill>
                  <a:srgbClr val="0000FF"/>
                </a:solidFill>
              </a:rPr>
              <a:t>SET</a:t>
            </a:r>
            <a:r>
              <a:rPr lang="es-MX" sz="800" dirty="0">
                <a:solidFill>
                  <a:prstClr val="black"/>
                </a:solidFill>
              </a:rPr>
              <a:t> </a:t>
            </a:r>
            <a:r>
              <a:rPr lang="es-MX" sz="800" dirty="0">
                <a:solidFill>
                  <a:srgbClr val="0000FF"/>
                </a:solidFill>
              </a:rPr>
              <a:t>NOCOUNT</a:t>
            </a:r>
            <a:r>
              <a:rPr lang="es-MX" sz="800" dirty="0">
                <a:solidFill>
                  <a:prstClr val="black"/>
                </a:solidFill>
              </a:rPr>
              <a:t> </a:t>
            </a:r>
            <a:r>
              <a:rPr lang="es-MX" sz="800" dirty="0">
                <a:solidFill>
                  <a:srgbClr val="0000FF"/>
                </a:solidFill>
              </a:rPr>
              <a:t>ON</a:t>
            </a:r>
            <a:r>
              <a:rPr lang="es-MX" sz="800" dirty="0">
                <a:solidFill>
                  <a:srgbClr val="808080"/>
                </a:solidFill>
              </a:rPr>
              <a:t>;</a:t>
            </a:r>
          </a:p>
          <a:p>
            <a:r>
              <a:rPr lang="es-MX" sz="800" dirty="0">
                <a:solidFill>
                  <a:prstClr val="black"/>
                </a:solidFill>
              </a:rPr>
              <a:t>	</a:t>
            </a:r>
            <a:r>
              <a:rPr lang="es-MX" sz="800" dirty="0">
                <a:solidFill>
                  <a:srgbClr val="0000FF"/>
                </a:solidFill>
              </a:rPr>
              <a:t>IF</a:t>
            </a:r>
            <a:r>
              <a:rPr lang="es-MX" sz="800" dirty="0">
                <a:solidFill>
                  <a:prstClr val="black"/>
                </a:solidFill>
              </a:rPr>
              <a:t> </a:t>
            </a:r>
            <a:r>
              <a:rPr lang="es-MX" sz="800" dirty="0">
                <a:solidFill>
                  <a:srgbClr val="0000FF"/>
                </a:solidFill>
              </a:rPr>
              <a:t>UPDATE</a:t>
            </a:r>
            <a:r>
              <a:rPr lang="es-MX" sz="800" dirty="0">
                <a:solidFill>
                  <a:srgbClr val="808080"/>
                </a:solidFill>
              </a:rPr>
              <a:t>(</a:t>
            </a:r>
            <a:r>
              <a:rPr lang="es-MX" sz="800" dirty="0">
                <a:solidFill>
                  <a:srgbClr val="008080"/>
                </a:solidFill>
              </a:rPr>
              <a:t>ACTIVOS</a:t>
            </a:r>
            <a:r>
              <a:rPr lang="es-MX" sz="800" dirty="0">
                <a:solidFill>
                  <a:srgbClr val="808080"/>
                </a:solidFill>
              </a:rPr>
              <a:t>)</a:t>
            </a:r>
          </a:p>
          <a:p>
            <a:r>
              <a:rPr lang="es-MX" sz="800" dirty="0">
                <a:solidFill>
                  <a:prstClr val="black"/>
                </a:solidFill>
              </a:rPr>
              <a:t>	</a:t>
            </a:r>
            <a:r>
              <a:rPr lang="es-MX" sz="800" dirty="0">
                <a:solidFill>
                  <a:srgbClr val="0000FF"/>
                </a:solidFill>
              </a:rPr>
              <a:t>BEGIN</a:t>
            </a:r>
          </a:p>
          <a:p>
            <a:r>
              <a:rPr lang="en-US" sz="800" dirty="0">
                <a:solidFill>
                  <a:prstClr val="black"/>
                </a:solidFill>
              </a:rPr>
              <a:t>	</a:t>
            </a:r>
            <a:r>
              <a:rPr lang="en-US" sz="800" dirty="0">
                <a:solidFill>
                  <a:srgbClr val="0000FF"/>
                </a:solidFill>
              </a:rPr>
              <a:t>SET</a:t>
            </a:r>
            <a:r>
              <a:rPr lang="en-US" sz="800" dirty="0">
                <a:solidFill>
                  <a:prstClr val="black"/>
                </a:solidFill>
              </a:rPr>
              <a:t> </a:t>
            </a:r>
            <a:r>
              <a:rPr lang="en-US" sz="800" dirty="0">
                <a:solidFill>
                  <a:srgbClr val="008080"/>
                </a:solidFill>
              </a:rPr>
              <a:t>@VALORNUEVO</a:t>
            </a:r>
            <a:r>
              <a:rPr lang="en-US" sz="800" dirty="0">
                <a:solidFill>
                  <a:prstClr val="black"/>
                </a:solidFill>
              </a:rPr>
              <a:t> </a:t>
            </a:r>
            <a:r>
              <a:rPr lang="en-US" sz="800" dirty="0">
                <a:solidFill>
                  <a:srgbClr val="808080"/>
                </a:solidFill>
              </a:rPr>
              <a:t>=</a:t>
            </a:r>
            <a:r>
              <a:rPr lang="en-US" sz="800" dirty="0">
                <a:solidFill>
                  <a:srgbClr val="0000FF"/>
                </a:solidFill>
              </a:rPr>
              <a:t> </a:t>
            </a:r>
            <a:r>
              <a:rPr lang="en-US" sz="800" dirty="0">
                <a:solidFill>
                  <a:srgbClr val="808080"/>
                </a:solidFill>
              </a:rPr>
              <a:t>(</a:t>
            </a:r>
            <a:r>
              <a:rPr lang="en-US" sz="800" dirty="0">
                <a:solidFill>
                  <a:srgbClr val="0000FF"/>
                </a:solidFill>
              </a:rPr>
              <a:t>SELECT</a:t>
            </a:r>
            <a:r>
              <a:rPr lang="en-US" sz="800" dirty="0">
                <a:solidFill>
                  <a:prstClr val="black"/>
                </a:solidFill>
              </a:rPr>
              <a:t> </a:t>
            </a:r>
            <a:r>
              <a:rPr lang="en-US" sz="800" dirty="0">
                <a:solidFill>
                  <a:srgbClr val="008080"/>
                </a:solidFill>
              </a:rPr>
              <a:t>ACTIVOS</a:t>
            </a:r>
            <a:r>
              <a:rPr lang="en-US" sz="800" dirty="0">
                <a:solidFill>
                  <a:prstClr val="black"/>
                </a:solidFill>
              </a:rPr>
              <a:t> </a:t>
            </a:r>
            <a:r>
              <a:rPr lang="en-US" sz="800" dirty="0">
                <a:solidFill>
                  <a:srgbClr val="0000FF"/>
                </a:solidFill>
              </a:rPr>
              <a:t>FROM</a:t>
            </a:r>
            <a:r>
              <a:rPr lang="en-US" sz="800" dirty="0">
                <a:solidFill>
                  <a:prstClr val="black"/>
                </a:solidFill>
              </a:rPr>
              <a:t> </a:t>
            </a:r>
            <a:r>
              <a:rPr lang="en-US" sz="800" dirty="0">
                <a:solidFill>
                  <a:srgbClr val="008080"/>
                </a:solidFill>
              </a:rPr>
              <a:t>DELETED</a:t>
            </a:r>
            <a:r>
              <a:rPr lang="en-US" sz="800" dirty="0">
                <a:solidFill>
                  <a:srgbClr val="808080"/>
                </a:solidFill>
              </a:rPr>
              <a:t>)</a:t>
            </a:r>
          </a:p>
          <a:p>
            <a:r>
              <a:rPr lang="es-MX" sz="800" dirty="0">
                <a:solidFill>
                  <a:prstClr val="black"/>
                </a:solidFill>
              </a:rPr>
              <a:t>	</a:t>
            </a:r>
            <a:r>
              <a:rPr lang="es-MX" sz="800" dirty="0">
                <a:solidFill>
                  <a:srgbClr val="0000FF"/>
                </a:solidFill>
              </a:rPr>
              <a:t>INSERT</a:t>
            </a:r>
            <a:r>
              <a:rPr lang="es-MX" sz="800" dirty="0">
                <a:solidFill>
                  <a:prstClr val="black"/>
                </a:solidFill>
              </a:rPr>
              <a:t> </a:t>
            </a:r>
            <a:r>
              <a:rPr lang="es-MX" sz="800" dirty="0">
                <a:solidFill>
                  <a:srgbClr val="0000FF"/>
                </a:solidFill>
              </a:rPr>
              <a:t>INTO</a:t>
            </a:r>
            <a:r>
              <a:rPr lang="es-MX" sz="800" dirty="0">
                <a:solidFill>
                  <a:prstClr val="black"/>
                </a:solidFill>
              </a:rPr>
              <a:t> </a:t>
            </a:r>
            <a:r>
              <a:rPr lang="es-MX" sz="800" dirty="0">
                <a:solidFill>
                  <a:srgbClr val="008080"/>
                </a:solidFill>
              </a:rPr>
              <a:t>HSUCURSAL</a:t>
            </a:r>
            <a:r>
              <a:rPr lang="es-MX" sz="800" dirty="0">
                <a:solidFill>
                  <a:srgbClr val="808080"/>
                </a:solidFill>
              </a:rPr>
              <a:t>(</a:t>
            </a:r>
            <a:r>
              <a:rPr lang="es-MX" sz="800" dirty="0">
                <a:solidFill>
                  <a:srgbClr val="008080"/>
                </a:solidFill>
              </a:rPr>
              <a:t>HSUCURSAL</a:t>
            </a:r>
            <a:r>
              <a:rPr lang="es-MX" sz="800" dirty="0">
                <a:solidFill>
                  <a:srgbClr val="808080"/>
                </a:solidFill>
              </a:rPr>
              <a:t>,</a:t>
            </a:r>
            <a:r>
              <a:rPr lang="es-MX" sz="800" dirty="0">
                <a:solidFill>
                  <a:srgbClr val="008080"/>
                </a:solidFill>
              </a:rPr>
              <a:t>HCIUDAD</a:t>
            </a:r>
            <a:r>
              <a:rPr lang="es-MX" sz="800" dirty="0">
                <a:solidFill>
                  <a:srgbClr val="808080"/>
                </a:solidFill>
              </a:rPr>
              <a:t>,</a:t>
            </a:r>
            <a:r>
              <a:rPr lang="es-MX" sz="800" dirty="0">
                <a:solidFill>
                  <a:srgbClr val="008080"/>
                </a:solidFill>
              </a:rPr>
              <a:t>HACTIVOSA</a:t>
            </a:r>
            <a:r>
              <a:rPr lang="es-MX" sz="800" dirty="0">
                <a:solidFill>
                  <a:srgbClr val="808080"/>
                </a:solidFill>
              </a:rPr>
              <a:t>,</a:t>
            </a:r>
            <a:r>
              <a:rPr lang="es-MX" sz="800" dirty="0">
                <a:solidFill>
                  <a:srgbClr val="008080"/>
                </a:solidFill>
              </a:rPr>
              <a:t>HACTIVOSN</a:t>
            </a:r>
            <a:r>
              <a:rPr lang="es-MX" sz="800" dirty="0">
                <a:solidFill>
                  <a:srgbClr val="808080"/>
                </a:solidFill>
              </a:rPr>
              <a:t>,</a:t>
            </a:r>
            <a:r>
              <a:rPr lang="es-MX" sz="800" dirty="0">
                <a:solidFill>
                  <a:srgbClr val="008080"/>
                </a:solidFill>
              </a:rPr>
              <a:t>HFX</a:t>
            </a:r>
            <a:r>
              <a:rPr lang="es-MX" sz="800" dirty="0">
                <a:solidFill>
                  <a:srgbClr val="808080"/>
                </a:solidFill>
              </a:rPr>
              <a:t>)</a:t>
            </a:r>
          </a:p>
          <a:p>
            <a:r>
              <a:rPr lang="en-US" sz="800" dirty="0">
                <a:solidFill>
                  <a:prstClr val="black"/>
                </a:solidFill>
              </a:rPr>
              <a:t>	</a:t>
            </a:r>
            <a:r>
              <a:rPr lang="en-US" sz="800" dirty="0">
                <a:solidFill>
                  <a:srgbClr val="0000FF"/>
                </a:solidFill>
              </a:rPr>
              <a:t>SELECT</a:t>
            </a:r>
            <a:r>
              <a:rPr lang="en-US" sz="800" dirty="0">
                <a:solidFill>
                  <a:prstClr val="black"/>
                </a:solidFill>
              </a:rPr>
              <a:t> </a:t>
            </a:r>
            <a:r>
              <a:rPr lang="en-US" sz="800" dirty="0">
                <a:solidFill>
                  <a:srgbClr val="008080"/>
                </a:solidFill>
              </a:rPr>
              <a:t>NOMBRESUCURSAL</a:t>
            </a:r>
            <a:r>
              <a:rPr lang="en-US" sz="800" dirty="0">
                <a:solidFill>
                  <a:srgbClr val="808080"/>
                </a:solidFill>
              </a:rPr>
              <a:t>,</a:t>
            </a:r>
            <a:r>
              <a:rPr lang="en-US" sz="800" dirty="0">
                <a:solidFill>
                  <a:srgbClr val="008080"/>
                </a:solidFill>
              </a:rPr>
              <a:t>CIUDADSUCURSAL</a:t>
            </a:r>
            <a:r>
              <a:rPr lang="en-US" sz="800" dirty="0">
                <a:solidFill>
                  <a:srgbClr val="808080"/>
                </a:solidFill>
              </a:rPr>
              <a:t>,</a:t>
            </a:r>
            <a:r>
              <a:rPr lang="en-US" sz="800" dirty="0">
                <a:solidFill>
                  <a:srgbClr val="008080"/>
                </a:solidFill>
              </a:rPr>
              <a:t>@VALORNUEVO</a:t>
            </a:r>
            <a:r>
              <a:rPr lang="en-US" sz="800" dirty="0">
                <a:solidFill>
                  <a:srgbClr val="808080"/>
                </a:solidFill>
              </a:rPr>
              <a:t>,</a:t>
            </a:r>
            <a:r>
              <a:rPr lang="en-US" sz="800" dirty="0">
                <a:solidFill>
                  <a:srgbClr val="008080"/>
                </a:solidFill>
              </a:rPr>
              <a:t>ACTIVOS</a:t>
            </a:r>
            <a:r>
              <a:rPr lang="en-US" sz="800" dirty="0">
                <a:solidFill>
                  <a:srgbClr val="808080"/>
                </a:solidFill>
              </a:rPr>
              <a:t>,</a:t>
            </a:r>
            <a:r>
              <a:rPr lang="en-US" sz="800" dirty="0">
                <a:solidFill>
                  <a:srgbClr val="FF00FF"/>
                </a:solidFill>
              </a:rPr>
              <a:t>GETDATE</a:t>
            </a:r>
            <a:r>
              <a:rPr lang="en-US" sz="800" dirty="0">
                <a:solidFill>
                  <a:srgbClr val="808080"/>
                </a:solidFill>
              </a:rPr>
              <a:t>()</a:t>
            </a:r>
            <a:r>
              <a:rPr lang="en-US" sz="800" dirty="0">
                <a:solidFill>
                  <a:prstClr val="black"/>
                </a:solidFill>
              </a:rPr>
              <a:t> </a:t>
            </a:r>
            <a:r>
              <a:rPr lang="en-US" sz="800" dirty="0">
                <a:solidFill>
                  <a:srgbClr val="0000FF"/>
                </a:solidFill>
              </a:rPr>
              <a:t>FROM</a:t>
            </a:r>
            <a:r>
              <a:rPr lang="en-US" sz="800" dirty="0">
                <a:solidFill>
                  <a:prstClr val="black"/>
                </a:solidFill>
              </a:rPr>
              <a:t> </a:t>
            </a:r>
            <a:r>
              <a:rPr lang="en-US" sz="800" dirty="0">
                <a:solidFill>
                  <a:srgbClr val="008080"/>
                </a:solidFill>
              </a:rPr>
              <a:t>INSERTED</a:t>
            </a:r>
          </a:p>
          <a:p>
            <a:r>
              <a:rPr lang="es-MX" sz="800" dirty="0">
                <a:solidFill>
                  <a:prstClr val="black"/>
                </a:solidFill>
              </a:rPr>
              <a:t>	</a:t>
            </a:r>
            <a:r>
              <a:rPr lang="es-MX" sz="800" dirty="0">
                <a:solidFill>
                  <a:srgbClr val="0000FF"/>
                </a:solidFill>
              </a:rPr>
              <a:t>END</a:t>
            </a:r>
          </a:p>
          <a:p>
            <a:r>
              <a:rPr lang="es-MX" sz="800" dirty="0">
                <a:solidFill>
                  <a:srgbClr val="0000FF"/>
                </a:solidFill>
              </a:rPr>
              <a:t>END</a:t>
            </a:r>
          </a:p>
          <a:p>
            <a:r>
              <a:rPr lang="es-MX" sz="800" dirty="0">
                <a:solidFill>
                  <a:srgbClr val="0000FF"/>
                </a:solidFill>
              </a:rPr>
              <a:t>GO</a:t>
            </a:r>
          </a:p>
          <a:p>
            <a:endParaRPr lang="es-MX" sz="800" dirty="0">
              <a:solidFill>
                <a:srgbClr val="0000FF"/>
              </a:solidFill>
            </a:endParaRPr>
          </a:p>
          <a:p>
            <a:r>
              <a:rPr lang="es-MX" sz="800" dirty="0">
                <a:solidFill>
                  <a:srgbClr val="0000FF"/>
                </a:solidFill>
              </a:rPr>
              <a:t>UPDATE</a:t>
            </a:r>
            <a:r>
              <a:rPr lang="es-MX" sz="800" dirty="0">
                <a:solidFill>
                  <a:prstClr val="black"/>
                </a:solidFill>
              </a:rPr>
              <a:t> </a:t>
            </a:r>
            <a:r>
              <a:rPr lang="es-MX" sz="800" dirty="0">
                <a:solidFill>
                  <a:srgbClr val="008080"/>
                </a:solidFill>
              </a:rPr>
              <a:t>SUCURSAL</a:t>
            </a:r>
          </a:p>
          <a:p>
            <a:r>
              <a:rPr lang="es-MX" sz="800" dirty="0">
                <a:solidFill>
                  <a:srgbClr val="0000FF"/>
                </a:solidFill>
              </a:rPr>
              <a:t>SET</a:t>
            </a:r>
            <a:r>
              <a:rPr lang="es-MX" sz="800" dirty="0">
                <a:solidFill>
                  <a:prstClr val="black"/>
                </a:solidFill>
              </a:rPr>
              <a:t> </a:t>
            </a:r>
            <a:r>
              <a:rPr lang="es-MX" sz="800" dirty="0">
                <a:solidFill>
                  <a:srgbClr val="008080"/>
                </a:solidFill>
              </a:rPr>
              <a:t>ACTIVOS</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a:solidFill>
                  <a:srgbClr val="008080"/>
                </a:solidFill>
              </a:rPr>
              <a:t>ACTIVOS</a:t>
            </a:r>
            <a:r>
              <a:rPr lang="es-MX" sz="800" dirty="0">
                <a:solidFill>
                  <a:prstClr val="black"/>
                </a:solidFill>
              </a:rPr>
              <a:t> </a:t>
            </a:r>
            <a:r>
              <a:rPr lang="es-MX" sz="800" dirty="0">
                <a:solidFill>
                  <a:srgbClr val="808080"/>
                </a:solidFill>
              </a:rPr>
              <a:t>*</a:t>
            </a:r>
            <a:r>
              <a:rPr lang="es-MX" sz="800" dirty="0">
                <a:solidFill>
                  <a:prstClr val="black"/>
                </a:solidFill>
              </a:rPr>
              <a:t> 2 </a:t>
            </a:r>
            <a:r>
              <a:rPr lang="es-MX" sz="800" dirty="0">
                <a:solidFill>
                  <a:srgbClr val="0000FF"/>
                </a:solidFill>
              </a:rPr>
              <a:t>WHERE</a:t>
            </a:r>
            <a:r>
              <a:rPr lang="es-MX" sz="800" dirty="0">
                <a:solidFill>
                  <a:prstClr val="black"/>
                </a:solidFill>
              </a:rPr>
              <a:t> </a:t>
            </a:r>
            <a:r>
              <a:rPr lang="es-MX" sz="800" dirty="0">
                <a:solidFill>
                  <a:srgbClr val="008080"/>
                </a:solidFill>
              </a:rPr>
              <a:t>NOMBRESUCURSAL</a:t>
            </a:r>
            <a:r>
              <a:rPr lang="es-MX" sz="800" dirty="0">
                <a:solidFill>
                  <a:srgbClr val="808080"/>
                </a:solidFill>
              </a:rPr>
              <a:t>=</a:t>
            </a:r>
            <a:r>
              <a:rPr lang="es-MX" sz="800" dirty="0">
                <a:solidFill>
                  <a:srgbClr val="FF0000"/>
                </a:solidFill>
              </a:rPr>
              <a:t>'Becerril'</a:t>
            </a:r>
          </a:p>
          <a:p>
            <a:r>
              <a:rPr lang="es-MX" sz="800" dirty="0" err="1">
                <a:solidFill>
                  <a:srgbClr val="0000FF"/>
                </a:solidFill>
              </a:rPr>
              <a:t>go</a:t>
            </a:r>
            <a:endParaRPr lang="es-MX" sz="800" dirty="0">
              <a:solidFill>
                <a:srgbClr val="0000FF"/>
              </a:solidFill>
            </a:endParaRPr>
          </a:p>
          <a:p>
            <a:r>
              <a:rPr lang="es-MX" sz="800" dirty="0" err="1">
                <a:solidFill>
                  <a:srgbClr val="0000FF"/>
                </a:solidFill>
              </a:rPr>
              <a:t>select</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err="1">
                <a:solidFill>
                  <a:srgbClr val="0000FF"/>
                </a:solidFill>
              </a:rPr>
              <a:t>from</a:t>
            </a:r>
            <a:r>
              <a:rPr lang="es-MX" sz="800" dirty="0">
                <a:solidFill>
                  <a:prstClr val="black"/>
                </a:solidFill>
              </a:rPr>
              <a:t> </a:t>
            </a:r>
            <a:r>
              <a:rPr lang="es-MX" sz="800" dirty="0">
                <a:solidFill>
                  <a:srgbClr val="008080"/>
                </a:solidFill>
              </a:rPr>
              <a:t>SUCURSAL</a:t>
            </a:r>
          </a:p>
          <a:p>
            <a:r>
              <a:rPr lang="es-MX" sz="800" dirty="0" err="1">
                <a:solidFill>
                  <a:srgbClr val="0000FF"/>
                </a:solidFill>
              </a:rPr>
              <a:t>go</a:t>
            </a:r>
            <a:r>
              <a:rPr lang="es-MX" sz="800" dirty="0">
                <a:solidFill>
                  <a:prstClr val="black"/>
                </a:solidFill>
              </a:rPr>
              <a:t> </a:t>
            </a:r>
          </a:p>
          <a:p>
            <a:r>
              <a:rPr lang="es-MX" sz="800" dirty="0" err="1">
                <a:solidFill>
                  <a:srgbClr val="0000FF"/>
                </a:solidFill>
              </a:rPr>
              <a:t>select</a:t>
            </a:r>
            <a:r>
              <a:rPr lang="es-MX" sz="800" dirty="0">
                <a:solidFill>
                  <a:prstClr val="black"/>
                </a:solidFill>
              </a:rPr>
              <a:t> </a:t>
            </a:r>
            <a:r>
              <a:rPr lang="es-MX" sz="800" dirty="0">
                <a:solidFill>
                  <a:srgbClr val="808080"/>
                </a:solidFill>
              </a:rPr>
              <a:t>*</a:t>
            </a:r>
            <a:r>
              <a:rPr lang="es-MX" sz="800" dirty="0">
                <a:solidFill>
                  <a:prstClr val="black"/>
                </a:solidFill>
              </a:rPr>
              <a:t> </a:t>
            </a:r>
            <a:r>
              <a:rPr lang="es-MX" sz="800" dirty="0" err="1">
                <a:solidFill>
                  <a:srgbClr val="0000FF"/>
                </a:solidFill>
              </a:rPr>
              <a:t>from</a:t>
            </a:r>
            <a:r>
              <a:rPr lang="es-MX" sz="800" dirty="0">
                <a:solidFill>
                  <a:prstClr val="black"/>
                </a:solidFill>
              </a:rPr>
              <a:t> </a:t>
            </a:r>
            <a:r>
              <a:rPr lang="es-MX" sz="800" dirty="0">
                <a:solidFill>
                  <a:srgbClr val="008080"/>
                </a:solidFill>
              </a:rPr>
              <a:t>HSUCURSAL</a:t>
            </a:r>
            <a:endParaRPr lang="es-MX" sz="800" b="1" dirty="0" smtClean="0">
              <a:solidFill>
                <a:srgbClr val="1F9127"/>
              </a:solidFill>
              <a:effectLst>
                <a:outerShdw blurRad="38100" dist="38100" dir="2700000" algn="tl">
                  <a:srgbClr val="000000">
                    <a:alpha val="43137"/>
                  </a:srgbClr>
                </a:outerShdw>
              </a:effectLst>
            </a:endParaRPr>
          </a:p>
          <a:p>
            <a:pPr algn="just"/>
            <a:endParaRPr lang="es-MX" sz="800" b="1" dirty="0" smtClean="0">
              <a:solidFill>
                <a:srgbClr val="1F912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949884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0902D99-6D34-4974-BE6D-CA732313B1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Lista de imágenes animadas con fichas de texto de color</Template>
  <TotalTime>0</TotalTime>
  <Words>5711</Words>
  <Application>Microsoft Office PowerPoint</Application>
  <PresentationFormat>Presentación en pantalla (4:3)</PresentationFormat>
  <Paragraphs>1341</Paragraphs>
  <Slides>95</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95</vt:i4>
      </vt:variant>
    </vt:vector>
  </HeadingPairs>
  <TitlesOfParts>
    <vt:vector size="102" baseType="lpstr">
      <vt:lpstr>Arial</vt:lpstr>
      <vt:lpstr>Calibri</vt:lpstr>
      <vt:lpstr>Corbel</vt:lpstr>
      <vt:lpstr>Courier New</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2017-07-28T14:39:23Z</dcterms:created>
  <dcterms:modified xsi:type="dcterms:W3CDTF">2017-08-06T06:07:19Z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TC020116629991</vt:lpwstr>
  </property>
</Properties>
</file>