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62" r:id="rId7"/>
    <p:sldId id="264" r:id="rId8"/>
    <p:sldId id="263" r:id="rId9"/>
    <p:sldId id="265" r:id="rId10"/>
    <p:sldId id="271" r:id="rId11"/>
    <p:sldId id="260" r:id="rId12"/>
    <p:sldId id="259" r:id="rId13"/>
    <p:sldId id="261" r:id="rId14"/>
    <p:sldId id="272" r:id="rId15"/>
    <p:sldId id="273" r:id="rId16"/>
    <p:sldId id="276" r:id="rId17"/>
    <p:sldId id="275" r:id="rId18"/>
    <p:sldId id="274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-402" y="768"/>
      </p:cViewPr>
      <p:guideLst/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A8FA-2284-4767-BFBE-4E57AFB22630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C273-0219-4747-8050-1F8A86A78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8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C4F-5E66-4660-8851-F5988A4D4D5D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6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F7E9-11A0-4B85-B30C-73610D36725E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9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2FB4-63BB-4A81-9EA6-CEEBF11F763A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E8A9109-7966-4C11-B87E-5F493143C8D1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58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B74C-B04E-4272-B85F-E8433A958FCA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71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4997-29AC-4BAD-A396-A170D076A78A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15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8E4D-8CD1-4790-A71E-7202A9B8459C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457C-9F27-4DFD-8200-6EAD9B6FED9E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0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797E-A5D7-4257-9B3A-D2D52B5CCA08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2C7C-3EDB-4CB4-8883-B589F6A5E744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EC6FB36-F277-4CF0-92AA-2F3096ABF3FC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67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8EBA-9941-4729-887B-94C45553F71F}" type="datetime1">
              <a:rPr lang="en-US" altLang="zh-TW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sycard.com.tw/use-ran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etro.taipei/QRCode/Notice%20to%20Passengers%20Travelling%20with%20Bicycles-Chinese.pdf" TargetMode="External"/><Relationship Id="rId2" Type="http://schemas.openxmlformats.org/officeDocument/2006/relationships/hyperlink" Target="https://www.metro.taipei/cp.aspx?n=ECEADC266D7120A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ro.taipei/Default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網頁設計期中考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曾紫嵐</a:t>
            </a:r>
            <a:endParaRPr lang="en-US" altLang="zh-TW" dirty="0" smtClean="0"/>
          </a:p>
          <a:p>
            <a:r>
              <a:rPr lang="en-US" altLang="zh-TW" dirty="0" smtClean="0"/>
              <a:t>Gladys </a:t>
            </a:r>
            <a:r>
              <a:rPr lang="en-US" altLang="zh-TW" dirty="0" err="1" smtClean="0"/>
              <a:t>tseng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728154" y="3746090"/>
            <a:ext cx="3303627" cy="1960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請填上以下資料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學號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10736002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姓名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常洺瑋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10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4015" y="116368"/>
            <a:ext cx="9603275" cy="1049235"/>
          </a:xfrm>
        </p:spPr>
        <p:txBody>
          <a:bodyPr/>
          <a:lstStyle/>
          <a:p>
            <a:r>
              <a:rPr lang="zh-TW" altLang="en-US" dirty="0"/>
              <a:t>一般票卡（</a:t>
            </a:r>
            <a:r>
              <a:rPr lang="en-US" altLang="zh-TW" dirty="0"/>
              <a:t>One-way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文字內容：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</a:t>
            </a:r>
            <a:r>
              <a:rPr lang="zh-TW" altLang="en-US" dirty="0"/>
              <a:t>捷運站購票機器投幣購買，可直接感應進入月台，離開出站時，請將票卡投入閘門投幣孔，則可離站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適用</a:t>
            </a:r>
            <a:r>
              <a:rPr lang="zh-TW" altLang="en-US" dirty="0"/>
              <a:t>於單程行程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圖片說明文字：</a:t>
            </a:r>
            <a:endParaRPr lang="en-US" altLang="zh-TW" dirty="0"/>
          </a:p>
          <a:p>
            <a:pPr lvl="1"/>
            <a:r>
              <a:rPr lang="zh-TW" altLang="en-US" dirty="0" smtClean="0"/>
              <a:t>藍色</a:t>
            </a:r>
            <a:r>
              <a:rPr lang="zh-TW" altLang="en-US" dirty="0"/>
              <a:t>圓形票卡輕巧設計，要注意不要弄丟喔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7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3397" y="137408"/>
            <a:ext cx="9603275" cy="1049235"/>
          </a:xfrm>
        </p:spPr>
        <p:txBody>
          <a:bodyPr/>
          <a:lstStyle/>
          <a:p>
            <a:r>
              <a:rPr lang="zh-TW" altLang="en-US" dirty="0"/>
              <a:t>悠遊卡（</a:t>
            </a:r>
            <a:r>
              <a:rPr lang="en-US" altLang="zh-TW" dirty="0"/>
              <a:t>Easy Card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5820" y="1328621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文字說明：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悠</a:t>
            </a:r>
            <a:r>
              <a:rPr lang="zh-TW" altLang="en-US" dirty="0"/>
              <a:t>遊卡，是一張整合捷運系統、公車、停車場、特約機構等付費方式的非接觸式</a:t>
            </a:r>
            <a:r>
              <a:rPr lang="zh-TW" altLang="en-US" dirty="0" smtClean="0"/>
              <a:t>多功能電子</a:t>
            </a:r>
            <a:r>
              <a:rPr lang="zh-TW" altLang="en-US" dirty="0"/>
              <a:t>票證。</a:t>
            </a:r>
          </a:p>
          <a:p>
            <a:pPr lvl="1"/>
            <a:r>
              <a:rPr lang="zh-TW" altLang="en-US" dirty="0"/>
              <a:t>全國互通的大眾運輸、超商、超市、加油站等，都可以使用悠遊卡支付扣款，便利暢行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使用範圍：請點我看</a:t>
            </a:r>
            <a:r>
              <a:rPr lang="zh-TW" altLang="en-US" dirty="0" smtClean="0"/>
              <a:t>適用範圍（</a:t>
            </a:r>
            <a:r>
              <a:rPr lang="en-US" altLang="zh-TW" dirty="0">
                <a:hlinkClick r:id="rId2"/>
              </a:rPr>
              <a:t>https://www.easycard.com.tw/use-range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圖片說明文字：</a:t>
            </a:r>
            <a:endParaRPr lang="en-US" altLang="zh-TW" dirty="0" smtClean="0"/>
          </a:p>
          <a:p>
            <a:pPr lvl="1"/>
            <a:r>
              <a:rPr lang="zh-TW" altLang="en-US" dirty="0"/>
              <a:t>持悠遊卡感應進入捷運</a:t>
            </a:r>
            <a:r>
              <a:rPr lang="zh-TW" altLang="en-US" dirty="0" smtClean="0"/>
              <a:t>月台</a:t>
            </a:r>
            <a:endParaRPr lang="en-US" altLang="zh-TW" dirty="0" smtClean="0"/>
          </a:p>
          <a:p>
            <a:pPr lvl="1"/>
            <a:r>
              <a:rPr lang="zh-TW" altLang="en-US" dirty="0"/>
              <a:t>悠遊卡加值，可使用站內悠遊卡加值機，亦可至便利商店或捷運服務櫃台加值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2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264270"/>
              </p:ext>
            </p:extLst>
          </p:nvPr>
        </p:nvGraphicFramePr>
        <p:xfrm>
          <a:off x="1422109" y="1645919"/>
          <a:ext cx="8901476" cy="2199930"/>
        </p:xfrm>
        <a:graphic>
          <a:graphicData uri="http://schemas.openxmlformats.org/drawingml/2006/table">
            <a:tbl>
              <a:tblPr/>
              <a:tblGrid>
                <a:gridCol w="2111009">
                  <a:extLst>
                    <a:ext uri="{9D8B030D-6E8A-4147-A177-3AD203B41FA5}">
                      <a16:colId xmlns:a16="http://schemas.microsoft.com/office/drawing/2014/main" val="2276583494"/>
                    </a:ext>
                  </a:extLst>
                </a:gridCol>
                <a:gridCol w="6790467">
                  <a:extLst>
                    <a:ext uri="{9D8B030D-6E8A-4147-A177-3AD203B41FA5}">
                      <a16:colId xmlns:a16="http://schemas.microsoft.com/office/drawing/2014/main" val="989623109"/>
                    </a:ext>
                  </a:extLst>
                </a:gridCol>
              </a:tblGrid>
              <a:tr h="198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  <a:effectLst/>
                        </a:rPr>
                        <a:t>票卡名稱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使用規範</a:t>
                      </a:r>
                      <a:endParaRPr lang="zh-TW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9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57302"/>
                  </a:ext>
                </a:extLst>
              </a:tr>
              <a:tr h="324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普通卡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一般民眾適用，搭乘大眾運輸以全票計費。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52167"/>
                  </a:ext>
                </a:extLst>
              </a:tr>
              <a:tr h="324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學生卡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歲以上具教育部認可有效學籍之學生身分者適用學生卡。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49036"/>
                  </a:ext>
                </a:extLst>
              </a:tr>
              <a:tr h="3851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優待卡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符合相關法令得購買半票之兒童或設籍台北市、新北市以外，年滿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歲以上之民眾及領有身心障礙手冊人士適用。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4305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  <a:effectLst/>
                        </a:rPr>
                        <a:t>敬老卡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可至合作發行縣市之鄉鎮區公所申辦；相關申請規定，依各縣市政府正式公告為準。</a:t>
                      </a:r>
                      <a:endParaRPr lang="zh-TW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843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  <a:effectLst/>
                        </a:rPr>
                        <a:t>愛心卡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可至合作發行縣市之鄉鎮區公所申辦；相關申請規定，依各縣市政府正式公告為準。</a:t>
                      </a:r>
                      <a:endParaRPr lang="zh-TW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479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  <a:effectLst/>
                        </a:rPr>
                        <a:t>愛心陪伴卡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  <a:effectLst/>
                        </a:rPr>
                        <a:t>為記名卡，持用愛心卡者之必要陪伴人申請使用。</a:t>
                      </a:r>
                    </a:p>
                  </a:txBody>
                  <a:tcPr marL="9466" marR="9466" marT="4733" marB="4733"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3059"/>
                  </a:ext>
                </a:extLst>
              </a:tr>
              <a:tr h="198367">
                <a:tc gridSpan="2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66" marR="9466" marT="4733" marB="47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8464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13363" y="204531"/>
            <a:ext cx="469872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TW" altLang="en-US" sz="3200" dirty="0">
                <a:latin typeface="+mj-lt"/>
                <a:ea typeface="+mj-ea"/>
                <a:cs typeface="+mj-cs"/>
              </a:rPr>
              <a:t>悠遊卡</a:t>
            </a:r>
            <a:r>
              <a:rPr lang="zh-TW" altLang="en-US" sz="3200" dirty="0" smtClean="0">
                <a:latin typeface="+mj-lt"/>
                <a:ea typeface="+mj-ea"/>
                <a:cs typeface="+mj-cs"/>
              </a:rPr>
              <a:t>一覽表　　　表格</a:t>
            </a:r>
            <a:endParaRPr lang="zh-TW" alt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35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2140" y="137408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dirty="0"/>
              <a:t>觀光護照（</a:t>
            </a:r>
            <a:r>
              <a:rPr lang="en-US" altLang="zh-TW" dirty="0"/>
              <a:t>Taipei Pass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444" y="948610"/>
            <a:ext cx="10476372" cy="5095929"/>
          </a:xfrm>
        </p:spPr>
        <p:txBody>
          <a:bodyPr>
            <a:noAutofit/>
          </a:bodyPr>
          <a:lstStyle/>
          <a:p>
            <a:r>
              <a:rPr lang="zh-TW" altLang="en-US" sz="1400" dirty="0" smtClean="0"/>
              <a:t>文字內容：</a:t>
            </a:r>
            <a:endParaRPr lang="en-US" altLang="zh-TW" sz="1400" dirty="0" smtClean="0"/>
          </a:p>
          <a:p>
            <a:pPr lvl="1"/>
            <a:r>
              <a:rPr lang="zh-TW" altLang="en-US" sz="1200" dirty="0" smtClean="0"/>
              <a:t>旅遊</a:t>
            </a:r>
            <a:r>
              <a:rPr lang="zh-TW" altLang="en-US" sz="1200" dirty="0"/>
              <a:t>能玩得省錢又盡興才是高招！</a:t>
            </a:r>
          </a:p>
          <a:p>
            <a:pPr lvl="1"/>
            <a:r>
              <a:rPr lang="zh-TW" altLang="en-US" sz="1200" dirty="0"/>
              <a:t>「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台北觀光護照」票卡，使用期限內一卡在手就可不限次數搭乘台北市與新北市捷運與公車，以及台灣好行</a:t>
            </a:r>
            <a:r>
              <a:rPr lang="en-US" altLang="zh-TW" sz="1200" dirty="0"/>
              <a:t>5</a:t>
            </a:r>
            <a:r>
              <a:rPr lang="zh-TW" altLang="en-US" sz="1200" dirty="0"/>
              <a:t>條路線</a:t>
            </a:r>
            <a:r>
              <a:rPr lang="en-US" altLang="zh-TW" sz="1200" dirty="0"/>
              <a:t>—</a:t>
            </a:r>
            <a:r>
              <a:rPr lang="zh-TW" altLang="en-US" sz="1200" dirty="0"/>
              <a:t>北	投竹子湖線、木柵平溪線、皇冠北海岸線、黃金福隆線及龍宮尋寶線。</a:t>
            </a:r>
          </a:p>
          <a:p>
            <a:pPr lvl="1"/>
            <a:r>
              <a:rPr lang="zh-TW" altLang="en-US" sz="1200" dirty="0"/>
              <a:t>讓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的國內外遊客能以最省錢的方式享盡旅遊樂趣。</a:t>
            </a:r>
          </a:p>
          <a:p>
            <a:pPr lvl="1"/>
            <a:r>
              <a:rPr lang="zh-TW" altLang="en-US" sz="1200" dirty="0"/>
              <a:t>使用期限：「台北觀光護照」之票卡使用期限，是由第一次使用當日起算，以票卡正面標示之天數為有效天數，必須連續使用，票卡自啟用當日起算，至到期日台北捷運、公車營業截止時間為止皆有效。以一日券為例，有效天數為一日，票卡使用期限為，啟用後至當日台北捷運、公車營業截止時間前有效；二日券有效天數則為啟用後連續二日，票卡啟用後至第二日台北捷運、公車營業截止時間前有效。</a:t>
            </a:r>
          </a:p>
          <a:p>
            <a:pPr lvl="1"/>
            <a:r>
              <a:rPr lang="zh-TW" altLang="en-US" sz="1200" dirty="0"/>
              <a:t>使用方式：使用時將卡片輕觸驗票機上「悠遊卡標誌」的感應區，即可迅速完成交易。</a:t>
            </a:r>
          </a:p>
          <a:p>
            <a:pPr lvl="1"/>
            <a:r>
              <a:rPr lang="zh-TW" altLang="en-US" sz="1200" dirty="0"/>
              <a:t>販售地點：請洽悠遊卡公司</a:t>
            </a:r>
          </a:p>
          <a:p>
            <a:pPr lvl="1"/>
            <a:r>
              <a:rPr lang="zh-TW" altLang="en-US" sz="1200" dirty="0"/>
              <a:t>旅遊能玩得省錢又盡興才是高招！「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台北觀光護照」票卡，使用期限內一卡在手就可不限次數搭乘台北市與新北市捷運與公車，以及台灣好行</a:t>
            </a:r>
            <a:r>
              <a:rPr lang="en-US" altLang="zh-TW" sz="1200" dirty="0"/>
              <a:t>5</a:t>
            </a:r>
            <a:r>
              <a:rPr lang="zh-TW" altLang="en-US" sz="1200" dirty="0"/>
              <a:t>條路線</a:t>
            </a:r>
            <a:r>
              <a:rPr lang="en-US" altLang="zh-TW" sz="1200" dirty="0"/>
              <a:t>—</a:t>
            </a:r>
            <a:r>
              <a:rPr lang="zh-TW" altLang="en-US" sz="1200" dirty="0"/>
              <a:t>北投竹子湖線、木柵平溪線、皇冠北海岸線、黃金福隆線及龍宮尋寶線，讓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的國內外遊客能以最省錢的方式享盡旅遊樂趣。	</a:t>
            </a:r>
          </a:p>
          <a:p>
            <a:pPr lvl="1"/>
            <a:r>
              <a:rPr lang="zh-TW" altLang="en-US" sz="1200" dirty="0"/>
              <a:t>觀光護照貓纜版</a:t>
            </a:r>
            <a:r>
              <a:rPr lang="en-US" altLang="zh-TW" sz="1200" dirty="0"/>
              <a:t>(</a:t>
            </a:r>
            <a:r>
              <a:rPr lang="zh-TW" altLang="en-US" sz="1200" dirty="0"/>
              <a:t>一日券</a:t>
            </a:r>
            <a:r>
              <a:rPr lang="en-US" altLang="zh-TW" sz="1200" dirty="0"/>
              <a:t>)</a:t>
            </a:r>
            <a:r>
              <a:rPr lang="zh-TW" altLang="en-US" sz="1200" dirty="0"/>
              <a:t>，於票卡啟用當日可不限次數搭乘台北捷運、台北聯營公車、新北市市轄公車</a:t>
            </a:r>
            <a:r>
              <a:rPr lang="en-US" altLang="zh-TW" sz="1200" dirty="0"/>
              <a:t>(</a:t>
            </a:r>
            <a:r>
              <a:rPr lang="zh-TW" altLang="en-US" sz="1200" dirty="0"/>
              <a:t>使用範圍不含里程計費公車</a:t>
            </a:r>
            <a:r>
              <a:rPr lang="en-US" altLang="zh-TW" sz="1200" dirty="0"/>
              <a:t>)</a:t>
            </a:r>
            <a:r>
              <a:rPr lang="zh-TW" altLang="en-US" sz="1200" dirty="0"/>
              <a:t>及貓空纜車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400" dirty="0" smtClean="0"/>
              <a:t>圖片說明文字：</a:t>
            </a:r>
            <a:endParaRPr lang="en-US" altLang="zh-TW" sz="1400" dirty="0" smtClean="0"/>
          </a:p>
          <a:p>
            <a:pPr lvl="1"/>
            <a:r>
              <a:rPr lang="zh-TW" altLang="en-US" sz="1200" dirty="0" smtClean="0"/>
              <a:t>旅遊</a:t>
            </a:r>
            <a:r>
              <a:rPr lang="zh-TW" altLang="en-US" sz="1200" dirty="0"/>
              <a:t>能玩得省錢又盡興才是高招！「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台北觀光護照」票卡，使用期限內一卡在手就可不限次數搭乘台北市與新北市捷運與公車，以及台灣好行</a:t>
            </a:r>
            <a:r>
              <a:rPr lang="en-US" altLang="zh-TW" sz="1200" dirty="0"/>
              <a:t>5</a:t>
            </a:r>
            <a:r>
              <a:rPr lang="zh-TW" altLang="en-US" sz="1200" dirty="0"/>
              <a:t>條路線</a:t>
            </a:r>
            <a:r>
              <a:rPr lang="en-US" altLang="zh-TW" sz="1200" dirty="0"/>
              <a:t>—</a:t>
            </a:r>
            <a:r>
              <a:rPr lang="zh-TW" altLang="en-US" sz="1200" dirty="0"/>
              <a:t>北投竹子湖線、木柵平溪線、皇冠北海岸線、黃金福隆線及龍宮尋寶線，讓</a:t>
            </a:r>
            <a:r>
              <a:rPr lang="en-US" altLang="zh-TW" sz="1200" dirty="0"/>
              <a:t>Taipei Pass</a:t>
            </a:r>
            <a:r>
              <a:rPr lang="zh-TW" altLang="en-US" sz="1200" dirty="0"/>
              <a:t>的國內外遊客能以最省錢的方式享盡旅遊樂趣</a:t>
            </a:r>
            <a:r>
              <a:rPr lang="zh-TW" altLang="en-US" sz="1200" dirty="0" smtClean="0"/>
              <a:t>。</a:t>
            </a:r>
            <a:endParaRPr lang="en-US" altLang="zh-TW" sz="1200" dirty="0"/>
          </a:p>
          <a:p>
            <a:pPr lvl="1"/>
            <a:r>
              <a:rPr lang="zh-TW" altLang="en-US" sz="1200" dirty="0"/>
              <a:t>觀光護照貓纜版</a:t>
            </a:r>
            <a:r>
              <a:rPr lang="en-US" altLang="zh-TW" sz="1200" dirty="0"/>
              <a:t>(</a:t>
            </a:r>
            <a:r>
              <a:rPr lang="zh-TW" altLang="en-US" sz="1200" dirty="0"/>
              <a:t>一日券</a:t>
            </a:r>
            <a:r>
              <a:rPr lang="en-US" altLang="zh-TW" sz="1200" dirty="0"/>
              <a:t>)</a:t>
            </a:r>
            <a:r>
              <a:rPr lang="zh-TW" altLang="en-US" sz="1200" dirty="0"/>
              <a:t>，於票卡啟用當日可不限次數搭乘台北捷運、台北聯營公車、新北市市轄公車</a:t>
            </a:r>
            <a:r>
              <a:rPr lang="en-US" altLang="zh-TW" sz="1200" dirty="0"/>
              <a:t>(</a:t>
            </a:r>
            <a:r>
              <a:rPr lang="zh-TW" altLang="en-US" sz="1200" dirty="0"/>
              <a:t>使用範圍不含里程計費公車</a:t>
            </a:r>
            <a:r>
              <a:rPr lang="en-US" altLang="zh-TW" sz="1200" dirty="0"/>
              <a:t>)</a:t>
            </a:r>
            <a:r>
              <a:rPr lang="zh-TW" altLang="en-US" sz="1200" dirty="0"/>
              <a:t>及貓空纜車</a:t>
            </a:r>
            <a:r>
              <a:rPr lang="zh-TW" altLang="en-US" sz="1200" dirty="0" smtClean="0"/>
              <a:t>。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0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392" y="116368"/>
            <a:ext cx="9603275" cy="1049235"/>
          </a:xfrm>
        </p:spPr>
        <p:txBody>
          <a:bodyPr/>
          <a:lstStyle/>
          <a:p>
            <a:r>
              <a:rPr lang="zh-TW" altLang="en-US" dirty="0"/>
              <a:t>捷運絕對不能做的事情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文字內容：</a:t>
            </a:r>
            <a:endParaRPr lang="en-US" altLang="zh-TW" dirty="0" smtClean="0"/>
          </a:p>
          <a:p>
            <a:pPr lvl="1"/>
            <a:r>
              <a:rPr lang="zh-TW" altLang="en-US" dirty="0"/>
              <a:t>搭乘捷運時未吃完的食物或飲料請主動收好，避免不經意飲食。</a:t>
            </a:r>
            <a:endParaRPr lang="en-US" altLang="zh-TW" dirty="0" smtClean="0"/>
          </a:p>
          <a:p>
            <a:r>
              <a:rPr lang="zh-TW" altLang="en-US" dirty="0" smtClean="0"/>
              <a:t>圖片文字說明：</a:t>
            </a:r>
            <a:endParaRPr lang="en-US" altLang="zh-TW" dirty="0" smtClean="0"/>
          </a:p>
          <a:p>
            <a:pPr lvl="1"/>
            <a:r>
              <a:rPr lang="zh-TW" altLang="en-US" dirty="0"/>
              <a:t>搭乘捷運請勿飲食，吸菸及嚼食口香糖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0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392" y="116368"/>
            <a:ext cx="9603275" cy="1049235"/>
          </a:xfrm>
        </p:spPr>
        <p:txBody>
          <a:bodyPr/>
          <a:lstStyle/>
          <a:p>
            <a:r>
              <a:rPr lang="zh-TW" altLang="en-US" dirty="0"/>
              <a:t>捷運禮節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文字內容：</a:t>
            </a:r>
            <a:endParaRPr lang="en-US" altLang="zh-TW" dirty="0" smtClean="0"/>
          </a:p>
          <a:p>
            <a:pPr lvl="1"/>
            <a:r>
              <a:rPr lang="zh-TW" altLang="en-US" dirty="0"/>
              <a:t>捷運禮節及安全</a:t>
            </a:r>
            <a:r>
              <a:rPr lang="zh-TW" altLang="en-US" dirty="0" smtClean="0"/>
              <a:t>宣導</a:t>
            </a:r>
            <a:endParaRPr lang="en-US" altLang="zh-TW" dirty="0" smtClean="0"/>
          </a:p>
          <a:p>
            <a:pPr lvl="2"/>
            <a:r>
              <a:rPr lang="zh-TW" altLang="en-US" dirty="0"/>
              <a:t>搭乘捷運請主動關懷老弱婦孺、配戴「讓座貼紙」或「好孕胸章」及行動不便者，並禮讓電梯、閘門及</a:t>
            </a:r>
            <a:r>
              <a:rPr lang="zh-TW" altLang="en-US" dirty="0" smtClean="0"/>
              <a:t>座位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搭乘</a:t>
            </a:r>
            <a:r>
              <a:rPr lang="zh-TW" altLang="en-US" dirty="0"/>
              <a:t>捷運時未吃完的食物或飲料請主動收好，避免不經意</a:t>
            </a:r>
            <a:r>
              <a:rPr lang="zh-TW" altLang="en-US" dirty="0" smtClean="0"/>
              <a:t>飲食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搭乘</a:t>
            </a:r>
            <a:r>
              <a:rPr lang="zh-TW" altLang="en-US" dirty="0"/>
              <a:t>捷運請勿飲食，吸菸及嚼食</a:t>
            </a:r>
            <a:r>
              <a:rPr lang="zh-TW" altLang="en-US" dirty="0" smtClean="0"/>
              <a:t>口香糖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zh-TW" altLang="en-US" dirty="0"/>
              <a:t>感冒症狀或身體不適之旅客，請配戴</a:t>
            </a:r>
            <a:r>
              <a:rPr lang="zh-TW" altLang="en-US" dirty="0" smtClean="0"/>
              <a:t>口罩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搭乘</a:t>
            </a:r>
            <a:r>
              <a:rPr lang="zh-TW" altLang="en-US" dirty="0"/>
              <a:t>電扶梯請緊握扶手、站穩踏階並相互</a:t>
            </a:r>
            <a:r>
              <a:rPr lang="zh-TW" altLang="en-US" dirty="0" smtClean="0"/>
              <a:t>禮讓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銀髮</a:t>
            </a:r>
            <a:r>
              <a:rPr lang="zh-TW" altLang="en-US" dirty="0"/>
              <a:t>長者、孕婦、推嬰兒車、行動不便及攜帶大型行李者，請改搭</a:t>
            </a:r>
            <a:r>
              <a:rPr lang="zh-TW" altLang="en-US" dirty="0" smtClean="0"/>
              <a:t>電梯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搭乘</a:t>
            </a:r>
            <a:r>
              <a:rPr lang="zh-TW" altLang="en-US" dirty="0"/>
              <a:t>捷運請優先禮讓下車旅客，先下後上並留意月臺</a:t>
            </a:r>
            <a:r>
              <a:rPr lang="zh-TW" altLang="en-US" dirty="0" smtClean="0"/>
              <a:t>間隙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背後</a:t>
            </a:r>
            <a:r>
              <a:rPr lang="zh-TW" altLang="en-US" dirty="0"/>
              <a:t>背包之旅客，進入車廂請改以手提，避免影響其他</a:t>
            </a:r>
            <a:r>
              <a:rPr lang="zh-TW" altLang="en-US" dirty="0" smtClean="0"/>
              <a:t>旅客</a:t>
            </a:r>
            <a:endParaRPr lang="en-US" altLang="zh-TW" dirty="0"/>
          </a:p>
          <a:p>
            <a:pPr lvl="2"/>
            <a:r>
              <a:rPr lang="zh-TW" altLang="en-US" dirty="0" smtClean="0"/>
              <a:t>列車</a:t>
            </a:r>
            <a:r>
              <a:rPr lang="zh-TW" altLang="en-US" dirty="0"/>
              <a:t>行駛間，請握緊扶手或拉環，並正確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lvl="2"/>
            <a:r>
              <a:rPr lang="zh-TW" altLang="en-US" dirty="0" smtClean="0"/>
              <a:t>車廂</a:t>
            </a:r>
            <a:r>
              <a:rPr lang="zh-TW" altLang="en-US" dirty="0"/>
              <a:t>內使用隨身電子產品，請減低</a:t>
            </a:r>
            <a:r>
              <a:rPr lang="zh-TW" altLang="en-US" dirty="0" smtClean="0"/>
              <a:t>音量</a:t>
            </a:r>
            <a:endParaRPr lang="en-US" altLang="zh-TW" dirty="0"/>
          </a:p>
          <a:p>
            <a:pPr lvl="2"/>
            <a:r>
              <a:rPr lang="zh-TW" altLang="en-US" dirty="0" smtClean="0"/>
              <a:t>車廂</a:t>
            </a:r>
            <a:r>
              <a:rPr lang="zh-TW" altLang="en-US" dirty="0"/>
              <a:t>內閱讀書報，請避免影響其他</a:t>
            </a:r>
            <a:r>
              <a:rPr lang="zh-TW" altLang="en-US" dirty="0" smtClean="0"/>
              <a:t>旅客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圖片文字說明：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捷運</a:t>
            </a:r>
            <a:r>
              <a:rPr lang="zh-TW" altLang="en-US" dirty="0"/>
              <a:t>禮節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2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捷運路線  </a:t>
            </a:r>
            <a:r>
              <a:rPr lang="en-US" altLang="zh-TW" dirty="0" smtClean="0"/>
              <a:t>20%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12006"/>
              </p:ext>
            </p:extLst>
          </p:nvPr>
        </p:nvGraphicFramePr>
        <p:xfrm>
          <a:off x="773331" y="920206"/>
          <a:ext cx="1091091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537">
                  <a:extLst>
                    <a:ext uri="{9D8B030D-6E8A-4147-A177-3AD203B41FA5}">
                      <a16:colId xmlns:a16="http://schemas.microsoft.com/office/drawing/2014/main" val="4148192078"/>
                    </a:ext>
                  </a:extLst>
                </a:gridCol>
                <a:gridCol w="5035137">
                  <a:extLst>
                    <a:ext uri="{9D8B030D-6E8A-4147-A177-3AD203B41FA5}">
                      <a16:colId xmlns:a16="http://schemas.microsoft.com/office/drawing/2014/main" val="161001176"/>
                    </a:ext>
                  </a:extLst>
                </a:gridCol>
                <a:gridCol w="2350243">
                  <a:extLst>
                    <a:ext uri="{9D8B030D-6E8A-4147-A177-3AD203B41FA5}">
                      <a16:colId xmlns:a16="http://schemas.microsoft.com/office/drawing/2014/main" val="1225918146"/>
                    </a:ext>
                  </a:extLst>
                </a:gridCol>
              </a:tblGrid>
              <a:tr h="224708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素材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要求樣式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分數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432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/>
                        <a:t>超連結圖片</a:t>
                      </a:r>
                      <a:endParaRPr lang="en-US" altLang="zh-TW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media/icon_mrt.png</a:t>
                      </a:r>
                      <a:r>
                        <a:rPr lang="zh-TW" altLang="en-US" sz="1200" dirty="0" smtClean="0"/>
                        <a:t> 高</a:t>
                      </a:r>
                      <a:r>
                        <a:rPr lang="en-US" altLang="zh-TW" sz="1200" dirty="0" smtClean="0"/>
                        <a:t>20</a:t>
                      </a:r>
                      <a:r>
                        <a:rPr lang="zh-TW" altLang="en-US" sz="1200" dirty="0" smtClean="0"/>
                        <a:t> 寬</a:t>
                      </a:r>
                      <a:r>
                        <a:rPr lang="en-US" altLang="zh-TW" sz="1200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r>
                        <a:rPr lang="zh-TW" altLang="en-US" sz="1200" dirty="0" smtClean="0"/>
                        <a:t>分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69434"/>
                  </a:ext>
                </a:extLst>
              </a:tr>
              <a:tr h="225565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超連結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另開新分頁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r>
                        <a:rPr lang="zh-TW" altLang="en-US" sz="1200" dirty="0" smtClean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0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捷運路線圖</a:t>
                      </a:r>
                      <a:r>
                        <a:rPr lang="en-US" altLang="zh-TW" sz="1200" dirty="0" smtClean="0"/>
                        <a:t>&lt;h2&gt;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media/MRT_route.jpg</a:t>
                      </a:r>
                      <a:r>
                        <a:rPr lang="zh-TW" altLang="en-US" sz="1200" dirty="0" smtClean="0"/>
                        <a:t> 寬</a:t>
                      </a:r>
                      <a:r>
                        <a:rPr lang="en-US" altLang="zh-TW" sz="1200" dirty="0" smtClean="0"/>
                        <a:t>1000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alt=</a:t>
                      </a:r>
                      <a:r>
                        <a:rPr lang="zh-TW" altLang="en-US" sz="1200" dirty="0" smtClean="0"/>
                        <a:t>捷運路線圖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路線及班距 </a:t>
                      </a:r>
                      <a:r>
                        <a:rPr lang="en-US" altLang="zh-TW" sz="1200" dirty="0" smtClean="0"/>
                        <a:t>https://www.metro.taipei/cp.aspx?n=EAD981369A065968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r>
                        <a:rPr lang="zh-TW" altLang="en-US" sz="1200" dirty="0" smtClean="0"/>
                        <a:t>分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9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營運時間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臺北捷運於每日</a:t>
                      </a:r>
                      <a:r>
                        <a:rPr lang="en-US" altLang="zh-TW" sz="1200" dirty="0" smtClean="0"/>
                        <a:t>6</a:t>
                      </a:r>
                      <a:r>
                        <a:rPr lang="zh-TW" altLang="en-US" sz="1200" dirty="0" smtClean="0"/>
                        <a:t>時發出首班車，隔日</a:t>
                      </a:r>
                      <a:r>
                        <a:rPr lang="en-US" altLang="zh-TW" sz="1200" dirty="0" smtClean="0"/>
                        <a:t>0</a:t>
                      </a:r>
                      <a:r>
                        <a:rPr lang="zh-TW" altLang="en-US" sz="1200" dirty="0" smtClean="0"/>
                        <a:t>時由端點站對開末班車，所有列車全部收班時約為凌晨</a:t>
                      </a:r>
                      <a:r>
                        <a:rPr lang="en-US" altLang="zh-TW" sz="1200" dirty="0" smtClean="0"/>
                        <a:t>1</a:t>
                      </a:r>
                      <a:r>
                        <a:rPr lang="zh-TW" altLang="en-US" sz="1200" dirty="0" smtClean="0"/>
                        <a:t>時</a:t>
                      </a:r>
                      <a:r>
                        <a:rPr lang="en-US" altLang="zh-TW" sz="1200" dirty="0" smtClean="0"/>
                        <a:t>16</a:t>
                      </a:r>
                      <a:r>
                        <a:rPr lang="zh-TW" altLang="en-US" sz="1200" dirty="0" smtClean="0"/>
                        <a:t>分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各站首末班車時間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https://www.metro.taipei/cp.aspx?n=5298D33851223B04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r>
                        <a:rPr lang="zh-TW" altLang="en-US" sz="1200" dirty="0" smtClean="0"/>
                        <a:t>分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29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票價及乘車時間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票價及乘車時間</a:t>
                      </a:r>
                      <a:endParaRPr lang="en-US" altLang="zh-TW" sz="1200" dirty="0" smtClean="0"/>
                    </a:p>
                    <a:p>
                      <a:r>
                        <a:rPr lang="en-US" altLang="zh-TW" sz="1200" dirty="0" smtClean="0">
                          <a:hlinkClick r:id="rId2"/>
                        </a:rPr>
                        <a:t>https://www.metro.taipei/cp.aspx?n=ECEADC266D7120A7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r>
                        <a:rPr lang="zh-TW" altLang="en-US" sz="1200" dirty="0" smtClean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40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帶自行車搭捷運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※</a:t>
                      </a:r>
                      <a:r>
                        <a:rPr lang="zh-TW" altLang="en-US" sz="1200" dirty="0" smtClean="0"/>
                        <a:t>旅客將自行車摺疊或拆卸完成並妥善包裝後（惟包裝後之最長邊不得超過</a:t>
                      </a:r>
                      <a:r>
                        <a:rPr lang="en-US" altLang="zh-TW" sz="1200" dirty="0" smtClean="0"/>
                        <a:t>165</a:t>
                      </a:r>
                      <a:r>
                        <a:rPr lang="zh-TW" altLang="en-US" sz="1200" dirty="0" smtClean="0"/>
                        <a:t>公分，且長、寬、高之和不得超過</a:t>
                      </a:r>
                      <a:r>
                        <a:rPr lang="en-US" altLang="zh-TW" sz="1200" dirty="0" smtClean="0"/>
                        <a:t>220</a:t>
                      </a:r>
                      <a:r>
                        <a:rPr lang="zh-TW" altLang="en-US" sz="1200" dirty="0" smtClean="0"/>
                        <a:t>公分），即可比照一般行李，攜入各捷運車站乘車，無開放時段之限制。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請注意！並非每一站都可以帶自行車出入捷運。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可以善用捷運相關網站查詢票價以及捷運運行的時間。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可下載捷運行動</a:t>
                      </a:r>
                      <a:r>
                        <a:rPr lang="en-US" altLang="zh-TW" sz="1200" dirty="0" smtClean="0"/>
                        <a:t>APP</a:t>
                      </a:r>
                      <a:r>
                        <a:rPr lang="zh-TW" altLang="en-US" sz="1200" dirty="0" smtClean="0"/>
                        <a:t>查詢捷運相關資訊。</a:t>
                      </a:r>
                      <a:endParaRPr lang="en-US" altLang="zh-TW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media/MRT_cyclists.jpg</a:t>
                      </a:r>
                      <a:r>
                        <a:rPr lang="zh-TW" altLang="en-US" sz="1200" dirty="0" smtClean="0"/>
                        <a:t>  寬</a:t>
                      </a:r>
                      <a:r>
                        <a:rPr lang="en-US" altLang="zh-TW" sz="1200" dirty="0" smtClean="0"/>
                        <a:t>1000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alt=</a:t>
                      </a:r>
                      <a:r>
                        <a:rPr lang="zh-TW" altLang="en-US" sz="1200" dirty="0" smtClean="0"/>
                        <a:t>帶自行車搭捷運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臺北捷運公司開放旅客攜帶自行車搭乘捷運應行注意事項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hlinkClick r:id="rId3"/>
                        </a:rPr>
                        <a:t>http://web.metro.taipei/QRCode/Notice%20to%20Passengers%20Travelling%20with%20Bicycles-Chinese.pdf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media/MRT_information.png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 alt=</a:t>
                      </a:r>
                      <a:r>
                        <a:rPr lang="zh-TW" altLang="en-US" sz="1200" dirty="0" smtClean="0"/>
                        <a:t>查詢票價及運行時間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media/logo.jpg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 alt=</a:t>
                      </a:r>
                      <a:r>
                        <a:rPr lang="zh-TW" altLang="en-US" sz="1200" dirty="0" smtClean="0"/>
                        <a:t>捷運行動</a:t>
                      </a:r>
                      <a:r>
                        <a:rPr lang="en-US" altLang="zh-TW" sz="1200" dirty="0" smtClean="0"/>
                        <a:t>APP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台北捷運官網  </a:t>
                      </a:r>
                      <a:r>
                        <a:rPr lang="zh-TW" altLang="en-US" sz="1200" dirty="0" smtClean="0">
                          <a:hlinkClick r:id="rId4"/>
                        </a:rPr>
                        <a:t> </a:t>
                      </a:r>
                      <a:r>
                        <a:rPr lang="en-US" altLang="zh-TW" sz="1200" dirty="0" smtClean="0">
                          <a:hlinkClick r:id="rId4"/>
                        </a:rPr>
                        <a:t>https://www.metro.taipei/Default.aspx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media/MRT_APP_Androidlogo.png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 alt=</a:t>
                      </a:r>
                      <a:r>
                        <a:rPr lang="zh-TW" altLang="en-US" sz="1200" dirty="0" smtClean="0"/>
                        <a:t>捷運行動</a:t>
                      </a:r>
                      <a:r>
                        <a:rPr lang="en-US" altLang="zh-TW" sz="1200" dirty="0" smtClean="0"/>
                        <a:t>APP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Android</a:t>
                      </a:r>
                      <a:r>
                        <a:rPr lang="zh-TW" altLang="en-US" sz="1200" dirty="0" smtClean="0"/>
                        <a:t>下載點</a:t>
                      </a:r>
                      <a:r>
                        <a:rPr lang="en-US" altLang="zh-TW" sz="1200" dirty="0" smtClean="0"/>
                        <a:t>https://play.google.com/store/apps/details?id=tw.com.trtc.is.android05&amp;hl=zh_TW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iOS</a:t>
                      </a:r>
                      <a:r>
                        <a:rPr lang="zh-TW" altLang="en-US" sz="1200" dirty="0" smtClean="0"/>
                        <a:t>下載點</a:t>
                      </a:r>
                      <a:endParaRPr lang="en-US" altLang="zh-TW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https://apps.apple.com/tw/app/%E5%8F%B0%E5%8C%97%E6%8D%B7%E9%81%8Bgo/id997212021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</a:t>
                      </a:r>
                      <a:r>
                        <a:rPr lang="zh-TW" altLang="en-US" sz="1200" dirty="0" smtClean="0"/>
                        <a:t>分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9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台北捷運形象短</a:t>
            </a:r>
            <a:r>
              <a:rPr lang="zh-TW" altLang="en-US" dirty="0" smtClean="0"/>
              <a:t>片  </a:t>
            </a:r>
            <a:r>
              <a:rPr lang="en-US" altLang="zh-TW" dirty="0" smtClean="0"/>
              <a:t>15%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78391"/>
              </p:ext>
            </p:extLst>
          </p:nvPr>
        </p:nvGraphicFramePr>
        <p:xfrm>
          <a:off x="773331" y="920206"/>
          <a:ext cx="10910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615">
                  <a:extLst>
                    <a:ext uri="{9D8B030D-6E8A-4147-A177-3AD203B41FA5}">
                      <a16:colId xmlns:a16="http://schemas.microsoft.com/office/drawing/2014/main" val="4148192078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61001176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225918146"/>
                    </a:ext>
                  </a:extLst>
                </a:gridCol>
              </a:tblGrid>
              <a:tr h="22470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素材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要求樣式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分數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432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2019</a:t>
                      </a:r>
                      <a:r>
                        <a:rPr lang="zh-TW" altLang="en-US" sz="1100" dirty="0" smtClean="0"/>
                        <a:t>台北捷運形象短片 </a:t>
                      </a:r>
                      <a:r>
                        <a:rPr lang="en-US" altLang="zh-TW" sz="1100" b="0" dirty="0" smtClean="0"/>
                        <a:t>&lt;h2&gt;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media/video.mp4   </a:t>
                      </a:r>
                      <a:r>
                        <a:rPr lang="zh-TW" altLang="en-US" sz="1100" dirty="0" smtClean="0"/>
                        <a:t>寬 </a:t>
                      </a:r>
                      <a:r>
                        <a:rPr lang="en-US" altLang="zh-TW" sz="1100" dirty="0" smtClean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15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6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9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背景及字型　５％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背景圖片：</a:t>
            </a:r>
            <a:r>
              <a:rPr lang="en-US" altLang="zh-TW" dirty="0"/>
              <a:t>media/MRT_M+.</a:t>
            </a:r>
            <a:r>
              <a:rPr lang="en-US" altLang="zh-TW" dirty="0" smtClean="0"/>
              <a:t>jpg</a:t>
            </a:r>
          </a:p>
          <a:p>
            <a:pPr lvl="1"/>
            <a:r>
              <a:rPr lang="zh-TW" altLang="en-US" dirty="0" smtClean="0"/>
              <a:t>垂直重複</a:t>
            </a:r>
            <a:endParaRPr lang="en-US" altLang="zh-TW" dirty="0" smtClean="0"/>
          </a:p>
          <a:p>
            <a:pPr lvl="1"/>
            <a:r>
              <a:rPr lang="zh-TW" altLang="en-US" smtClean="0"/>
              <a:t>顯示為畫面</a:t>
            </a:r>
            <a:r>
              <a:rPr lang="zh-TW" altLang="en-US"/>
              <a:t>右側</a:t>
            </a:r>
            <a:endParaRPr lang="en-US" altLang="zh-TW" dirty="0" smtClean="0"/>
          </a:p>
          <a:p>
            <a:r>
              <a:rPr lang="zh-TW" altLang="en-US" dirty="0" smtClean="0"/>
              <a:t>字型：微軟正黑體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1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樣式設定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56706"/>
              </p:ext>
            </p:extLst>
          </p:nvPr>
        </p:nvGraphicFramePr>
        <p:xfrm>
          <a:off x="2911598" y="1477941"/>
          <a:ext cx="6401858" cy="459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929">
                  <a:extLst>
                    <a:ext uri="{9D8B030D-6E8A-4147-A177-3AD203B41FA5}">
                      <a16:colId xmlns:a16="http://schemas.microsoft.com/office/drawing/2014/main" val="101055726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90191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素材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要求樣式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7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文字大小：</a:t>
                      </a:r>
                      <a:r>
                        <a:rPr lang="en-US" altLang="zh-TW" sz="1200" dirty="0" smtClean="0"/>
                        <a:t>66px</a:t>
                      </a:r>
                    </a:p>
                    <a:p>
                      <a:r>
                        <a:rPr lang="zh-TW" altLang="en-US" sz="1200" dirty="0" smtClean="0"/>
                        <a:t>粗體字：一般</a:t>
                      </a:r>
                      <a:endParaRPr lang="en-US" altLang="zh-TW" sz="1200" dirty="0" smtClean="0"/>
                    </a:p>
                    <a:p>
                      <a:r>
                        <a:rPr lang="zh-TW" altLang="en-US" sz="1200" dirty="0" smtClean="0"/>
                        <a:t>顏色：白</a:t>
                      </a:r>
                      <a:endParaRPr lang="en-US" altLang="zh-TW" sz="1200" dirty="0" smtClean="0"/>
                    </a:p>
                    <a:p>
                      <a:r>
                        <a:rPr lang="zh-TW" altLang="en-US" sz="1200" dirty="0" smtClean="0"/>
                        <a:t>背景顏色：黑</a:t>
                      </a:r>
                      <a:endParaRPr lang="en-US" altLang="zh-TW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36px</a:t>
                      </a:r>
                    </a:p>
                    <a:p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brown</a:t>
                      </a:r>
                    </a:p>
                    <a:p>
                      <a:r>
                        <a:rPr lang="zh-TW" altLang="en-US" sz="1100" dirty="0" smtClean="0"/>
                        <a:t>文字陰影：內崁字 </a:t>
                      </a:r>
                      <a:r>
                        <a:rPr lang="en-US" altLang="zh-TW" sz="1100" dirty="0" smtClean="0"/>
                        <a:t>violet 1px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20px</a:t>
                      </a:r>
                    </a:p>
                    <a:p>
                      <a:r>
                        <a:rPr lang="zh-TW" altLang="en-US" sz="1100" dirty="0" smtClean="0"/>
                        <a:t>粗體字：一般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7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文字大小：</a:t>
                      </a:r>
                      <a:r>
                        <a:rPr lang="en-US" altLang="zh-TW" sz="1200" dirty="0" smtClean="0"/>
                        <a:t>16px</a:t>
                      </a:r>
                    </a:p>
                    <a:p>
                      <a:r>
                        <a:rPr lang="zh-TW" altLang="en-US" sz="1200" dirty="0" smtClean="0"/>
                        <a:t>粗體字：一般</a:t>
                      </a:r>
                      <a:endParaRPr lang="en-US" altLang="zh-TW" sz="1200" dirty="0" smtClean="0"/>
                    </a:p>
                    <a:p>
                      <a:r>
                        <a:rPr lang="zh-TW" altLang="en-US" sz="1200" dirty="0" smtClean="0"/>
                        <a:t>顏色：</a:t>
                      </a:r>
                      <a:r>
                        <a:rPr lang="en-US" altLang="zh-TW" sz="1200" dirty="0" smtClean="0"/>
                        <a:t>purple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文字大小：</a:t>
                      </a:r>
                      <a:r>
                        <a:rPr lang="en-US" altLang="zh-TW" sz="1200" dirty="0" smtClean="0"/>
                        <a:t>12px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顏色：</a:t>
                      </a:r>
                      <a:r>
                        <a:rPr lang="en-US" altLang="zh-TW" sz="1200" dirty="0" smtClean="0"/>
                        <a:t>navy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文字間距：</a:t>
                      </a:r>
                      <a:r>
                        <a:rPr lang="en-US" altLang="zh-TW" sz="1200" dirty="0" smtClean="0"/>
                        <a:t>1em</a:t>
                      </a:r>
                      <a:endParaRPr lang="zh-TW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1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圖片說明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字大小：</a:t>
                      </a:r>
                      <a:r>
                        <a:rPr lang="en-US" altLang="zh-TW" sz="1200" dirty="0" smtClean="0"/>
                        <a:t>12px</a:t>
                      </a:r>
                    </a:p>
                    <a:p>
                      <a:r>
                        <a:rPr lang="zh-TW" altLang="en-US" sz="1200" dirty="0" smtClean="0"/>
                        <a:t>行距：</a:t>
                      </a:r>
                      <a:r>
                        <a:rPr lang="en-US" altLang="zh-TW" sz="1200" dirty="0" smtClean="0"/>
                        <a:t>1em</a:t>
                      </a:r>
                    </a:p>
                    <a:p>
                      <a:r>
                        <a:rPr lang="zh-TW" altLang="en-US" sz="1200" dirty="0" smtClean="0"/>
                        <a:t>顏色：</a:t>
                      </a:r>
                      <a:r>
                        <a:rPr lang="en-US" altLang="zh-TW" sz="1200" dirty="0" smtClean="0"/>
                        <a:t>navy</a:t>
                      </a:r>
                      <a:endParaRPr lang="zh-TW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4638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表格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框線：</a:t>
                      </a:r>
                      <a:r>
                        <a:rPr lang="en-US" altLang="zh-TW" sz="1200" dirty="0" smtClean="0"/>
                        <a:t>2px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zh-TW" altLang="en-US" sz="1200" baseline="0" dirty="0" smtClean="0"/>
                        <a:t>實線 </a:t>
                      </a:r>
                      <a:r>
                        <a:rPr lang="en-US" altLang="zh-TW" sz="1200" baseline="0" dirty="0" smtClean="0"/>
                        <a:t>brown 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4324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考試規定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考試時間：</a:t>
            </a:r>
            <a:r>
              <a:rPr lang="en-US" altLang="zh-TW" dirty="0" smtClean="0"/>
              <a:t>10/21</a:t>
            </a:r>
          </a:p>
          <a:p>
            <a:r>
              <a:rPr lang="zh-TW" altLang="en-US" dirty="0" smtClean="0"/>
              <a:t>繳卷時間：</a:t>
            </a:r>
            <a:r>
              <a:rPr lang="en-US" altLang="zh-TW" dirty="0" smtClean="0"/>
              <a:t>12:30</a:t>
            </a:r>
            <a:r>
              <a:rPr lang="zh-TW" altLang="en-US" dirty="0" smtClean="0"/>
              <a:t>截止</a:t>
            </a:r>
            <a:endParaRPr lang="en-US" altLang="zh-TW" dirty="0" smtClean="0"/>
          </a:p>
          <a:p>
            <a:r>
              <a:rPr lang="zh-TW" altLang="en-US" dirty="0" smtClean="0"/>
              <a:t>檔案命名：整個資料夾改檔名為學號    </a:t>
            </a:r>
            <a:r>
              <a:rPr lang="en-US" altLang="zh-TW" dirty="0" smtClean="0">
                <a:solidFill>
                  <a:srgbClr val="FF0000"/>
                </a:solidFill>
              </a:rPr>
              <a:t>1111111.zip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media</a:t>
            </a:r>
            <a:r>
              <a:rPr lang="zh-TW" altLang="en-US" dirty="0" smtClean="0"/>
              <a:t>檔案位置：請用相對位置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簽到、簽退皆須完成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請遵守考試規定，切勿左顧右盼，違反考試規定，則以學校規定處置。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69" y="11636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樣式設定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3863"/>
              </p:ext>
            </p:extLst>
          </p:nvPr>
        </p:nvGraphicFramePr>
        <p:xfrm>
          <a:off x="2730978" y="1644195"/>
          <a:ext cx="6401858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929">
                  <a:extLst>
                    <a:ext uri="{9D8B030D-6E8A-4147-A177-3AD203B41FA5}">
                      <a16:colId xmlns:a16="http://schemas.microsoft.com/office/drawing/2014/main" val="101055726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90191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素材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要求樣式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7749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9085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顏色：</a:t>
                      </a:r>
                      <a:r>
                        <a:rPr lang="en-US" altLang="zh-TW" dirty="0" smtClean="0"/>
                        <a:t>red</a:t>
                      </a:r>
                    </a:p>
                    <a:p>
                      <a:r>
                        <a:rPr lang="zh-TW" altLang="en-US" dirty="0" smtClean="0"/>
                        <a:t>字體大小：</a:t>
                      </a:r>
                      <a:r>
                        <a:rPr lang="en-US" altLang="zh-TW" dirty="0" smtClean="0"/>
                        <a:t>18px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9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顏色：</a:t>
                      </a:r>
                      <a:r>
                        <a:rPr lang="en-US" altLang="zh-TW" dirty="0" smtClean="0"/>
                        <a:t>blue</a:t>
                      </a:r>
                    </a:p>
                    <a:p>
                      <a:r>
                        <a:rPr lang="zh-TW" altLang="en-US" dirty="0" smtClean="0"/>
                        <a:t>字體大小：</a:t>
                      </a:r>
                      <a:r>
                        <a:rPr lang="en-US" altLang="zh-TW" dirty="0" smtClean="0"/>
                        <a:t>16px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7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字體大小：</a:t>
                      </a:r>
                      <a:r>
                        <a:rPr lang="en-US" altLang="zh-TW" dirty="0" smtClean="0"/>
                        <a:t>18px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198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框線：</a:t>
                      </a:r>
                      <a:r>
                        <a:rPr lang="en-US" altLang="zh-TW" sz="1800" dirty="0" smtClean="0"/>
                        <a:t>2px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zh-TW" altLang="en-US" sz="1800" baseline="0" dirty="0" smtClean="0"/>
                        <a:t>實線 </a:t>
                      </a:r>
                      <a:r>
                        <a:rPr lang="en-US" altLang="zh-TW" sz="1800" baseline="0" dirty="0" smtClean="0"/>
                        <a:t>brown 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5963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div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外部邊界：</a:t>
                      </a:r>
                      <a:r>
                        <a:rPr lang="en-US" altLang="zh-TW" dirty="0" smtClean="0"/>
                        <a:t>3em</a:t>
                      </a:r>
                    </a:p>
                    <a:p>
                      <a:r>
                        <a:rPr lang="zh-TW" altLang="en-US" dirty="0" smtClean="0"/>
                        <a:t>內側距離：</a:t>
                      </a:r>
                      <a:r>
                        <a:rPr lang="en-US" altLang="zh-TW" dirty="0" smtClean="0"/>
                        <a:t>2px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1793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樣式設定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6962"/>
              </p:ext>
            </p:extLst>
          </p:nvPr>
        </p:nvGraphicFramePr>
        <p:xfrm>
          <a:off x="902177" y="1730804"/>
          <a:ext cx="10391256" cy="275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28">
                  <a:extLst>
                    <a:ext uri="{9D8B030D-6E8A-4147-A177-3AD203B41FA5}">
                      <a16:colId xmlns:a16="http://schemas.microsoft.com/office/drawing/2014/main" val="101055726"/>
                    </a:ext>
                  </a:extLst>
                </a:gridCol>
                <a:gridCol w="5195628">
                  <a:extLst>
                    <a:ext uri="{9D8B030D-6E8A-4147-A177-3AD203B41FA5}">
                      <a16:colId xmlns:a16="http://schemas.microsoft.com/office/drawing/2014/main" val="901916481"/>
                    </a:ext>
                  </a:extLst>
                </a:gridCol>
              </a:tblGrid>
              <a:tr h="376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素材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要求樣式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7749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#author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顏色：</a:t>
                      </a:r>
                      <a:r>
                        <a:rPr lang="en-US" altLang="zh-TW" sz="1200" dirty="0" smtClean="0"/>
                        <a:t>purple</a:t>
                      </a:r>
                    </a:p>
                    <a:p>
                      <a:r>
                        <a:rPr lang="zh-TW" altLang="en-US" sz="1200" dirty="0" smtClean="0"/>
                        <a:t>字體：</a:t>
                      </a:r>
                      <a:r>
                        <a:rPr lang="en-US" altLang="zh-TW" sz="1200" dirty="0" err="1" smtClean="0"/>
                        <a:t>GloriaHallelujah</a:t>
                      </a:r>
                      <a:r>
                        <a:rPr lang="en-US" altLang="zh-TW" sz="1200" dirty="0" smtClean="0"/>
                        <a:t>-Regular</a:t>
                      </a:r>
                    </a:p>
                    <a:p>
                      <a:r>
                        <a:rPr lang="zh-TW" altLang="en-US" sz="1200" dirty="0" smtClean="0"/>
                        <a:t>字體大小：</a:t>
                      </a:r>
                      <a:r>
                        <a:rPr lang="en-US" altLang="zh-TW" sz="1200" dirty="0" smtClean="0"/>
                        <a:t>36px</a:t>
                      </a:r>
                    </a:p>
                    <a:p>
                      <a:r>
                        <a:rPr lang="zh-TW" altLang="en-US" sz="1200" dirty="0" smtClean="0"/>
                        <a:t>粗體字：極粗</a:t>
                      </a:r>
                      <a:endParaRPr lang="en-US" altLang="zh-TW" sz="1200" dirty="0" smtClean="0"/>
                    </a:p>
                    <a:p>
                      <a:r>
                        <a:rPr lang="zh-TW" altLang="en-US" sz="1200" dirty="0" smtClean="0"/>
                        <a:t>背景顏色：黃色</a:t>
                      </a:r>
                      <a:endParaRPr lang="en-US" altLang="zh-TW" sz="1200" dirty="0" smtClean="0"/>
                    </a:p>
                    <a:p>
                      <a:r>
                        <a:rPr lang="zh-TW" altLang="en-US" sz="1200" dirty="0" smtClean="0"/>
                        <a:t>文字對齊：靠右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9085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#introduction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gold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字體大小：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16px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粗體字：極粗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背景顏色：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sliver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文字對齊：置中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框線下方：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3px</a:t>
                      </a: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 虛線 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pink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9398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樣式設定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81547"/>
              </p:ext>
            </p:extLst>
          </p:nvPr>
        </p:nvGraphicFramePr>
        <p:xfrm>
          <a:off x="914053" y="1469547"/>
          <a:ext cx="10391256" cy="44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28">
                  <a:extLst>
                    <a:ext uri="{9D8B030D-6E8A-4147-A177-3AD203B41FA5}">
                      <a16:colId xmlns:a16="http://schemas.microsoft.com/office/drawing/2014/main" val="101055726"/>
                    </a:ext>
                  </a:extLst>
                </a:gridCol>
                <a:gridCol w="5195628">
                  <a:extLst>
                    <a:ext uri="{9D8B030D-6E8A-4147-A177-3AD203B41FA5}">
                      <a16:colId xmlns:a16="http://schemas.microsoft.com/office/drawing/2014/main" val="901916481"/>
                    </a:ext>
                  </a:extLst>
                </a:gridCol>
              </a:tblGrid>
              <a:tr h="376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素材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要求樣式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</a:t>
                      </a:r>
                      <a:r>
                        <a:rPr lang="en-US" altLang="zh-TW" sz="1200" dirty="0" err="1" smtClean="0"/>
                        <a:t>box_tickets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purple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字體大小：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36px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粗體字：極粗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框線：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5px</a:t>
                      </a: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虛線 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框線原角：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、寬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r>
                        <a:rPr lang="zh-TW" altLang="en-US" sz="1200" dirty="0" smtClean="0"/>
                        <a:t>外部邊界：</a:t>
                      </a:r>
                      <a:r>
                        <a:rPr lang="en-US" altLang="zh-TW" sz="1200" dirty="0" smtClean="0"/>
                        <a:t>10em</a:t>
                      </a:r>
                    </a:p>
                    <a:p>
                      <a:r>
                        <a:rPr lang="zh-TW" altLang="en-US" sz="1200" dirty="0" smtClean="0"/>
                        <a:t>內側距離：</a:t>
                      </a:r>
                      <a:r>
                        <a:rPr lang="en-US" altLang="zh-TW" sz="1200" dirty="0" smtClean="0"/>
                        <a:t>10px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浮動元素：左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7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  <a:r>
                        <a:rPr lang="en-US" altLang="zh-TW" sz="1200" dirty="0" err="1" smtClean="0"/>
                        <a:t>box_mrtroute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字體大小：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36px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粗體字：極粗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文字對齊：靠右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框線：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5px</a:t>
                      </a: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虛線 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框線原角：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背景顏色：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bisque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行距：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透明度：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80%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浮動元素：左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198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  <a:r>
                        <a:rPr lang="en-US" altLang="zh-TW" sz="1200" dirty="0" err="1" smtClean="0"/>
                        <a:t>box_media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框線原角：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dirty="0" smtClean="0"/>
                        <a:t>外部邊界：</a:t>
                      </a:r>
                      <a:r>
                        <a:rPr lang="en-US" altLang="zh-TW" sz="1200" dirty="0" smtClean="0"/>
                        <a:t>5em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5963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3740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樣式設定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94582"/>
              </p:ext>
            </p:extLst>
          </p:nvPr>
        </p:nvGraphicFramePr>
        <p:xfrm>
          <a:off x="914053" y="1469547"/>
          <a:ext cx="10391256" cy="17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28">
                  <a:extLst>
                    <a:ext uri="{9D8B030D-6E8A-4147-A177-3AD203B41FA5}">
                      <a16:colId xmlns:a16="http://schemas.microsoft.com/office/drawing/2014/main" val="101055726"/>
                    </a:ext>
                  </a:extLst>
                </a:gridCol>
                <a:gridCol w="5195628">
                  <a:extLst>
                    <a:ext uri="{9D8B030D-6E8A-4147-A177-3AD203B41FA5}">
                      <a16:colId xmlns:a16="http://schemas.microsoft.com/office/drawing/2014/main" val="901916481"/>
                    </a:ext>
                  </a:extLst>
                </a:gridCol>
              </a:tblGrid>
              <a:tr h="376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素材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要求樣式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超連結  未點選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7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超連結  點選過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magenta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超連結  滑過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59632"/>
                  </a:ext>
                </a:extLst>
              </a:tr>
              <a:tr h="177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超連結  移入焦點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lemonchiffon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3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超連結  選擇被點選或被按下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顏色：</a:t>
                      </a: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kumimoji="0" lang="zh-TW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9934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簡報：說明考試細項</a:t>
            </a:r>
            <a:endParaRPr lang="en-US" altLang="zh-TW" dirty="0" smtClean="0"/>
          </a:p>
          <a:p>
            <a:r>
              <a:rPr lang="en-US" altLang="zh-TW" dirty="0" smtClean="0"/>
              <a:t>PDF</a:t>
            </a:r>
            <a:r>
              <a:rPr lang="zh-TW" altLang="en-US" dirty="0" smtClean="0"/>
              <a:t>：網頁顯示效果</a:t>
            </a:r>
            <a:endParaRPr lang="en-US" altLang="zh-TW" dirty="0" smtClean="0"/>
          </a:p>
          <a:p>
            <a:r>
              <a:rPr lang="zh-TW" altLang="en-US" dirty="0" smtClean="0"/>
              <a:t>資料夾</a:t>
            </a:r>
            <a:r>
              <a:rPr lang="en-US" altLang="zh-TW" dirty="0" smtClean="0"/>
              <a:t>media</a:t>
            </a:r>
            <a:r>
              <a:rPr lang="zh-TW" altLang="en-US" dirty="0" smtClean="0"/>
              <a:t>：素材</a:t>
            </a:r>
            <a:endParaRPr lang="en-US" altLang="zh-TW" dirty="0" smtClean="0"/>
          </a:p>
          <a:p>
            <a:r>
              <a:rPr lang="zh-TW" altLang="en-US" dirty="0" smtClean="0"/>
              <a:t>請建立一個 學號</a:t>
            </a:r>
            <a:r>
              <a:rPr lang="en-US" altLang="zh-TW" dirty="0" smtClean="0"/>
              <a:t>.html </a:t>
            </a:r>
            <a:r>
              <a:rPr lang="zh-TW" altLang="en-US" dirty="0" smtClean="0"/>
              <a:t>以及 學號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css</a:t>
            </a:r>
            <a:r>
              <a:rPr lang="zh-TW" altLang="en-US" dirty="0" smtClean="0"/>
              <a:t>一律寫在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檔案中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評分標</a:t>
            </a:r>
            <a:r>
              <a:rPr lang="zh-TW" altLang="en-US" dirty="0"/>
              <a:t>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97819"/>
              </p:ext>
            </p:extLst>
          </p:nvPr>
        </p:nvGraphicFramePr>
        <p:xfrm>
          <a:off x="2713513" y="2177397"/>
          <a:ext cx="7062651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444">
                  <a:extLst>
                    <a:ext uri="{9D8B030D-6E8A-4147-A177-3AD203B41FA5}">
                      <a16:colId xmlns:a16="http://schemas.microsoft.com/office/drawing/2014/main" val="3214334184"/>
                    </a:ext>
                  </a:extLst>
                </a:gridCol>
                <a:gridCol w="2068207">
                  <a:extLst>
                    <a:ext uri="{9D8B030D-6E8A-4147-A177-3AD203B41FA5}">
                      <a16:colId xmlns:a16="http://schemas.microsoft.com/office/drawing/2014/main" val="251748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評分項目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分數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分頁名稱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3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主照片與文字段落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1196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捷運大小事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75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捷運路線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3907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台北捷運形象短片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21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背景及字型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9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5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70" y="116368"/>
            <a:ext cx="9603275" cy="1049235"/>
          </a:xfrm>
        </p:spPr>
        <p:txBody>
          <a:bodyPr/>
          <a:lstStyle/>
          <a:p>
            <a:r>
              <a:rPr lang="zh-TW" altLang="en-US" dirty="0"/>
              <a:t>分頁</a:t>
            </a:r>
            <a:r>
              <a:rPr lang="zh-TW" altLang="en-US" dirty="0" smtClean="0"/>
              <a:t>名稱  </a:t>
            </a:r>
            <a:r>
              <a:rPr lang="en-US" altLang="zh-TW" dirty="0" smtClean="0"/>
              <a:t>5%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文字：</a:t>
            </a:r>
            <a:r>
              <a:rPr lang="zh-TW" altLang="en-US" u="sng" dirty="0" smtClean="0">
                <a:solidFill>
                  <a:srgbClr val="FF0000"/>
                </a:solidFill>
              </a:rPr>
              <a:t>中文全名</a:t>
            </a:r>
            <a:r>
              <a:rPr lang="zh-TW" altLang="en-US" dirty="0" smtClean="0"/>
              <a:t>介紹台北捷運（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分）</a:t>
            </a:r>
            <a:endParaRPr lang="en-US" altLang="zh-TW" dirty="0" smtClean="0"/>
          </a:p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media/icon_duffy.ico</a:t>
            </a:r>
            <a:r>
              <a:rPr lang="zh-TW" altLang="en-US" dirty="0" smtClean="0"/>
              <a:t>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64" y="3819057"/>
            <a:ext cx="8829886" cy="12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68" y="137408"/>
            <a:ext cx="9603275" cy="1049235"/>
          </a:xfrm>
        </p:spPr>
        <p:txBody>
          <a:bodyPr/>
          <a:lstStyle/>
          <a:p>
            <a:r>
              <a:rPr lang="zh-TW" altLang="en-US" dirty="0"/>
              <a:t>主照片與文字</a:t>
            </a:r>
            <a:r>
              <a:rPr lang="zh-TW" altLang="en-US" dirty="0" smtClean="0"/>
              <a:t>段落  </a:t>
            </a:r>
            <a:r>
              <a:rPr lang="en-US" altLang="zh-TW" dirty="0" smtClean="0"/>
              <a:t>15%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3345"/>
              </p:ext>
            </p:extLst>
          </p:nvPr>
        </p:nvGraphicFramePr>
        <p:xfrm>
          <a:off x="571451" y="1064359"/>
          <a:ext cx="10910917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615">
                  <a:extLst>
                    <a:ext uri="{9D8B030D-6E8A-4147-A177-3AD203B41FA5}">
                      <a16:colId xmlns:a16="http://schemas.microsoft.com/office/drawing/2014/main" val="4148192078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61001176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22591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文字素材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要求樣式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分數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4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dirty="0" smtClean="0"/>
                        <a:t>Taipei MRT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66px</a:t>
                      </a:r>
                    </a:p>
                    <a:p>
                      <a:r>
                        <a:rPr lang="zh-TW" altLang="en-US" sz="1100" dirty="0" smtClean="0"/>
                        <a:t>粗體字：一般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顏色：白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背景顏色：黑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文字陰影：立體字 </a:t>
                      </a:r>
                      <a:r>
                        <a:rPr lang="en-US" altLang="zh-TW" sz="1100" dirty="0" smtClean="0"/>
                        <a:t>1px-7px</a:t>
                      </a:r>
                      <a:r>
                        <a:rPr lang="zh-TW" altLang="en-US" sz="1100" dirty="0" smtClean="0"/>
                        <a:t> 順序為</a:t>
                      </a:r>
                      <a:r>
                        <a:rPr lang="en-US" altLang="zh-TW" sz="1100" dirty="0" smtClean="0"/>
                        <a:t>red, orange, yellow, green, blue, indigo, violet;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4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6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by </a:t>
                      </a:r>
                      <a:r>
                        <a:rPr lang="zh-TW" altLang="en-US" sz="1100" dirty="0" smtClean="0"/>
                        <a:t>英文 </a:t>
                      </a:r>
                      <a:r>
                        <a:rPr lang="en-US" altLang="zh-TW" sz="1100" dirty="0" smtClean="0"/>
                        <a:t>2019.10.21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字體：</a:t>
                      </a:r>
                      <a:r>
                        <a:rPr lang="en-US" altLang="zh-TW" sz="1100" dirty="0" err="1" smtClean="0"/>
                        <a:t>GloriaHallelujah</a:t>
                      </a:r>
                      <a:r>
                        <a:rPr lang="en-US" altLang="zh-TW" sz="1100" dirty="0" smtClean="0"/>
                        <a:t>-Regular</a:t>
                      </a:r>
                    </a:p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36px</a:t>
                      </a:r>
                    </a:p>
                    <a:p>
                      <a:r>
                        <a:rPr lang="zh-TW" altLang="en-US" sz="1100" dirty="0" smtClean="0"/>
                        <a:t>粗體字：極粗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purple</a:t>
                      </a:r>
                    </a:p>
                    <a:p>
                      <a:r>
                        <a:rPr lang="zh-TW" altLang="en-US" sz="1100" dirty="0" smtClean="0"/>
                        <a:t>背景顏色：黃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文字置中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4</a:t>
                      </a:r>
                      <a:r>
                        <a:rPr lang="zh-TW" altLang="en-US" sz="1100" dirty="0" smtClean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media/TaipeiMRT.jpg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（寬：</a:t>
                      </a:r>
                      <a:r>
                        <a:rPr lang="en-US" altLang="zh-TW" sz="1100" dirty="0" smtClean="0"/>
                        <a:t>1000</a:t>
                      </a:r>
                      <a:r>
                        <a:rPr lang="zh-TW" altLang="en-US" sz="1100" dirty="0" smtClean="0"/>
                        <a:t>）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2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一流捷運，美好臺北</a:t>
                      </a: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照片說明文字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粗體字：一般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navy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首行縮排：</a:t>
                      </a:r>
                      <a:r>
                        <a:rPr lang="en-US" altLang="zh-TW" sz="1100" dirty="0" smtClean="0"/>
                        <a:t>1em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  <a:r>
                        <a:rPr lang="zh-TW" altLang="en-US" sz="1100" dirty="0" smtClean="0"/>
                        <a:t>分</a:t>
                      </a:r>
                      <a:endParaRPr lang="en-US" altLang="zh-TW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9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「提供安全、可靠、親切的運輸服務，追求永續發展」</a:t>
                      </a:r>
                      <a:r>
                        <a:rPr lang="en-US" altLang="zh-TW" sz="1100" dirty="0" smtClean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id</a:t>
                      </a:r>
                      <a:r>
                        <a:rPr lang="zh-TW" altLang="en-US" sz="1100" dirty="0" smtClean="0"/>
                        <a:t>為</a:t>
                      </a:r>
                      <a:r>
                        <a:rPr lang="en-US" altLang="zh-TW" sz="1100" dirty="0" smtClean="0"/>
                        <a:t>introduction</a:t>
                      </a:r>
                    </a:p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16px</a:t>
                      </a:r>
                    </a:p>
                    <a:p>
                      <a:r>
                        <a:rPr lang="zh-TW" altLang="en-US" sz="1100" dirty="0" smtClean="0"/>
                        <a:t>粗體字：極粗</a:t>
                      </a:r>
                      <a:endParaRPr lang="en-US" altLang="zh-TW" sz="1100" dirty="0" smtClean="0"/>
                    </a:p>
                    <a:p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purple</a:t>
                      </a:r>
                    </a:p>
                    <a:p>
                      <a:r>
                        <a:rPr lang="zh-TW" altLang="en-US" sz="1100" dirty="0" smtClean="0"/>
                        <a:t>背景顏色：</a:t>
                      </a:r>
                      <a:r>
                        <a:rPr lang="en-US" altLang="zh-TW" sz="1100" dirty="0" smtClean="0"/>
                        <a:t>silver</a:t>
                      </a:r>
                    </a:p>
                    <a:p>
                      <a:r>
                        <a:rPr lang="zh-TW" altLang="en-US" sz="1100" dirty="0" smtClean="0"/>
                        <a:t>下邊界：</a:t>
                      </a:r>
                      <a:r>
                        <a:rPr lang="en-US" altLang="zh-TW" sz="1100" dirty="0" smtClean="0"/>
                        <a:t>3px dashed pink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2</a:t>
                      </a:r>
                      <a:r>
                        <a:rPr lang="zh-TW" altLang="en-US" sz="1100" dirty="0" smtClean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0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臺北捷運將以開放創新之觀念與服務，支持城市居住、工作、休閒及運輸等機能發展，同時融和在地精神，型塑更美好的城市生活與文化。</a:t>
                      </a:r>
                    </a:p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12px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navy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首行縮排：</a:t>
                      </a:r>
                      <a:r>
                        <a:rPr lang="en-US" altLang="zh-TW" sz="1100" dirty="0" smtClean="0"/>
                        <a:t>1em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2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70" y="152581"/>
            <a:ext cx="9603275" cy="1049235"/>
          </a:xfrm>
        </p:spPr>
        <p:txBody>
          <a:bodyPr/>
          <a:lstStyle/>
          <a:p>
            <a:r>
              <a:rPr lang="zh-TW" altLang="en-US" dirty="0"/>
              <a:t>主照片與文字段落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8" y="1121664"/>
            <a:ext cx="10824198" cy="47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148" y="137408"/>
            <a:ext cx="9603275" cy="1049235"/>
          </a:xfrm>
        </p:spPr>
        <p:txBody>
          <a:bodyPr/>
          <a:lstStyle/>
          <a:p>
            <a:r>
              <a:rPr lang="zh-TW" altLang="en-US" dirty="0"/>
              <a:t>捷運大</a:t>
            </a:r>
            <a:r>
              <a:rPr lang="zh-TW" altLang="en-US" dirty="0" smtClean="0"/>
              <a:t>小事  </a:t>
            </a:r>
            <a:r>
              <a:rPr lang="en-US" altLang="zh-TW" dirty="0" smtClean="0"/>
              <a:t>40%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05241"/>
              </p:ext>
            </p:extLst>
          </p:nvPr>
        </p:nvGraphicFramePr>
        <p:xfrm>
          <a:off x="773331" y="920206"/>
          <a:ext cx="10910917" cy="451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615">
                  <a:extLst>
                    <a:ext uri="{9D8B030D-6E8A-4147-A177-3AD203B41FA5}">
                      <a16:colId xmlns:a16="http://schemas.microsoft.com/office/drawing/2014/main" val="4148192078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61001176"/>
                    </a:ext>
                  </a:extLst>
                </a:gridCol>
                <a:gridCol w="3233651">
                  <a:extLst>
                    <a:ext uri="{9D8B030D-6E8A-4147-A177-3AD203B41FA5}">
                      <a16:colId xmlns:a16="http://schemas.microsoft.com/office/drawing/2014/main" val="1225918146"/>
                    </a:ext>
                  </a:extLst>
                </a:gridCol>
              </a:tblGrid>
              <a:tr h="22470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素材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要求樣式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分數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432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dirty="0" smtClean="0"/>
                        <a:t>捷運大小事 </a:t>
                      </a:r>
                      <a:r>
                        <a:rPr lang="en-US" altLang="zh-TW" sz="1100" b="0" dirty="0" smtClean="0"/>
                        <a:t>&lt;h2&gt;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文字大小：</a:t>
                      </a:r>
                      <a:r>
                        <a:rPr lang="en-US" altLang="zh-TW" sz="1100" dirty="0" smtClean="0"/>
                        <a:t>36px</a:t>
                      </a:r>
                    </a:p>
                    <a:p>
                      <a:r>
                        <a:rPr lang="zh-TW" altLang="en-US" sz="1100" dirty="0" smtClean="0"/>
                        <a:t>顏色：</a:t>
                      </a:r>
                      <a:r>
                        <a:rPr lang="en-US" altLang="zh-TW" sz="1100" dirty="0" smtClean="0"/>
                        <a:t>brown</a:t>
                      </a:r>
                    </a:p>
                    <a:p>
                      <a:r>
                        <a:rPr lang="zh-TW" altLang="en-US" sz="1100" dirty="0" smtClean="0"/>
                        <a:t>文字陰影：內崁字 </a:t>
                      </a:r>
                      <a:r>
                        <a:rPr lang="en-US" altLang="zh-TW" sz="1100" dirty="0" smtClean="0"/>
                        <a:t>violet 1px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7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69434"/>
                  </a:ext>
                </a:extLst>
              </a:tr>
              <a:tr h="225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捷運票券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2</a:t>
                      </a:r>
                      <a:r>
                        <a:rPr lang="zh-TW" altLang="en-US" sz="1100" dirty="0" smtClean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一般票卡（</a:t>
                      </a:r>
                      <a:r>
                        <a:rPr lang="en-US" altLang="zh-TW" sz="1100" dirty="0" smtClean="0"/>
                        <a:t>One-way</a:t>
                      </a:r>
                      <a:r>
                        <a:rPr lang="zh-TW" altLang="en-US" sz="1100" dirty="0" smtClean="0"/>
                        <a:t>）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media/ticket.jpg</a:t>
                      </a:r>
                      <a:r>
                        <a:rPr lang="zh-TW" altLang="en-US" sz="1100" dirty="0" smtClean="0"/>
                        <a:t>  </a:t>
                      </a:r>
                      <a:r>
                        <a:rPr lang="en-US" altLang="zh-TW" sz="1100" dirty="0" smtClean="0"/>
                        <a:t> alt=</a:t>
                      </a:r>
                      <a:r>
                        <a:rPr lang="zh-TW" altLang="en-US" sz="1100" dirty="0" smtClean="0"/>
                        <a:t>捷運一般票卡</a:t>
                      </a: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3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悠遊卡（</a:t>
                      </a:r>
                      <a:r>
                        <a:rPr lang="en-US" altLang="zh-TW" sz="1100" dirty="0" smtClean="0"/>
                        <a:t>Easy Card</a:t>
                      </a:r>
                      <a:r>
                        <a:rPr lang="zh-TW" altLang="en-US" sz="1100" dirty="0" smtClean="0"/>
                        <a:t>）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media/ECD.jpg</a:t>
                      </a:r>
                      <a:r>
                        <a:rPr lang="zh-TW" altLang="en-US" sz="1100" dirty="0" smtClean="0"/>
                        <a:t>  </a:t>
                      </a:r>
                      <a:r>
                        <a:rPr lang="en-US" altLang="zh-TW" sz="1100" dirty="0" smtClean="0"/>
                        <a:t>alt=</a:t>
                      </a:r>
                      <a:r>
                        <a:rPr lang="zh-TW" altLang="en-US" sz="1100" dirty="0" smtClean="0"/>
                        <a:t>感應悠遊卡進站</a:t>
                      </a:r>
                      <a:endParaRPr lang="en-US" altLang="zh-TW" sz="1100" dirty="0" smtClean="0"/>
                    </a:p>
                    <a:p>
                      <a:r>
                        <a:rPr lang="en-US" altLang="zh-TW" sz="1100" dirty="0" smtClean="0"/>
                        <a:t>media/ECD_addvalue.jpg 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alt=</a:t>
                      </a:r>
                      <a:r>
                        <a:rPr lang="zh-TW" altLang="en-US" sz="1100" dirty="0" smtClean="0"/>
                        <a:t>悠遊卡加值</a:t>
                      </a: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5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9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悠遊卡一覽表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表格</a:t>
                      </a:r>
                      <a:endParaRPr lang="en-US" altLang="zh-TW" sz="1100" dirty="0" smtClean="0"/>
                    </a:p>
                    <a:p>
                      <a:r>
                        <a:rPr lang="en-US" altLang="zh-TW" sz="1100" dirty="0" smtClean="0"/>
                        <a:t>media/ECD_normal.png</a:t>
                      </a:r>
                    </a:p>
                    <a:p>
                      <a:r>
                        <a:rPr lang="en-US" altLang="zh-TW" sz="1100" dirty="0" smtClean="0"/>
                        <a:t>media/ECD_student.png</a:t>
                      </a:r>
                    </a:p>
                    <a:p>
                      <a:r>
                        <a:rPr lang="en-US" altLang="zh-TW" sz="1100" dirty="0" smtClean="0"/>
                        <a:t>media/ECD_concessionaire.png</a:t>
                      </a:r>
                    </a:p>
                    <a:p>
                      <a:r>
                        <a:rPr lang="en-US" altLang="zh-TW" sz="1100" dirty="0" smtClean="0"/>
                        <a:t>media/ECD_elderly.png</a:t>
                      </a:r>
                    </a:p>
                    <a:p>
                      <a:r>
                        <a:rPr lang="en-US" altLang="zh-TW" sz="1100" dirty="0" smtClean="0"/>
                        <a:t>media/ECD_heart.png</a:t>
                      </a:r>
                    </a:p>
                    <a:p>
                      <a:r>
                        <a:rPr lang="en-US" altLang="zh-TW" sz="1100" dirty="0" smtClean="0"/>
                        <a:t>media/ECD_heartaccompany.png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10</a:t>
                      </a:r>
                      <a:r>
                        <a:rPr lang="zh-TW" altLang="en-US" sz="1100" dirty="0" smtClean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040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觀光護照（</a:t>
                      </a:r>
                      <a:r>
                        <a:rPr lang="en-US" altLang="zh-TW" sz="1100" dirty="0" smtClean="0"/>
                        <a:t>Taipei Pass</a:t>
                      </a:r>
                      <a:r>
                        <a:rPr lang="zh-TW" altLang="en-US" sz="1100" dirty="0" smtClean="0"/>
                        <a:t>） </a:t>
                      </a:r>
                      <a:r>
                        <a:rPr lang="en-US" altLang="zh-TW" sz="1100" dirty="0" smtClean="0"/>
                        <a:t>&lt;h3&gt;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media/taipeipass.png</a:t>
                      </a:r>
                      <a:r>
                        <a:rPr lang="zh-TW" altLang="en-US" sz="1100" dirty="0" smtClean="0"/>
                        <a:t>   </a:t>
                      </a:r>
                      <a:r>
                        <a:rPr lang="en-US" altLang="zh-TW" sz="1100" dirty="0" smtClean="0"/>
                        <a:t>alt=</a:t>
                      </a:r>
                      <a:r>
                        <a:rPr lang="zh-TW" altLang="en-US" sz="1100" dirty="0" smtClean="0"/>
                        <a:t>台北觀光護照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media/taipeipass_fare.jpg</a:t>
                      </a:r>
                      <a:r>
                        <a:rPr lang="zh-TW" altLang="en-US" sz="1100" dirty="0" smtClean="0"/>
                        <a:t>  </a:t>
                      </a:r>
                      <a:r>
                        <a:rPr lang="en-US" altLang="zh-TW" sz="1100" dirty="0" smtClean="0"/>
                        <a:t>alt=</a:t>
                      </a:r>
                      <a:r>
                        <a:rPr lang="zh-TW" altLang="en-US" sz="1100" dirty="0" smtClean="0"/>
                        <a:t>台北觀光護照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4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09779"/>
                  </a:ext>
                </a:extLst>
              </a:tr>
              <a:tr h="259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捷運絕對不能做的事情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media/prohibitedslogan.jpg 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alt=</a:t>
                      </a:r>
                      <a:r>
                        <a:rPr lang="zh-TW" altLang="en-US" sz="1100" dirty="0" smtClean="0"/>
                        <a:t>捷運禁止的事項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4</a:t>
                      </a:r>
                      <a:r>
                        <a:rPr lang="zh-TW" altLang="en-US" sz="1100" dirty="0" smtClean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5079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捷運禮節 </a:t>
                      </a:r>
                      <a:r>
                        <a:rPr lang="en-US" altLang="zh-TW" sz="1100" dirty="0" smtClean="0"/>
                        <a:t>&lt;h3&gt;</a:t>
                      </a:r>
                    </a:p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項目符號：請用</a:t>
                      </a:r>
                      <a:r>
                        <a:rPr lang="en-US" altLang="zh-TW" sz="1100" baseline="0" dirty="0" smtClean="0"/>
                        <a:t> </a:t>
                      </a:r>
                      <a:r>
                        <a:rPr lang="en-US" altLang="zh-TW" sz="1100" baseline="0" dirty="0" err="1" smtClean="0"/>
                        <a:t>i</a:t>
                      </a:r>
                      <a:r>
                        <a:rPr lang="en-US" altLang="zh-TW" sz="1100" baseline="0" dirty="0" smtClean="0"/>
                        <a:t>, ii, iii…</a:t>
                      </a:r>
                      <a:r>
                        <a:rPr lang="zh-TW" altLang="en-US" sz="1100" baseline="0" dirty="0" smtClean="0"/>
                        <a:t>標示</a:t>
                      </a:r>
                      <a:endParaRPr lang="en-US" altLang="zh-TW" sz="11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/>
                        <a:t>media/MRT_propaganda.jpg   </a:t>
                      </a:r>
                      <a:r>
                        <a:rPr lang="en-US" altLang="zh-TW" sz="1100" dirty="0" smtClean="0"/>
                        <a:t>alt</a:t>
                      </a:r>
                      <a:r>
                        <a:rPr lang="zh-TW" altLang="en-US" sz="1100" dirty="0" smtClean="0"/>
                        <a:t>：請勿佔位宣導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寬度：</a:t>
                      </a:r>
                      <a:r>
                        <a:rPr lang="en-US" altLang="zh-TW" sz="1100" dirty="0" smtClean="0"/>
                        <a:t>500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5</a:t>
                      </a:r>
                      <a:r>
                        <a:rPr lang="zh-TW" altLang="en-US" sz="1100" dirty="0" smtClean="0"/>
                        <a:t>分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7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2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9023" y="137408"/>
            <a:ext cx="9603275" cy="1049235"/>
          </a:xfrm>
        </p:spPr>
        <p:txBody>
          <a:bodyPr/>
          <a:lstStyle/>
          <a:p>
            <a:r>
              <a:rPr lang="zh-TW" altLang="en-US" dirty="0"/>
              <a:t>捷運大小事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畫面如</a:t>
            </a:r>
            <a:r>
              <a:rPr lang="en-US" altLang="zh-TW" dirty="0" smtClean="0"/>
              <a:t>pdf</a:t>
            </a:r>
            <a:r>
              <a:rPr lang="zh-TW" altLang="en-US" dirty="0" smtClean="0"/>
              <a:t>所示</a:t>
            </a:r>
            <a:endParaRPr lang="en-US" altLang="zh-TW" dirty="0" smtClean="0"/>
          </a:p>
          <a:p>
            <a:r>
              <a:rPr lang="zh-TW" altLang="en-US" dirty="0" smtClean="0"/>
              <a:t>文字內容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捷運大</a:t>
            </a:r>
            <a:r>
              <a:rPr lang="zh-TW" altLang="en-US" dirty="0" smtClean="0"/>
              <a:t>小事</a:t>
            </a:r>
            <a:r>
              <a:rPr lang="en-US" altLang="zh-TW" dirty="0"/>
              <a:t>			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捷運</a:t>
            </a:r>
            <a:r>
              <a:rPr lang="zh-TW" altLang="en-US" dirty="0"/>
              <a:t>票</a:t>
            </a:r>
            <a:r>
              <a:rPr lang="zh-TW" altLang="en-US" dirty="0" smtClean="0"/>
              <a:t>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搭乘</a:t>
            </a:r>
            <a:r>
              <a:rPr lang="zh-TW" altLang="en-US" dirty="0"/>
              <a:t>捷運購票，主要有三種票券類別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90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1570</TotalTime>
  <Words>1855</Words>
  <Application>Microsoft Office PowerPoint</Application>
  <PresentationFormat>寬螢幕</PresentationFormat>
  <Paragraphs>369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Gallery</vt:lpstr>
      <vt:lpstr>網頁設計期中考</vt:lpstr>
      <vt:lpstr>考試規定</vt:lpstr>
      <vt:lpstr>檔案說明</vt:lpstr>
      <vt:lpstr>評分標準</vt:lpstr>
      <vt:lpstr>分頁名稱  5%</vt:lpstr>
      <vt:lpstr>主照片與文字段落  15%</vt:lpstr>
      <vt:lpstr>主照片與文字段落</vt:lpstr>
      <vt:lpstr>捷運大小事  40%</vt:lpstr>
      <vt:lpstr>捷運大小事</vt:lpstr>
      <vt:lpstr>一般票卡（One-way）</vt:lpstr>
      <vt:lpstr>悠遊卡（Easy Card）</vt:lpstr>
      <vt:lpstr>PowerPoint 簡報</vt:lpstr>
      <vt:lpstr>觀光護照（Taipei Pass）</vt:lpstr>
      <vt:lpstr>捷運絕對不能做的事情</vt:lpstr>
      <vt:lpstr>捷運禮節</vt:lpstr>
      <vt:lpstr>捷運路線  20%</vt:lpstr>
      <vt:lpstr>2019台北捷運形象短片  15%</vt:lpstr>
      <vt:lpstr>背景及字型　５％</vt:lpstr>
      <vt:lpstr>樣式設定</vt:lpstr>
      <vt:lpstr>樣式設定</vt:lpstr>
      <vt:lpstr>樣式設定</vt:lpstr>
      <vt:lpstr>樣式設定</vt:lpstr>
      <vt:lpstr>樣式設定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網頁設計期中考</dc:title>
  <dc:creator>紫嵐 曾</dc:creator>
  <cp:lastModifiedBy>arthur</cp:lastModifiedBy>
  <cp:revision>48</cp:revision>
  <dcterms:created xsi:type="dcterms:W3CDTF">2019-10-15T08:19:50Z</dcterms:created>
  <dcterms:modified xsi:type="dcterms:W3CDTF">2019-10-21T03:39:02Z</dcterms:modified>
</cp:coreProperties>
</file>