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5"/>
  </p:notesMasterIdLst>
  <p:sldIdLst>
    <p:sldId id="256" r:id="rId2"/>
    <p:sldId id="257" r:id="rId3"/>
    <p:sldId id="258" r:id="rId4"/>
    <p:sldId id="285" r:id="rId5"/>
    <p:sldId id="289" r:id="rId6"/>
    <p:sldId id="299" r:id="rId7"/>
    <p:sldId id="301" r:id="rId8"/>
    <p:sldId id="297" r:id="rId9"/>
    <p:sldId id="290" r:id="rId10"/>
    <p:sldId id="292" r:id="rId11"/>
    <p:sldId id="287" r:id="rId12"/>
    <p:sldId id="302"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worm" initials="rw" lastIdx="1" clrIdx="0">
    <p:extLst>
      <p:ext uri="{19B8F6BF-5375-455C-9EA6-DF929625EA0E}">
        <p15:presenceInfo xmlns:p15="http://schemas.microsoft.com/office/powerpoint/2012/main" userId="e1fe3e11f52038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autoAdjust="0"/>
    <p:restoredTop sz="89879" autoAdjust="0"/>
  </p:normalViewPr>
  <p:slideViewPr>
    <p:cSldViewPr snapToGrid="0">
      <p:cViewPr>
        <p:scale>
          <a:sx n="75" d="100"/>
          <a:sy n="75" d="100"/>
        </p:scale>
        <p:origin x="23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0089D-ED24-489A-AC5E-23018B09F1AB}" type="datetimeFigureOut">
              <a:rPr lang="en-CA" smtClean="0"/>
              <a:t>22/07/2020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C580D-816E-4779-BCB5-471EB6E139C4}" type="slidenum">
              <a:rPr lang="en-CA" smtClean="0"/>
              <a:t>‹#›</a:t>
            </a:fld>
            <a:endParaRPr lang="en-CA"/>
          </a:p>
        </p:txBody>
      </p:sp>
    </p:spTree>
    <p:extLst>
      <p:ext uri="{BB962C8B-B14F-4D97-AF65-F5344CB8AC3E}">
        <p14:creationId xmlns:p14="http://schemas.microsoft.com/office/powerpoint/2010/main" val="96686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1</a:t>
            </a:fld>
            <a:endParaRPr lang="en-CA"/>
          </a:p>
        </p:txBody>
      </p:sp>
    </p:spTree>
    <p:extLst>
      <p:ext uri="{BB962C8B-B14F-4D97-AF65-F5344CB8AC3E}">
        <p14:creationId xmlns:p14="http://schemas.microsoft.com/office/powerpoint/2010/main" val="963982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err="1"/>
              <a:t>lucy</a:t>
            </a:r>
            <a:endParaRPr lang="en-CA" i="1" dirty="0"/>
          </a:p>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10</a:t>
            </a:fld>
            <a:endParaRPr lang="en-CA"/>
          </a:p>
        </p:txBody>
      </p:sp>
    </p:spTree>
    <p:extLst>
      <p:ext uri="{BB962C8B-B14F-4D97-AF65-F5344CB8AC3E}">
        <p14:creationId xmlns:p14="http://schemas.microsoft.com/office/powerpoint/2010/main" val="30099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t>Lucy</a:t>
            </a:r>
          </a:p>
        </p:txBody>
      </p:sp>
      <p:sp>
        <p:nvSpPr>
          <p:cNvPr id="4" name="Slide Number Placeholder 3"/>
          <p:cNvSpPr>
            <a:spLocks noGrp="1"/>
          </p:cNvSpPr>
          <p:nvPr>
            <p:ph type="sldNum" sz="quarter" idx="5"/>
          </p:nvPr>
        </p:nvSpPr>
        <p:spPr/>
        <p:txBody>
          <a:bodyPr/>
          <a:lstStyle/>
          <a:p>
            <a:fld id="{E78C580D-816E-4779-BCB5-471EB6E139C4}" type="slidenum">
              <a:rPr lang="en-CA" smtClean="0"/>
              <a:t>11</a:t>
            </a:fld>
            <a:endParaRPr lang="en-CA"/>
          </a:p>
        </p:txBody>
      </p:sp>
    </p:spTree>
    <p:extLst>
      <p:ext uri="{BB962C8B-B14F-4D97-AF65-F5344CB8AC3E}">
        <p14:creationId xmlns:p14="http://schemas.microsoft.com/office/powerpoint/2010/main" val="1715286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12</a:t>
            </a:fld>
            <a:endParaRPr lang="en-CA"/>
          </a:p>
        </p:txBody>
      </p:sp>
    </p:spTree>
    <p:extLst>
      <p:ext uri="{BB962C8B-B14F-4D97-AF65-F5344CB8AC3E}">
        <p14:creationId xmlns:p14="http://schemas.microsoft.com/office/powerpoint/2010/main" val="260586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lucy</a:t>
            </a:r>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13</a:t>
            </a:fld>
            <a:endParaRPr lang="en-CA"/>
          </a:p>
        </p:txBody>
      </p:sp>
    </p:spTree>
    <p:extLst>
      <p:ext uri="{BB962C8B-B14F-4D97-AF65-F5344CB8AC3E}">
        <p14:creationId xmlns:p14="http://schemas.microsoft.com/office/powerpoint/2010/main" val="119979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2</a:t>
            </a:fld>
            <a:endParaRPr lang="en-CA"/>
          </a:p>
        </p:txBody>
      </p:sp>
    </p:spTree>
    <p:extLst>
      <p:ext uri="{BB962C8B-B14F-4D97-AF65-F5344CB8AC3E}">
        <p14:creationId xmlns:p14="http://schemas.microsoft.com/office/powerpoint/2010/main" val="389400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3</a:t>
            </a:fld>
            <a:endParaRPr lang="en-CA"/>
          </a:p>
        </p:txBody>
      </p:sp>
    </p:spTree>
    <p:extLst>
      <p:ext uri="{BB962C8B-B14F-4D97-AF65-F5344CB8AC3E}">
        <p14:creationId xmlns:p14="http://schemas.microsoft.com/office/powerpoint/2010/main" val="243241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4</a:t>
            </a:fld>
            <a:endParaRPr lang="en-CA"/>
          </a:p>
        </p:txBody>
      </p:sp>
    </p:spTree>
    <p:extLst>
      <p:ext uri="{BB962C8B-B14F-4D97-AF65-F5344CB8AC3E}">
        <p14:creationId xmlns:p14="http://schemas.microsoft.com/office/powerpoint/2010/main" val="3783866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Lucy</a:t>
            </a:r>
          </a:p>
        </p:txBody>
      </p:sp>
      <p:sp>
        <p:nvSpPr>
          <p:cNvPr id="4" name="Slide Number Placeholder 3"/>
          <p:cNvSpPr>
            <a:spLocks noGrp="1"/>
          </p:cNvSpPr>
          <p:nvPr>
            <p:ph type="sldNum" sz="quarter" idx="5"/>
          </p:nvPr>
        </p:nvSpPr>
        <p:spPr/>
        <p:txBody>
          <a:bodyPr/>
          <a:lstStyle/>
          <a:p>
            <a:fld id="{E78C580D-816E-4779-BCB5-471EB6E139C4}" type="slidenum">
              <a:rPr lang="en-CA" smtClean="0"/>
              <a:t>5</a:t>
            </a:fld>
            <a:endParaRPr lang="en-CA"/>
          </a:p>
        </p:txBody>
      </p:sp>
    </p:spTree>
    <p:extLst>
      <p:ext uri="{BB962C8B-B14F-4D97-AF65-F5344CB8AC3E}">
        <p14:creationId xmlns:p14="http://schemas.microsoft.com/office/powerpoint/2010/main" val="31693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6</a:t>
            </a:fld>
            <a:endParaRPr lang="en-CA"/>
          </a:p>
        </p:txBody>
      </p:sp>
    </p:spTree>
    <p:extLst>
      <p:ext uri="{BB962C8B-B14F-4D97-AF65-F5344CB8AC3E}">
        <p14:creationId xmlns:p14="http://schemas.microsoft.com/office/powerpoint/2010/main" val="372348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7</a:t>
            </a:fld>
            <a:endParaRPr lang="en-CA"/>
          </a:p>
        </p:txBody>
      </p:sp>
    </p:spTree>
    <p:extLst>
      <p:ext uri="{BB962C8B-B14F-4D97-AF65-F5344CB8AC3E}">
        <p14:creationId xmlns:p14="http://schemas.microsoft.com/office/powerpoint/2010/main" val="415198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8</a:t>
            </a:fld>
            <a:endParaRPr lang="en-CA"/>
          </a:p>
        </p:txBody>
      </p:sp>
    </p:spTree>
    <p:extLst>
      <p:ext uri="{BB962C8B-B14F-4D97-AF65-F5344CB8AC3E}">
        <p14:creationId xmlns:p14="http://schemas.microsoft.com/office/powerpoint/2010/main" val="372348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9</a:t>
            </a:fld>
            <a:endParaRPr lang="en-CA"/>
          </a:p>
        </p:txBody>
      </p:sp>
    </p:spTree>
    <p:extLst>
      <p:ext uri="{BB962C8B-B14F-4D97-AF65-F5344CB8AC3E}">
        <p14:creationId xmlns:p14="http://schemas.microsoft.com/office/powerpoint/2010/main" val="372348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353B-0322-4E08-8D33-3B2A46C79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134594-1E36-478D-90DF-691180837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662A58-08EA-4BCA-91C0-E975BDD66821}"/>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1FE13C27-1A74-4A4E-B7FE-230C2823D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97BD8-CFEF-446A-BA64-6BA9A62B7B90}"/>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742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FCBC-9683-47B3-B5E1-2087021692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4937FC-AFC6-4868-B643-30EFF64AD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F94526-5F5D-4E1F-8D05-5D84B6512B4B}"/>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888E0544-54FE-4FEE-8125-491525840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25C3-95D3-43D0-8AD9-B99041FC7D13}"/>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5872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B9064-A6FC-4B8C-AFC4-DF51D448BA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FB926C-57D9-4557-83DB-F88D98807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9B1C4E-DB8F-40C0-BF37-CE68C3A12380}"/>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4198CAEF-3F4C-40F1-8B52-F7BF07043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DF5B9-B051-4A68-8A31-ED74DF3E5EE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521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49EA-C4AF-484E-BE73-EFC5881E00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6FD94E-9C6B-46ED-9091-E7EB58508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E2F6F3-12D6-4C70-9E38-5D03D7D0D92D}"/>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7A6E39FD-263F-43CA-954A-094CECAC8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409C2-9CC6-4E5A-BAC0-1168217F224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2878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C3C4-A134-4BB2-B302-276024374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AE99A0A-38F5-47A7-A11C-C755C08DF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1349C-F741-4823-B22B-4243B7A33001}"/>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AB8BFBE9-4FE4-4BCA-BCE8-C49853ABD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C9294-492D-41C0-B5BB-97E759E5D7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1868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0CB6-253D-4DD3-8A5F-D25E483805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75A7D18-B02B-4653-81C7-CFA9B1C68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F9B1C88-C1FE-412B-B207-4A52914EB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E892AEB-21EE-4069-8645-5A1E53A36571}"/>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6" name="Footer Placeholder 5">
            <a:extLst>
              <a:ext uri="{FF2B5EF4-FFF2-40B4-BE49-F238E27FC236}">
                <a16:creationId xmlns:a16="http://schemas.microsoft.com/office/drawing/2014/main" id="{D83F6843-8E1F-4FDF-8DAD-268B14CE7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3FF2A-82B6-4D43-A9F8-91F1DA664661}"/>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5300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0039-00CD-4AFA-82A9-BF4A201267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9F2C261-70EB-406E-BCFE-AC10ADEBC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31A90-5681-495A-BB77-9A636874E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FBB90E-1641-4F96-87C4-F4ED9F0C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F1CDFD-6522-4BC7-9A82-839303C6A7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6048549-5FEF-43C3-A4AA-F845441A3449}"/>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8" name="Footer Placeholder 7">
            <a:extLst>
              <a:ext uri="{FF2B5EF4-FFF2-40B4-BE49-F238E27FC236}">
                <a16:creationId xmlns:a16="http://schemas.microsoft.com/office/drawing/2014/main" id="{08AD392E-BDDD-42D0-AF08-EC5DECA75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B24E8-3847-433E-BD4C-4DF4064E4AC7}"/>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994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BA00-E94A-47CB-8971-24DD71C0F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F1DCF16-C353-467D-9544-762373DDF57E}"/>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4" name="Footer Placeholder 3">
            <a:extLst>
              <a:ext uri="{FF2B5EF4-FFF2-40B4-BE49-F238E27FC236}">
                <a16:creationId xmlns:a16="http://schemas.microsoft.com/office/drawing/2014/main" id="{FEFF81B5-2950-4411-9896-7D6294354D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544F62-D58E-43E6-9566-746E075E0BC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6892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C8E69-EBB3-4F6C-AB0C-37F8B4B20D50}"/>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3" name="Footer Placeholder 2">
            <a:extLst>
              <a:ext uri="{FF2B5EF4-FFF2-40B4-BE49-F238E27FC236}">
                <a16:creationId xmlns:a16="http://schemas.microsoft.com/office/drawing/2014/main" id="{5082BD9E-F5EB-4FC6-835C-10673C0F90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C9858-FDF4-420D-B0F4-5F2AA15764AD}"/>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933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702B-BDD5-4F71-B449-BD7D5125D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FE8676-AB25-4A81-BAF2-EF8551B2B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928CFE3-1184-465C-813B-CFB1401E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1A314-2905-47C4-96D2-17F9263A5160}"/>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6" name="Footer Placeholder 5">
            <a:extLst>
              <a:ext uri="{FF2B5EF4-FFF2-40B4-BE49-F238E27FC236}">
                <a16:creationId xmlns:a16="http://schemas.microsoft.com/office/drawing/2014/main" id="{886AB1FC-8EA1-4554-BB7D-4BC50D4F0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04876-4737-4992-87BB-84B5CC3326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487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5F21-7199-4DAF-B3EE-68399CFF8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09DC17-DD4A-4432-9572-110B4A242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53C5864-878F-47F9-A41F-97C1239C8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D909C-298E-4F17-96AF-4A7BD45A650F}"/>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6" name="Footer Placeholder 5">
            <a:extLst>
              <a:ext uri="{FF2B5EF4-FFF2-40B4-BE49-F238E27FC236}">
                <a16:creationId xmlns:a16="http://schemas.microsoft.com/office/drawing/2014/main" id="{E8E34C4E-27EE-4E1A-9A8B-9D30C2C85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9AB9-0E0D-4F22-BBA4-74188F0176A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312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99904-E94C-4506-ACB6-5A4D6C675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594F3E-F6C6-424D-8BF9-60D406E4E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502BD2-5342-4F32-BCCC-349F83B89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7/22/2020</a:t>
            </a:fld>
            <a:endParaRPr lang="en-US"/>
          </a:p>
        </p:txBody>
      </p:sp>
      <p:sp>
        <p:nvSpPr>
          <p:cNvPr id="5" name="Footer Placeholder 4">
            <a:extLst>
              <a:ext uri="{FF2B5EF4-FFF2-40B4-BE49-F238E27FC236}">
                <a16:creationId xmlns:a16="http://schemas.microsoft.com/office/drawing/2014/main" id="{449FD02C-8EA4-481F-B380-1D14FEF78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4469042-8D48-453F-8294-4108B3091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0673483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35.png"/><Relationship Id="rId7"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29.jpg"/><Relationship Id="rId12" Type="http://schemas.openxmlformats.org/officeDocument/2006/relationships/image" Target="../media/image34.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g"/><Relationship Id="rId11" Type="http://schemas.openxmlformats.org/officeDocument/2006/relationships/image" Target="../media/image33.jpg"/><Relationship Id="rId5" Type="http://schemas.openxmlformats.org/officeDocument/2006/relationships/image" Target="../media/image27.jpg"/><Relationship Id="rId15" Type="http://schemas.openxmlformats.org/officeDocument/2006/relationships/image" Target="../media/image10.jpg"/><Relationship Id="rId10" Type="http://schemas.openxmlformats.org/officeDocument/2006/relationships/image" Target="../media/image31.jpg"/><Relationship Id="rId4" Type="http://schemas.openxmlformats.org/officeDocument/2006/relationships/image" Target="../media/image26.jpg"/><Relationship Id="rId9" Type="http://schemas.openxmlformats.org/officeDocument/2006/relationships/image" Target="../media/image30.jpg"/><Relationship Id="rId1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8.jpg"/><Relationship Id="rId3" Type="http://schemas.openxmlformats.org/officeDocument/2006/relationships/image" Target="../media/image5.pn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34.jpg"/><Relationship Id="rId3" Type="http://schemas.openxmlformats.org/officeDocument/2006/relationships/image" Target="../media/image5.png"/><Relationship Id="rId7" Type="http://schemas.openxmlformats.org/officeDocument/2006/relationships/image" Target="../media/image29.jpg"/><Relationship Id="rId12"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g"/><Relationship Id="rId11" Type="http://schemas.openxmlformats.org/officeDocument/2006/relationships/image" Target="../media/image32.jpg"/><Relationship Id="rId5" Type="http://schemas.openxmlformats.org/officeDocument/2006/relationships/image" Target="../media/image27.jpg"/><Relationship Id="rId10" Type="http://schemas.openxmlformats.org/officeDocument/2006/relationships/image" Target="../media/image31.jpg"/><Relationship Id="rId4" Type="http://schemas.openxmlformats.org/officeDocument/2006/relationships/image" Target="../media/image26.jpg"/><Relationship Id="rId9"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85">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9D975-E825-41E1-B7C8-D3B5A49BFDAD}"/>
              </a:ext>
            </a:extLst>
          </p:cNvPr>
          <p:cNvSpPr>
            <a:spLocks noGrp="1"/>
          </p:cNvSpPr>
          <p:nvPr>
            <p:ph type="ctrTitle"/>
          </p:nvPr>
        </p:nvSpPr>
        <p:spPr>
          <a:xfrm>
            <a:off x="8174735" y="640081"/>
            <a:ext cx="3377183" cy="3708895"/>
          </a:xfrm>
          <a:noFill/>
        </p:spPr>
        <p:txBody>
          <a:bodyPr>
            <a:normAutofit/>
          </a:bodyPr>
          <a:lstStyle/>
          <a:p>
            <a:pPr algn="l"/>
            <a:r>
              <a:rPr lang="en-CA" sz="4400" b="1" dirty="0">
                <a:solidFill>
                  <a:schemeClr val="bg1"/>
                </a:solidFill>
                <a:latin typeface="Arial Black" panose="020B0A04020102020204" pitchFamily="34" charset="0"/>
              </a:rPr>
              <a:t>Making a splash in the NBA</a:t>
            </a:r>
          </a:p>
        </p:txBody>
      </p:sp>
      <p:pic>
        <p:nvPicPr>
          <p:cNvPr id="5" name="Picture 4" descr="A picture containing helmet&#10;&#10;Description automatically generated">
            <a:extLst>
              <a:ext uri="{FF2B5EF4-FFF2-40B4-BE49-F238E27FC236}">
                <a16:creationId xmlns:a16="http://schemas.microsoft.com/office/drawing/2014/main" id="{625DFC57-760C-417A-BE54-B8912B7180A3}"/>
              </a:ext>
            </a:extLst>
          </p:cNvPr>
          <p:cNvPicPr>
            <a:picLocks noChangeAspect="1"/>
          </p:cNvPicPr>
          <p:nvPr/>
        </p:nvPicPr>
        <p:blipFill rotWithShape="1">
          <a:blip r:embed="rId3">
            <a:extLst>
              <a:ext uri="{28A0092B-C50C-407E-A947-70E740481C1C}">
                <a14:useLocalDpi xmlns:a14="http://schemas.microsoft.com/office/drawing/2010/main" val="0"/>
              </a:ext>
            </a:extLst>
          </a:blip>
          <a:srcRect l="5499" r="5783" b="-1"/>
          <a:stretch/>
        </p:blipFill>
        <p:spPr>
          <a:xfrm>
            <a:off x="20" y="10"/>
            <a:ext cx="7534636" cy="6857990"/>
          </a:xfrm>
          <a:prstGeom prst="rect">
            <a:avLst/>
          </a:prstGeom>
        </p:spPr>
      </p:pic>
    </p:spTree>
    <p:extLst>
      <p:ext uri="{BB962C8B-B14F-4D97-AF65-F5344CB8AC3E}">
        <p14:creationId xmlns:p14="http://schemas.microsoft.com/office/powerpoint/2010/main" val="412717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4837614" cy="3659988"/>
          </a:xfrm>
        </p:spPr>
        <p:txBody>
          <a:bodyPr>
            <a:normAutofit/>
          </a:bodyPr>
          <a:lstStyle/>
          <a:p>
            <a:pPr marL="0" indent="0">
              <a:buNone/>
            </a:pPr>
            <a:endParaRPr lang="en-CA" sz="2400" dirty="0">
              <a:solidFill>
                <a:schemeClr val="bg1"/>
              </a:solidFill>
            </a:endParaRPr>
          </a:p>
          <a:p>
            <a:pPr marL="0" indent="0">
              <a:buNone/>
            </a:pPr>
            <a:endParaRPr lang="en-CA" sz="2400" dirty="0">
              <a:solidFill>
                <a:schemeClr val="bg1"/>
              </a:solidFill>
            </a:endParaRPr>
          </a:p>
          <a:p>
            <a:pPr marL="0" indent="0">
              <a:buNone/>
            </a:pPr>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a:xfrm>
            <a:off x="626476" y="778896"/>
            <a:ext cx="10939047" cy="862083"/>
          </a:xfrm>
        </p:spPr>
        <p:style>
          <a:lnRef idx="2">
            <a:schemeClr val="dk1"/>
          </a:lnRef>
          <a:fillRef idx="1">
            <a:schemeClr val="lt1"/>
          </a:fillRef>
          <a:effectRef idx="0">
            <a:schemeClr val="dk1"/>
          </a:effectRef>
          <a:fontRef idx="minor">
            <a:schemeClr val="dk1"/>
          </a:fontRef>
        </p:style>
        <p:txBody>
          <a:bodyPr>
            <a:normAutofit/>
          </a:bodyPr>
          <a:lstStyle/>
          <a:p>
            <a:r>
              <a:rPr lang="en-CA" dirty="0">
                <a:solidFill>
                  <a:schemeClr val="bg1"/>
                </a:solidFill>
              </a:rPr>
              <a:t>Recommendations</a:t>
            </a:r>
          </a:p>
        </p:txBody>
      </p:sp>
      <p:pic>
        <p:nvPicPr>
          <p:cNvPr id="14" name="Picture 13" descr="A screenshot of a cell phone&#10;&#10;Description automatically generated">
            <a:extLst>
              <a:ext uri="{FF2B5EF4-FFF2-40B4-BE49-F238E27FC236}">
                <a16:creationId xmlns:a16="http://schemas.microsoft.com/office/drawing/2014/main" id="{9EB23483-D7C8-4316-AB0B-3768DCC66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76" y="1729726"/>
            <a:ext cx="6727418" cy="4655373"/>
          </a:xfrm>
          <a:prstGeom prst="rect">
            <a:avLst/>
          </a:prstGeom>
        </p:spPr>
      </p:pic>
      <p:cxnSp>
        <p:nvCxnSpPr>
          <p:cNvPr id="4" name="Straight Connector 3">
            <a:extLst>
              <a:ext uri="{FF2B5EF4-FFF2-40B4-BE49-F238E27FC236}">
                <a16:creationId xmlns:a16="http://schemas.microsoft.com/office/drawing/2014/main" id="{439B1BD7-AE5A-43A1-872C-4E949ABC4E28}"/>
              </a:ext>
            </a:extLst>
          </p:cNvPr>
          <p:cNvCxnSpPr>
            <a:cxnSpLocks/>
          </p:cNvCxnSpPr>
          <p:nvPr/>
        </p:nvCxnSpPr>
        <p:spPr>
          <a:xfrm>
            <a:off x="4282634" y="2269173"/>
            <a:ext cx="0" cy="3327671"/>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7A58CF3-169D-4D7F-89B3-E8BB34A7775D}"/>
              </a:ext>
            </a:extLst>
          </p:cNvPr>
          <p:cNvCxnSpPr>
            <a:cxnSpLocks/>
          </p:cNvCxnSpPr>
          <p:nvPr/>
        </p:nvCxnSpPr>
        <p:spPr>
          <a:xfrm>
            <a:off x="1481559" y="3729552"/>
            <a:ext cx="5312780" cy="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798794D2-AD1C-4A63-A32F-F23253F1E67B}"/>
              </a:ext>
            </a:extLst>
          </p:cNvPr>
          <p:cNvSpPr/>
          <p:nvPr/>
        </p:nvSpPr>
        <p:spPr>
          <a:xfrm>
            <a:off x="4489039" y="5249216"/>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a:extLst>
              <a:ext uri="{FF2B5EF4-FFF2-40B4-BE49-F238E27FC236}">
                <a16:creationId xmlns:a16="http://schemas.microsoft.com/office/drawing/2014/main" id="{F1AE5A10-7408-4A51-B44C-EDF0F7A88F19}"/>
              </a:ext>
            </a:extLst>
          </p:cNvPr>
          <p:cNvSpPr/>
          <p:nvPr/>
        </p:nvSpPr>
        <p:spPr>
          <a:xfrm>
            <a:off x="3238480" y="5018257"/>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F017344-17BF-4F8F-B31E-41270CF9608A}"/>
              </a:ext>
            </a:extLst>
          </p:cNvPr>
          <p:cNvSpPr/>
          <p:nvPr/>
        </p:nvSpPr>
        <p:spPr>
          <a:xfrm>
            <a:off x="5690337" y="3537000"/>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6A16867A-00D8-42E6-B264-FF57176D918A}"/>
              </a:ext>
            </a:extLst>
          </p:cNvPr>
          <p:cNvSpPr/>
          <p:nvPr/>
        </p:nvSpPr>
        <p:spPr>
          <a:xfrm>
            <a:off x="6592141" y="3142736"/>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6D0462B9-29CF-4BEE-8E31-3A7FE28AA526}"/>
              </a:ext>
            </a:extLst>
          </p:cNvPr>
          <p:cNvSpPr/>
          <p:nvPr/>
        </p:nvSpPr>
        <p:spPr>
          <a:xfrm>
            <a:off x="5861055" y="2033717"/>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7" name="Straight Arrow Connector 46">
            <a:extLst>
              <a:ext uri="{FF2B5EF4-FFF2-40B4-BE49-F238E27FC236}">
                <a16:creationId xmlns:a16="http://schemas.microsoft.com/office/drawing/2014/main" id="{15194FE9-1E7F-4804-9493-1F9128C07E8A}"/>
              </a:ext>
            </a:extLst>
          </p:cNvPr>
          <p:cNvCxnSpPr>
            <a:cxnSpLocks/>
          </p:cNvCxnSpPr>
          <p:nvPr/>
        </p:nvCxnSpPr>
        <p:spPr>
          <a:xfrm flipV="1">
            <a:off x="6176605" y="3205983"/>
            <a:ext cx="3960317" cy="4987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Picture 49" descr="A close up of a person&#10;&#10;Description automatically generated">
            <a:extLst>
              <a:ext uri="{FF2B5EF4-FFF2-40B4-BE49-F238E27FC236}">
                <a16:creationId xmlns:a16="http://schemas.microsoft.com/office/drawing/2014/main" id="{D966EAE0-6535-4419-BC37-070569222B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2737" y="1978728"/>
            <a:ext cx="941124" cy="14116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53" name="Straight Arrow Connector 52">
            <a:extLst>
              <a:ext uri="{FF2B5EF4-FFF2-40B4-BE49-F238E27FC236}">
                <a16:creationId xmlns:a16="http://schemas.microsoft.com/office/drawing/2014/main" id="{615C8AD7-7006-469C-815F-E01724A6648B}"/>
              </a:ext>
            </a:extLst>
          </p:cNvPr>
          <p:cNvCxnSpPr>
            <a:cxnSpLocks/>
          </p:cNvCxnSpPr>
          <p:nvPr/>
        </p:nvCxnSpPr>
        <p:spPr>
          <a:xfrm flipV="1">
            <a:off x="7021154" y="2832590"/>
            <a:ext cx="1641351" cy="3226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7" name="Picture 56" descr="A close up of a person&#10;&#10;Description automatically generated">
            <a:extLst>
              <a:ext uri="{FF2B5EF4-FFF2-40B4-BE49-F238E27FC236}">
                <a16:creationId xmlns:a16="http://schemas.microsoft.com/office/drawing/2014/main" id="{E603BF95-41C0-4772-9D56-EAD6DC98D8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4094" y="1978727"/>
            <a:ext cx="941124" cy="14116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60" name="Straight Arrow Connector 59">
            <a:extLst>
              <a:ext uri="{FF2B5EF4-FFF2-40B4-BE49-F238E27FC236}">
                <a16:creationId xmlns:a16="http://schemas.microsoft.com/office/drawing/2014/main" id="{D0715575-65F1-4191-BD6D-E9F1014F4613}"/>
              </a:ext>
            </a:extLst>
          </p:cNvPr>
          <p:cNvCxnSpPr>
            <a:cxnSpLocks/>
          </p:cNvCxnSpPr>
          <p:nvPr/>
        </p:nvCxnSpPr>
        <p:spPr>
          <a:xfrm>
            <a:off x="6425741" y="2277260"/>
            <a:ext cx="761329" cy="2036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7" name="Picture 66" descr="A close up of a person&#10;&#10;Description automatically generated">
            <a:extLst>
              <a:ext uri="{FF2B5EF4-FFF2-40B4-BE49-F238E27FC236}">
                <a16:creationId xmlns:a16="http://schemas.microsoft.com/office/drawing/2014/main" id="{2400FE0B-351D-49DC-97C0-DD5D20F687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7207" y="1956344"/>
            <a:ext cx="941124" cy="14116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7" name="Picture 76" descr="A person posing for the camera&#10;&#10;Description automatically generated">
            <a:extLst>
              <a:ext uri="{FF2B5EF4-FFF2-40B4-BE49-F238E27FC236}">
                <a16:creationId xmlns:a16="http://schemas.microsoft.com/office/drawing/2014/main" id="{7CD6C5EA-19D9-44C1-BA3F-8978025AF8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47073" y="4667417"/>
            <a:ext cx="941124" cy="14116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8" name="Content Placeholder 3" descr="A person smiling for the camera&#10;&#10;Description automatically generated">
            <a:extLst>
              <a:ext uri="{FF2B5EF4-FFF2-40B4-BE49-F238E27FC236}">
                <a16:creationId xmlns:a16="http://schemas.microsoft.com/office/drawing/2014/main" id="{8492C823-2113-4E47-BD23-E0905F4F36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78979" y="3729552"/>
            <a:ext cx="983526" cy="14752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9" name="Straight Arrow Connector 78">
            <a:extLst>
              <a:ext uri="{FF2B5EF4-FFF2-40B4-BE49-F238E27FC236}">
                <a16:creationId xmlns:a16="http://schemas.microsoft.com/office/drawing/2014/main" id="{986E629A-4CF2-4C4C-AC4A-D1DB66038105}"/>
              </a:ext>
            </a:extLst>
          </p:cNvPr>
          <p:cNvCxnSpPr>
            <a:cxnSpLocks/>
          </p:cNvCxnSpPr>
          <p:nvPr/>
        </p:nvCxnSpPr>
        <p:spPr>
          <a:xfrm>
            <a:off x="5047488" y="5470595"/>
            <a:ext cx="4279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DA1EF2F6-8AC6-4861-847C-44A8A4074F37}"/>
              </a:ext>
            </a:extLst>
          </p:cNvPr>
          <p:cNvCxnSpPr>
            <a:cxnSpLocks/>
          </p:cNvCxnSpPr>
          <p:nvPr/>
        </p:nvCxnSpPr>
        <p:spPr>
          <a:xfrm flipV="1">
            <a:off x="3886518" y="4541842"/>
            <a:ext cx="3467376" cy="60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28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65734-CD2D-4128-80D6-790769A4052E}"/>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Summary Analysis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CBC2EF8F-44C6-418B-8A90-0EB83A727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20" y="2269172"/>
            <a:ext cx="5442508" cy="3659981"/>
          </a:xfrm>
          <a:prstGeom prst="rect">
            <a:avLst/>
          </a:prstGeom>
        </p:spPr>
      </p:pic>
      <p:pic>
        <p:nvPicPr>
          <p:cNvPr id="6" name="Picture 5" descr="A close up of a map&#10;&#10;Description automatically generated">
            <a:extLst>
              <a:ext uri="{FF2B5EF4-FFF2-40B4-BE49-F238E27FC236}">
                <a16:creationId xmlns:a16="http://schemas.microsoft.com/office/drawing/2014/main" id="{CCDBECD0-972D-4630-8987-B7F2C1087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6426" y="2255792"/>
            <a:ext cx="5726664" cy="3686739"/>
          </a:xfrm>
          <a:prstGeom prst="rect">
            <a:avLst/>
          </a:prstGeom>
        </p:spPr>
      </p:pic>
      <p:sp>
        <p:nvSpPr>
          <p:cNvPr id="4" name="Right Brace 3">
            <a:extLst>
              <a:ext uri="{FF2B5EF4-FFF2-40B4-BE49-F238E27FC236}">
                <a16:creationId xmlns:a16="http://schemas.microsoft.com/office/drawing/2014/main" id="{203AA468-C77F-4D82-AE3F-FFBB8E6AD213}"/>
              </a:ext>
            </a:extLst>
          </p:cNvPr>
          <p:cNvSpPr/>
          <p:nvPr/>
        </p:nvSpPr>
        <p:spPr>
          <a:xfrm>
            <a:off x="5276714" y="3415449"/>
            <a:ext cx="47559" cy="761035"/>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1" name="Picture 10" descr="A close up of a map&#10;&#10;Description automatically generated">
            <a:extLst>
              <a:ext uri="{FF2B5EF4-FFF2-40B4-BE49-F238E27FC236}">
                <a16:creationId xmlns:a16="http://schemas.microsoft.com/office/drawing/2014/main" id="{3B13EC3E-09C1-49DC-9588-24639345A9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5575" y="2193791"/>
            <a:ext cx="5764833" cy="3674290"/>
          </a:xfrm>
          <a:prstGeom prst="rect">
            <a:avLst/>
          </a:prstGeom>
        </p:spPr>
      </p:pic>
      <p:sp>
        <p:nvSpPr>
          <p:cNvPr id="17" name="TextBox 16">
            <a:extLst>
              <a:ext uri="{FF2B5EF4-FFF2-40B4-BE49-F238E27FC236}">
                <a16:creationId xmlns:a16="http://schemas.microsoft.com/office/drawing/2014/main" id="{2BF92686-8DF2-4817-BEEF-B3EF06F03A2B}"/>
              </a:ext>
            </a:extLst>
          </p:cNvPr>
          <p:cNvSpPr txBox="1"/>
          <p:nvPr/>
        </p:nvSpPr>
        <p:spPr>
          <a:xfrm>
            <a:off x="5414485" y="3452830"/>
            <a:ext cx="6519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solidFill>
                  <a:srgbClr val="FF0000"/>
                </a:solidFill>
              </a:rPr>
              <a:t>19.1</a:t>
            </a:r>
          </a:p>
          <a:p>
            <a:r>
              <a:rPr lang="en-CA" dirty="0">
                <a:solidFill>
                  <a:srgbClr val="FF0000"/>
                </a:solidFill>
              </a:rPr>
              <a:t>Wins</a:t>
            </a:r>
          </a:p>
        </p:txBody>
      </p:sp>
      <p:pic>
        <p:nvPicPr>
          <p:cNvPr id="23" name="Picture 22" descr="A close up of a map&#10;&#10;Description automatically generated">
            <a:extLst>
              <a:ext uri="{FF2B5EF4-FFF2-40B4-BE49-F238E27FC236}">
                <a16:creationId xmlns:a16="http://schemas.microsoft.com/office/drawing/2014/main" id="{CE83FEA2-E82A-4C89-86A9-8436D24F15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186" y="2193790"/>
            <a:ext cx="6072255" cy="3864162"/>
          </a:xfrm>
          <a:prstGeom prst="rect">
            <a:avLst/>
          </a:prstGeom>
        </p:spPr>
      </p:pic>
      <p:sp>
        <p:nvSpPr>
          <p:cNvPr id="41" name="Right Brace 40">
            <a:extLst>
              <a:ext uri="{FF2B5EF4-FFF2-40B4-BE49-F238E27FC236}">
                <a16:creationId xmlns:a16="http://schemas.microsoft.com/office/drawing/2014/main" id="{D164995F-473F-4811-A700-0E614031ACE8}"/>
              </a:ext>
            </a:extLst>
          </p:cNvPr>
          <p:cNvSpPr/>
          <p:nvPr/>
        </p:nvSpPr>
        <p:spPr>
          <a:xfrm>
            <a:off x="5435041" y="3351482"/>
            <a:ext cx="489086" cy="775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49" name="Picture 48" descr="A close up of a map&#10;&#10;Description automatically generated">
            <a:extLst>
              <a:ext uri="{FF2B5EF4-FFF2-40B4-BE49-F238E27FC236}">
                <a16:creationId xmlns:a16="http://schemas.microsoft.com/office/drawing/2014/main" id="{97F183DE-B3DC-4A27-8130-214A9F31D2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5157" y="2287104"/>
            <a:ext cx="5684885" cy="3634077"/>
          </a:xfrm>
          <a:prstGeom prst="rect">
            <a:avLst/>
          </a:prstGeom>
        </p:spPr>
      </p:pic>
      <p:sp>
        <p:nvSpPr>
          <p:cNvPr id="51" name="TextBox 50">
            <a:extLst>
              <a:ext uri="{FF2B5EF4-FFF2-40B4-BE49-F238E27FC236}">
                <a16:creationId xmlns:a16="http://schemas.microsoft.com/office/drawing/2014/main" id="{A6BB5701-25DE-4A7C-BAF8-F16C5CD1E409}"/>
              </a:ext>
            </a:extLst>
          </p:cNvPr>
          <p:cNvSpPr txBox="1"/>
          <p:nvPr/>
        </p:nvSpPr>
        <p:spPr>
          <a:xfrm>
            <a:off x="11325650" y="3746442"/>
            <a:ext cx="764431" cy="2491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dirty="0">
                <a:solidFill>
                  <a:srgbClr val="FF0000"/>
                </a:solidFill>
              </a:rPr>
              <a:t>-13.12M </a:t>
            </a:r>
          </a:p>
        </p:txBody>
      </p:sp>
      <p:sp>
        <p:nvSpPr>
          <p:cNvPr id="53" name="Right Brace 52">
            <a:extLst>
              <a:ext uri="{FF2B5EF4-FFF2-40B4-BE49-F238E27FC236}">
                <a16:creationId xmlns:a16="http://schemas.microsoft.com/office/drawing/2014/main" id="{46A99F1F-CFE5-426F-B4D5-E874D8ED4F37}"/>
              </a:ext>
            </a:extLst>
          </p:cNvPr>
          <p:cNvSpPr/>
          <p:nvPr/>
        </p:nvSpPr>
        <p:spPr>
          <a:xfrm flipV="1">
            <a:off x="11133568" y="3731376"/>
            <a:ext cx="234682" cy="304721"/>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TextBox 54">
            <a:extLst>
              <a:ext uri="{FF2B5EF4-FFF2-40B4-BE49-F238E27FC236}">
                <a16:creationId xmlns:a16="http://schemas.microsoft.com/office/drawing/2014/main" id="{9DBAAB71-95F5-4681-9C27-C8FCD6FBFE6D}"/>
              </a:ext>
            </a:extLst>
          </p:cNvPr>
          <p:cNvSpPr txBox="1"/>
          <p:nvPr/>
        </p:nvSpPr>
        <p:spPr>
          <a:xfrm>
            <a:off x="5563912" y="3247649"/>
            <a:ext cx="71728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dirty="0">
                <a:solidFill>
                  <a:srgbClr val="FF0000"/>
                </a:solidFill>
              </a:rPr>
              <a:t>+2 Wins</a:t>
            </a:r>
          </a:p>
        </p:txBody>
      </p:sp>
    </p:spTree>
    <p:extLst>
      <p:ext uri="{BB962C8B-B14F-4D97-AF65-F5344CB8AC3E}">
        <p14:creationId xmlns:p14="http://schemas.microsoft.com/office/powerpoint/2010/main" val="145951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5300" dirty="0"/>
              <a:t>Vancouver </a:t>
            </a:r>
            <a:br>
              <a:rPr lang="en-CA" sz="5300" dirty="0"/>
            </a:br>
            <a:r>
              <a:rPr lang="en-CA" sz="5300" dirty="0"/>
              <a:t>Whales</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pic>
        <p:nvPicPr>
          <p:cNvPr id="4" name="Content Placeholder 3" descr="A person smiling for the camera&#10;&#10;Description automatically generated">
            <a:extLst>
              <a:ext uri="{FF2B5EF4-FFF2-40B4-BE49-F238E27FC236}">
                <a16:creationId xmlns:a16="http://schemas.microsoft.com/office/drawing/2014/main" id="{A940385E-10D2-43D5-B574-AA01DBAEAAC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87299" y="4207099"/>
            <a:ext cx="534362" cy="801544"/>
          </a:xfrm>
        </p:spPr>
      </p:pic>
      <p:pic>
        <p:nvPicPr>
          <p:cNvPr id="6" name="Picture 5" descr="A person posing for the camera&#10;&#10;Description automatically generated">
            <a:extLst>
              <a:ext uri="{FF2B5EF4-FFF2-40B4-BE49-F238E27FC236}">
                <a16:creationId xmlns:a16="http://schemas.microsoft.com/office/drawing/2014/main" id="{F49EE883-EE61-485A-BF30-39BA2358A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4669" y="4206572"/>
            <a:ext cx="534362" cy="801544"/>
          </a:xfrm>
          <a:prstGeom prst="rect">
            <a:avLst/>
          </a:prstGeom>
        </p:spPr>
      </p:pic>
      <p:pic>
        <p:nvPicPr>
          <p:cNvPr id="8" name="Picture 7" descr="A person looking at the camera&#10;&#10;Description automatically generated">
            <a:extLst>
              <a:ext uri="{FF2B5EF4-FFF2-40B4-BE49-F238E27FC236}">
                <a16:creationId xmlns:a16="http://schemas.microsoft.com/office/drawing/2014/main" id="{93254B7D-9B45-477A-A717-616E574CA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6868" y="5352046"/>
            <a:ext cx="534363" cy="801545"/>
          </a:xfrm>
          <a:prstGeom prst="rect">
            <a:avLst/>
          </a:prstGeom>
        </p:spPr>
      </p:pic>
      <p:pic>
        <p:nvPicPr>
          <p:cNvPr id="10" name="Picture 9" descr="A person posing for the camera&#10;&#10;Description automatically generated">
            <a:extLst>
              <a:ext uri="{FF2B5EF4-FFF2-40B4-BE49-F238E27FC236}">
                <a16:creationId xmlns:a16="http://schemas.microsoft.com/office/drawing/2014/main" id="{533488FF-DFDA-42A7-963B-EEE1C9A24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8063" y="3209357"/>
            <a:ext cx="528351" cy="792527"/>
          </a:xfrm>
          <a:prstGeom prst="rect">
            <a:avLst/>
          </a:prstGeom>
        </p:spPr>
      </p:pic>
      <p:pic>
        <p:nvPicPr>
          <p:cNvPr id="12" name="Picture 11" descr="A person wearing a hat&#10;&#10;Description automatically generated">
            <a:extLst>
              <a:ext uri="{FF2B5EF4-FFF2-40B4-BE49-F238E27FC236}">
                <a16:creationId xmlns:a16="http://schemas.microsoft.com/office/drawing/2014/main" id="{E94DC958-6C6B-43A5-B6DA-FDB209F935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6145" y="3226217"/>
            <a:ext cx="527722" cy="791583"/>
          </a:xfrm>
          <a:prstGeom prst="rect">
            <a:avLst/>
          </a:prstGeom>
        </p:spPr>
      </p:pic>
      <p:pic>
        <p:nvPicPr>
          <p:cNvPr id="15" name="Picture 14" descr="A person smiling for the camera&#10;&#10;Description automatically generated">
            <a:extLst>
              <a:ext uri="{FF2B5EF4-FFF2-40B4-BE49-F238E27FC236}">
                <a16:creationId xmlns:a16="http://schemas.microsoft.com/office/drawing/2014/main" id="{C856312A-4C05-49D3-8B0B-31009EE0E1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6325" y="1756428"/>
            <a:ext cx="540667" cy="811001"/>
          </a:xfrm>
          <a:prstGeom prst="rect">
            <a:avLst/>
          </a:prstGeom>
        </p:spPr>
      </p:pic>
      <p:pic>
        <p:nvPicPr>
          <p:cNvPr id="17" name="Picture 16" descr="A person in a blue shirt&#10;&#10;Description automatically generated">
            <a:extLst>
              <a:ext uri="{FF2B5EF4-FFF2-40B4-BE49-F238E27FC236}">
                <a16:creationId xmlns:a16="http://schemas.microsoft.com/office/drawing/2014/main" id="{B5640AC1-439D-4F37-971B-72280EAA6B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16261" y="1139871"/>
            <a:ext cx="534362" cy="801544"/>
          </a:xfrm>
          <a:prstGeom prst="rect">
            <a:avLst/>
          </a:prstGeom>
        </p:spPr>
      </p:pic>
      <p:pic>
        <p:nvPicPr>
          <p:cNvPr id="22" name="Picture 21" descr="A person posing for the camera&#10;&#10;Description automatically generated">
            <a:extLst>
              <a:ext uri="{FF2B5EF4-FFF2-40B4-BE49-F238E27FC236}">
                <a16:creationId xmlns:a16="http://schemas.microsoft.com/office/drawing/2014/main" id="{250955C3-353C-4C2C-AE14-50ACC37E7B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80437" y="1756428"/>
            <a:ext cx="540667" cy="811001"/>
          </a:xfrm>
          <a:prstGeom prst="rect">
            <a:avLst/>
          </a:prstGeom>
        </p:spPr>
      </p:pic>
      <p:pic>
        <p:nvPicPr>
          <p:cNvPr id="24" name="Picture 23" descr="A person smiling for the camera&#10;&#10;Description automatically generated">
            <a:extLst>
              <a:ext uri="{FF2B5EF4-FFF2-40B4-BE49-F238E27FC236}">
                <a16:creationId xmlns:a16="http://schemas.microsoft.com/office/drawing/2014/main" id="{9C5A9398-32BA-424B-8E56-A8E3EA1A5A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24849" y="1150407"/>
            <a:ext cx="534362" cy="801544"/>
          </a:xfrm>
          <a:prstGeom prst="rect">
            <a:avLst/>
          </a:prstGeom>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300" dirty="0">
                <a:latin typeface="+mn-lt"/>
              </a:rPr>
              <a:t>Built on the most team-friendly contract the league has to offer. This team is built by selecting the top players with the highest Win Shares/ ($) Million base on their 2020 salary.</a:t>
            </a:r>
          </a:p>
          <a:p>
            <a:endParaRPr lang="en-CA" sz="2300" dirty="0">
              <a:latin typeface="+mn-lt"/>
            </a:endParaRPr>
          </a:p>
          <a:p>
            <a:r>
              <a:rPr lang="en-CA" sz="2300" dirty="0">
                <a:latin typeface="+mn-lt"/>
              </a:rPr>
              <a:t>Win Shares/($) Million is win shares divided by salary</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6119765" y="3827598"/>
            <a:ext cx="1134904" cy="646331"/>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191099" y="1424849"/>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94812" y="38377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477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sp>
        <p:nvSpPr>
          <p:cNvPr id="7" name="TextBox 6">
            <a:extLst>
              <a:ext uri="{FF2B5EF4-FFF2-40B4-BE49-F238E27FC236}">
                <a16:creationId xmlns:a16="http://schemas.microsoft.com/office/drawing/2014/main" id="{7BE58F94-5690-43DC-9806-DC76B5B232C1}"/>
              </a:ext>
            </a:extLst>
          </p:cNvPr>
          <p:cNvSpPr txBox="1"/>
          <p:nvPr/>
        </p:nvSpPr>
        <p:spPr>
          <a:xfrm>
            <a:off x="6130778" y="2564381"/>
            <a:ext cx="1018220" cy="461665"/>
          </a:xfrm>
          <a:prstGeom prst="rect">
            <a:avLst/>
          </a:prstGeom>
          <a:noFill/>
        </p:spPr>
        <p:txBody>
          <a:bodyPr wrap="square" rtlCol="0">
            <a:spAutoFit/>
          </a:bodyPr>
          <a:lstStyle/>
          <a:p>
            <a:r>
              <a:rPr lang="en-CA" sz="1200" dirty="0" err="1"/>
              <a:t>D.Lee</a:t>
            </a:r>
            <a:endParaRPr lang="en-CA" sz="1200" dirty="0"/>
          </a:p>
          <a:p>
            <a:r>
              <a:rPr lang="en-CA" sz="1200" dirty="0"/>
              <a:t>Avg WS: 1.7 </a:t>
            </a:r>
          </a:p>
        </p:txBody>
      </p:sp>
      <p:sp>
        <p:nvSpPr>
          <p:cNvPr id="11" name="TextBox 10">
            <a:extLst>
              <a:ext uri="{FF2B5EF4-FFF2-40B4-BE49-F238E27FC236}">
                <a16:creationId xmlns:a16="http://schemas.microsoft.com/office/drawing/2014/main" id="{F09F75FC-9ECB-4533-802F-E4DEA8BDAE09}"/>
              </a:ext>
            </a:extLst>
          </p:cNvPr>
          <p:cNvSpPr txBox="1"/>
          <p:nvPr/>
        </p:nvSpPr>
        <p:spPr>
          <a:xfrm>
            <a:off x="8556883" y="1951951"/>
            <a:ext cx="1018220" cy="461665"/>
          </a:xfrm>
          <a:prstGeom prst="rect">
            <a:avLst/>
          </a:prstGeom>
          <a:noFill/>
        </p:spPr>
        <p:txBody>
          <a:bodyPr wrap="square" rtlCol="0">
            <a:spAutoFit/>
          </a:bodyPr>
          <a:lstStyle/>
          <a:p>
            <a:r>
              <a:rPr lang="en-CA" sz="1200" dirty="0"/>
              <a:t>M. Morris</a:t>
            </a:r>
          </a:p>
          <a:p>
            <a:r>
              <a:rPr lang="en-CA" sz="1200" dirty="0"/>
              <a:t>Avg WS: 3.4 </a:t>
            </a:r>
          </a:p>
        </p:txBody>
      </p:sp>
      <p:sp>
        <p:nvSpPr>
          <p:cNvPr id="14" name="TextBox 13">
            <a:extLst>
              <a:ext uri="{FF2B5EF4-FFF2-40B4-BE49-F238E27FC236}">
                <a16:creationId xmlns:a16="http://schemas.microsoft.com/office/drawing/2014/main" id="{F40276DB-0213-4154-9AF4-A46FFE6C1375}"/>
              </a:ext>
            </a:extLst>
          </p:cNvPr>
          <p:cNvSpPr txBox="1"/>
          <p:nvPr/>
        </p:nvSpPr>
        <p:spPr>
          <a:xfrm>
            <a:off x="8990536" y="3997065"/>
            <a:ext cx="1018220" cy="461665"/>
          </a:xfrm>
          <a:prstGeom prst="rect">
            <a:avLst/>
          </a:prstGeom>
          <a:noFill/>
        </p:spPr>
        <p:txBody>
          <a:bodyPr wrap="square" rtlCol="0">
            <a:spAutoFit/>
          </a:bodyPr>
          <a:lstStyle/>
          <a:p>
            <a:r>
              <a:rPr lang="en-CA" sz="1200" dirty="0"/>
              <a:t>J. Allen</a:t>
            </a:r>
          </a:p>
          <a:p>
            <a:r>
              <a:rPr lang="en-CA" sz="1200" dirty="0"/>
              <a:t>Avg WS: 7.1 </a:t>
            </a:r>
          </a:p>
        </p:txBody>
      </p:sp>
      <p:sp>
        <p:nvSpPr>
          <p:cNvPr id="16" name="TextBox 15">
            <a:extLst>
              <a:ext uri="{FF2B5EF4-FFF2-40B4-BE49-F238E27FC236}">
                <a16:creationId xmlns:a16="http://schemas.microsoft.com/office/drawing/2014/main" id="{A696136E-04B0-4CEA-95C3-C13A31C7B28D}"/>
              </a:ext>
            </a:extLst>
          </p:cNvPr>
          <p:cNvSpPr txBox="1"/>
          <p:nvPr/>
        </p:nvSpPr>
        <p:spPr>
          <a:xfrm>
            <a:off x="9889366" y="4008816"/>
            <a:ext cx="1018220" cy="461665"/>
          </a:xfrm>
          <a:prstGeom prst="rect">
            <a:avLst/>
          </a:prstGeom>
          <a:noFill/>
        </p:spPr>
        <p:txBody>
          <a:bodyPr wrap="square" rtlCol="0">
            <a:spAutoFit/>
          </a:bodyPr>
          <a:lstStyle/>
          <a:p>
            <a:r>
              <a:rPr lang="en-CA" sz="1200" dirty="0"/>
              <a:t>M. Robinson</a:t>
            </a:r>
          </a:p>
          <a:p>
            <a:r>
              <a:rPr lang="en-CA" sz="1200" dirty="0"/>
              <a:t>Avg WS: 6.8 </a:t>
            </a:r>
          </a:p>
        </p:txBody>
      </p:sp>
      <p:sp>
        <p:nvSpPr>
          <p:cNvPr id="20" name="TextBox 19">
            <a:extLst>
              <a:ext uri="{FF2B5EF4-FFF2-40B4-BE49-F238E27FC236}">
                <a16:creationId xmlns:a16="http://schemas.microsoft.com/office/drawing/2014/main" id="{264BD8E7-5BA7-4FAA-87A2-07AAEA74866A}"/>
              </a:ext>
            </a:extLst>
          </p:cNvPr>
          <p:cNvSpPr txBox="1"/>
          <p:nvPr/>
        </p:nvSpPr>
        <p:spPr>
          <a:xfrm>
            <a:off x="11168853" y="6143946"/>
            <a:ext cx="1018220" cy="461665"/>
          </a:xfrm>
          <a:prstGeom prst="rect">
            <a:avLst/>
          </a:prstGeom>
          <a:noFill/>
        </p:spPr>
        <p:txBody>
          <a:bodyPr wrap="square" rtlCol="0">
            <a:spAutoFit/>
          </a:bodyPr>
          <a:lstStyle/>
          <a:p>
            <a:r>
              <a:rPr lang="en-CA" sz="1200" dirty="0"/>
              <a:t>J. Hart</a:t>
            </a:r>
          </a:p>
          <a:p>
            <a:r>
              <a:rPr lang="en-CA" sz="1200" dirty="0"/>
              <a:t>Avg. WS: 2.7</a:t>
            </a:r>
          </a:p>
        </p:txBody>
      </p:sp>
      <p:sp>
        <p:nvSpPr>
          <p:cNvPr id="21" name="TextBox 20">
            <a:extLst>
              <a:ext uri="{FF2B5EF4-FFF2-40B4-BE49-F238E27FC236}">
                <a16:creationId xmlns:a16="http://schemas.microsoft.com/office/drawing/2014/main" id="{77596616-FD7E-41AD-B67D-7EE0258B20C8}"/>
              </a:ext>
            </a:extLst>
          </p:cNvPr>
          <p:cNvSpPr txBox="1"/>
          <p:nvPr/>
        </p:nvSpPr>
        <p:spPr>
          <a:xfrm>
            <a:off x="6191099" y="4965781"/>
            <a:ext cx="1018220" cy="461665"/>
          </a:xfrm>
          <a:prstGeom prst="rect">
            <a:avLst/>
          </a:prstGeom>
          <a:noFill/>
        </p:spPr>
        <p:txBody>
          <a:bodyPr wrap="square" rtlCol="0">
            <a:spAutoFit/>
          </a:bodyPr>
          <a:lstStyle/>
          <a:p>
            <a:r>
              <a:rPr lang="en-CA" sz="1200" dirty="0"/>
              <a:t>B. Adebayo</a:t>
            </a:r>
          </a:p>
          <a:p>
            <a:r>
              <a:rPr lang="en-CA" sz="1200" dirty="0"/>
              <a:t>Avg WS: 8.1</a:t>
            </a:r>
          </a:p>
        </p:txBody>
      </p:sp>
      <p:sp>
        <p:nvSpPr>
          <p:cNvPr id="23" name="TextBox 22">
            <a:extLst>
              <a:ext uri="{FF2B5EF4-FFF2-40B4-BE49-F238E27FC236}">
                <a16:creationId xmlns:a16="http://schemas.microsoft.com/office/drawing/2014/main" id="{FE4C4B8B-68B1-4811-9E4F-0D4A2C7563FE}"/>
              </a:ext>
            </a:extLst>
          </p:cNvPr>
          <p:cNvSpPr txBox="1"/>
          <p:nvPr/>
        </p:nvSpPr>
        <p:spPr>
          <a:xfrm>
            <a:off x="7120640" y="4939990"/>
            <a:ext cx="1120042" cy="646331"/>
          </a:xfrm>
          <a:prstGeom prst="rect">
            <a:avLst/>
          </a:prstGeom>
          <a:noFill/>
        </p:spPr>
        <p:txBody>
          <a:bodyPr wrap="square" rtlCol="0">
            <a:spAutoFit/>
          </a:bodyPr>
          <a:lstStyle/>
          <a:p>
            <a:r>
              <a:rPr lang="en-CA" sz="1200" dirty="0"/>
              <a:t>L. Markkanen</a:t>
            </a:r>
          </a:p>
          <a:p>
            <a:r>
              <a:rPr lang="en-CA" sz="1200" dirty="0"/>
              <a:t>Avg WS: 14.8 </a:t>
            </a:r>
          </a:p>
        </p:txBody>
      </p:sp>
      <p:pic>
        <p:nvPicPr>
          <p:cNvPr id="3" name="Picture 2" descr="A close up of a person&#10;&#10;Description automatically generated">
            <a:extLst>
              <a:ext uri="{FF2B5EF4-FFF2-40B4-BE49-F238E27FC236}">
                <a16:creationId xmlns:a16="http://schemas.microsoft.com/office/drawing/2014/main" id="{ED97BABC-E365-42FD-9E9C-FF832E205B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6612" y="1767714"/>
            <a:ext cx="540666" cy="811000"/>
          </a:xfrm>
          <a:prstGeom prst="rect">
            <a:avLst/>
          </a:prstGeom>
        </p:spPr>
      </p:pic>
      <p:sp>
        <p:nvSpPr>
          <p:cNvPr id="25" name="TextBox 24">
            <a:extLst>
              <a:ext uri="{FF2B5EF4-FFF2-40B4-BE49-F238E27FC236}">
                <a16:creationId xmlns:a16="http://schemas.microsoft.com/office/drawing/2014/main" id="{13191290-937A-4500-8762-2A1167A2F307}"/>
              </a:ext>
            </a:extLst>
          </p:cNvPr>
          <p:cNvSpPr txBox="1"/>
          <p:nvPr/>
        </p:nvSpPr>
        <p:spPr>
          <a:xfrm>
            <a:off x="5261624" y="2541887"/>
            <a:ext cx="1018220" cy="461665"/>
          </a:xfrm>
          <a:prstGeom prst="rect">
            <a:avLst/>
          </a:prstGeom>
          <a:noFill/>
        </p:spPr>
        <p:txBody>
          <a:bodyPr wrap="square" rtlCol="0">
            <a:spAutoFit/>
          </a:bodyPr>
          <a:lstStyle/>
          <a:p>
            <a:r>
              <a:rPr lang="en-CA" sz="1200" dirty="0"/>
              <a:t>J. Harden</a:t>
            </a:r>
          </a:p>
          <a:p>
            <a:r>
              <a:rPr lang="en-CA" sz="1200" dirty="0"/>
              <a:t>Avg WS: 14.8 </a:t>
            </a:r>
          </a:p>
        </p:txBody>
      </p:sp>
      <p:pic>
        <p:nvPicPr>
          <p:cNvPr id="26" name="Picture 25" descr="A close up of a person&#10;&#10;Description automatically generated">
            <a:extLst>
              <a:ext uri="{FF2B5EF4-FFF2-40B4-BE49-F238E27FC236}">
                <a16:creationId xmlns:a16="http://schemas.microsoft.com/office/drawing/2014/main" id="{E8B56D01-8F4B-4145-B14D-7E47C181317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09332" y="1146941"/>
            <a:ext cx="563788" cy="845682"/>
          </a:xfrm>
          <a:prstGeom prst="rect">
            <a:avLst/>
          </a:prstGeom>
        </p:spPr>
      </p:pic>
      <p:sp>
        <p:nvSpPr>
          <p:cNvPr id="30" name="TextBox 29">
            <a:extLst>
              <a:ext uri="{FF2B5EF4-FFF2-40B4-BE49-F238E27FC236}">
                <a16:creationId xmlns:a16="http://schemas.microsoft.com/office/drawing/2014/main" id="{5F311E26-1F48-4688-A3C3-42A56529278B}"/>
              </a:ext>
            </a:extLst>
          </p:cNvPr>
          <p:cNvSpPr txBox="1"/>
          <p:nvPr/>
        </p:nvSpPr>
        <p:spPr>
          <a:xfrm>
            <a:off x="7610029" y="1944569"/>
            <a:ext cx="1126810" cy="461665"/>
          </a:xfrm>
          <a:prstGeom prst="rect">
            <a:avLst/>
          </a:prstGeom>
          <a:noFill/>
        </p:spPr>
        <p:txBody>
          <a:bodyPr wrap="square" rtlCol="0">
            <a:spAutoFit/>
          </a:bodyPr>
          <a:lstStyle/>
          <a:p>
            <a:r>
              <a:rPr lang="en-CA" sz="1200" dirty="0"/>
              <a:t>D. </a:t>
            </a:r>
            <a:r>
              <a:rPr lang="en-CA" sz="1200" dirty="0" err="1"/>
              <a:t>Lillard</a:t>
            </a:r>
            <a:endParaRPr lang="en-CA" sz="1200" dirty="0"/>
          </a:p>
          <a:p>
            <a:r>
              <a:rPr lang="en-CA" sz="1200" dirty="0"/>
              <a:t>Avg WS: 10.78 </a:t>
            </a:r>
          </a:p>
        </p:txBody>
      </p:sp>
      <p:pic>
        <p:nvPicPr>
          <p:cNvPr id="31" name="Picture 30" descr="A close up of a person&#10;&#10;Description automatically generated">
            <a:extLst>
              <a:ext uri="{FF2B5EF4-FFF2-40B4-BE49-F238E27FC236}">
                <a16:creationId xmlns:a16="http://schemas.microsoft.com/office/drawing/2014/main" id="{A2A9ED04-2432-4C9B-9649-1F6CD6DBC49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54850" y="5368157"/>
            <a:ext cx="563788" cy="845682"/>
          </a:xfrm>
          <a:prstGeom prst="rect">
            <a:avLst/>
          </a:prstGeom>
        </p:spPr>
      </p:pic>
      <p:sp>
        <p:nvSpPr>
          <p:cNvPr id="34" name="TextBox 33">
            <a:extLst>
              <a:ext uri="{FF2B5EF4-FFF2-40B4-BE49-F238E27FC236}">
                <a16:creationId xmlns:a16="http://schemas.microsoft.com/office/drawing/2014/main" id="{326F6702-7D82-4699-8EC9-F94E66DFE21D}"/>
              </a:ext>
            </a:extLst>
          </p:cNvPr>
          <p:cNvSpPr txBox="1"/>
          <p:nvPr/>
        </p:nvSpPr>
        <p:spPr>
          <a:xfrm>
            <a:off x="9378323" y="6154505"/>
            <a:ext cx="1120042" cy="485598"/>
          </a:xfrm>
          <a:prstGeom prst="rect">
            <a:avLst/>
          </a:prstGeom>
          <a:noFill/>
        </p:spPr>
        <p:txBody>
          <a:bodyPr wrap="square" rtlCol="0">
            <a:spAutoFit/>
          </a:bodyPr>
          <a:lstStyle/>
          <a:p>
            <a:r>
              <a:rPr lang="en-CA" sz="1200" dirty="0"/>
              <a:t>K. Durant</a:t>
            </a:r>
          </a:p>
          <a:p>
            <a:r>
              <a:rPr lang="en-CA" sz="1200" dirty="0"/>
              <a:t>Avg WS: 12.10</a:t>
            </a:r>
          </a:p>
        </p:txBody>
      </p:sp>
    </p:spTree>
    <p:extLst>
      <p:ext uri="{BB962C8B-B14F-4D97-AF65-F5344CB8AC3E}">
        <p14:creationId xmlns:p14="http://schemas.microsoft.com/office/powerpoint/2010/main" val="183052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Recommendations and findings: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F054DC-D737-44F2-931F-DFAD4CDBD723}"/>
              </a:ext>
            </a:extLst>
          </p:cNvPr>
          <p:cNvSpPr>
            <a:spLocks noGrp="1"/>
          </p:cNvSpPr>
          <p:nvPr>
            <p:ph idx="1"/>
          </p:nvPr>
        </p:nvSpPr>
        <p:spPr>
          <a:xfrm>
            <a:off x="838200" y="2269173"/>
            <a:ext cx="10515600" cy="3659988"/>
          </a:xfrm>
        </p:spPr>
        <p:txBody>
          <a:bodyPr>
            <a:normAutofit/>
          </a:bodyPr>
          <a:lstStyle/>
          <a:p>
            <a:r>
              <a:rPr lang="en-CA" sz="2400" dirty="0">
                <a:solidFill>
                  <a:schemeClr val="bg1"/>
                </a:solidFill>
              </a:rPr>
              <a:t>Based on the data gathered, we think that it would be most cost effective to build a competitive team based on WS/($) Million. </a:t>
            </a:r>
          </a:p>
          <a:p>
            <a:r>
              <a:rPr lang="en-CA" sz="2400" dirty="0">
                <a:solidFill>
                  <a:schemeClr val="bg1"/>
                </a:solidFill>
              </a:rPr>
              <a:t>The roster will be based on the money ball line up, replacing the players with the lowest WS/($) Million with the players with the highest WS/($) Million from the other line ups.</a:t>
            </a:r>
          </a:p>
          <a:p>
            <a:r>
              <a:rPr lang="en-CA" sz="2400" dirty="0">
                <a:solidFill>
                  <a:schemeClr val="bg1"/>
                </a:solidFill>
              </a:rPr>
              <a:t>The total salary is 112.03 mil and total win share is 69.36.</a:t>
            </a:r>
          </a:p>
          <a:p>
            <a:pPr marL="0" indent="0">
              <a:buNone/>
            </a:pPr>
            <a:endParaRPr lang="en-CA" sz="2400" dirty="0">
              <a:solidFill>
                <a:schemeClr val="bg1"/>
              </a:solidFill>
            </a:endParaRPr>
          </a:p>
        </p:txBody>
      </p:sp>
    </p:spTree>
    <p:extLst>
      <p:ext uri="{BB962C8B-B14F-4D97-AF65-F5344CB8AC3E}">
        <p14:creationId xmlns:p14="http://schemas.microsoft.com/office/powerpoint/2010/main" val="55568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838200" y="631825"/>
            <a:ext cx="10515600" cy="1325563"/>
          </a:xfrm>
        </p:spPr>
        <p:txBody>
          <a:bodyPr>
            <a:normAutofit/>
          </a:bodyPr>
          <a:lstStyle/>
          <a:p>
            <a:r>
              <a:rPr lang="en-CA" sz="5400" dirty="0">
                <a:solidFill>
                  <a:schemeClr val="bg1"/>
                </a:solidFill>
              </a:rPr>
              <a:t>Introduction</a:t>
            </a:r>
          </a:p>
        </p:txBody>
      </p:sp>
      <p:cxnSp>
        <p:nvCxnSpPr>
          <p:cNvPr id="26" name="Straight Connector 2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2601F80-3B3B-45FC-8C5B-6CD4D03AE320}"/>
              </a:ext>
            </a:extLst>
          </p:cNvPr>
          <p:cNvSpPr>
            <a:spLocks noGrp="1"/>
          </p:cNvSpPr>
          <p:nvPr>
            <p:ph idx="1"/>
          </p:nvPr>
        </p:nvSpPr>
        <p:spPr>
          <a:xfrm>
            <a:off x="838200" y="2041866"/>
            <a:ext cx="10515600" cy="4314537"/>
          </a:xfrm>
        </p:spPr>
        <p:txBody>
          <a:bodyPr>
            <a:normAutofit/>
          </a:bodyPr>
          <a:lstStyle/>
          <a:p>
            <a:r>
              <a:rPr lang="en-CA" sz="3600" dirty="0">
                <a:solidFill>
                  <a:schemeClr val="bg1"/>
                </a:solidFill>
              </a:rPr>
              <a:t>NBA commissioner Adam Silver has accepted the  Vancouver Whales proposal as the new expansion team for the 2021 season.</a:t>
            </a:r>
          </a:p>
          <a:p>
            <a:r>
              <a:rPr lang="en-CA" sz="3200" dirty="0">
                <a:solidFill>
                  <a:schemeClr val="bg1"/>
                </a:solidFill>
              </a:rPr>
              <a:t>Stipulations:</a:t>
            </a:r>
          </a:p>
          <a:p>
            <a:pPr lvl="1"/>
            <a:r>
              <a:rPr lang="en-CA" sz="3200" dirty="0">
                <a:solidFill>
                  <a:schemeClr val="bg1"/>
                </a:solidFill>
              </a:rPr>
              <a:t>No protected players, all players are available </a:t>
            </a:r>
          </a:p>
          <a:p>
            <a:pPr lvl="1"/>
            <a:r>
              <a:rPr lang="en-CA" sz="3200" dirty="0">
                <a:solidFill>
                  <a:schemeClr val="bg1"/>
                </a:solidFill>
              </a:rPr>
              <a:t>Player’s salary will be equivale to last year’s salary</a:t>
            </a:r>
          </a:p>
          <a:p>
            <a:pPr lvl="1"/>
            <a:r>
              <a:rPr lang="en-CA" sz="3200" dirty="0">
                <a:solidFill>
                  <a:schemeClr val="bg1"/>
                </a:solidFill>
              </a:rPr>
              <a:t>Only one starter and bench player for each position</a:t>
            </a:r>
            <a:endParaRPr lang="en-CA" sz="2800" dirty="0">
              <a:solidFill>
                <a:schemeClr val="bg1"/>
              </a:solidFill>
            </a:endParaRPr>
          </a:p>
          <a:p>
            <a:pPr lvl="1"/>
            <a:endParaRPr lang="en-CA" sz="2000" dirty="0">
              <a:solidFill>
                <a:schemeClr val="bg1"/>
              </a:solidFill>
            </a:endParaRPr>
          </a:p>
          <a:p>
            <a:pPr lvl="1"/>
            <a:endParaRPr lang="en-CA" sz="2000" dirty="0">
              <a:solidFill>
                <a:schemeClr val="bg1"/>
              </a:solidFill>
            </a:endParaRPr>
          </a:p>
        </p:txBody>
      </p:sp>
    </p:spTree>
    <p:extLst>
      <p:ext uri="{BB962C8B-B14F-4D97-AF65-F5344CB8AC3E}">
        <p14:creationId xmlns:p14="http://schemas.microsoft.com/office/powerpoint/2010/main" val="73633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Team Proposal</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200" y="2077384"/>
            <a:ext cx="10515600" cy="4148782"/>
          </a:xfrm>
        </p:spPr>
        <p:txBody>
          <a:bodyPr>
            <a:normAutofit/>
          </a:bodyPr>
          <a:lstStyle/>
          <a:p>
            <a:r>
              <a:rPr lang="en-CA" dirty="0">
                <a:solidFill>
                  <a:schemeClr val="bg1"/>
                </a:solidFill>
              </a:rPr>
              <a:t>Elon Musk, the owner of the Vancouver whales, wants to assemble a winning team for the 2021 season. He has hired Lucy Luo, Ryan Worm, and Tom Nierodzik to assemble multiple rosters based on different goals.</a:t>
            </a:r>
          </a:p>
          <a:p>
            <a:pPr lvl="1"/>
            <a:r>
              <a:rPr lang="en-CA" dirty="0">
                <a:solidFill>
                  <a:schemeClr val="bg1"/>
                </a:solidFill>
              </a:rPr>
              <a:t>Championship contender:</a:t>
            </a:r>
          </a:p>
          <a:p>
            <a:pPr marL="457200" lvl="1" indent="0">
              <a:buNone/>
            </a:pPr>
            <a:r>
              <a:rPr lang="en-CA" dirty="0">
                <a:solidFill>
                  <a:schemeClr val="bg1"/>
                </a:solidFill>
              </a:rPr>
              <a:t>The average number of wins required to get first place (regular season) is </a:t>
            </a:r>
            <a:r>
              <a:rPr lang="en-CA" b="1" dirty="0">
                <a:solidFill>
                  <a:schemeClr val="bg1"/>
                </a:solidFill>
              </a:rPr>
              <a:t>63.6 wins </a:t>
            </a:r>
            <a:r>
              <a:rPr lang="en-CA" dirty="0">
                <a:solidFill>
                  <a:schemeClr val="bg1"/>
                </a:solidFill>
              </a:rPr>
              <a:t>based off the last five years.</a:t>
            </a:r>
          </a:p>
          <a:p>
            <a:pPr lvl="1"/>
            <a:r>
              <a:rPr lang="en-CA" dirty="0">
                <a:solidFill>
                  <a:schemeClr val="bg1"/>
                </a:solidFill>
              </a:rPr>
              <a:t>Playoff contender:</a:t>
            </a:r>
          </a:p>
          <a:p>
            <a:pPr marL="457200" lvl="1" indent="0">
              <a:buNone/>
            </a:pPr>
            <a:r>
              <a:rPr lang="en-CA" dirty="0">
                <a:solidFill>
                  <a:schemeClr val="bg1"/>
                </a:solidFill>
              </a:rPr>
              <a:t>The average number of wins required to get sixteenth place (last playoff position) is </a:t>
            </a:r>
            <a:r>
              <a:rPr lang="en-CA" b="1" dirty="0">
                <a:solidFill>
                  <a:schemeClr val="bg1"/>
                </a:solidFill>
              </a:rPr>
              <a:t>38.6 wins</a:t>
            </a:r>
            <a:r>
              <a:rPr lang="en-CA" dirty="0">
                <a:solidFill>
                  <a:schemeClr val="bg1"/>
                </a:solidFill>
              </a:rPr>
              <a:t> over the</a:t>
            </a:r>
            <a:r>
              <a:rPr lang="en-CA" b="1" dirty="0">
                <a:solidFill>
                  <a:schemeClr val="bg1"/>
                </a:solidFill>
              </a:rPr>
              <a:t> </a:t>
            </a:r>
            <a:r>
              <a:rPr lang="en-CA" dirty="0">
                <a:solidFill>
                  <a:schemeClr val="bg1"/>
                </a:solidFill>
              </a:rPr>
              <a:t>last five years. </a:t>
            </a:r>
          </a:p>
          <a:p>
            <a:pPr marL="0" indent="0">
              <a:buNone/>
            </a:pPr>
            <a:endParaRPr lang="en-CA" sz="24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Tree>
    <p:extLst>
      <p:ext uri="{BB962C8B-B14F-4D97-AF65-F5344CB8AC3E}">
        <p14:creationId xmlns:p14="http://schemas.microsoft.com/office/powerpoint/2010/main" val="24748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Qualifying success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lose up of a mans face&#10;&#10;Description automatically generated">
            <a:extLst>
              <a:ext uri="{FF2B5EF4-FFF2-40B4-BE49-F238E27FC236}">
                <a16:creationId xmlns:a16="http://schemas.microsoft.com/office/drawing/2014/main" id="{F455E962-F0D7-4F69-9250-7224F5411C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6148870" y="370860"/>
            <a:ext cx="5463248" cy="53475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map&#10;&#10;Description automatically generated">
            <a:extLst>
              <a:ext uri="{FF2B5EF4-FFF2-40B4-BE49-F238E27FC236}">
                <a16:creationId xmlns:a16="http://schemas.microsoft.com/office/drawing/2014/main" id="{8FA0B082-26CA-4547-BE7A-0900F07AEA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69" y="455108"/>
            <a:ext cx="5489257" cy="5179008"/>
          </a:xfrm>
          <a:prstGeom prst="rect">
            <a:avLst/>
          </a:prstGeom>
        </p:spPr>
      </p:pic>
      <p:sp>
        <p:nvSpPr>
          <p:cNvPr id="15" name="Content Placeholder 2">
            <a:extLst>
              <a:ext uri="{FF2B5EF4-FFF2-40B4-BE49-F238E27FC236}">
                <a16:creationId xmlns:a16="http://schemas.microsoft.com/office/drawing/2014/main" id="{0253BB3D-9C06-4C46-9D79-236DF4C47203}"/>
              </a:ext>
            </a:extLst>
          </p:cNvPr>
          <p:cNvSpPr txBox="1">
            <a:spLocks/>
          </p:cNvSpPr>
          <p:nvPr/>
        </p:nvSpPr>
        <p:spPr>
          <a:xfrm>
            <a:off x="593202" y="5436531"/>
            <a:ext cx="5443362" cy="1037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CA" dirty="0">
                <a:solidFill>
                  <a:schemeClr val="bg1"/>
                </a:solidFill>
              </a:rPr>
              <a:t>The average number of wins required to get first place (regular season) is </a:t>
            </a:r>
            <a:r>
              <a:rPr lang="en-CA" b="1" dirty="0">
                <a:solidFill>
                  <a:schemeClr val="bg1"/>
                </a:solidFill>
              </a:rPr>
              <a:t>67 wins </a:t>
            </a:r>
            <a:r>
              <a:rPr lang="en-CA" dirty="0">
                <a:solidFill>
                  <a:schemeClr val="bg1"/>
                </a:solidFill>
              </a:rPr>
              <a:t>based off the last five years.</a:t>
            </a:r>
          </a:p>
          <a:p>
            <a:pPr marL="0" indent="0">
              <a:buFont typeface="Arial" panose="020B0604020202020204" pitchFamily="34" charset="0"/>
              <a:buNone/>
            </a:pPr>
            <a:endParaRPr lang="en-CA" sz="24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
        <p:nvSpPr>
          <p:cNvPr id="13" name="Content Placeholder 2">
            <a:extLst>
              <a:ext uri="{FF2B5EF4-FFF2-40B4-BE49-F238E27FC236}">
                <a16:creationId xmlns:a16="http://schemas.microsoft.com/office/drawing/2014/main" id="{E5BAF959-0B4E-4388-86DC-877957D93609}"/>
              </a:ext>
            </a:extLst>
          </p:cNvPr>
          <p:cNvSpPr txBox="1">
            <a:spLocks/>
          </p:cNvSpPr>
          <p:nvPr/>
        </p:nvSpPr>
        <p:spPr>
          <a:xfrm>
            <a:off x="6036565" y="5436530"/>
            <a:ext cx="5555668" cy="11014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CA" dirty="0">
                <a:solidFill>
                  <a:schemeClr val="bg1"/>
                </a:solidFill>
              </a:rPr>
              <a:t>The average number of wins required to get sixteenth place (last playoff position) is </a:t>
            </a:r>
            <a:r>
              <a:rPr lang="en-CA" b="1" dirty="0">
                <a:solidFill>
                  <a:schemeClr val="bg1"/>
                </a:solidFill>
              </a:rPr>
              <a:t>41 wins</a:t>
            </a:r>
            <a:r>
              <a:rPr lang="en-CA" dirty="0">
                <a:solidFill>
                  <a:schemeClr val="bg1"/>
                </a:solidFill>
              </a:rPr>
              <a:t> over the</a:t>
            </a:r>
            <a:r>
              <a:rPr lang="en-CA" b="1" dirty="0">
                <a:solidFill>
                  <a:schemeClr val="bg1"/>
                </a:solidFill>
              </a:rPr>
              <a:t> </a:t>
            </a:r>
            <a:r>
              <a:rPr lang="en-CA" dirty="0">
                <a:solidFill>
                  <a:schemeClr val="bg1"/>
                </a:solidFill>
              </a:rPr>
              <a:t>last five years. </a:t>
            </a:r>
          </a:p>
          <a:p>
            <a:pPr marL="0" indent="0">
              <a:buFont typeface="Arial" panose="020B0604020202020204" pitchFamily="34" charset="0"/>
              <a:buNone/>
            </a:pPr>
            <a:endParaRPr lang="en-CA" sz="24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Tree>
    <p:extLst>
      <p:ext uri="{BB962C8B-B14F-4D97-AF65-F5344CB8AC3E}">
        <p14:creationId xmlns:p14="http://schemas.microsoft.com/office/powerpoint/2010/main" val="413168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p:txBody>
          <a:bodyPr/>
          <a:lstStyle/>
          <a:p>
            <a:r>
              <a:rPr lang="en-CA" dirty="0"/>
              <a:t>2</a:t>
            </a:r>
            <a:r>
              <a:rPr lang="en-CA" dirty="0">
                <a:solidFill>
                  <a:schemeClr val="bg1"/>
                </a:solidFill>
              </a:rPr>
              <a:t>2020 Win Share Regression</a:t>
            </a:r>
            <a:endParaRPr lang="en-CA" dirty="0"/>
          </a:p>
        </p:txBody>
      </p:sp>
      <p:pic>
        <p:nvPicPr>
          <p:cNvPr id="17" name="Picture 16" descr="A close up of a map&#10;&#10;Description automatically generated">
            <a:extLst>
              <a:ext uri="{FF2B5EF4-FFF2-40B4-BE49-F238E27FC236}">
                <a16:creationId xmlns:a16="http://schemas.microsoft.com/office/drawing/2014/main" id="{EAE4646B-10D4-44DD-9A96-E41444A1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616" y="2101298"/>
            <a:ext cx="6009183" cy="4191080"/>
          </a:xfrm>
          <a:prstGeom prst="rect">
            <a:avLst/>
          </a:prstGeom>
        </p:spPr>
      </p:pic>
      <p:sp>
        <p:nvSpPr>
          <p:cNvPr id="2" name="TextBox 1">
            <a:extLst>
              <a:ext uri="{FF2B5EF4-FFF2-40B4-BE49-F238E27FC236}">
                <a16:creationId xmlns:a16="http://schemas.microsoft.com/office/drawing/2014/main" id="{8B60B1DF-8514-4D1A-ABCB-438E6A697009}"/>
              </a:ext>
            </a:extLst>
          </p:cNvPr>
          <p:cNvSpPr txBox="1"/>
          <p:nvPr/>
        </p:nvSpPr>
        <p:spPr>
          <a:xfrm>
            <a:off x="897636" y="2513260"/>
            <a:ext cx="4446979" cy="2862322"/>
          </a:xfrm>
          <a:prstGeom prst="rect">
            <a:avLst/>
          </a:prstGeom>
          <a:noFill/>
        </p:spPr>
        <p:txBody>
          <a:bodyPr wrap="square" rtlCol="0">
            <a:spAutoFit/>
          </a:bodyPr>
          <a:lstStyle/>
          <a:p>
            <a:r>
              <a:rPr lang="en-CA" dirty="0">
                <a:solidFill>
                  <a:schemeClr val="bg1"/>
                </a:solidFill>
              </a:rPr>
              <a:t>There is a moderate correlation </a:t>
            </a:r>
            <a:r>
              <a:rPr lang="en-CA" b="1" dirty="0">
                <a:solidFill>
                  <a:schemeClr val="bg1"/>
                </a:solidFill>
              </a:rPr>
              <a:t>(0.55) </a:t>
            </a:r>
            <a:r>
              <a:rPr lang="en-CA" dirty="0">
                <a:solidFill>
                  <a:schemeClr val="bg1"/>
                </a:solidFill>
              </a:rPr>
              <a:t>between salary and win share , thus suggesting there is a positive correlation.</a:t>
            </a:r>
          </a:p>
          <a:p>
            <a:endParaRPr lang="en-CA" dirty="0">
              <a:solidFill>
                <a:schemeClr val="bg1"/>
              </a:solidFill>
            </a:endParaRPr>
          </a:p>
          <a:p>
            <a:r>
              <a:rPr lang="en-CA" dirty="0">
                <a:solidFill>
                  <a:schemeClr val="bg1"/>
                </a:solidFill>
              </a:rPr>
              <a:t>The calculated r-square value is 0.29, which means the line of best fit explains 30% of the data points</a:t>
            </a:r>
          </a:p>
          <a:p>
            <a:endParaRPr lang="en-CA" dirty="0">
              <a:solidFill>
                <a:schemeClr val="bg1"/>
              </a:solidFill>
            </a:endParaRPr>
          </a:p>
          <a:p>
            <a:r>
              <a:rPr lang="en-CA" dirty="0">
                <a:solidFill>
                  <a:schemeClr val="bg1"/>
                </a:solidFill>
              </a:rPr>
              <a:t>All teams will be designed and built with Win Share Statistics</a:t>
            </a:r>
          </a:p>
        </p:txBody>
      </p:sp>
    </p:spTree>
    <p:extLst>
      <p:ext uri="{BB962C8B-B14F-4D97-AF65-F5344CB8AC3E}">
        <p14:creationId xmlns:p14="http://schemas.microsoft.com/office/powerpoint/2010/main" val="91487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4000" dirty="0"/>
              <a:t>Dream Team</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dirty="0">
                <a:latin typeface="+mn-lt"/>
              </a:rPr>
              <a:t>Built to dominate the league. Each player has the highest average win share for their position based off the last five seasons. </a:t>
            </a:r>
          </a:p>
          <a:p>
            <a:endParaRPr lang="en-CA" sz="2600" dirty="0">
              <a:latin typeface="+mn-lt"/>
            </a:endParaRPr>
          </a:p>
          <a:p>
            <a:r>
              <a:rPr lang="en-CA" sz="2600" dirty="0">
                <a:latin typeface="+mn-lt"/>
              </a:rPr>
              <a:t>WS is a metric that estimates how many wins that player contributes individually over the course of a season. </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5624465" y="3828645"/>
            <a:ext cx="1134904" cy="364837"/>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308885" y="1434214"/>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69412" y="37996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985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pic>
        <p:nvPicPr>
          <p:cNvPr id="4" name="Picture 3" descr="A person smiling for the camera&#10;&#10;Description automatically generated">
            <a:extLst>
              <a:ext uri="{FF2B5EF4-FFF2-40B4-BE49-F238E27FC236}">
                <a16:creationId xmlns:a16="http://schemas.microsoft.com/office/drawing/2014/main" id="{819E559C-84AC-40EA-B22C-DCDC2C71B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048" y="3173307"/>
            <a:ext cx="563788" cy="845682"/>
          </a:xfrm>
          <a:prstGeom prst="rect">
            <a:avLst/>
          </a:prstGeom>
        </p:spPr>
      </p:pic>
      <p:pic>
        <p:nvPicPr>
          <p:cNvPr id="6" name="Picture 5" descr="A person wearing a hat&#10;&#10;Description automatically generated">
            <a:extLst>
              <a:ext uri="{FF2B5EF4-FFF2-40B4-BE49-F238E27FC236}">
                <a16:creationId xmlns:a16="http://schemas.microsoft.com/office/drawing/2014/main" id="{E3529DBD-C9DB-468E-A77A-DCF4565894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8830" y="3146892"/>
            <a:ext cx="563788" cy="845682"/>
          </a:xfrm>
          <a:prstGeom prst="rect">
            <a:avLst/>
          </a:prstGeom>
        </p:spPr>
      </p:pic>
      <p:pic>
        <p:nvPicPr>
          <p:cNvPr id="8" name="Picture 7" descr="A person smiling for the camera&#10;&#10;Description automatically generated">
            <a:extLst>
              <a:ext uri="{FF2B5EF4-FFF2-40B4-BE49-F238E27FC236}">
                <a16:creationId xmlns:a16="http://schemas.microsoft.com/office/drawing/2014/main" id="{A9D2C787-4D61-400C-8B8C-9C3D7B5FF8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4021" y="4143599"/>
            <a:ext cx="563789" cy="845682"/>
          </a:xfrm>
          <a:prstGeom prst="rect">
            <a:avLst/>
          </a:prstGeom>
        </p:spPr>
      </p:pic>
      <p:pic>
        <p:nvPicPr>
          <p:cNvPr id="10" name="Picture 9" descr="A close up of a person&#10;&#10;Description automatically generated">
            <a:extLst>
              <a:ext uri="{FF2B5EF4-FFF2-40B4-BE49-F238E27FC236}">
                <a16:creationId xmlns:a16="http://schemas.microsoft.com/office/drawing/2014/main" id="{07F7FFF6-DCFE-44E0-8949-7C4A6BFFB7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5862" y="1807777"/>
            <a:ext cx="540666" cy="811000"/>
          </a:xfrm>
          <a:prstGeom prst="rect">
            <a:avLst/>
          </a:prstGeom>
        </p:spPr>
      </p:pic>
      <p:pic>
        <p:nvPicPr>
          <p:cNvPr id="12" name="Picture 11" descr="A close up of a person&#10;&#10;Description automatically generated">
            <a:extLst>
              <a:ext uri="{FF2B5EF4-FFF2-40B4-BE49-F238E27FC236}">
                <a16:creationId xmlns:a16="http://schemas.microsoft.com/office/drawing/2014/main" id="{4C279D2D-89F5-4F93-BBAE-0C438147D7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8464" y="5323802"/>
            <a:ext cx="563788" cy="845682"/>
          </a:xfrm>
          <a:prstGeom prst="rect">
            <a:avLst/>
          </a:prstGeom>
        </p:spPr>
      </p:pic>
      <p:pic>
        <p:nvPicPr>
          <p:cNvPr id="15" name="Picture 14" descr="A close up of a person&#10;&#10;Description automatically generated">
            <a:extLst>
              <a:ext uri="{FF2B5EF4-FFF2-40B4-BE49-F238E27FC236}">
                <a16:creationId xmlns:a16="http://schemas.microsoft.com/office/drawing/2014/main" id="{22852E27-DA68-4CD5-89E7-B6B188704D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1755" y="1158378"/>
            <a:ext cx="563788" cy="845682"/>
          </a:xfrm>
          <a:prstGeom prst="rect">
            <a:avLst/>
          </a:prstGeom>
        </p:spPr>
      </p:pic>
      <p:pic>
        <p:nvPicPr>
          <p:cNvPr id="17" name="Picture 16" descr="A person posing for the camera&#10;&#10;Description automatically generated">
            <a:extLst>
              <a:ext uri="{FF2B5EF4-FFF2-40B4-BE49-F238E27FC236}">
                <a16:creationId xmlns:a16="http://schemas.microsoft.com/office/drawing/2014/main" id="{053825EE-059E-4915-8CB7-1E40680B28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3316" y="1814681"/>
            <a:ext cx="563788" cy="845683"/>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C6226219-1F89-46A4-B5F1-D474800AEB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22363" y="1146171"/>
            <a:ext cx="563788" cy="845682"/>
          </a:xfrm>
          <a:prstGeom prst="rect">
            <a:avLst/>
          </a:prstGeom>
        </p:spPr>
      </p:pic>
      <p:pic>
        <p:nvPicPr>
          <p:cNvPr id="21" name="Picture 20" descr="A person smiling for the camera&#10;&#10;Description automatically generated">
            <a:extLst>
              <a:ext uri="{FF2B5EF4-FFF2-40B4-BE49-F238E27FC236}">
                <a16:creationId xmlns:a16="http://schemas.microsoft.com/office/drawing/2014/main" id="{2FC1AED6-E983-4AAE-9936-0639C8E466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4938" y="4132081"/>
            <a:ext cx="563788" cy="845682"/>
          </a:xfrm>
          <a:prstGeom prst="rect">
            <a:avLst/>
          </a:prstGeom>
        </p:spPr>
      </p:pic>
      <p:pic>
        <p:nvPicPr>
          <p:cNvPr id="23" name="Picture 22" descr="A person posing for the camera&#10;&#10;Description automatically generated">
            <a:extLst>
              <a:ext uri="{FF2B5EF4-FFF2-40B4-BE49-F238E27FC236}">
                <a16:creationId xmlns:a16="http://schemas.microsoft.com/office/drawing/2014/main" id="{6F4984BD-4FC9-4883-B85C-575325DDDE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31661" y="5336502"/>
            <a:ext cx="563787" cy="845682"/>
          </a:xfrm>
          <a:prstGeom prst="rect">
            <a:avLst/>
          </a:prstGeom>
        </p:spPr>
      </p:pic>
      <p:sp>
        <p:nvSpPr>
          <p:cNvPr id="3" name="TextBox 2">
            <a:extLst>
              <a:ext uri="{FF2B5EF4-FFF2-40B4-BE49-F238E27FC236}">
                <a16:creationId xmlns:a16="http://schemas.microsoft.com/office/drawing/2014/main" id="{853C7436-68D4-436E-B020-B9643428BCAD}"/>
              </a:ext>
            </a:extLst>
          </p:cNvPr>
          <p:cNvSpPr txBox="1"/>
          <p:nvPr/>
        </p:nvSpPr>
        <p:spPr>
          <a:xfrm>
            <a:off x="5361846" y="2579904"/>
            <a:ext cx="1018220" cy="461665"/>
          </a:xfrm>
          <a:prstGeom prst="rect">
            <a:avLst/>
          </a:prstGeom>
          <a:noFill/>
        </p:spPr>
        <p:txBody>
          <a:bodyPr wrap="square" rtlCol="0">
            <a:spAutoFit/>
          </a:bodyPr>
          <a:lstStyle/>
          <a:p>
            <a:r>
              <a:rPr lang="en-CA" sz="1200" dirty="0"/>
              <a:t>J. Harden</a:t>
            </a:r>
          </a:p>
          <a:p>
            <a:r>
              <a:rPr lang="en-CA" sz="1200" dirty="0"/>
              <a:t>Avg WS: 14.8 </a:t>
            </a:r>
          </a:p>
        </p:txBody>
      </p:sp>
      <p:sp>
        <p:nvSpPr>
          <p:cNvPr id="5" name="TextBox 4">
            <a:extLst>
              <a:ext uri="{FF2B5EF4-FFF2-40B4-BE49-F238E27FC236}">
                <a16:creationId xmlns:a16="http://schemas.microsoft.com/office/drawing/2014/main" id="{1397E6A9-43A8-49CA-8A41-2E034A62B050}"/>
              </a:ext>
            </a:extLst>
          </p:cNvPr>
          <p:cNvSpPr txBox="1"/>
          <p:nvPr/>
        </p:nvSpPr>
        <p:spPr>
          <a:xfrm>
            <a:off x="6288954" y="2592979"/>
            <a:ext cx="965715" cy="461665"/>
          </a:xfrm>
          <a:prstGeom prst="rect">
            <a:avLst/>
          </a:prstGeom>
          <a:noFill/>
        </p:spPr>
        <p:txBody>
          <a:bodyPr wrap="square" rtlCol="0">
            <a:spAutoFit/>
          </a:bodyPr>
          <a:lstStyle/>
          <a:p>
            <a:r>
              <a:rPr lang="en-CA" sz="1200" dirty="0"/>
              <a:t>F. VanVleet</a:t>
            </a:r>
          </a:p>
          <a:p>
            <a:r>
              <a:rPr lang="en-CA" sz="1200" dirty="0"/>
              <a:t>WS: 4.7</a:t>
            </a:r>
          </a:p>
        </p:txBody>
      </p:sp>
      <p:sp>
        <p:nvSpPr>
          <p:cNvPr id="9" name="TextBox 8">
            <a:extLst>
              <a:ext uri="{FF2B5EF4-FFF2-40B4-BE49-F238E27FC236}">
                <a16:creationId xmlns:a16="http://schemas.microsoft.com/office/drawing/2014/main" id="{5AC7F86B-B15E-4542-9BAD-890DD6D88695}"/>
              </a:ext>
            </a:extLst>
          </p:cNvPr>
          <p:cNvSpPr txBox="1"/>
          <p:nvPr/>
        </p:nvSpPr>
        <p:spPr>
          <a:xfrm>
            <a:off x="7620953" y="1982860"/>
            <a:ext cx="1126810" cy="461665"/>
          </a:xfrm>
          <a:prstGeom prst="rect">
            <a:avLst/>
          </a:prstGeom>
          <a:noFill/>
        </p:spPr>
        <p:txBody>
          <a:bodyPr wrap="square" rtlCol="0">
            <a:spAutoFit/>
          </a:bodyPr>
          <a:lstStyle/>
          <a:p>
            <a:r>
              <a:rPr lang="en-CA" sz="1200" dirty="0"/>
              <a:t>D. </a:t>
            </a:r>
            <a:r>
              <a:rPr lang="en-CA" sz="1200" dirty="0" err="1"/>
              <a:t>Lillard</a:t>
            </a:r>
            <a:endParaRPr lang="en-CA" sz="1200" dirty="0"/>
          </a:p>
          <a:p>
            <a:r>
              <a:rPr lang="en-CA" sz="1200" dirty="0"/>
              <a:t>Avg WS: 10.78 </a:t>
            </a:r>
          </a:p>
        </p:txBody>
      </p:sp>
      <p:sp>
        <p:nvSpPr>
          <p:cNvPr id="11" name="TextBox 10">
            <a:extLst>
              <a:ext uri="{FF2B5EF4-FFF2-40B4-BE49-F238E27FC236}">
                <a16:creationId xmlns:a16="http://schemas.microsoft.com/office/drawing/2014/main" id="{8B642307-1295-43EC-877A-3819ABD9ABE3}"/>
              </a:ext>
            </a:extLst>
          </p:cNvPr>
          <p:cNvSpPr txBox="1"/>
          <p:nvPr/>
        </p:nvSpPr>
        <p:spPr>
          <a:xfrm>
            <a:off x="8665766" y="1967518"/>
            <a:ext cx="925655" cy="461665"/>
          </a:xfrm>
          <a:prstGeom prst="rect">
            <a:avLst/>
          </a:prstGeom>
          <a:noFill/>
        </p:spPr>
        <p:txBody>
          <a:bodyPr wrap="square" rtlCol="0">
            <a:spAutoFit/>
          </a:bodyPr>
          <a:lstStyle/>
          <a:p>
            <a:r>
              <a:rPr lang="en-CA" sz="1200" dirty="0"/>
              <a:t>G. Hill</a:t>
            </a:r>
          </a:p>
          <a:p>
            <a:r>
              <a:rPr lang="en-CA" sz="1200" dirty="0"/>
              <a:t>Avg WS: 5.9</a:t>
            </a:r>
          </a:p>
        </p:txBody>
      </p:sp>
      <p:sp>
        <p:nvSpPr>
          <p:cNvPr id="14" name="TextBox 13">
            <a:extLst>
              <a:ext uri="{FF2B5EF4-FFF2-40B4-BE49-F238E27FC236}">
                <a16:creationId xmlns:a16="http://schemas.microsoft.com/office/drawing/2014/main" id="{3D4B826E-ADDB-4506-BFEE-268CBD91A4CB}"/>
              </a:ext>
            </a:extLst>
          </p:cNvPr>
          <p:cNvSpPr txBox="1"/>
          <p:nvPr/>
        </p:nvSpPr>
        <p:spPr>
          <a:xfrm>
            <a:off x="5684113" y="4968410"/>
            <a:ext cx="1490776" cy="469077"/>
          </a:xfrm>
          <a:prstGeom prst="rect">
            <a:avLst/>
          </a:prstGeom>
          <a:noFill/>
        </p:spPr>
        <p:txBody>
          <a:bodyPr wrap="square" rtlCol="0">
            <a:spAutoFit/>
          </a:bodyPr>
          <a:lstStyle/>
          <a:p>
            <a:r>
              <a:rPr lang="en-CA" sz="1200" dirty="0"/>
              <a:t>G. Antetokounmpo</a:t>
            </a:r>
          </a:p>
          <a:p>
            <a:r>
              <a:rPr lang="en-CA" sz="1200" dirty="0"/>
              <a:t>Avg WS: 11.24</a:t>
            </a:r>
          </a:p>
        </p:txBody>
      </p:sp>
      <p:sp>
        <p:nvSpPr>
          <p:cNvPr id="16" name="TextBox 15">
            <a:extLst>
              <a:ext uri="{FF2B5EF4-FFF2-40B4-BE49-F238E27FC236}">
                <a16:creationId xmlns:a16="http://schemas.microsoft.com/office/drawing/2014/main" id="{7DB71EA2-945C-475D-BC47-C1284F676A73}"/>
              </a:ext>
            </a:extLst>
          </p:cNvPr>
          <p:cNvSpPr txBox="1"/>
          <p:nvPr/>
        </p:nvSpPr>
        <p:spPr>
          <a:xfrm>
            <a:off x="7112010" y="4939850"/>
            <a:ext cx="1018220" cy="461665"/>
          </a:xfrm>
          <a:prstGeom prst="rect">
            <a:avLst/>
          </a:prstGeom>
          <a:noFill/>
        </p:spPr>
        <p:txBody>
          <a:bodyPr wrap="square" rtlCol="0">
            <a:spAutoFit/>
          </a:bodyPr>
          <a:lstStyle/>
          <a:p>
            <a:r>
              <a:rPr lang="en-CA" sz="1200" dirty="0"/>
              <a:t>K. Looney</a:t>
            </a:r>
          </a:p>
          <a:p>
            <a:r>
              <a:rPr lang="en-CA" sz="1200" dirty="0"/>
              <a:t>Avg WS: 6.0 </a:t>
            </a:r>
          </a:p>
        </p:txBody>
      </p:sp>
      <p:sp>
        <p:nvSpPr>
          <p:cNvPr id="18" name="TextBox 17">
            <a:extLst>
              <a:ext uri="{FF2B5EF4-FFF2-40B4-BE49-F238E27FC236}">
                <a16:creationId xmlns:a16="http://schemas.microsoft.com/office/drawing/2014/main" id="{18D48D5B-6D54-4428-8AD8-D6EE20607078}"/>
              </a:ext>
            </a:extLst>
          </p:cNvPr>
          <p:cNvSpPr txBox="1"/>
          <p:nvPr/>
        </p:nvSpPr>
        <p:spPr>
          <a:xfrm>
            <a:off x="9078302" y="3963989"/>
            <a:ext cx="1120042" cy="441453"/>
          </a:xfrm>
          <a:prstGeom prst="rect">
            <a:avLst/>
          </a:prstGeom>
          <a:noFill/>
        </p:spPr>
        <p:txBody>
          <a:bodyPr wrap="square" rtlCol="0">
            <a:spAutoFit/>
          </a:bodyPr>
          <a:lstStyle/>
          <a:p>
            <a:r>
              <a:rPr lang="en-CA" sz="1200" dirty="0"/>
              <a:t>R. </a:t>
            </a:r>
            <a:r>
              <a:rPr lang="en-CA" sz="1200" dirty="0" err="1"/>
              <a:t>Gobert</a:t>
            </a:r>
            <a:endParaRPr lang="en-CA" sz="1200" dirty="0"/>
          </a:p>
          <a:p>
            <a:r>
              <a:rPr lang="en-CA" sz="1200" dirty="0"/>
              <a:t>Avg WS: 10.64</a:t>
            </a:r>
          </a:p>
        </p:txBody>
      </p:sp>
      <p:sp>
        <p:nvSpPr>
          <p:cNvPr id="20" name="TextBox 19">
            <a:extLst>
              <a:ext uri="{FF2B5EF4-FFF2-40B4-BE49-F238E27FC236}">
                <a16:creationId xmlns:a16="http://schemas.microsoft.com/office/drawing/2014/main" id="{8E31E646-4330-487A-B871-45A6CB38B737}"/>
              </a:ext>
            </a:extLst>
          </p:cNvPr>
          <p:cNvSpPr txBox="1"/>
          <p:nvPr/>
        </p:nvSpPr>
        <p:spPr>
          <a:xfrm>
            <a:off x="10088880" y="3940592"/>
            <a:ext cx="1018220" cy="461665"/>
          </a:xfrm>
          <a:prstGeom prst="rect">
            <a:avLst/>
          </a:prstGeom>
          <a:noFill/>
        </p:spPr>
        <p:txBody>
          <a:bodyPr wrap="square" rtlCol="0">
            <a:spAutoFit/>
          </a:bodyPr>
          <a:lstStyle/>
          <a:p>
            <a:r>
              <a:rPr lang="en-CA" sz="1200" dirty="0"/>
              <a:t>M. Robinson</a:t>
            </a:r>
          </a:p>
          <a:p>
            <a:r>
              <a:rPr lang="en-CA" sz="1200" dirty="0"/>
              <a:t>Avg WS: 6.8</a:t>
            </a:r>
          </a:p>
        </p:txBody>
      </p:sp>
      <p:sp>
        <p:nvSpPr>
          <p:cNvPr id="22" name="TextBox 21">
            <a:extLst>
              <a:ext uri="{FF2B5EF4-FFF2-40B4-BE49-F238E27FC236}">
                <a16:creationId xmlns:a16="http://schemas.microsoft.com/office/drawing/2014/main" id="{E20F0290-F0B9-441B-859C-B0315637915C}"/>
              </a:ext>
            </a:extLst>
          </p:cNvPr>
          <p:cNvSpPr txBox="1"/>
          <p:nvPr/>
        </p:nvSpPr>
        <p:spPr>
          <a:xfrm>
            <a:off x="9391937" y="6110150"/>
            <a:ext cx="1120042" cy="485598"/>
          </a:xfrm>
          <a:prstGeom prst="rect">
            <a:avLst/>
          </a:prstGeom>
          <a:noFill/>
        </p:spPr>
        <p:txBody>
          <a:bodyPr wrap="square" rtlCol="0">
            <a:spAutoFit/>
          </a:bodyPr>
          <a:lstStyle/>
          <a:p>
            <a:r>
              <a:rPr lang="en-CA" sz="1200" dirty="0"/>
              <a:t>K. Durant</a:t>
            </a:r>
          </a:p>
          <a:p>
            <a:r>
              <a:rPr lang="en-CA" sz="1200" dirty="0"/>
              <a:t>Avg WS: 12.10</a:t>
            </a:r>
          </a:p>
        </p:txBody>
      </p:sp>
      <p:sp>
        <p:nvSpPr>
          <p:cNvPr id="24" name="TextBox 23">
            <a:extLst>
              <a:ext uri="{FF2B5EF4-FFF2-40B4-BE49-F238E27FC236}">
                <a16:creationId xmlns:a16="http://schemas.microsoft.com/office/drawing/2014/main" id="{9F1A2E54-95D3-4F39-8248-7C7CB1F333E1}"/>
              </a:ext>
            </a:extLst>
          </p:cNvPr>
          <p:cNvSpPr txBox="1"/>
          <p:nvPr/>
        </p:nvSpPr>
        <p:spPr>
          <a:xfrm>
            <a:off x="11245455" y="6139234"/>
            <a:ext cx="1018220" cy="461665"/>
          </a:xfrm>
          <a:prstGeom prst="rect">
            <a:avLst/>
          </a:prstGeom>
          <a:noFill/>
        </p:spPr>
        <p:txBody>
          <a:bodyPr wrap="square" rtlCol="0">
            <a:spAutoFit/>
          </a:bodyPr>
          <a:lstStyle/>
          <a:p>
            <a:r>
              <a:rPr lang="en-CA" sz="1200" dirty="0"/>
              <a:t>G. Hayward</a:t>
            </a:r>
          </a:p>
          <a:p>
            <a:r>
              <a:rPr lang="en-CA" sz="1200" dirty="0"/>
              <a:t>Avg WS: 5.0 </a:t>
            </a:r>
          </a:p>
        </p:txBody>
      </p:sp>
    </p:spTree>
    <p:extLst>
      <p:ext uri="{BB962C8B-B14F-4D97-AF65-F5344CB8AC3E}">
        <p14:creationId xmlns:p14="http://schemas.microsoft.com/office/powerpoint/2010/main" val="178201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4000" dirty="0"/>
              <a:t>Offensive Power House</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dirty="0">
                <a:latin typeface="+mn-lt"/>
              </a:rPr>
              <a:t>The offensive power house features the flashes players in the league. The team is strictly built on offense. This roster is made up of the top five players selected by highest average Offensive Win Shares (OWS) base off the last five seasons. </a:t>
            </a:r>
          </a:p>
          <a:p>
            <a:endParaRPr lang="en-CA" sz="2800" dirty="0">
              <a:latin typeface="+mn-lt"/>
            </a:endParaRPr>
          </a:p>
          <a:p>
            <a:endParaRPr lang="en-CA" sz="2800" dirty="0">
              <a:latin typeface="+mn-lt"/>
            </a:endParaRPr>
          </a:p>
          <a:p>
            <a:r>
              <a:rPr lang="en-CA" sz="2800" dirty="0">
                <a:latin typeface="+mn-lt"/>
              </a:rPr>
              <a:t>OWS measures the offensive contributions that player brings to their team as wins over the course of a regular season. </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5624465" y="3828645"/>
            <a:ext cx="1134904" cy="364837"/>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308885" y="1434214"/>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69412" y="37996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985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pic>
        <p:nvPicPr>
          <p:cNvPr id="4" name="Picture 3" descr="A person smiling for the camera&#10;&#10;Description automatically generated">
            <a:extLst>
              <a:ext uri="{FF2B5EF4-FFF2-40B4-BE49-F238E27FC236}">
                <a16:creationId xmlns:a16="http://schemas.microsoft.com/office/drawing/2014/main" id="{819E559C-84AC-40EA-B22C-DCDC2C71B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048" y="3173307"/>
            <a:ext cx="563788" cy="845682"/>
          </a:xfrm>
          <a:prstGeom prst="rect">
            <a:avLst/>
          </a:prstGeom>
        </p:spPr>
      </p:pic>
      <p:pic>
        <p:nvPicPr>
          <p:cNvPr id="6" name="Picture 5" descr="A person wearing a hat&#10;&#10;Description automatically generated">
            <a:extLst>
              <a:ext uri="{FF2B5EF4-FFF2-40B4-BE49-F238E27FC236}">
                <a16:creationId xmlns:a16="http://schemas.microsoft.com/office/drawing/2014/main" id="{E3529DBD-C9DB-468E-A77A-DCF4565894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8830" y="3146892"/>
            <a:ext cx="563788" cy="845682"/>
          </a:xfrm>
          <a:prstGeom prst="rect">
            <a:avLst/>
          </a:prstGeom>
        </p:spPr>
      </p:pic>
      <p:pic>
        <p:nvPicPr>
          <p:cNvPr id="8" name="Picture 7" descr="A person smiling for the camera&#10;&#10;Description automatically generated">
            <a:extLst>
              <a:ext uri="{FF2B5EF4-FFF2-40B4-BE49-F238E27FC236}">
                <a16:creationId xmlns:a16="http://schemas.microsoft.com/office/drawing/2014/main" id="{A9D2C787-4D61-400C-8B8C-9C3D7B5FF8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4021" y="4143599"/>
            <a:ext cx="563789" cy="845682"/>
          </a:xfrm>
          <a:prstGeom prst="rect">
            <a:avLst/>
          </a:prstGeom>
        </p:spPr>
      </p:pic>
      <p:pic>
        <p:nvPicPr>
          <p:cNvPr id="10" name="Picture 9" descr="A close up of a person&#10;&#10;Description automatically generated">
            <a:extLst>
              <a:ext uri="{FF2B5EF4-FFF2-40B4-BE49-F238E27FC236}">
                <a16:creationId xmlns:a16="http://schemas.microsoft.com/office/drawing/2014/main" id="{07F7FFF6-DCFE-44E0-8949-7C4A6BFFB7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5862" y="1807777"/>
            <a:ext cx="540666" cy="811000"/>
          </a:xfrm>
          <a:prstGeom prst="rect">
            <a:avLst/>
          </a:prstGeom>
        </p:spPr>
      </p:pic>
      <p:pic>
        <p:nvPicPr>
          <p:cNvPr id="12" name="Picture 11" descr="A close up of a person&#10;&#10;Description automatically generated">
            <a:extLst>
              <a:ext uri="{FF2B5EF4-FFF2-40B4-BE49-F238E27FC236}">
                <a16:creationId xmlns:a16="http://schemas.microsoft.com/office/drawing/2014/main" id="{4C279D2D-89F5-4F93-BBAE-0C438147D7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8464" y="5323802"/>
            <a:ext cx="563788" cy="845682"/>
          </a:xfrm>
          <a:prstGeom prst="rect">
            <a:avLst/>
          </a:prstGeom>
        </p:spPr>
      </p:pic>
      <p:pic>
        <p:nvPicPr>
          <p:cNvPr id="15" name="Picture 14" descr="A close up of a person&#10;&#10;Description automatically generated">
            <a:extLst>
              <a:ext uri="{FF2B5EF4-FFF2-40B4-BE49-F238E27FC236}">
                <a16:creationId xmlns:a16="http://schemas.microsoft.com/office/drawing/2014/main" id="{22852E27-DA68-4CD5-89E7-B6B188704D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1755" y="1158378"/>
            <a:ext cx="563788" cy="845682"/>
          </a:xfrm>
          <a:prstGeom prst="rect">
            <a:avLst/>
          </a:prstGeom>
        </p:spPr>
      </p:pic>
      <p:pic>
        <p:nvPicPr>
          <p:cNvPr id="17" name="Picture 16" descr="A person posing for the camera&#10;&#10;Description automatically generated">
            <a:extLst>
              <a:ext uri="{FF2B5EF4-FFF2-40B4-BE49-F238E27FC236}">
                <a16:creationId xmlns:a16="http://schemas.microsoft.com/office/drawing/2014/main" id="{053825EE-059E-4915-8CB7-1E40680B28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3316" y="1814681"/>
            <a:ext cx="563788" cy="845683"/>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C6226219-1F89-46A4-B5F1-D474800AEB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22363" y="1146171"/>
            <a:ext cx="563788" cy="845682"/>
          </a:xfrm>
          <a:prstGeom prst="rect">
            <a:avLst/>
          </a:prstGeom>
        </p:spPr>
      </p:pic>
      <p:pic>
        <p:nvPicPr>
          <p:cNvPr id="21" name="Picture 20" descr="A person smiling for the camera&#10;&#10;Description automatically generated">
            <a:extLst>
              <a:ext uri="{FF2B5EF4-FFF2-40B4-BE49-F238E27FC236}">
                <a16:creationId xmlns:a16="http://schemas.microsoft.com/office/drawing/2014/main" id="{2FC1AED6-E983-4AAE-9936-0639C8E466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4938" y="4132081"/>
            <a:ext cx="563788" cy="845682"/>
          </a:xfrm>
          <a:prstGeom prst="rect">
            <a:avLst/>
          </a:prstGeom>
        </p:spPr>
      </p:pic>
      <p:pic>
        <p:nvPicPr>
          <p:cNvPr id="23" name="Picture 22" descr="A person posing for the camera&#10;&#10;Description automatically generated">
            <a:extLst>
              <a:ext uri="{FF2B5EF4-FFF2-40B4-BE49-F238E27FC236}">
                <a16:creationId xmlns:a16="http://schemas.microsoft.com/office/drawing/2014/main" id="{6F4984BD-4FC9-4883-B85C-575325DDDE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31661" y="5336502"/>
            <a:ext cx="563787" cy="845682"/>
          </a:xfrm>
          <a:prstGeom prst="rect">
            <a:avLst/>
          </a:prstGeom>
        </p:spPr>
      </p:pic>
      <p:sp>
        <p:nvSpPr>
          <p:cNvPr id="3" name="TextBox 2">
            <a:extLst>
              <a:ext uri="{FF2B5EF4-FFF2-40B4-BE49-F238E27FC236}">
                <a16:creationId xmlns:a16="http://schemas.microsoft.com/office/drawing/2014/main" id="{853C7436-68D4-436E-B020-B9643428BCAD}"/>
              </a:ext>
            </a:extLst>
          </p:cNvPr>
          <p:cNvSpPr txBox="1"/>
          <p:nvPr/>
        </p:nvSpPr>
        <p:spPr>
          <a:xfrm>
            <a:off x="5361846" y="2579904"/>
            <a:ext cx="1018220" cy="461665"/>
          </a:xfrm>
          <a:prstGeom prst="rect">
            <a:avLst/>
          </a:prstGeom>
          <a:noFill/>
        </p:spPr>
        <p:txBody>
          <a:bodyPr wrap="square" rtlCol="0">
            <a:spAutoFit/>
          </a:bodyPr>
          <a:lstStyle/>
          <a:p>
            <a:r>
              <a:rPr lang="en-CA" sz="1200" dirty="0"/>
              <a:t>J. Harden</a:t>
            </a:r>
          </a:p>
          <a:p>
            <a:r>
              <a:rPr lang="en-CA" sz="1200" dirty="0"/>
              <a:t>Avg WS: 14.8 </a:t>
            </a:r>
          </a:p>
        </p:txBody>
      </p:sp>
      <p:sp>
        <p:nvSpPr>
          <p:cNvPr id="5" name="TextBox 4">
            <a:extLst>
              <a:ext uri="{FF2B5EF4-FFF2-40B4-BE49-F238E27FC236}">
                <a16:creationId xmlns:a16="http://schemas.microsoft.com/office/drawing/2014/main" id="{1397E6A9-43A8-49CA-8A41-2E034A62B050}"/>
              </a:ext>
            </a:extLst>
          </p:cNvPr>
          <p:cNvSpPr txBox="1"/>
          <p:nvPr/>
        </p:nvSpPr>
        <p:spPr>
          <a:xfrm>
            <a:off x="6288954" y="2592979"/>
            <a:ext cx="965715" cy="461665"/>
          </a:xfrm>
          <a:prstGeom prst="rect">
            <a:avLst/>
          </a:prstGeom>
          <a:noFill/>
        </p:spPr>
        <p:txBody>
          <a:bodyPr wrap="square" rtlCol="0">
            <a:spAutoFit/>
          </a:bodyPr>
          <a:lstStyle/>
          <a:p>
            <a:r>
              <a:rPr lang="en-CA" sz="1200" dirty="0"/>
              <a:t>F. VanVleet</a:t>
            </a:r>
          </a:p>
          <a:p>
            <a:r>
              <a:rPr lang="en-CA" sz="1200" dirty="0"/>
              <a:t>WS: 4.7</a:t>
            </a:r>
          </a:p>
        </p:txBody>
      </p:sp>
      <p:sp>
        <p:nvSpPr>
          <p:cNvPr id="9" name="TextBox 8">
            <a:extLst>
              <a:ext uri="{FF2B5EF4-FFF2-40B4-BE49-F238E27FC236}">
                <a16:creationId xmlns:a16="http://schemas.microsoft.com/office/drawing/2014/main" id="{5AC7F86B-B15E-4542-9BAD-890DD6D88695}"/>
              </a:ext>
            </a:extLst>
          </p:cNvPr>
          <p:cNvSpPr txBox="1"/>
          <p:nvPr/>
        </p:nvSpPr>
        <p:spPr>
          <a:xfrm>
            <a:off x="7620953" y="1982860"/>
            <a:ext cx="1126810" cy="461665"/>
          </a:xfrm>
          <a:prstGeom prst="rect">
            <a:avLst/>
          </a:prstGeom>
          <a:noFill/>
        </p:spPr>
        <p:txBody>
          <a:bodyPr wrap="square" rtlCol="0">
            <a:spAutoFit/>
          </a:bodyPr>
          <a:lstStyle/>
          <a:p>
            <a:r>
              <a:rPr lang="en-CA" sz="1200" dirty="0"/>
              <a:t>D. </a:t>
            </a:r>
            <a:r>
              <a:rPr lang="en-CA" sz="1200" dirty="0" err="1"/>
              <a:t>Lillard</a:t>
            </a:r>
            <a:endParaRPr lang="en-CA" sz="1200" dirty="0"/>
          </a:p>
          <a:p>
            <a:r>
              <a:rPr lang="en-CA" sz="1200" dirty="0"/>
              <a:t>Avg WS: 10.78 </a:t>
            </a:r>
          </a:p>
        </p:txBody>
      </p:sp>
      <p:sp>
        <p:nvSpPr>
          <p:cNvPr id="11" name="TextBox 10">
            <a:extLst>
              <a:ext uri="{FF2B5EF4-FFF2-40B4-BE49-F238E27FC236}">
                <a16:creationId xmlns:a16="http://schemas.microsoft.com/office/drawing/2014/main" id="{8B642307-1295-43EC-877A-3819ABD9ABE3}"/>
              </a:ext>
            </a:extLst>
          </p:cNvPr>
          <p:cNvSpPr txBox="1"/>
          <p:nvPr/>
        </p:nvSpPr>
        <p:spPr>
          <a:xfrm>
            <a:off x="8665766" y="1967518"/>
            <a:ext cx="925655" cy="461665"/>
          </a:xfrm>
          <a:prstGeom prst="rect">
            <a:avLst/>
          </a:prstGeom>
          <a:noFill/>
        </p:spPr>
        <p:txBody>
          <a:bodyPr wrap="square" rtlCol="0">
            <a:spAutoFit/>
          </a:bodyPr>
          <a:lstStyle/>
          <a:p>
            <a:r>
              <a:rPr lang="en-CA" sz="1200" dirty="0"/>
              <a:t>G. Hill</a:t>
            </a:r>
          </a:p>
          <a:p>
            <a:r>
              <a:rPr lang="en-CA" sz="1200" dirty="0"/>
              <a:t>Avg WS: 5.9</a:t>
            </a:r>
          </a:p>
        </p:txBody>
      </p:sp>
      <p:sp>
        <p:nvSpPr>
          <p:cNvPr id="14" name="TextBox 13">
            <a:extLst>
              <a:ext uri="{FF2B5EF4-FFF2-40B4-BE49-F238E27FC236}">
                <a16:creationId xmlns:a16="http://schemas.microsoft.com/office/drawing/2014/main" id="{3D4B826E-ADDB-4506-BFEE-268CBD91A4CB}"/>
              </a:ext>
            </a:extLst>
          </p:cNvPr>
          <p:cNvSpPr txBox="1"/>
          <p:nvPr/>
        </p:nvSpPr>
        <p:spPr>
          <a:xfrm>
            <a:off x="5684113" y="4968410"/>
            <a:ext cx="1490776" cy="469077"/>
          </a:xfrm>
          <a:prstGeom prst="rect">
            <a:avLst/>
          </a:prstGeom>
          <a:noFill/>
        </p:spPr>
        <p:txBody>
          <a:bodyPr wrap="square" rtlCol="0">
            <a:spAutoFit/>
          </a:bodyPr>
          <a:lstStyle/>
          <a:p>
            <a:r>
              <a:rPr lang="en-CA" sz="1200" dirty="0"/>
              <a:t>G. Antetokounmpo</a:t>
            </a:r>
          </a:p>
          <a:p>
            <a:r>
              <a:rPr lang="en-CA" sz="1200" dirty="0"/>
              <a:t>Avg WS: 11.24</a:t>
            </a:r>
          </a:p>
        </p:txBody>
      </p:sp>
      <p:sp>
        <p:nvSpPr>
          <p:cNvPr id="16" name="TextBox 15">
            <a:extLst>
              <a:ext uri="{FF2B5EF4-FFF2-40B4-BE49-F238E27FC236}">
                <a16:creationId xmlns:a16="http://schemas.microsoft.com/office/drawing/2014/main" id="{7DB71EA2-945C-475D-BC47-C1284F676A73}"/>
              </a:ext>
            </a:extLst>
          </p:cNvPr>
          <p:cNvSpPr txBox="1"/>
          <p:nvPr/>
        </p:nvSpPr>
        <p:spPr>
          <a:xfrm>
            <a:off x="7112010" y="4939850"/>
            <a:ext cx="1018220" cy="461665"/>
          </a:xfrm>
          <a:prstGeom prst="rect">
            <a:avLst/>
          </a:prstGeom>
          <a:noFill/>
        </p:spPr>
        <p:txBody>
          <a:bodyPr wrap="square" rtlCol="0">
            <a:spAutoFit/>
          </a:bodyPr>
          <a:lstStyle/>
          <a:p>
            <a:r>
              <a:rPr lang="en-CA" sz="1200" dirty="0"/>
              <a:t>K. Looney</a:t>
            </a:r>
          </a:p>
          <a:p>
            <a:r>
              <a:rPr lang="en-CA" sz="1200" dirty="0"/>
              <a:t>Avg WS: 6.0 </a:t>
            </a:r>
          </a:p>
        </p:txBody>
      </p:sp>
      <p:sp>
        <p:nvSpPr>
          <p:cNvPr id="18" name="TextBox 17">
            <a:extLst>
              <a:ext uri="{FF2B5EF4-FFF2-40B4-BE49-F238E27FC236}">
                <a16:creationId xmlns:a16="http://schemas.microsoft.com/office/drawing/2014/main" id="{18D48D5B-6D54-4428-8AD8-D6EE20607078}"/>
              </a:ext>
            </a:extLst>
          </p:cNvPr>
          <p:cNvSpPr txBox="1"/>
          <p:nvPr/>
        </p:nvSpPr>
        <p:spPr>
          <a:xfrm>
            <a:off x="9078302" y="3963989"/>
            <a:ext cx="1120042" cy="461665"/>
          </a:xfrm>
          <a:prstGeom prst="rect">
            <a:avLst/>
          </a:prstGeom>
          <a:noFill/>
        </p:spPr>
        <p:txBody>
          <a:bodyPr wrap="square" rtlCol="0">
            <a:spAutoFit/>
          </a:bodyPr>
          <a:lstStyle/>
          <a:p>
            <a:r>
              <a:rPr lang="en-CA" sz="1200" dirty="0"/>
              <a:t>K. Towns</a:t>
            </a:r>
          </a:p>
          <a:p>
            <a:r>
              <a:rPr lang="en-CA" sz="1200" dirty="0"/>
              <a:t>Avg WS: 10.10</a:t>
            </a:r>
          </a:p>
        </p:txBody>
      </p:sp>
      <p:sp>
        <p:nvSpPr>
          <p:cNvPr id="20" name="TextBox 19">
            <a:extLst>
              <a:ext uri="{FF2B5EF4-FFF2-40B4-BE49-F238E27FC236}">
                <a16:creationId xmlns:a16="http://schemas.microsoft.com/office/drawing/2014/main" id="{8E31E646-4330-487A-B871-45A6CB38B737}"/>
              </a:ext>
            </a:extLst>
          </p:cNvPr>
          <p:cNvSpPr txBox="1"/>
          <p:nvPr/>
        </p:nvSpPr>
        <p:spPr>
          <a:xfrm>
            <a:off x="10088880" y="3940592"/>
            <a:ext cx="1018220" cy="461665"/>
          </a:xfrm>
          <a:prstGeom prst="rect">
            <a:avLst/>
          </a:prstGeom>
          <a:noFill/>
        </p:spPr>
        <p:txBody>
          <a:bodyPr wrap="square" rtlCol="0">
            <a:spAutoFit/>
          </a:bodyPr>
          <a:lstStyle/>
          <a:p>
            <a:r>
              <a:rPr lang="en-CA" sz="1200" dirty="0"/>
              <a:t>M. Robinson</a:t>
            </a:r>
          </a:p>
          <a:p>
            <a:r>
              <a:rPr lang="en-CA" sz="1200" dirty="0"/>
              <a:t>Avg WS: 6.8</a:t>
            </a:r>
          </a:p>
        </p:txBody>
      </p:sp>
      <p:sp>
        <p:nvSpPr>
          <p:cNvPr id="22" name="TextBox 21">
            <a:extLst>
              <a:ext uri="{FF2B5EF4-FFF2-40B4-BE49-F238E27FC236}">
                <a16:creationId xmlns:a16="http://schemas.microsoft.com/office/drawing/2014/main" id="{E20F0290-F0B9-441B-859C-B0315637915C}"/>
              </a:ext>
            </a:extLst>
          </p:cNvPr>
          <p:cNvSpPr txBox="1"/>
          <p:nvPr/>
        </p:nvSpPr>
        <p:spPr>
          <a:xfrm>
            <a:off x="9391937" y="6110150"/>
            <a:ext cx="1120042" cy="485598"/>
          </a:xfrm>
          <a:prstGeom prst="rect">
            <a:avLst/>
          </a:prstGeom>
          <a:noFill/>
        </p:spPr>
        <p:txBody>
          <a:bodyPr wrap="square" rtlCol="0">
            <a:spAutoFit/>
          </a:bodyPr>
          <a:lstStyle/>
          <a:p>
            <a:r>
              <a:rPr lang="en-CA" sz="1200" dirty="0"/>
              <a:t>K. Durant</a:t>
            </a:r>
          </a:p>
          <a:p>
            <a:r>
              <a:rPr lang="en-CA" sz="1200" dirty="0"/>
              <a:t>Avg WS: 12.10</a:t>
            </a:r>
          </a:p>
        </p:txBody>
      </p:sp>
      <p:sp>
        <p:nvSpPr>
          <p:cNvPr id="24" name="TextBox 23">
            <a:extLst>
              <a:ext uri="{FF2B5EF4-FFF2-40B4-BE49-F238E27FC236}">
                <a16:creationId xmlns:a16="http://schemas.microsoft.com/office/drawing/2014/main" id="{9F1A2E54-95D3-4F39-8248-7C7CB1F333E1}"/>
              </a:ext>
            </a:extLst>
          </p:cNvPr>
          <p:cNvSpPr txBox="1"/>
          <p:nvPr/>
        </p:nvSpPr>
        <p:spPr>
          <a:xfrm>
            <a:off x="11245455" y="6139234"/>
            <a:ext cx="1018220" cy="461665"/>
          </a:xfrm>
          <a:prstGeom prst="rect">
            <a:avLst/>
          </a:prstGeom>
          <a:noFill/>
        </p:spPr>
        <p:txBody>
          <a:bodyPr wrap="square" rtlCol="0">
            <a:spAutoFit/>
          </a:bodyPr>
          <a:lstStyle/>
          <a:p>
            <a:r>
              <a:rPr lang="en-CA" sz="1200" dirty="0"/>
              <a:t>G. Hayward</a:t>
            </a:r>
          </a:p>
          <a:p>
            <a:r>
              <a:rPr lang="en-CA" sz="1200" dirty="0"/>
              <a:t>Avg WS: 5.0 </a:t>
            </a:r>
          </a:p>
        </p:txBody>
      </p:sp>
      <p:pic>
        <p:nvPicPr>
          <p:cNvPr id="7" name="Picture 6" descr="A person smiling for the camera&#10;&#10;Description automatically generated">
            <a:extLst>
              <a:ext uri="{FF2B5EF4-FFF2-40B4-BE49-F238E27FC236}">
                <a16:creationId xmlns:a16="http://schemas.microsoft.com/office/drawing/2014/main" id="{BB658DEE-95C4-4267-A73A-0A55F9F60C2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85975" y="3173307"/>
            <a:ext cx="563789" cy="845684"/>
          </a:xfrm>
          <a:prstGeom prst="rect">
            <a:avLst/>
          </a:prstGeom>
        </p:spPr>
      </p:pic>
    </p:spTree>
    <p:extLst>
      <p:ext uri="{BB962C8B-B14F-4D97-AF65-F5344CB8AC3E}">
        <p14:creationId xmlns:p14="http://schemas.microsoft.com/office/powerpoint/2010/main" val="230122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4000" dirty="0"/>
              <a:t>Defensive Power House</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6119765" y="3827598"/>
            <a:ext cx="1134904" cy="646331"/>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9091361" y="2838244"/>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191099" y="1424849"/>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94812" y="38377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477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10250328" y="2839853"/>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pic>
        <p:nvPicPr>
          <p:cNvPr id="3" name="Picture 10" descr="Photo of Paul George">
            <a:extLst>
              <a:ext uri="{FF2B5EF4-FFF2-40B4-BE49-F238E27FC236}">
                <a16:creationId xmlns:a16="http://schemas.microsoft.com/office/drawing/2014/main" id="{03DB7DB3-5833-4968-9149-E5CA77BD1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975" y="1829241"/>
            <a:ext cx="563789" cy="8456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Photo of Wesley Matthews">
            <a:extLst>
              <a:ext uri="{FF2B5EF4-FFF2-40B4-BE49-F238E27FC236}">
                <a16:creationId xmlns:a16="http://schemas.microsoft.com/office/drawing/2014/main" id="{1647C522-A175-4E91-A462-76CB0A23CB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5393" y="1842454"/>
            <a:ext cx="563791" cy="8456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Photo of Russell Westbrook">
            <a:extLst>
              <a:ext uri="{FF2B5EF4-FFF2-40B4-BE49-F238E27FC236}">
                <a16:creationId xmlns:a16="http://schemas.microsoft.com/office/drawing/2014/main" id="{85BFDA39-A578-495B-BB54-09E4DC0AB5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4310" y="1113201"/>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Photo of Eric Bledsoe">
            <a:extLst>
              <a:ext uri="{FF2B5EF4-FFF2-40B4-BE49-F238E27FC236}">
                <a16:creationId xmlns:a16="http://schemas.microsoft.com/office/drawing/2014/main" id="{F5B8EE9E-DB36-48B8-80A2-408850668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5899" y="1090335"/>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Photo of Andre Drummond">
            <a:extLst>
              <a:ext uri="{FF2B5EF4-FFF2-40B4-BE49-F238E27FC236}">
                <a16:creationId xmlns:a16="http://schemas.microsoft.com/office/drawing/2014/main" id="{AFAD82FC-D967-440E-B911-0B9DCAAC39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32544" y="3248054"/>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hoto of Steven Adams">
            <a:extLst>
              <a:ext uri="{FF2B5EF4-FFF2-40B4-BE49-F238E27FC236}">
                <a16:creationId xmlns:a16="http://schemas.microsoft.com/office/drawing/2014/main" id="{B06682A4-B223-458A-B9CA-25B42338C7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5105" y="3219905"/>
            <a:ext cx="563788" cy="8456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Photo of Kristaps Porziņģis">
            <a:extLst>
              <a:ext uri="{FF2B5EF4-FFF2-40B4-BE49-F238E27FC236}">
                <a16:creationId xmlns:a16="http://schemas.microsoft.com/office/drawing/2014/main" id="{48D5F7D6-29B8-4F95-A075-AB9D0E0CF7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0132" y="4150763"/>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4" descr="Photo of Kawhi Leonard">
            <a:extLst>
              <a:ext uri="{FF2B5EF4-FFF2-40B4-BE49-F238E27FC236}">
                <a16:creationId xmlns:a16="http://schemas.microsoft.com/office/drawing/2014/main" id="{C427BCC9-A7CA-4D12-B2A2-4CC4B6F728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9476" y="5338878"/>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0" descr="Photo of Thabo Sefolosha">
            <a:extLst>
              <a:ext uri="{FF2B5EF4-FFF2-40B4-BE49-F238E27FC236}">
                <a16:creationId xmlns:a16="http://schemas.microsoft.com/office/drawing/2014/main" id="{CB65A7B4-5967-4CCF-AA0C-A29B9CF117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15108" y="5350358"/>
            <a:ext cx="563788" cy="84568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311E3DEE-476A-412F-A810-9BA50D027DC6}"/>
              </a:ext>
            </a:extLst>
          </p:cNvPr>
          <p:cNvSpPr txBox="1"/>
          <p:nvPr/>
        </p:nvSpPr>
        <p:spPr>
          <a:xfrm>
            <a:off x="868101" y="1729663"/>
            <a:ext cx="2994807" cy="4801314"/>
          </a:xfrm>
          <a:prstGeom prst="rect">
            <a:avLst/>
          </a:prstGeom>
          <a:noFill/>
        </p:spPr>
        <p:txBody>
          <a:bodyPr wrap="square" rtlCol="0">
            <a:spAutoFit/>
          </a:bodyPr>
          <a:lstStyle/>
          <a:p>
            <a:r>
              <a:rPr lang="en-CA" sz="1800" dirty="0"/>
              <a:t>This team is the definition, defense wins championships. This team is built to stop offense and win games playing shut down basketball. This roster is built by selecting players with the highest average Defensive Win Shares (DWS) </a:t>
            </a:r>
            <a:r>
              <a:rPr lang="en-CA" dirty="0"/>
              <a:t>based off the last five season</a:t>
            </a:r>
            <a:r>
              <a:rPr lang="en-CA" sz="1800" dirty="0"/>
              <a:t>. </a:t>
            </a:r>
          </a:p>
          <a:p>
            <a:endParaRPr lang="en-CA" dirty="0"/>
          </a:p>
          <a:p>
            <a:r>
              <a:rPr lang="en-CA" sz="1800" dirty="0"/>
              <a:t>DWS measures the defensive contributions that player brings to their team as wins over the course of a regular season</a:t>
            </a:r>
            <a:r>
              <a:rPr lang="en-CA" sz="1800" dirty="0">
                <a:solidFill>
                  <a:schemeClr val="bg1"/>
                </a:solidFill>
              </a:rPr>
              <a:t>. </a:t>
            </a:r>
          </a:p>
          <a:p>
            <a:endParaRPr lang="en-CA" dirty="0"/>
          </a:p>
        </p:txBody>
      </p:sp>
      <p:sp>
        <p:nvSpPr>
          <p:cNvPr id="4" name="TextBox 3">
            <a:extLst>
              <a:ext uri="{FF2B5EF4-FFF2-40B4-BE49-F238E27FC236}">
                <a16:creationId xmlns:a16="http://schemas.microsoft.com/office/drawing/2014/main" id="{09D48EA4-372E-46F5-93BC-E1D3338423F7}"/>
              </a:ext>
            </a:extLst>
          </p:cNvPr>
          <p:cNvSpPr txBox="1"/>
          <p:nvPr/>
        </p:nvSpPr>
        <p:spPr>
          <a:xfrm>
            <a:off x="5795043" y="4953842"/>
            <a:ext cx="1490776" cy="469077"/>
          </a:xfrm>
          <a:prstGeom prst="rect">
            <a:avLst/>
          </a:prstGeom>
          <a:noFill/>
        </p:spPr>
        <p:txBody>
          <a:bodyPr wrap="square" rtlCol="0">
            <a:spAutoFit/>
          </a:bodyPr>
          <a:lstStyle/>
          <a:p>
            <a:r>
              <a:rPr lang="en-CA" sz="1200" dirty="0"/>
              <a:t>G. Antetokounmpo</a:t>
            </a:r>
          </a:p>
          <a:p>
            <a:r>
              <a:rPr lang="en-CA" sz="1200" dirty="0"/>
              <a:t>Avg WS: 11.24</a:t>
            </a:r>
          </a:p>
        </p:txBody>
      </p:sp>
      <p:pic>
        <p:nvPicPr>
          <p:cNvPr id="5" name="Picture 4" descr="A person smiling for the camera&#10;&#10;Description automatically generated">
            <a:extLst>
              <a:ext uri="{FF2B5EF4-FFF2-40B4-BE49-F238E27FC236}">
                <a16:creationId xmlns:a16="http://schemas.microsoft.com/office/drawing/2014/main" id="{0D57098F-0338-47B0-A978-02ACB555AF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6647" y="4150763"/>
            <a:ext cx="563789" cy="845682"/>
          </a:xfrm>
          <a:prstGeom prst="rect">
            <a:avLst/>
          </a:prstGeom>
        </p:spPr>
      </p:pic>
      <p:sp>
        <p:nvSpPr>
          <p:cNvPr id="6" name="TextBox 5">
            <a:extLst>
              <a:ext uri="{FF2B5EF4-FFF2-40B4-BE49-F238E27FC236}">
                <a16:creationId xmlns:a16="http://schemas.microsoft.com/office/drawing/2014/main" id="{B365C880-AC13-4030-8F10-7862730CD785}"/>
              </a:ext>
            </a:extLst>
          </p:cNvPr>
          <p:cNvSpPr txBox="1"/>
          <p:nvPr/>
        </p:nvSpPr>
        <p:spPr>
          <a:xfrm>
            <a:off x="7053642" y="4952513"/>
            <a:ext cx="925656" cy="469077"/>
          </a:xfrm>
          <a:prstGeom prst="rect">
            <a:avLst/>
          </a:prstGeom>
          <a:noFill/>
        </p:spPr>
        <p:txBody>
          <a:bodyPr wrap="square" rtlCol="0">
            <a:spAutoFit/>
          </a:bodyPr>
          <a:lstStyle/>
          <a:p>
            <a:r>
              <a:rPr lang="en-CA" sz="1200" dirty="0"/>
              <a:t>K. Porzingis</a:t>
            </a:r>
          </a:p>
          <a:p>
            <a:r>
              <a:rPr lang="en-CA" sz="1200" dirty="0"/>
              <a:t>Avg WS: 4.3</a:t>
            </a:r>
          </a:p>
        </p:txBody>
      </p:sp>
      <p:sp>
        <p:nvSpPr>
          <p:cNvPr id="8" name="TextBox 7">
            <a:extLst>
              <a:ext uri="{FF2B5EF4-FFF2-40B4-BE49-F238E27FC236}">
                <a16:creationId xmlns:a16="http://schemas.microsoft.com/office/drawing/2014/main" id="{AE81832C-1E44-449D-AA50-1A5944F3FD3C}"/>
              </a:ext>
            </a:extLst>
          </p:cNvPr>
          <p:cNvSpPr txBox="1"/>
          <p:nvPr/>
        </p:nvSpPr>
        <p:spPr>
          <a:xfrm>
            <a:off x="5394970" y="2631976"/>
            <a:ext cx="925656" cy="469077"/>
          </a:xfrm>
          <a:prstGeom prst="rect">
            <a:avLst/>
          </a:prstGeom>
          <a:noFill/>
        </p:spPr>
        <p:txBody>
          <a:bodyPr wrap="square" rtlCol="0">
            <a:spAutoFit/>
          </a:bodyPr>
          <a:lstStyle/>
          <a:p>
            <a:r>
              <a:rPr lang="en-CA" sz="1200" dirty="0"/>
              <a:t>P. George</a:t>
            </a:r>
          </a:p>
          <a:p>
            <a:r>
              <a:rPr lang="en-CA" sz="1200" dirty="0"/>
              <a:t>Avg WS: 8.2</a:t>
            </a:r>
          </a:p>
        </p:txBody>
      </p:sp>
      <p:sp>
        <p:nvSpPr>
          <p:cNvPr id="10" name="TextBox 9">
            <a:extLst>
              <a:ext uri="{FF2B5EF4-FFF2-40B4-BE49-F238E27FC236}">
                <a16:creationId xmlns:a16="http://schemas.microsoft.com/office/drawing/2014/main" id="{11590029-A34C-4D86-998C-D62AD81C5A9D}"/>
              </a:ext>
            </a:extLst>
          </p:cNvPr>
          <p:cNvSpPr txBox="1"/>
          <p:nvPr/>
        </p:nvSpPr>
        <p:spPr>
          <a:xfrm>
            <a:off x="6287121" y="2631976"/>
            <a:ext cx="1018222" cy="646331"/>
          </a:xfrm>
          <a:prstGeom prst="rect">
            <a:avLst/>
          </a:prstGeom>
          <a:noFill/>
        </p:spPr>
        <p:txBody>
          <a:bodyPr wrap="square" rtlCol="0">
            <a:spAutoFit/>
          </a:bodyPr>
          <a:lstStyle/>
          <a:p>
            <a:r>
              <a:rPr lang="en-CA" sz="1200" dirty="0"/>
              <a:t>W. Matthews</a:t>
            </a:r>
          </a:p>
          <a:p>
            <a:r>
              <a:rPr lang="en-CA" sz="1200" dirty="0"/>
              <a:t>Avg WS: 8.2</a:t>
            </a:r>
          </a:p>
        </p:txBody>
      </p:sp>
      <p:sp>
        <p:nvSpPr>
          <p:cNvPr id="12" name="TextBox 11">
            <a:extLst>
              <a:ext uri="{FF2B5EF4-FFF2-40B4-BE49-F238E27FC236}">
                <a16:creationId xmlns:a16="http://schemas.microsoft.com/office/drawing/2014/main" id="{71ED4C4A-7B9B-466A-A093-610C2DF28C32}"/>
              </a:ext>
            </a:extLst>
          </p:cNvPr>
          <p:cNvSpPr txBox="1"/>
          <p:nvPr/>
        </p:nvSpPr>
        <p:spPr>
          <a:xfrm>
            <a:off x="7493048" y="1958882"/>
            <a:ext cx="1018222" cy="461665"/>
          </a:xfrm>
          <a:prstGeom prst="rect">
            <a:avLst/>
          </a:prstGeom>
          <a:noFill/>
        </p:spPr>
        <p:txBody>
          <a:bodyPr wrap="square" rtlCol="0">
            <a:spAutoFit/>
          </a:bodyPr>
          <a:lstStyle/>
          <a:p>
            <a:r>
              <a:rPr lang="en-CA" sz="1200" dirty="0"/>
              <a:t>R. Westbrook</a:t>
            </a:r>
          </a:p>
          <a:p>
            <a:r>
              <a:rPr lang="en-CA" sz="1200" dirty="0"/>
              <a:t>Avg WS: 9.66</a:t>
            </a:r>
          </a:p>
        </p:txBody>
      </p:sp>
      <p:sp>
        <p:nvSpPr>
          <p:cNvPr id="15" name="TextBox 14">
            <a:extLst>
              <a:ext uri="{FF2B5EF4-FFF2-40B4-BE49-F238E27FC236}">
                <a16:creationId xmlns:a16="http://schemas.microsoft.com/office/drawing/2014/main" id="{1A940966-CEC9-48D5-8355-807BEBB1DE9C}"/>
              </a:ext>
            </a:extLst>
          </p:cNvPr>
          <p:cNvSpPr txBox="1"/>
          <p:nvPr/>
        </p:nvSpPr>
        <p:spPr>
          <a:xfrm>
            <a:off x="8454113" y="1933790"/>
            <a:ext cx="1018222" cy="461665"/>
          </a:xfrm>
          <a:prstGeom prst="rect">
            <a:avLst/>
          </a:prstGeom>
          <a:noFill/>
        </p:spPr>
        <p:txBody>
          <a:bodyPr wrap="square" rtlCol="0">
            <a:spAutoFit/>
          </a:bodyPr>
          <a:lstStyle/>
          <a:p>
            <a:r>
              <a:rPr lang="en-CA" sz="1200" dirty="0"/>
              <a:t>E. Bledsoe</a:t>
            </a:r>
          </a:p>
          <a:p>
            <a:r>
              <a:rPr lang="en-CA" sz="1200" dirty="0"/>
              <a:t>Avg WS: 5.38</a:t>
            </a:r>
          </a:p>
        </p:txBody>
      </p:sp>
      <p:sp>
        <p:nvSpPr>
          <p:cNvPr id="17" name="TextBox 16">
            <a:extLst>
              <a:ext uri="{FF2B5EF4-FFF2-40B4-BE49-F238E27FC236}">
                <a16:creationId xmlns:a16="http://schemas.microsoft.com/office/drawing/2014/main" id="{0F4B59F6-8495-43BD-8446-E1D1A1231C50}"/>
              </a:ext>
            </a:extLst>
          </p:cNvPr>
          <p:cNvSpPr txBox="1"/>
          <p:nvPr/>
        </p:nvSpPr>
        <p:spPr>
          <a:xfrm>
            <a:off x="9204556" y="4062621"/>
            <a:ext cx="1120044" cy="461665"/>
          </a:xfrm>
          <a:prstGeom prst="rect">
            <a:avLst/>
          </a:prstGeom>
          <a:noFill/>
        </p:spPr>
        <p:txBody>
          <a:bodyPr wrap="square" rtlCol="0">
            <a:spAutoFit/>
          </a:bodyPr>
          <a:lstStyle/>
          <a:p>
            <a:r>
              <a:rPr lang="en-CA" sz="1200" dirty="0"/>
              <a:t>A. Drummond</a:t>
            </a:r>
          </a:p>
          <a:p>
            <a:r>
              <a:rPr lang="en-CA" sz="1200" dirty="0"/>
              <a:t>Avg WS: 7.74</a:t>
            </a:r>
          </a:p>
        </p:txBody>
      </p:sp>
      <p:sp>
        <p:nvSpPr>
          <p:cNvPr id="19" name="TextBox 18">
            <a:extLst>
              <a:ext uri="{FF2B5EF4-FFF2-40B4-BE49-F238E27FC236}">
                <a16:creationId xmlns:a16="http://schemas.microsoft.com/office/drawing/2014/main" id="{E998461D-60EC-4B9F-ACD8-13561736E5AA}"/>
              </a:ext>
            </a:extLst>
          </p:cNvPr>
          <p:cNvSpPr txBox="1"/>
          <p:nvPr/>
        </p:nvSpPr>
        <p:spPr>
          <a:xfrm>
            <a:off x="10305677" y="4052876"/>
            <a:ext cx="1018222" cy="461665"/>
          </a:xfrm>
          <a:prstGeom prst="rect">
            <a:avLst/>
          </a:prstGeom>
          <a:noFill/>
        </p:spPr>
        <p:txBody>
          <a:bodyPr wrap="square" rtlCol="0">
            <a:spAutoFit/>
          </a:bodyPr>
          <a:lstStyle/>
          <a:p>
            <a:r>
              <a:rPr lang="en-CA" sz="1200" dirty="0"/>
              <a:t>S. Adams</a:t>
            </a:r>
          </a:p>
          <a:p>
            <a:r>
              <a:rPr lang="en-CA" sz="1200" dirty="0"/>
              <a:t>Avg WS: 7.6</a:t>
            </a:r>
          </a:p>
        </p:txBody>
      </p:sp>
      <p:sp>
        <p:nvSpPr>
          <p:cNvPr id="22" name="TextBox 21">
            <a:extLst>
              <a:ext uri="{FF2B5EF4-FFF2-40B4-BE49-F238E27FC236}">
                <a16:creationId xmlns:a16="http://schemas.microsoft.com/office/drawing/2014/main" id="{52C7C099-DA07-48D8-AEC7-B7BF13948F11}"/>
              </a:ext>
            </a:extLst>
          </p:cNvPr>
          <p:cNvSpPr txBox="1"/>
          <p:nvPr/>
        </p:nvSpPr>
        <p:spPr>
          <a:xfrm>
            <a:off x="9472335" y="6170375"/>
            <a:ext cx="1120044" cy="461665"/>
          </a:xfrm>
          <a:prstGeom prst="rect">
            <a:avLst/>
          </a:prstGeom>
          <a:noFill/>
        </p:spPr>
        <p:txBody>
          <a:bodyPr wrap="square" rtlCol="0">
            <a:spAutoFit/>
          </a:bodyPr>
          <a:lstStyle/>
          <a:p>
            <a:r>
              <a:rPr lang="en-CA" sz="1200" dirty="0"/>
              <a:t>K. Leonard</a:t>
            </a:r>
          </a:p>
          <a:p>
            <a:r>
              <a:rPr lang="en-CA" sz="1200" dirty="0"/>
              <a:t>Avg WS: 9.06</a:t>
            </a:r>
          </a:p>
        </p:txBody>
      </p:sp>
      <p:sp>
        <p:nvSpPr>
          <p:cNvPr id="24" name="TextBox 23">
            <a:extLst>
              <a:ext uri="{FF2B5EF4-FFF2-40B4-BE49-F238E27FC236}">
                <a16:creationId xmlns:a16="http://schemas.microsoft.com/office/drawing/2014/main" id="{9018F27B-435E-49D8-AEDC-C4EB3217E340}"/>
              </a:ext>
            </a:extLst>
          </p:cNvPr>
          <p:cNvSpPr txBox="1"/>
          <p:nvPr/>
        </p:nvSpPr>
        <p:spPr>
          <a:xfrm>
            <a:off x="11184402" y="6169967"/>
            <a:ext cx="1120044" cy="461665"/>
          </a:xfrm>
          <a:prstGeom prst="rect">
            <a:avLst/>
          </a:prstGeom>
          <a:noFill/>
        </p:spPr>
        <p:txBody>
          <a:bodyPr wrap="square" rtlCol="0">
            <a:spAutoFit/>
          </a:bodyPr>
          <a:lstStyle/>
          <a:p>
            <a:r>
              <a:rPr lang="en-CA" sz="1200" dirty="0"/>
              <a:t>K. Leonard</a:t>
            </a:r>
          </a:p>
          <a:p>
            <a:r>
              <a:rPr lang="en-CA" sz="1200" dirty="0"/>
              <a:t>Avg WS: 2.52</a:t>
            </a:r>
          </a:p>
        </p:txBody>
      </p:sp>
    </p:spTree>
    <p:extLst>
      <p:ext uri="{BB962C8B-B14F-4D97-AF65-F5344CB8AC3E}">
        <p14:creationId xmlns:p14="http://schemas.microsoft.com/office/powerpoint/2010/main" val="144119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5300" dirty="0"/>
              <a:t>Money Ball</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pic>
        <p:nvPicPr>
          <p:cNvPr id="4" name="Content Placeholder 3" descr="A person smiling for the camera&#10;&#10;Description automatically generated">
            <a:extLst>
              <a:ext uri="{FF2B5EF4-FFF2-40B4-BE49-F238E27FC236}">
                <a16:creationId xmlns:a16="http://schemas.microsoft.com/office/drawing/2014/main" id="{A940385E-10D2-43D5-B574-AA01DBAEAAC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87299" y="4207099"/>
            <a:ext cx="534362" cy="801544"/>
          </a:xfrm>
        </p:spPr>
      </p:pic>
      <p:pic>
        <p:nvPicPr>
          <p:cNvPr id="6" name="Picture 5" descr="A person posing for the camera&#10;&#10;Description automatically generated">
            <a:extLst>
              <a:ext uri="{FF2B5EF4-FFF2-40B4-BE49-F238E27FC236}">
                <a16:creationId xmlns:a16="http://schemas.microsoft.com/office/drawing/2014/main" id="{F49EE883-EE61-485A-BF30-39BA2358A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4669" y="4206572"/>
            <a:ext cx="534362" cy="801544"/>
          </a:xfrm>
          <a:prstGeom prst="rect">
            <a:avLst/>
          </a:prstGeom>
        </p:spPr>
      </p:pic>
      <p:pic>
        <p:nvPicPr>
          <p:cNvPr id="8" name="Picture 7" descr="A person looking at the camera&#10;&#10;Description automatically generated">
            <a:extLst>
              <a:ext uri="{FF2B5EF4-FFF2-40B4-BE49-F238E27FC236}">
                <a16:creationId xmlns:a16="http://schemas.microsoft.com/office/drawing/2014/main" id="{93254B7D-9B45-477A-A717-616E574CA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6868" y="5352046"/>
            <a:ext cx="534363" cy="801545"/>
          </a:xfrm>
          <a:prstGeom prst="rect">
            <a:avLst/>
          </a:prstGeom>
        </p:spPr>
      </p:pic>
      <p:pic>
        <p:nvPicPr>
          <p:cNvPr id="10" name="Picture 9" descr="A person posing for the camera&#10;&#10;Description automatically generated">
            <a:extLst>
              <a:ext uri="{FF2B5EF4-FFF2-40B4-BE49-F238E27FC236}">
                <a16:creationId xmlns:a16="http://schemas.microsoft.com/office/drawing/2014/main" id="{533488FF-DFDA-42A7-963B-EEE1C9A24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8063" y="3209357"/>
            <a:ext cx="528351" cy="792527"/>
          </a:xfrm>
          <a:prstGeom prst="rect">
            <a:avLst/>
          </a:prstGeom>
        </p:spPr>
      </p:pic>
      <p:pic>
        <p:nvPicPr>
          <p:cNvPr id="12" name="Picture 11" descr="A person wearing a hat&#10;&#10;Description automatically generated">
            <a:extLst>
              <a:ext uri="{FF2B5EF4-FFF2-40B4-BE49-F238E27FC236}">
                <a16:creationId xmlns:a16="http://schemas.microsoft.com/office/drawing/2014/main" id="{E94DC958-6C6B-43A5-B6DA-FDB209F935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6145" y="3226217"/>
            <a:ext cx="527722" cy="791583"/>
          </a:xfrm>
          <a:prstGeom prst="rect">
            <a:avLst/>
          </a:prstGeom>
        </p:spPr>
      </p:pic>
      <p:pic>
        <p:nvPicPr>
          <p:cNvPr id="15" name="Picture 14" descr="A person smiling for the camera&#10;&#10;Description automatically generated">
            <a:extLst>
              <a:ext uri="{FF2B5EF4-FFF2-40B4-BE49-F238E27FC236}">
                <a16:creationId xmlns:a16="http://schemas.microsoft.com/office/drawing/2014/main" id="{C856312A-4C05-49D3-8B0B-31009EE0E1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6325" y="1756428"/>
            <a:ext cx="540667" cy="811001"/>
          </a:xfrm>
          <a:prstGeom prst="rect">
            <a:avLst/>
          </a:prstGeom>
        </p:spPr>
      </p:pic>
      <p:pic>
        <p:nvPicPr>
          <p:cNvPr id="17" name="Picture 16" descr="A person in a blue shirt&#10;&#10;Description automatically generated">
            <a:extLst>
              <a:ext uri="{FF2B5EF4-FFF2-40B4-BE49-F238E27FC236}">
                <a16:creationId xmlns:a16="http://schemas.microsoft.com/office/drawing/2014/main" id="{B5640AC1-439D-4F37-971B-72280EAA6B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16261" y="1139871"/>
            <a:ext cx="534362" cy="801544"/>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1E2AEF8F-D088-4086-9926-84C77BA859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25505" y="5400580"/>
            <a:ext cx="527722" cy="791583"/>
          </a:xfrm>
          <a:prstGeom prst="rect">
            <a:avLst/>
          </a:prstGeom>
        </p:spPr>
      </p:pic>
      <p:pic>
        <p:nvPicPr>
          <p:cNvPr id="22" name="Picture 21" descr="A person posing for the camera&#10;&#10;Description automatically generated">
            <a:extLst>
              <a:ext uri="{FF2B5EF4-FFF2-40B4-BE49-F238E27FC236}">
                <a16:creationId xmlns:a16="http://schemas.microsoft.com/office/drawing/2014/main" id="{250955C3-353C-4C2C-AE14-50ACC37E7BF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0437" y="1756428"/>
            <a:ext cx="540667" cy="811001"/>
          </a:xfrm>
          <a:prstGeom prst="rect">
            <a:avLst/>
          </a:prstGeom>
        </p:spPr>
      </p:pic>
      <p:pic>
        <p:nvPicPr>
          <p:cNvPr id="24" name="Picture 23" descr="A person smiling for the camera&#10;&#10;Description automatically generated">
            <a:extLst>
              <a:ext uri="{FF2B5EF4-FFF2-40B4-BE49-F238E27FC236}">
                <a16:creationId xmlns:a16="http://schemas.microsoft.com/office/drawing/2014/main" id="{9C5A9398-32BA-424B-8E56-A8E3EA1A5A9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24849" y="1150407"/>
            <a:ext cx="534362" cy="801544"/>
          </a:xfrm>
          <a:prstGeom prst="rect">
            <a:avLst/>
          </a:prstGeom>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300" dirty="0">
                <a:latin typeface="+mn-lt"/>
              </a:rPr>
              <a:t>Built on the most team-friendly contract the league has to offer. This team is built by selecting the top players with the highest Win Shares/ ($) Million base on their 2020 salary.</a:t>
            </a:r>
          </a:p>
          <a:p>
            <a:endParaRPr lang="en-CA" sz="2300" dirty="0">
              <a:latin typeface="+mn-lt"/>
            </a:endParaRPr>
          </a:p>
          <a:p>
            <a:r>
              <a:rPr lang="en-CA" sz="2300" dirty="0">
                <a:latin typeface="+mn-lt"/>
              </a:rPr>
              <a:t>Win Shares/($) Million is win shares divided by salary</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6119765" y="3827598"/>
            <a:ext cx="1134904" cy="646331"/>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191099" y="1424849"/>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94812" y="38377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477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sp>
        <p:nvSpPr>
          <p:cNvPr id="5" name="TextBox 4">
            <a:extLst>
              <a:ext uri="{FF2B5EF4-FFF2-40B4-BE49-F238E27FC236}">
                <a16:creationId xmlns:a16="http://schemas.microsoft.com/office/drawing/2014/main" id="{7D33F6A2-09A7-4276-B413-A7D2492A4003}"/>
              </a:ext>
            </a:extLst>
          </p:cNvPr>
          <p:cNvSpPr txBox="1"/>
          <p:nvPr/>
        </p:nvSpPr>
        <p:spPr>
          <a:xfrm>
            <a:off x="5256437" y="2553387"/>
            <a:ext cx="1018220" cy="461665"/>
          </a:xfrm>
          <a:prstGeom prst="rect">
            <a:avLst/>
          </a:prstGeom>
          <a:noFill/>
        </p:spPr>
        <p:txBody>
          <a:bodyPr wrap="square" rtlCol="0">
            <a:spAutoFit/>
          </a:bodyPr>
          <a:lstStyle/>
          <a:p>
            <a:r>
              <a:rPr lang="en-CA" sz="1200" dirty="0"/>
              <a:t>D. Robinson</a:t>
            </a:r>
          </a:p>
          <a:p>
            <a:r>
              <a:rPr lang="en-CA" sz="1200" dirty="0"/>
              <a:t>Avg WS: 4.7 </a:t>
            </a:r>
          </a:p>
        </p:txBody>
      </p:sp>
      <p:sp>
        <p:nvSpPr>
          <p:cNvPr id="7" name="TextBox 6">
            <a:extLst>
              <a:ext uri="{FF2B5EF4-FFF2-40B4-BE49-F238E27FC236}">
                <a16:creationId xmlns:a16="http://schemas.microsoft.com/office/drawing/2014/main" id="{7BE58F94-5690-43DC-9806-DC76B5B232C1}"/>
              </a:ext>
            </a:extLst>
          </p:cNvPr>
          <p:cNvSpPr txBox="1"/>
          <p:nvPr/>
        </p:nvSpPr>
        <p:spPr>
          <a:xfrm>
            <a:off x="6130778" y="2564381"/>
            <a:ext cx="1018220" cy="461665"/>
          </a:xfrm>
          <a:prstGeom prst="rect">
            <a:avLst/>
          </a:prstGeom>
          <a:noFill/>
        </p:spPr>
        <p:txBody>
          <a:bodyPr wrap="square" rtlCol="0">
            <a:spAutoFit/>
          </a:bodyPr>
          <a:lstStyle/>
          <a:p>
            <a:r>
              <a:rPr lang="en-CA" sz="1200" dirty="0" err="1"/>
              <a:t>D.Lee</a:t>
            </a:r>
            <a:endParaRPr lang="en-CA" sz="1200" dirty="0"/>
          </a:p>
          <a:p>
            <a:r>
              <a:rPr lang="en-CA" sz="1200" dirty="0"/>
              <a:t>Avg WS: 1.7 </a:t>
            </a:r>
          </a:p>
        </p:txBody>
      </p:sp>
      <p:sp>
        <p:nvSpPr>
          <p:cNvPr id="9" name="TextBox 8">
            <a:extLst>
              <a:ext uri="{FF2B5EF4-FFF2-40B4-BE49-F238E27FC236}">
                <a16:creationId xmlns:a16="http://schemas.microsoft.com/office/drawing/2014/main" id="{628691C1-DF83-437B-AA3E-2E4A3BF8455F}"/>
              </a:ext>
            </a:extLst>
          </p:cNvPr>
          <p:cNvSpPr txBox="1"/>
          <p:nvPr/>
        </p:nvSpPr>
        <p:spPr>
          <a:xfrm>
            <a:off x="7682376" y="1942382"/>
            <a:ext cx="1018220" cy="461665"/>
          </a:xfrm>
          <a:prstGeom prst="rect">
            <a:avLst/>
          </a:prstGeom>
          <a:noFill/>
        </p:spPr>
        <p:txBody>
          <a:bodyPr wrap="square" rtlCol="0">
            <a:spAutoFit/>
          </a:bodyPr>
          <a:lstStyle/>
          <a:p>
            <a:r>
              <a:rPr lang="en-CA" sz="1200" dirty="0"/>
              <a:t>D. Graham</a:t>
            </a:r>
          </a:p>
          <a:p>
            <a:r>
              <a:rPr lang="en-CA" sz="1200" dirty="0"/>
              <a:t>Avg WS: 3.4 </a:t>
            </a:r>
          </a:p>
        </p:txBody>
      </p:sp>
      <p:sp>
        <p:nvSpPr>
          <p:cNvPr id="11" name="TextBox 10">
            <a:extLst>
              <a:ext uri="{FF2B5EF4-FFF2-40B4-BE49-F238E27FC236}">
                <a16:creationId xmlns:a16="http://schemas.microsoft.com/office/drawing/2014/main" id="{F09F75FC-9ECB-4533-802F-E4DEA8BDAE09}"/>
              </a:ext>
            </a:extLst>
          </p:cNvPr>
          <p:cNvSpPr txBox="1"/>
          <p:nvPr/>
        </p:nvSpPr>
        <p:spPr>
          <a:xfrm>
            <a:off x="8556883" y="1951951"/>
            <a:ext cx="1018220" cy="461665"/>
          </a:xfrm>
          <a:prstGeom prst="rect">
            <a:avLst/>
          </a:prstGeom>
          <a:noFill/>
        </p:spPr>
        <p:txBody>
          <a:bodyPr wrap="square" rtlCol="0">
            <a:spAutoFit/>
          </a:bodyPr>
          <a:lstStyle/>
          <a:p>
            <a:r>
              <a:rPr lang="en-CA" sz="1200" dirty="0"/>
              <a:t>M. Morris</a:t>
            </a:r>
          </a:p>
          <a:p>
            <a:r>
              <a:rPr lang="en-CA" sz="1200" dirty="0"/>
              <a:t>Avg WS: 3.4 </a:t>
            </a:r>
          </a:p>
        </p:txBody>
      </p:sp>
      <p:sp>
        <p:nvSpPr>
          <p:cNvPr id="14" name="TextBox 13">
            <a:extLst>
              <a:ext uri="{FF2B5EF4-FFF2-40B4-BE49-F238E27FC236}">
                <a16:creationId xmlns:a16="http://schemas.microsoft.com/office/drawing/2014/main" id="{F40276DB-0213-4154-9AF4-A46FFE6C1375}"/>
              </a:ext>
            </a:extLst>
          </p:cNvPr>
          <p:cNvSpPr txBox="1"/>
          <p:nvPr/>
        </p:nvSpPr>
        <p:spPr>
          <a:xfrm>
            <a:off x="8990536" y="3997065"/>
            <a:ext cx="1018220" cy="461665"/>
          </a:xfrm>
          <a:prstGeom prst="rect">
            <a:avLst/>
          </a:prstGeom>
          <a:noFill/>
        </p:spPr>
        <p:txBody>
          <a:bodyPr wrap="square" rtlCol="0">
            <a:spAutoFit/>
          </a:bodyPr>
          <a:lstStyle/>
          <a:p>
            <a:r>
              <a:rPr lang="en-CA" sz="1200" dirty="0"/>
              <a:t>J. Allen</a:t>
            </a:r>
          </a:p>
          <a:p>
            <a:r>
              <a:rPr lang="en-CA" sz="1200" dirty="0"/>
              <a:t>Avg WS: 7.1 </a:t>
            </a:r>
          </a:p>
        </p:txBody>
      </p:sp>
      <p:sp>
        <p:nvSpPr>
          <p:cNvPr id="16" name="TextBox 15">
            <a:extLst>
              <a:ext uri="{FF2B5EF4-FFF2-40B4-BE49-F238E27FC236}">
                <a16:creationId xmlns:a16="http://schemas.microsoft.com/office/drawing/2014/main" id="{A696136E-04B0-4CEA-95C3-C13A31C7B28D}"/>
              </a:ext>
            </a:extLst>
          </p:cNvPr>
          <p:cNvSpPr txBox="1"/>
          <p:nvPr/>
        </p:nvSpPr>
        <p:spPr>
          <a:xfrm>
            <a:off x="9889366" y="4008816"/>
            <a:ext cx="1018220" cy="461665"/>
          </a:xfrm>
          <a:prstGeom prst="rect">
            <a:avLst/>
          </a:prstGeom>
          <a:noFill/>
        </p:spPr>
        <p:txBody>
          <a:bodyPr wrap="square" rtlCol="0">
            <a:spAutoFit/>
          </a:bodyPr>
          <a:lstStyle/>
          <a:p>
            <a:r>
              <a:rPr lang="en-CA" sz="1200" dirty="0"/>
              <a:t>M. Robinson</a:t>
            </a:r>
          </a:p>
          <a:p>
            <a:r>
              <a:rPr lang="en-CA" sz="1200" dirty="0"/>
              <a:t>Avg WS: 6.8 </a:t>
            </a:r>
          </a:p>
        </p:txBody>
      </p:sp>
      <p:sp>
        <p:nvSpPr>
          <p:cNvPr id="18" name="TextBox 17">
            <a:extLst>
              <a:ext uri="{FF2B5EF4-FFF2-40B4-BE49-F238E27FC236}">
                <a16:creationId xmlns:a16="http://schemas.microsoft.com/office/drawing/2014/main" id="{8F3D36EA-08CD-418D-9F39-05E600349874}"/>
              </a:ext>
            </a:extLst>
          </p:cNvPr>
          <p:cNvSpPr txBox="1"/>
          <p:nvPr/>
        </p:nvSpPr>
        <p:spPr>
          <a:xfrm>
            <a:off x="9441554" y="6167910"/>
            <a:ext cx="1018220" cy="461665"/>
          </a:xfrm>
          <a:prstGeom prst="rect">
            <a:avLst/>
          </a:prstGeom>
          <a:noFill/>
        </p:spPr>
        <p:txBody>
          <a:bodyPr wrap="square" rtlCol="0">
            <a:spAutoFit/>
          </a:bodyPr>
          <a:lstStyle/>
          <a:p>
            <a:r>
              <a:rPr lang="en-CA" sz="1200" dirty="0"/>
              <a:t>R. </a:t>
            </a:r>
            <a:r>
              <a:rPr lang="en-CA" sz="1200" dirty="0" err="1"/>
              <a:t>O`Neale</a:t>
            </a:r>
            <a:endParaRPr lang="en-CA" sz="1200" dirty="0"/>
          </a:p>
          <a:p>
            <a:r>
              <a:rPr lang="en-CA" sz="1200" dirty="0"/>
              <a:t>Avg. WS: 4.0</a:t>
            </a:r>
          </a:p>
        </p:txBody>
      </p:sp>
      <p:sp>
        <p:nvSpPr>
          <p:cNvPr id="20" name="TextBox 19">
            <a:extLst>
              <a:ext uri="{FF2B5EF4-FFF2-40B4-BE49-F238E27FC236}">
                <a16:creationId xmlns:a16="http://schemas.microsoft.com/office/drawing/2014/main" id="{264BD8E7-5BA7-4FAA-87A2-07AAEA74866A}"/>
              </a:ext>
            </a:extLst>
          </p:cNvPr>
          <p:cNvSpPr txBox="1"/>
          <p:nvPr/>
        </p:nvSpPr>
        <p:spPr>
          <a:xfrm>
            <a:off x="11168853" y="6143946"/>
            <a:ext cx="1018220" cy="461665"/>
          </a:xfrm>
          <a:prstGeom prst="rect">
            <a:avLst/>
          </a:prstGeom>
          <a:noFill/>
        </p:spPr>
        <p:txBody>
          <a:bodyPr wrap="square" rtlCol="0">
            <a:spAutoFit/>
          </a:bodyPr>
          <a:lstStyle/>
          <a:p>
            <a:r>
              <a:rPr lang="en-CA" sz="1200" dirty="0"/>
              <a:t>J. Hart</a:t>
            </a:r>
          </a:p>
          <a:p>
            <a:r>
              <a:rPr lang="en-CA" sz="1200" dirty="0"/>
              <a:t>Avg. WS: 2.7</a:t>
            </a:r>
          </a:p>
        </p:txBody>
      </p:sp>
      <p:sp>
        <p:nvSpPr>
          <p:cNvPr id="21" name="TextBox 20">
            <a:extLst>
              <a:ext uri="{FF2B5EF4-FFF2-40B4-BE49-F238E27FC236}">
                <a16:creationId xmlns:a16="http://schemas.microsoft.com/office/drawing/2014/main" id="{77596616-FD7E-41AD-B67D-7EE0258B20C8}"/>
              </a:ext>
            </a:extLst>
          </p:cNvPr>
          <p:cNvSpPr txBox="1"/>
          <p:nvPr/>
        </p:nvSpPr>
        <p:spPr>
          <a:xfrm>
            <a:off x="6191099" y="4965781"/>
            <a:ext cx="1018220" cy="461665"/>
          </a:xfrm>
          <a:prstGeom prst="rect">
            <a:avLst/>
          </a:prstGeom>
          <a:noFill/>
        </p:spPr>
        <p:txBody>
          <a:bodyPr wrap="square" rtlCol="0">
            <a:spAutoFit/>
          </a:bodyPr>
          <a:lstStyle/>
          <a:p>
            <a:r>
              <a:rPr lang="en-CA" sz="1200" dirty="0"/>
              <a:t>B. Adebayo</a:t>
            </a:r>
          </a:p>
          <a:p>
            <a:r>
              <a:rPr lang="en-CA" sz="1200" dirty="0"/>
              <a:t>Avg WS: 8.1</a:t>
            </a:r>
          </a:p>
        </p:txBody>
      </p:sp>
      <p:sp>
        <p:nvSpPr>
          <p:cNvPr id="23" name="TextBox 22">
            <a:extLst>
              <a:ext uri="{FF2B5EF4-FFF2-40B4-BE49-F238E27FC236}">
                <a16:creationId xmlns:a16="http://schemas.microsoft.com/office/drawing/2014/main" id="{FE4C4B8B-68B1-4811-9E4F-0D4A2C7563FE}"/>
              </a:ext>
            </a:extLst>
          </p:cNvPr>
          <p:cNvSpPr txBox="1"/>
          <p:nvPr/>
        </p:nvSpPr>
        <p:spPr>
          <a:xfrm>
            <a:off x="7120640" y="4939990"/>
            <a:ext cx="1120042" cy="646331"/>
          </a:xfrm>
          <a:prstGeom prst="rect">
            <a:avLst/>
          </a:prstGeom>
          <a:noFill/>
        </p:spPr>
        <p:txBody>
          <a:bodyPr wrap="square" rtlCol="0">
            <a:spAutoFit/>
          </a:bodyPr>
          <a:lstStyle/>
          <a:p>
            <a:r>
              <a:rPr lang="en-CA" sz="1200" dirty="0"/>
              <a:t>L. Markkanen</a:t>
            </a:r>
          </a:p>
          <a:p>
            <a:r>
              <a:rPr lang="en-CA" sz="1200" dirty="0"/>
              <a:t>Avg WS: 14.8 </a:t>
            </a:r>
          </a:p>
        </p:txBody>
      </p:sp>
    </p:spTree>
    <p:extLst>
      <p:ext uri="{BB962C8B-B14F-4D97-AF65-F5344CB8AC3E}">
        <p14:creationId xmlns:p14="http://schemas.microsoft.com/office/powerpoint/2010/main" val="88359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C2DFFD"/>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TotalTime>
  <Words>1074</Words>
  <Application>Microsoft Office PowerPoint</Application>
  <PresentationFormat>Widescreen</PresentationFormat>
  <Paragraphs>240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Making a splash in the NBA</vt:lpstr>
      <vt:lpstr>Introduction</vt:lpstr>
      <vt:lpstr>Team Proposal</vt:lpstr>
      <vt:lpstr>Qualifying success</vt:lpstr>
      <vt:lpstr>22020 Win Share Regression</vt:lpstr>
      <vt:lpstr>Dream Team </vt:lpstr>
      <vt:lpstr>Offensive Power House </vt:lpstr>
      <vt:lpstr>Defensive Power House </vt:lpstr>
      <vt:lpstr>Money Ball </vt:lpstr>
      <vt:lpstr>Recommendations</vt:lpstr>
      <vt:lpstr>Summary Analysis</vt:lpstr>
      <vt:lpstr>Vancouver  Whales </vt:lpstr>
      <vt:lpstr>Recommendations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a splash in the NBA</dc:title>
  <dc:creator>Tom Nierodzik</dc:creator>
  <cp:lastModifiedBy>ryan worm</cp:lastModifiedBy>
  <cp:revision>28</cp:revision>
  <dcterms:created xsi:type="dcterms:W3CDTF">2020-07-21T23:22:52Z</dcterms:created>
  <dcterms:modified xsi:type="dcterms:W3CDTF">2020-07-22T21:53:53Z</dcterms:modified>
</cp:coreProperties>
</file>