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8"/>
  </p:notesMasterIdLst>
  <p:sldIdLst>
    <p:sldId id="256" r:id="rId2"/>
    <p:sldId id="257" r:id="rId3"/>
    <p:sldId id="258" r:id="rId4"/>
    <p:sldId id="285" r:id="rId5"/>
    <p:sldId id="260" r:id="rId6"/>
    <p:sldId id="298" r:id="rId7"/>
    <p:sldId id="275" r:id="rId8"/>
    <p:sldId id="290" r:id="rId9"/>
    <p:sldId id="282" r:id="rId10"/>
    <p:sldId id="281" r:id="rId11"/>
    <p:sldId id="287" r:id="rId12"/>
    <p:sldId id="292" r:id="rId13"/>
    <p:sldId id="272" r:id="rId14"/>
    <p:sldId id="289" r:id="rId15"/>
    <p:sldId id="294"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worm" initials="rw" lastIdx="1" clrIdx="0">
    <p:extLst>
      <p:ext uri="{19B8F6BF-5375-455C-9EA6-DF929625EA0E}">
        <p15:presenceInfo xmlns:p15="http://schemas.microsoft.com/office/powerpoint/2012/main" userId="e1fe3e11f52038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autoAdjust="0"/>
    <p:restoredTop sz="73325" autoAdjust="0"/>
  </p:normalViewPr>
  <p:slideViewPr>
    <p:cSldViewPr snapToGrid="0">
      <p:cViewPr>
        <p:scale>
          <a:sx n="66" d="100"/>
          <a:sy n="66" d="100"/>
        </p:scale>
        <p:origin x="3138"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0089D-ED24-489A-AC5E-23018B09F1AB}" type="datetimeFigureOut">
              <a:rPr lang="en-CA" smtClean="0"/>
              <a:t>20/07/2020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C580D-816E-4779-BCB5-471EB6E139C4}" type="slidenum">
              <a:rPr lang="en-CA" smtClean="0"/>
              <a:t>‹#›</a:t>
            </a:fld>
            <a:endParaRPr lang="en-CA"/>
          </a:p>
        </p:txBody>
      </p:sp>
    </p:spTree>
    <p:extLst>
      <p:ext uri="{BB962C8B-B14F-4D97-AF65-F5344CB8AC3E}">
        <p14:creationId xmlns:p14="http://schemas.microsoft.com/office/powerpoint/2010/main" val="96686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78C580D-816E-4779-BCB5-471EB6E139C4}" type="slidenum">
              <a:rPr lang="en-CA" smtClean="0"/>
              <a:t>2</a:t>
            </a:fld>
            <a:endParaRPr lang="en-CA"/>
          </a:p>
        </p:txBody>
      </p:sp>
    </p:spTree>
    <p:extLst>
      <p:ext uri="{BB962C8B-B14F-4D97-AF65-F5344CB8AC3E}">
        <p14:creationId xmlns:p14="http://schemas.microsoft.com/office/powerpoint/2010/main" val="3894008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i="1" dirty="0"/>
          </a:p>
        </p:txBody>
      </p:sp>
      <p:sp>
        <p:nvSpPr>
          <p:cNvPr id="4" name="Slide Number Placeholder 3"/>
          <p:cNvSpPr>
            <a:spLocks noGrp="1"/>
          </p:cNvSpPr>
          <p:nvPr>
            <p:ph type="sldNum" sz="quarter" idx="5"/>
          </p:nvPr>
        </p:nvSpPr>
        <p:spPr/>
        <p:txBody>
          <a:bodyPr/>
          <a:lstStyle/>
          <a:p>
            <a:fld id="{E78C580D-816E-4779-BCB5-471EB6E139C4}" type="slidenum">
              <a:rPr lang="en-CA" smtClean="0"/>
              <a:t>15</a:t>
            </a:fld>
            <a:endParaRPr lang="en-CA"/>
          </a:p>
        </p:txBody>
      </p:sp>
    </p:spTree>
    <p:extLst>
      <p:ext uri="{BB962C8B-B14F-4D97-AF65-F5344CB8AC3E}">
        <p14:creationId xmlns:p14="http://schemas.microsoft.com/office/powerpoint/2010/main" val="408357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Replace bar graphs - </a:t>
            </a:r>
          </a:p>
        </p:txBody>
      </p:sp>
      <p:sp>
        <p:nvSpPr>
          <p:cNvPr id="4" name="Slide Number Placeholder 3"/>
          <p:cNvSpPr>
            <a:spLocks noGrp="1"/>
          </p:cNvSpPr>
          <p:nvPr>
            <p:ph type="sldNum" sz="quarter" idx="5"/>
          </p:nvPr>
        </p:nvSpPr>
        <p:spPr/>
        <p:txBody>
          <a:bodyPr/>
          <a:lstStyle/>
          <a:p>
            <a:fld id="{E78C580D-816E-4779-BCB5-471EB6E139C4}" type="slidenum">
              <a:rPr lang="en-CA" smtClean="0"/>
              <a:t>4</a:t>
            </a:fld>
            <a:endParaRPr lang="en-CA"/>
          </a:p>
        </p:txBody>
      </p:sp>
    </p:spTree>
    <p:extLst>
      <p:ext uri="{BB962C8B-B14F-4D97-AF65-F5344CB8AC3E}">
        <p14:creationId xmlns:p14="http://schemas.microsoft.com/office/powerpoint/2010/main" val="378386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78C580D-816E-4779-BCB5-471EB6E139C4}" type="slidenum">
              <a:rPr lang="en-CA" smtClean="0"/>
              <a:t>5</a:t>
            </a:fld>
            <a:endParaRPr lang="en-CA"/>
          </a:p>
        </p:txBody>
      </p:sp>
    </p:spTree>
    <p:extLst>
      <p:ext uri="{BB962C8B-B14F-4D97-AF65-F5344CB8AC3E}">
        <p14:creationId xmlns:p14="http://schemas.microsoft.com/office/powerpoint/2010/main" val="3027172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78C580D-816E-4779-BCB5-471EB6E139C4}" type="slidenum">
              <a:rPr lang="en-CA" smtClean="0"/>
              <a:t>6</a:t>
            </a:fld>
            <a:endParaRPr lang="en-CA"/>
          </a:p>
        </p:txBody>
      </p:sp>
    </p:spTree>
    <p:extLst>
      <p:ext uri="{BB962C8B-B14F-4D97-AF65-F5344CB8AC3E}">
        <p14:creationId xmlns:p14="http://schemas.microsoft.com/office/powerpoint/2010/main" val="1182589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78C580D-816E-4779-BCB5-471EB6E139C4}" type="slidenum">
              <a:rPr lang="en-CA" smtClean="0"/>
              <a:t>8</a:t>
            </a:fld>
            <a:endParaRPr lang="en-CA"/>
          </a:p>
        </p:txBody>
      </p:sp>
    </p:spTree>
    <p:extLst>
      <p:ext uri="{BB962C8B-B14F-4D97-AF65-F5344CB8AC3E}">
        <p14:creationId xmlns:p14="http://schemas.microsoft.com/office/powerpoint/2010/main" val="3723486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{sample} “</a:t>
            </a:r>
            <a:r>
              <a:rPr lang="en-CA" i="1" dirty="0"/>
              <a:t>Before we go into our recommendations, lets look at where the teams stack up in total wins. As you can see, our money ball team is already making the playoffs at a fraction of a cost of our other assembled rosters. </a:t>
            </a:r>
          </a:p>
        </p:txBody>
      </p:sp>
      <p:sp>
        <p:nvSpPr>
          <p:cNvPr id="4" name="Slide Number Placeholder 3"/>
          <p:cNvSpPr>
            <a:spLocks noGrp="1"/>
          </p:cNvSpPr>
          <p:nvPr>
            <p:ph type="sldNum" sz="quarter" idx="5"/>
          </p:nvPr>
        </p:nvSpPr>
        <p:spPr/>
        <p:txBody>
          <a:bodyPr/>
          <a:lstStyle/>
          <a:p>
            <a:fld id="{E78C580D-816E-4779-BCB5-471EB6E139C4}" type="slidenum">
              <a:rPr lang="en-CA" smtClean="0"/>
              <a:t>11</a:t>
            </a:fld>
            <a:endParaRPr lang="en-CA"/>
          </a:p>
        </p:txBody>
      </p:sp>
    </p:spTree>
    <p:extLst>
      <p:ext uri="{BB962C8B-B14F-4D97-AF65-F5344CB8AC3E}">
        <p14:creationId xmlns:p14="http://schemas.microsoft.com/office/powerpoint/2010/main" val="1715286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i="1" dirty="0"/>
              <a:t>If we look at win share/ million dollars, we can see that there are a couple extremely undervalued players, most notably at the PF and C position. </a:t>
            </a:r>
          </a:p>
          <a:p>
            <a:endParaRPr lang="en-CA" i="1" dirty="0"/>
          </a:p>
        </p:txBody>
      </p:sp>
      <p:sp>
        <p:nvSpPr>
          <p:cNvPr id="4" name="Slide Number Placeholder 3"/>
          <p:cNvSpPr>
            <a:spLocks noGrp="1"/>
          </p:cNvSpPr>
          <p:nvPr>
            <p:ph type="sldNum" sz="quarter" idx="5"/>
          </p:nvPr>
        </p:nvSpPr>
        <p:spPr/>
        <p:txBody>
          <a:bodyPr/>
          <a:lstStyle/>
          <a:p>
            <a:fld id="{E78C580D-816E-4779-BCB5-471EB6E139C4}" type="slidenum">
              <a:rPr lang="en-CA" smtClean="0"/>
              <a:t>12</a:t>
            </a:fld>
            <a:endParaRPr lang="en-CA"/>
          </a:p>
        </p:txBody>
      </p:sp>
    </p:spTree>
    <p:extLst>
      <p:ext uri="{BB962C8B-B14F-4D97-AF65-F5344CB8AC3E}">
        <p14:creationId xmlns:p14="http://schemas.microsoft.com/office/powerpoint/2010/main" val="300991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i="1" dirty="0"/>
              <a:t>Bam Adebayo and Jarret Allen are extremely valuable players at a fraction of the cost of their more notable counterparts. </a:t>
            </a:r>
          </a:p>
          <a:p>
            <a:endParaRPr lang="en-CA" i="1" dirty="0"/>
          </a:p>
        </p:txBody>
      </p:sp>
      <p:sp>
        <p:nvSpPr>
          <p:cNvPr id="4" name="Slide Number Placeholder 3"/>
          <p:cNvSpPr>
            <a:spLocks noGrp="1"/>
          </p:cNvSpPr>
          <p:nvPr>
            <p:ph type="sldNum" sz="quarter" idx="5"/>
          </p:nvPr>
        </p:nvSpPr>
        <p:spPr/>
        <p:txBody>
          <a:bodyPr/>
          <a:lstStyle/>
          <a:p>
            <a:fld id="{E78C580D-816E-4779-BCB5-471EB6E139C4}" type="slidenum">
              <a:rPr lang="en-CA" smtClean="0"/>
              <a:t>13</a:t>
            </a:fld>
            <a:endParaRPr lang="en-CA"/>
          </a:p>
        </p:txBody>
      </p:sp>
    </p:spTree>
    <p:extLst>
      <p:ext uri="{BB962C8B-B14F-4D97-AF65-F5344CB8AC3E}">
        <p14:creationId xmlns:p14="http://schemas.microsoft.com/office/powerpoint/2010/main" val="3210627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recommend building a team around these two players and then using the savings to spend on more productive SF, SG and PW. Given the cost of defensive superstars we are suggest increased weight placed on offensive production, although we do not recommend signing any player with a negative DWS. </a:t>
            </a:r>
          </a:p>
        </p:txBody>
      </p:sp>
      <p:sp>
        <p:nvSpPr>
          <p:cNvPr id="4" name="Slide Number Placeholder 3"/>
          <p:cNvSpPr>
            <a:spLocks noGrp="1"/>
          </p:cNvSpPr>
          <p:nvPr>
            <p:ph type="sldNum" sz="quarter" idx="5"/>
          </p:nvPr>
        </p:nvSpPr>
        <p:spPr/>
        <p:txBody>
          <a:bodyPr/>
          <a:lstStyle/>
          <a:p>
            <a:fld id="{E78C580D-816E-4779-BCB5-471EB6E139C4}" type="slidenum">
              <a:rPr lang="en-CA" smtClean="0"/>
              <a:t>14</a:t>
            </a:fld>
            <a:endParaRPr lang="en-CA"/>
          </a:p>
        </p:txBody>
      </p:sp>
    </p:spTree>
    <p:extLst>
      <p:ext uri="{BB962C8B-B14F-4D97-AF65-F5344CB8AC3E}">
        <p14:creationId xmlns:p14="http://schemas.microsoft.com/office/powerpoint/2010/main" val="31693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353B-0322-4E08-8D33-3B2A46C79D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9134594-1E36-478D-90DF-691180837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662A58-08EA-4BCA-91C0-E975BDD66821}"/>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5" name="Footer Placeholder 4">
            <a:extLst>
              <a:ext uri="{FF2B5EF4-FFF2-40B4-BE49-F238E27FC236}">
                <a16:creationId xmlns:a16="http://schemas.microsoft.com/office/drawing/2014/main" id="{1FE13C27-1A74-4A4E-B7FE-230C2823D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97BD8-CFEF-446A-BA64-6BA9A62B7B90}"/>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0742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FCBC-9683-47B3-B5E1-2087021692A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C4937FC-AFC6-4868-B643-30EFF64ADA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F94526-5F5D-4E1F-8D05-5D84B6512B4B}"/>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5" name="Footer Placeholder 4">
            <a:extLst>
              <a:ext uri="{FF2B5EF4-FFF2-40B4-BE49-F238E27FC236}">
                <a16:creationId xmlns:a16="http://schemas.microsoft.com/office/drawing/2014/main" id="{888E0544-54FE-4FEE-8125-491525840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25C3-95D3-43D0-8AD9-B99041FC7D13}"/>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5872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B9064-A6FC-4B8C-AFC4-DF51D448BA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8FB926C-57D9-4557-83DB-F88D98807D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9B1C4E-DB8F-40C0-BF37-CE68C3A12380}"/>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5" name="Footer Placeholder 4">
            <a:extLst>
              <a:ext uri="{FF2B5EF4-FFF2-40B4-BE49-F238E27FC236}">
                <a16:creationId xmlns:a16="http://schemas.microsoft.com/office/drawing/2014/main" id="{4198CAEF-3F4C-40F1-8B52-F7BF07043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DF5B9-B051-4A68-8A31-ED74DF3E5EE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1521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49EA-C4AF-484E-BE73-EFC5881E00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A6FD94E-9C6B-46ED-9091-E7EB58508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E2F6F3-12D6-4C70-9E38-5D03D7D0D92D}"/>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5" name="Footer Placeholder 4">
            <a:extLst>
              <a:ext uri="{FF2B5EF4-FFF2-40B4-BE49-F238E27FC236}">
                <a16:creationId xmlns:a16="http://schemas.microsoft.com/office/drawing/2014/main" id="{7A6E39FD-263F-43CA-954A-094CECAC8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409C2-9CC6-4E5A-BAC0-1168217F224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2878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C3C4-A134-4BB2-B302-2760243745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AE99A0A-38F5-47A7-A11C-C755C08DF7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61349C-F741-4823-B22B-4243B7A33001}"/>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5" name="Footer Placeholder 4">
            <a:extLst>
              <a:ext uri="{FF2B5EF4-FFF2-40B4-BE49-F238E27FC236}">
                <a16:creationId xmlns:a16="http://schemas.microsoft.com/office/drawing/2014/main" id="{AB8BFBE9-4FE4-4BCA-BCE8-C49853ABD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C9294-492D-41C0-B5BB-97E759E5D7D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1868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0CB6-253D-4DD3-8A5F-D25E483805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75A7D18-B02B-4653-81C7-CFA9B1C68B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F9B1C88-C1FE-412B-B207-4A52914EBB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E892AEB-21EE-4069-8645-5A1E53A36571}"/>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6" name="Footer Placeholder 5">
            <a:extLst>
              <a:ext uri="{FF2B5EF4-FFF2-40B4-BE49-F238E27FC236}">
                <a16:creationId xmlns:a16="http://schemas.microsoft.com/office/drawing/2014/main" id="{D83F6843-8E1F-4FDF-8DAD-268B14CE7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3FF2A-82B6-4D43-A9F8-91F1DA664661}"/>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5300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0039-00CD-4AFA-82A9-BF4A201267E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9F2C261-70EB-406E-BCFE-AC10ADEBC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31A90-5681-495A-BB77-9A636874E5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8FBB90E-1641-4F96-87C4-F4ED9F0C3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F1CDFD-6522-4BC7-9A82-839303C6A7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6048549-5FEF-43C3-A4AA-F845441A3449}"/>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8" name="Footer Placeholder 7">
            <a:extLst>
              <a:ext uri="{FF2B5EF4-FFF2-40B4-BE49-F238E27FC236}">
                <a16:creationId xmlns:a16="http://schemas.microsoft.com/office/drawing/2014/main" id="{08AD392E-BDDD-42D0-AF08-EC5DECA758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2B24E8-3847-433E-BD4C-4DF4064E4AC7}"/>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994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BA00-E94A-47CB-8971-24DD71C0FA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F1DCF16-C353-467D-9544-762373DDF57E}"/>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4" name="Footer Placeholder 3">
            <a:extLst>
              <a:ext uri="{FF2B5EF4-FFF2-40B4-BE49-F238E27FC236}">
                <a16:creationId xmlns:a16="http://schemas.microsoft.com/office/drawing/2014/main" id="{FEFF81B5-2950-4411-9896-7D6294354D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544F62-D58E-43E6-9566-746E075E0BC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6892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AC8E69-EBB3-4F6C-AB0C-37F8B4B20D50}"/>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3" name="Footer Placeholder 2">
            <a:extLst>
              <a:ext uri="{FF2B5EF4-FFF2-40B4-BE49-F238E27FC236}">
                <a16:creationId xmlns:a16="http://schemas.microsoft.com/office/drawing/2014/main" id="{5082BD9E-F5EB-4FC6-835C-10673C0F90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7C9858-FDF4-420D-B0F4-5F2AA15764AD}"/>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1933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702B-BDD5-4F71-B449-BD7D5125D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9FE8676-AB25-4A81-BAF2-EF8551B2B8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928CFE3-1184-465C-813B-CFB1401E0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1A314-2905-47C4-96D2-17F9263A5160}"/>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6" name="Footer Placeholder 5">
            <a:extLst>
              <a:ext uri="{FF2B5EF4-FFF2-40B4-BE49-F238E27FC236}">
                <a16:creationId xmlns:a16="http://schemas.microsoft.com/office/drawing/2014/main" id="{886AB1FC-8EA1-4554-BB7D-4BC50D4F0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04876-4737-4992-87BB-84B5CC3326D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0487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5F21-7199-4DAF-B3EE-68399CFF8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509DC17-DD4A-4432-9572-110B4A242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53C5864-878F-47F9-A41F-97C1239C8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D909C-298E-4F17-96AF-4A7BD45A650F}"/>
              </a:ext>
            </a:extLst>
          </p:cNvPr>
          <p:cNvSpPr>
            <a:spLocks noGrp="1"/>
          </p:cNvSpPr>
          <p:nvPr>
            <p:ph type="dt" sz="half" idx="10"/>
          </p:nvPr>
        </p:nvSpPr>
        <p:spPr/>
        <p:txBody>
          <a:bodyPr/>
          <a:lstStyle/>
          <a:p>
            <a:fld id="{76969C88-B244-455D-A017-012B25B1ACDD}" type="datetimeFigureOut">
              <a:rPr lang="en-US" smtClean="0"/>
              <a:t>7/20/2020</a:t>
            </a:fld>
            <a:endParaRPr lang="en-US"/>
          </a:p>
        </p:txBody>
      </p:sp>
      <p:sp>
        <p:nvSpPr>
          <p:cNvPr id="6" name="Footer Placeholder 5">
            <a:extLst>
              <a:ext uri="{FF2B5EF4-FFF2-40B4-BE49-F238E27FC236}">
                <a16:creationId xmlns:a16="http://schemas.microsoft.com/office/drawing/2014/main" id="{E8E34C4E-27EE-4E1A-9A8B-9D30C2C85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E9AB9-0E0D-4F22-BBA4-74188F0176A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4312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299904-E94C-4506-ACB6-5A4D6C675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594F3E-F6C6-424D-8BF9-60D406E4E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502BD2-5342-4F32-BCCC-349F83B89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69C88-B244-455D-A017-012B25B1ACDD}" type="datetimeFigureOut">
              <a:rPr lang="en-US" smtClean="0"/>
              <a:pPr/>
              <a:t>7/20/2020</a:t>
            </a:fld>
            <a:endParaRPr lang="en-US"/>
          </a:p>
        </p:txBody>
      </p:sp>
      <p:sp>
        <p:nvSpPr>
          <p:cNvPr id="5" name="Footer Placeholder 4">
            <a:extLst>
              <a:ext uri="{FF2B5EF4-FFF2-40B4-BE49-F238E27FC236}">
                <a16:creationId xmlns:a16="http://schemas.microsoft.com/office/drawing/2014/main" id="{449FD02C-8EA4-481F-B380-1D14FEF78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4469042-8D48-453F-8294-4108B30917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06734839"/>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jpg"/><Relationship Id="rId3" Type="http://schemas.openxmlformats.org/officeDocument/2006/relationships/image" Target="../media/image5.png"/><Relationship Id="rId7" Type="http://schemas.openxmlformats.org/officeDocument/2006/relationships/image" Target="../media/image9.jpg"/><Relationship Id="rId12"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7.jpg"/><Relationship Id="rId3" Type="http://schemas.openxmlformats.org/officeDocument/2006/relationships/image" Target="../media/image5.png"/><Relationship Id="rId7" Type="http://schemas.openxmlformats.org/officeDocument/2006/relationships/image" Target="../media/image9.jpg"/><Relationship Id="rId12"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85">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9D975-E825-41E1-B7C8-D3B5A49BFDAD}"/>
              </a:ext>
            </a:extLst>
          </p:cNvPr>
          <p:cNvSpPr>
            <a:spLocks noGrp="1"/>
          </p:cNvSpPr>
          <p:nvPr>
            <p:ph type="ctrTitle"/>
          </p:nvPr>
        </p:nvSpPr>
        <p:spPr>
          <a:xfrm>
            <a:off x="8174735" y="640081"/>
            <a:ext cx="3377183" cy="3708895"/>
          </a:xfrm>
          <a:noFill/>
        </p:spPr>
        <p:txBody>
          <a:bodyPr>
            <a:normAutofit/>
          </a:bodyPr>
          <a:lstStyle/>
          <a:p>
            <a:pPr algn="l"/>
            <a:r>
              <a:rPr lang="en-CA" sz="4400" b="1" dirty="0">
                <a:solidFill>
                  <a:schemeClr val="bg1"/>
                </a:solidFill>
                <a:latin typeface="Arial Black" panose="020B0A04020102020204" pitchFamily="34" charset="0"/>
              </a:rPr>
              <a:t>Making a splash in the NBA</a:t>
            </a:r>
          </a:p>
        </p:txBody>
      </p:sp>
      <p:pic>
        <p:nvPicPr>
          <p:cNvPr id="5" name="Picture 4" descr="A picture containing helmet&#10;&#10;Description automatically generated">
            <a:extLst>
              <a:ext uri="{FF2B5EF4-FFF2-40B4-BE49-F238E27FC236}">
                <a16:creationId xmlns:a16="http://schemas.microsoft.com/office/drawing/2014/main" id="{625DFC57-760C-417A-BE54-B8912B7180A3}"/>
              </a:ext>
            </a:extLst>
          </p:cNvPr>
          <p:cNvPicPr>
            <a:picLocks noChangeAspect="1"/>
          </p:cNvPicPr>
          <p:nvPr/>
        </p:nvPicPr>
        <p:blipFill rotWithShape="1">
          <a:blip r:embed="rId2">
            <a:extLst>
              <a:ext uri="{28A0092B-C50C-407E-A947-70E740481C1C}">
                <a14:useLocalDpi xmlns:a14="http://schemas.microsoft.com/office/drawing/2010/main" val="0"/>
              </a:ext>
            </a:extLst>
          </a:blip>
          <a:srcRect l="5499" r="5783" b="-1"/>
          <a:stretch/>
        </p:blipFill>
        <p:spPr>
          <a:xfrm>
            <a:off x="20" y="10"/>
            <a:ext cx="7534636" cy="6857990"/>
          </a:xfrm>
          <a:prstGeom prst="rect">
            <a:avLst/>
          </a:prstGeom>
        </p:spPr>
      </p:pic>
    </p:spTree>
    <p:extLst>
      <p:ext uri="{BB962C8B-B14F-4D97-AF65-F5344CB8AC3E}">
        <p14:creationId xmlns:p14="http://schemas.microsoft.com/office/powerpoint/2010/main" val="412717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Money Ballers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B87F02-2531-4A28-85CD-281C3A3E8060}"/>
              </a:ext>
            </a:extLst>
          </p:cNvPr>
          <p:cNvSpPr>
            <a:spLocks noGrp="1"/>
          </p:cNvSpPr>
          <p:nvPr>
            <p:ph idx="1"/>
          </p:nvPr>
        </p:nvSpPr>
        <p:spPr>
          <a:xfrm>
            <a:off x="838199" y="2269173"/>
            <a:ext cx="10086975" cy="1069490"/>
          </a:xfrm>
        </p:spPr>
        <p:txBody>
          <a:bodyPr>
            <a:normAutofit/>
          </a:bodyPr>
          <a:lstStyle/>
          <a:p>
            <a:r>
              <a:rPr lang="en-CA" sz="2400" dirty="0">
                <a:solidFill>
                  <a:schemeClr val="bg1"/>
                </a:solidFill>
              </a:rPr>
              <a:t>Built on the most team-friendly contract the league has to offer. This team is built by selecting the top players ranked by Win Shares/ ($) Million.</a:t>
            </a:r>
          </a:p>
          <a:p>
            <a:endParaRPr lang="en-CA" sz="2000" dirty="0">
              <a:solidFill>
                <a:schemeClr val="bg1"/>
              </a:solidFill>
            </a:endParaRPr>
          </a:p>
          <a:p>
            <a:endParaRPr lang="en-CA" sz="2400" dirty="0">
              <a:solidFill>
                <a:schemeClr val="bg1"/>
              </a:solidFill>
            </a:endParaRPr>
          </a:p>
          <a:p>
            <a:pPr marL="457200" indent="-457200">
              <a:buFont typeface="+mj-lt"/>
              <a:buAutoNum type="arabicPeriod"/>
            </a:pPr>
            <a:endParaRPr lang="en-CA" sz="2400"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30894EF0-75C8-4B80-8938-1E03F37B4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176" y="3234193"/>
            <a:ext cx="9649998" cy="2581320"/>
          </a:xfrm>
          <a:prstGeom prst="rect">
            <a:avLst/>
          </a:prstGeom>
        </p:spPr>
      </p:pic>
    </p:spTree>
    <p:extLst>
      <p:ext uri="{BB962C8B-B14F-4D97-AF65-F5344CB8AC3E}">
        <p14:creationId xmlns:p14="http://schemas.microsoft.com/office/powerpoint/2010/main" val="41703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65734-CD2D-4128-80D6-790769A4052E}"/>
              </a:ext>
            </a:extLst>
          </p:cNvPr>
          <p:cNvSpPr>
            <a:spLocks noGrp="1"/>
          </p:cNvSpPr>
          <p:nvPr>
            <p:ph type="title"/>
          </p:nvPr>
        </p:nvSpPr>
        <p:spPr>
          <a:xfrm>
            <a:off x="838200" y="631825"/>
            <a:ext cx="10515600" cy="1325563"/>
          </a:xfrm>
        </p:spPr>
        <p:txBody>
          <a:bodyPr>
            <a:normAutofit/>
          </a:bodyPr>
          <a:lstStyle/>
          <a:p>
            <a:endParaRPr lang="en-CA"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DB286-C05C-4490-AE77-D5A05FA6D4B7}"/>
              </a:ext>
            </a:extLst>
          </p:cNvPr>
          <p:cNvSpPr>
            <a:spLocks noGrp="1"/>
          </p:cNvSpPr>
          <p:nvPr>
            <p:ph idx="1"/>
          </p:nvPr>
        </p:nvSpPr>
        <p:spPr>
          <a:xfrm>
            <a:off x="838200" y="2269173"/>
            <a:ext cx="10515600" cy="3659988"/>
          </a:xfrm>
        </p:spPr>
        <p:txBody>
          <a:bodyPr>
            <a:normAutofit/>
          </a:bodyPr>
          <a:lstStyle/>
          <a:p>
            <a:endParaRPr lang="en-CA" sz="2400" dirty="0">
              <a:solidFill>
                <a:schemeClr val="bg1"/>
              </a:solidFill>
            </a:endParaRPr>
          </a:p>
          <a:p>
            <a:endParaRPr lang="en-CA" sz="2400" dirty="0">
              <a:solidFill>
                <a:schemeClr val="bg1"/>
              </a:solidFill>
            </a:endParaRPr>
          </a:p>
          <a:p>
            <a:endParaRPr lang="en-CA" sz="2400" dirty="0">
              <a:solidFill>
                <a:schemeClr val="bg1"/>
              </a:solidFill>
            </a:endParaRPr>
          </a:p>
        </p:txBody>
      </p:sp>
      <p:pic>
        <p:nvPicPr>
          <p:cNvPr id="5" name="Picture 4" descr="A close up of a map&#10;&#10;Description automatically generated">
            <a:extLst>
              <a:ext uri="{FF2B5EF4-FFF2-40B4-BE49-F238E27FC236}">
                <a16:creationId xmlns:a16="http://schemas.microsoft.com/office/drawing/2014/main" id="{CBC2EF8F-44C6-418B-8A90-0EB83A727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43" y="2269172"/>
            <a:ext cx="5442508" cy="3659981"/>
          </a:xfrm>
          <a:prstGeom prst="rect">
            <a:avLst/>
          </a:prstGeom>
        </p:spPr>
      </p:pic>
      <p:pic>
        <p:nvPicPr>
          <p:cNvPr id="6" name="Picture 5" descr="A close up of a map&#10;&#10;Description automatically generated">
            <a:extLst>
              <a:ext uri="{FF2B5EF4-FFF2-40B4-BE49-F238E27FC236}">
                <a16:creationId xmlns:a16="http://schemas.microsoft.com/office/drawing/2014/main" id="{CCDBECD0-972D-4630-8987-B7F2C10872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2851" y="2242414"/>
            <a:ext cx="5726664" cy="3686739"/>
          </a:xfrm>
          <a:prstGeom prst="rect">
            <a:avLst/>
          </a:prstGeom>
        </p:spPr>
      </p:pic>
    </p:spTree>
    <p:extLst>
      <p:ext uri="{BB962C8B-B14F-4D97-AF65-F5344CB8AC3E}">
        <p14:creationId xmlns:p14="http://schemas.microsoft.com/office/powerpoint/2010/main" val="145951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DB286-C05C-4490-AE77-D5A05FA6D4B7}"/>
              </a:ext>
            </a:extLst>
          </p:cNvPr>
          <p:cNvSpPr>
            <a:spLocks noGrp="1"/>
          </p:cNvSpPr>
          <p:nvPr>
            <p:ph idx="1"/>
          </p:nvPr>
        </p:nvSpPr>
        <p:spPr>
          <a:xfrm>
            <a:off x="838200" y="2269173"/>
            <a:ext cx="10515600" cy="3659988"/>
          </a:xfrm>
        </p:spPr>
        <p:txBody>
          <a:bodyPr>
            <a:normAutofit/>
          </a:bodyPr>
          <a:lstStyle/>
          <a:p>
            <a:endParaRPr lang="en-CA" sz="2400" dirty="0">
              <a:solidFill>
                <a:schemeClr val="bg1"/>
              </a:solidFill>
            </a:endParaRPr>
          </a:p>
          <a:p>
            <a:endParaRPr lang="en-CA" sz="2400" dirty="0">
              <a:solidFill>
                <a:schemeClr val="bg1"/>
              </a:solidFill>
            </a:endParaRPr>
          </a:p>
          <a:p>
            <a:endParaRPr lang="en-CA" sz="2400" dirty="0">
              <a:solidFill>
                <a:schemeClr val="bg1"/>
              </a:solidFill>
            </a:endParaRPr>
          </a:p>
        </p:txBody>
      </p:sp>
      <p:sp>
        <p:nvSpPr>
          <p:cNvPr id="7" name="Title 6">
            <a:extLst>
              <a:ext uri="{FF2B5EF4-FFF2-40B4-BE49-F238E27FC236}">
                <a16:creationId xmlns:a16="http://schemas.microsoft.com/office/drawing/2014/main" id="{A211296F-DBAD-4560-B073-831F4B385826}"/>
              </a:ext>
            </a:extLst>
          </p:cNvPr>
          <p:cNvSpPr>
            <a:spLocks noGrp="1"/>
          </p:cNvSpPr>
          <p:nvPr>
            <p:ph type="title"/>
          </p:nvPr>
        </p:nvSpPr>
        <p:spPr/>
        <p:txBody>
          <a:bodyPr/>
          <a:lstStyle/>
          <a:p>
            <a:endParaRPr lang="en-CA" dirty="0"/>
          </a:p>
        </p:txBody>
      </p:sp>
      <p:pic>
        <p:nvPicPr>
          <p:cNvPr id="14" name="Picture 13" descr="A screenshot of a cell phone&#10;&#10;Description automatically generated">
            <a:extLst>
              <a:ext uri="{FF2B5EF4-FFF2-40B4-BE49-F238E27FC236}">
                <a16:creationId xmlns:a16="http://schemas.microsoft.com/office/drawing/2014/main" id="{9EB23483-D7C8-4316-AB0B-3768DCC66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124" y="2269172"/>
            <a:ext cx="5723751" cy="3960836"/>
          </a:xfrm>
          <a:prstGeom prst="rect">
            <a:avLst/>
          </a:prstGeom>
        </p:spPr>
      </p:pic>
    </p:spTree>
    <p:extLst>
      <p:ext uri="{BB962C8B-B14F-4D97-AF65-F5344CB8AC3E}">
        <p14:creationId xmlns:p14="http://schemas.microsoft.com/office/powerpoint/2010/main" val="2743280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A4647-F2F0-4F55-8E21-DE758E314D5B}"/>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The sleepers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descr="A person smiling for the camera&#10;&#10;Description automatically generated">
            <a:extLst>
              <a:ext uri="{FF2B5EF4-FFF2-40B4-BE49-F238E27FC236}">
                <a16:creationId xmlns:a16="http://schemas.microsoft.com/office/drawing/2014/main" id="{FDF09384-3722-4A4F-89C4-997556937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2628" y="2382153"/>
            <a:ext cx="2318439" cy="3477659"/>
          </a:xfrm>
          <a:prstGeom prst="rect">
            <a:avLst/>
          </a:prstGeom>
        </p:spPr>
      </p:pic>
      <p:pic>
        <p:nvPicPr>
          <p:cNvPr id="9" name="Picture 8" descr="A person posing for the camera&#10;&#10;Description automatically generated">
            <a:extLst>
              <a:ext uri="{FF2B5EF4-FFF2-40B4-BE49-F238E27FC236}">
                <a16:creationId xmlns:a16="http://schemas.microsoft.com/office/drawing/2014/main" id="{D5FF1818-C57A-4996-AA94-DA95112635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0934" y="2382152"/>
            <a:ext cx="2318439" cy="3477659"/>
          </a:xfrm>
          <a:prstGeom prst="rect">
            <a:avLst/>
          </a:prstGeom>
        </p:spPr>
      </p:pic>
      <p:sp>
        <p:nvSpPr>
          <p:cNvPr id="11" name="TextBox 10">
            <a:extLst>
              <a:ext uri="{FF2B5EF4-FFF2-40B4-BE49-F238E27FC236}">
                <a16:creationId xmlns:a16="http://schemas.microsoft.com/office/drawing/2014/main" id="{503ECE90-56B5-42E8-9735-3DDA1C1719B2}"/>
              </a:ext>
            </a:extLst>
          </p:cNvPr>
          <p:cNvSpPr txBox="1"/>
          <p:nvPr/>
        </p:nvSpPr>
        <p:spPr>
          <a:xfrm>
            <a:off x="2630935" y="5915242"/>
            <a:ext cx="2463580" cy="369332"/>
          </a:xfrm>
          <a:prstGeom prst="rect">
            <a:avLst/>
          </a:prstGeom>
          <a:noFill/>
        </p:spPr>
        <p:txBody>
          <a:bodyPr wrap="square" rtlCol="0">
            <a:spAutoFit/>
          </a:bodyPr>
          <a:lstStyle/>
          <a:p>
            <a:r>
              <a:rPr lang="en-CA" dirty="0">
                <a:solidFill>
                  <a:schemeClr val="bg1"/>
                </a:solidFill>
                <a:latin typeface="Aharoni" panose="020B0604020202020204" pitchFamily="2" charset="-79"/>
                <a:cs typeface="Aharoni" panose="020B0604020202020204" pitchFamily="2" charset="-79"/>
              </a:rPr>
              <a:t>Center: Jarrett Allen</a:t>
            </a:r>
          </a:p>
        </p:txBody>
      </p:sp>
      <p:sp>
        <p:nvSpPr>
          <p:cNvPr id="13" name="TextBox 12">
            <a:extLst>
              <a:ext uri="{FF2B5EF4-FFF2-40B4-BE49-F238E27FC236}">
                <a16:creationId xmlns:a16="http://schemas.microsoft.com/office/drawing/2014/main" id="{1036574D-C4D2-480F-9B9A-80DA4ACF2FB9}"/>
              </a:ext>
            </a:extLst>
          </p:cNvPr>
          <p:cNvSpPr txBox="1"/>
          <p:nvPr/>
        </p:nvSpPr>
        <p:spPr>
          <a:xfrm>
            <a:off x="6618190" y="5856843"/>
            <a:ext cx="3728571" cy="369332"/>
          </a:xfrm>
          <a:prstGeom prst="rect">
            <a:avLst/>
          </a:prstGeom>
          <a:noFill/>
        </p:spPr>
        <p:txBody>
          <a:bodyPr wrap="square" rtlCol="0">
            <a:spAutoFit/>
          </a:bodyPr>
          <a:lstStyle/>
          <a:p>
            <a:r>
              <a:rPr lang="en-CA" dirty="0">
                <a:solidFill>
                  <a:schemeClr val="bg1"/>
                </a:solidFill>
                <a:latin typeface="Aharoni" panose="020B0604020202020204" pitchFamily="2" charset="-79"/>
                <a:cs typeface="Aharoni" panose="020B0604020202020204" pitchFamily="2" charset="-79"/>
              </a:rPr>
              <a:t>Power Forward: Bam Adebayo</a:t>
            </a:r>
          </a:p>
        </p:txBody>
      </p:sp>
    </p:spTree>
    <p:extLst>
      <p:ext uri="{BB962C8B-B14F-4D97-AF65-F5344CB8AC3E}">
        <p14:creationId xmlns:p14="http://schemas.microsoft.com/office/powerpoint/2010/main" val="1361299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2DB286-C05C-4490-AE77-D5A05FA6D4B7}"/>
              </a:ext>
            </a:extLst>
          </p:cNvPr>
          <p:cNvSpPr>
            <a:spLocks noGrp="1"/>
          </p:cNvSpPr>
          <p:nvPr>
            <p:ph idx="1"/>
          </p:nvPr>
        </p:nvSpPr>
        <p:spPr>
          <a:xfrm>
            <a:off x="838200" y="2269173"/>
            <a:ext cx="10515600" cy="3659988"/>
          </a:xfrm>
        </p:spPr>
        <p:txBody>
          <a:bodyPr>
            <a:normAutofit/>
          </a:bodyPr>
          <a:lstStyle/>
          <a:p>
            <a:endParaRPr lang="en-CA" sz="2400" dirty="0">
              <a:solidFill>
                <a:schemeClr val="bg1"/>
              </a:solidFill>
            </a:endParaRPr>
          </a:p>
          <a:p>
            <a:endParaRPr lang="en-CA" sz="2400" dirty="0">
              <a:solidFill>
                <a:schemeClr val="bg1"/>
              </a:solidFill>
            </a:endParaRPr>
          </a:p>
          <a:p>
            <a:endParaRPr lang="en-CA" sz="2400" dirty="0">
              <a:solidFill>
                <a:schemeClr val="bg1"/>
              </a:solidFill>
            </a:endParaRPr>
          </a:p>
        </p:txBody>
      </p:sp>
      <p:sp>
        <p:nvSpPr>
          <p:cNvPr id="7" name="Title 6">
            <a:extLst>
              <a:ext uri="{FF2B5EF4-FFF2-40B4-BE49-F238E27FC236}">
                <a16:creationId xmlns:a16="http://schemas.microsoft.com/office/drawing/2014/main" id="{A211296F-DBAD-4560-B073-831F4B385826}"/>
              </a:ext>
            </a:extLst>
          </p:cNvPr>
          <p:cNvSpPr>
            <a:spLocks noGrp="1"/>
          </p:cNvSpPr>
          <p:nvPr>
            <p:ph type="title"/>
          </p:nvPr>
        </p:nvSpPr>
        <p:spPr/>
        <p:txBody>
          <a:bodyPr/>
          <a:lstStyle/>
          <a:p>
            <a:endParaRPr lang="en-CA" dirty="0"/>
          </a:p>
        </p:txBody>
      </p:sp>
      <p:pic>
        <p:nvPicPr>
          <p:cNvPr id="15" name="Picture 14" descr="A close up of a map&#10;&#10;Description automatically generated">
            <a:extLst>
              <a:ext uri="{FF2B5EF4-FFF2-40B4-BE49-F238E27FC236}">
                <a16:creationId xmlns:a16="http://schemas.microsoft.com/office/drawing/2014/main" id="{35D802BC-0A0E-498B-9B5E-36742E603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408" y="2224089"/>
            <a:ext cx="6009183" cy="4191080"/>
          </a:xfrm>
          <a:prstGeom prst="rect">
            <a:avLst/>
          </a:prstGeom>
        </p:spPr>
      </p:pic>
      <p:pic>
        <p:nvPicPr>
          <p:cNvPr id="17" name="Picture 16" descr="A close up of a map&#10;&#10;Description automatically generated">
            <a:extLst>
              <a:ext uri="{FF2B5EF4-FFF2-40B4-BE49-F238E27FC236}">
                <a16:creationId xmlns:a16="http://schemas.microsoft.com/office/drawing/2014/main" id="{EAE4646B-10D4-44DD-9A96-E41444A13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408" y="2044393"/>
            <a:ext cx="6009183" cy="4191080"/>
          </a:xfrm>
          <a:prstGeom prst="rect">
            <a:avLst/>
          </a:prstGeom>
        </p:spPr>
      </p:pic>
    </p:spTree>
    <p:extLst>
      <p:ext uri="{BB962C8B-B14F-4D97-AF65-F5344CB8AC3E}">
        <p14:creationId xmlns:p14="http://schemas.microsoft.com/office/powerpoint/2010/main" val="914876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A4647-F2F0-4F55-8E21-DE758E314D5B}"/>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Opening the wallet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person&#10;&#10;Description automatically generated">
            <a:extLst>
              <a:ext uri="{FF2B5EF4-FFF2-40B4-BE49-F238E27FC236}">
                <a16:creationId xmlns:a16="http://schemas.microsoft.com/office/drawing/2014/main" id="{40F2E473-3652-4E46-9500-5525A6468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3429" y="2425698"/>
            <a:ext cx="2318439" cy="3477659"/>
          </a:xfrm>
          <a:prstGeom prst="rect">
            <a:avLst/>
          </a:prstGeom>
        </p:spPr>
      </p:pic>
      <p:pic>
        <p:nvPicPr>
          <p:cNvPr id="9" name="Picture 8" descr="A close up of a person&#10;&#10;Description automatically generated">
            <a:extLst>
              <a:ext uri="{FF2B5EF4-FFF2-40B4-BE49-F238E27FC236}">
                <a16:creationId xmlns:a16="http://schemas.microsoft.com/office/drawing/2014/main" id="{E0117F30-B887-4B0C-9EE1-28664F4A15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0474" y="2425699"/>
            <a:ext cx="2318439" cy="3477659"/>
          </a:xfrm>
          <a:prstGeom prst="rect">
            <a:avLst/>
          </a:prstGeom>
        </p:spPr>
      </p:pic>
      <p:pic>
        <p:nvPicPr>
          <p:cNvPr id="12" name="Picture 11" descr="A close up of a person&#10;&#10;Description automatically generated">
            <a:extLst>
              <a:ext uri="{FF2B5EF4-FFF2-40B4-BE49-F238E27FC236}">
                <a16:creationId xmlns:a16="http://schemas.microsoft.com/office/drawing/2014/main" id="{C41601FD-359A-413E-82CB-B2D92FFC32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6384" y="2425697"/>
            <a:ext cx="2318439" cy="3477659"/>
          </a:xfrm>
          <a:prstGeom prst="rect">
            <a:avLst/>
          </a:prstGeom>
        </p:spPr>
      </p:pic>
      <p:sp>
        <p:nvSpPr>
          <p:cNvPr id="16" name="TextBox 15">
            <a:extLst>
              <a:ext uri="{FF2B5EF4-FFF2-40B4-BE49-F238E27FC236}">
                <a16:creationId xmlns:a16="http://schemas.microsoft.com/office/drawing/2014/main" id="{B656DB14-EC6E-41CE-8A35-95A077A2C043}"/>
              </a:ext>
            </a:extLst>
          </p:cNvPr>
          <p:cNvSpPr txBox="1"/>
          <p:nvPr/>
        </p:nvSpPr>
        <p:spPr>
          <a:xfrm>
            <a:off x="443482" y="5946342"/>
            <a:ext cx="3732421" cy="369332"/>
          </a:xfrm>
          <a:prstGeom prst="rect">
            <a:avLst/>
          </a:prstGeom>
          <a:noFill/>
        </p:spPr>
        <p:txBody>
          <a:bodyPr wrap="square" rtlCol="0">
            <a:spAutoFit/>
          </a:bodyPr>
          <a:lstStyle/>
          <a:p>
            <a:r>
              <a:rPr lang="en-CA" dirty="0">
                <a:solidFill>
                  <a:schemeClr val="bg1"/>
                </a:solidFill>
                <a:latin typeface="Aharoni" panose="020B0604020202020204" pitchFamily="2" charset="-79"/>
                <a:cs typeface="Aharoni" panose="020B0604020202020204" pitchFamily="2" charset="-79"/>
              </a:rPr>
              <a:t>Shooting Guard: James Harden</a:t>
            </a:r>
          </a:p>
        </p:txBody>
      </p:sp>
      <p:sp>
        <p:nvSpPr>
          <p:cNvPr id="18" name="TextBox 17">
            <a:extLst>
              <a:ext uri="{FF2B5EF4-FFF2-40B4-BE49-F238E27FC236}">
                <a16:creationId xmlns:a16="http://schemas.microsoft.com/office/drawing/2014/main" id="{AE1B5924-2B77-4D07-8CE8-C1DD8B21943C}"/>
              </a:ext>
            </a:extLst>
          </p:cNvPr>
          <p:cNvSpPr txBox="1"/>
          <p:nvPr/>
        </p:nvSpPr>
        <p:spPr>
          <a:xfrm>
            <a:off x="4098685" y="5946342"/>
            <a:ext cx="3732421" cy="369332"/>
          </a:xfrm>
          <a:prstGeom prst="rect">
            <a:avLst/>
          </a:prstGeom>
          <a:noFill/>
        </p:spPr>
        <p:txBody>
          <a:bodyPr wrap="square" rtlCol="0">
            <a:spAutoFit/>
          </a:bodyPr>
          <a:lstStyle/>
          <a:p>
            <a:r>
              <a:rPr lang="en-CA" dirty="0">
                <a:solidFill>
                  <a:schemeClr val="bg1"/>
                </a:solidFill>
                <a:latin typeface="Aharoni" panose="020B0604020202020204" pitchFamily="2" charset="-79"/>
                <a:cs typeface="Aharoni" panose="020B0604020202020204" pitchFamily="2" charset="-79"/>
              </a:rPr>
              <a:t>Point Guard: Damian </a:t>
            </a:r>
            <a:r>
              <a:rPr lang="en-CA" dirty="0" err="1">
                <a:solidFill>
                  <a:schemeClr val="bg1"/>
                </a:solidFill>
                <a:latin typeface="Aharoni" panose="020B0604020202020204" pitchFamily="2" charset="-79"/>
                <a:cs typeface="Aharoni" panose="020B0604020202020204" pitchFamily="2" charset="-79"/>
              </a:rPr>
              <a:t>Lillard</a:t>
            </a:r>
            <a:endParaRPr lang="en-CA" dirty="0">
              <a:solidFill>
                <a:schemeClr val="bg1"/>
              </a:solidFill>
              <a:latin typeface="Aharoni" panose="020B0604020202020204" pitchFamily="2" charset="-79"/>
              <a:cs typeface="Aharoni" panose="020B0604020202020204" pitchFamily="2" charset="-79"/>
            </a:endParaRPr>
          </a:p>
        </p:txBody>
      </p:sp>
      <p:sp>
        <p:nvSpPr>
          <p:cNvPr id="20" name="TextBox 19">
            <a:extLst>
              <a:ext uri="{FF2B5EF4-FFF2-40B4-BE49-F238E27FC236}">
                <a16:creationId xmlns:a16="http://schemas.microsoft.com/office/drawing/2014/main" id="{67988310-D435-418C-B0ED-C6B15DBABA91}"/>
              </a:ext>
            </a:extLst>
          </p:cNvPr>
          <p:cNvSpPr txBox="1"/>
          <p:nvPr/>
        </p:nvSpPr>
        <p:spPr>
          <a:xfrm>
            <a:off x="8099406" y="5946342"/>
            <a:ext cx="3732421" cy="369332"/>
          </a:xfrm>
          <a:prstGeom prst="rect">
            <a:avLst/>
          </a:prstGeom>
          <a:noFill/>
        </p:spPr>
        <p:txBody>
          <a:bodyPr wrap="square" rtlCol="0">
            <a:spAutoFit/>
          </a:bodyPr>
          <a:lstStyle/>
          <a:p>
            <a:r>
              <a:rPr lang="en-CA" dirty="0">
                <a:solidFill>
                  <a:schemeClr val="bg1"/>
                </a:solidFill>
                <a:latin typeface="Aharoni" panose="020B0604020202020204" pitchFamily="2" charset="-79"/>
                <a:cs typeface="Aharoni" panose="020B0604020202020204" pitchFamily="2" charset="-79"/>
              </a:rPr>
              <a:t>Small Forward: Kevin Durant</a:t>
            </a:r>
          </a:p>
        </p:txBody>
      </p:sp>
    </p:spTree>
    <p:extLst>
      <p:ext uri="{BB962C8B-B14F-4D97-AF65-F5344CB8AC3E}">
        <p14:creationId xmlns:p14="http://schemas.microsoft.com/office/powerpoint/2010/main" val="459603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A4647-F2F0-4F55-8E21-DE758E314D5B}"/>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Recommendations and findings: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F054DC-D737-44F2-931F-DFAD4CDBD723}"/>
              </a:ext>
            </a:extLst>
          </p:cNvPr>
          <p:cNvSpPr>
            <a:spLocks noGrp="1"/>
          </p:cNvSpPr>
          <p:nvPr>
            <p:ph idx="1"/>
          </p:nvPr>
        </p:nvSpPr>
        <p:spPr>
          <a:xfrm>
            <a:off x="838200" y="2269173"/>
            <a:ext cx="10515600" cy="3659988"/>
          </a:xfrm>
        </p:spPr>
        <p:txBody>
          <a:bodyPr>
            <a:normAutofit/>
          </a:bodyPr>
          <a:lstStyle/>
          <a:p>
            <a:r>
              <a:rPr lang="en-CA" sz="2400" dirty="0">
                <a:solidFill>
                  <a:schemeClr val="bg1"/>
                </a:solidFill>
              </a:rPr>
              <a:t>Based on the data gathered, we think that it would be most cost effective to build a competitive team based on WS/($) Million. </a:t>
            </a:r>
          </a:p>
          <a:p>
            <a:r>
              <a:rPr lang="en-CA" sz="2400" dirty="0">
                <a:solidFill>
                  <a:schemeClr val="bg1"/>
                </a:solidFill>
              </a:rPr>
              <a:t>This roster would likely make the playoffs and be able to compete for the championship while costing far less then the performance driven rosters. </a:t>
            </a:r>
          </a:p>
          <a:p>
            <a:endParaRPr lang="en-CA" sz="2400" dirty="0">
              <a:solidFill>
                <a:schemeClr val="bg1"/>
              </a:solidFill>
            </a:endParaRPr>
          </a:p>
        </p:txBody>
      </p:sp>
    </p:spTree>
    <p:extLst>
      <p:ext uri="{BB962C8B-B14F-4D97-AF65-F5344CB8AC3E}">
        <p14:creationId xmlns:p14="http://schemas.microsoft.com/office/powerpoint/2010/main" val="55568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838200" y="631825"/>
            <a:ext cx="10515600" cy="1325563"/>
          </a:xfrm>
        </p:spPr>
        <p:txBody>
          <a:bodyPr>
            <a:normAutofit/>
          </a:bodyPr>
          <a:lstStyle/>
          <a:p>
            <a:r>
              <a:rPr lang="en-CA" sz="5400" dirty="0">
                <a:solidFill>
                  <a:schemeClr val="bg1"/>
                </a:solidFill>
              </a:rPr>
              <a:t>Introduction</a:t>
            </a:r>
          </a:p>
        </p:txBody>
      </p:sp>
      <p:cxnSp>
        <p:nvCxnSpPr>
          <p:cNvPr id="26" name="Straight Connector 22">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22601F80-3B3B-45FC-8C5B-6CD4D03AE320}"/>
              </a:ext>
            </a:extLst>
          </p:cNvPr>
          <p:cNvSpPr>
            <a:spLocks noGrp="1"/>
          </p:cNvSpPr>
          <p:nvPr>
            <p:ph idx="1"/>
          </p:nvPr>
        </p:nvSpPr>
        <p:spPr>
          <a:xfrm>
            <a:off x="838200" y="2041866"/>
            <a:ext cx="10515600" cy="4314537"/>
          </a:xfrm>
        </p:spPr>
        <p:txBody>
          <a:bodyPr>
            <a:normAutofit/>
          </a:bodyPr>
          <a:lstStyle/>
          <a:p>
            <a:r>
              <a:rPr lang="en-CA" sz="3600" dirty="0">
                <a:solidFill>
                  <a:schemeClr val="bg1"/>
                </a:solidFill>
              </a:rPr>
              <a:t>NBA commissioner Adam Silver has accepted the  Vancouver Whales proposal as the new expansion team for the 2021 season.</a:t>
            </a:r>
          </a:p>
          <a:p>
            <a:r>
              <a:rPr lang="en-CA" sz="3200" dirty="0">
                <a:solidFill>
                  <a:schemeClr val="bg1"/>
                </a:solidFill>
              </a:rPr>
              <a:t>Stipulations:</a:t>
            </a:r>
          </a:p>
          <a:p>
            <a:pPr lvl="1"/>
            <a:r>
              <a:rPr lang="en-CA" sz="3200" dirty="0">
                <a:solidFill>
                  <a:schemeClr val="bg1"/>
                </a:solidFill>
              </a:rPr>
              <a:t>No protected players, all players are available </a:t>
            </a:r>
          </a:p>
          <a:p>
            <a:pPr lvl="1"/>
            <a:r>
              <a:rPr lang="en-CA" sz="3200" dirty="0">
                <a:solidFill>
                  <a:schemeClr val="bg1"/>
                </a:solidFill>
              </a:rPr>
              <a:t>Player’s salary will be equivale to last year’s salary</a:t>
            </a:r>
          </a:p>
          <a:p>
            <a:pPr lvl="1"/>
            <a:r>
              <a:rPr lang="en-CA" sz="3200" dirty="0">
                <a:solidFill>
                  <a:schemeClr val="bg1"/>
                </a:solidFill>
              </a:rPr>
              <a:t>Only one starter and bench player for each position</a:t>
            </a:r>
            <a:endParaRPr lang="en-CA" sz="2800" dirty="0">
              <a:solidFill>
                <a:schemeClr val="bg1"/>
              </a:solidFill>
            </a:endParaRPr>
          </a:p>
          <a:p>
            <a:pPr lvl="1"/>
            <a:endParaRPr lang="en-CA" sz="2000" dirty="0">
              <a:solidFill>
                <a:schemeClr val="bg1"/>
              </a:solidFill>
            </a:endParaRPr>
          </a:p>
          <a:p>
            <a:pPr lvl="1"/>
            <a:endParaRPr lang="en-CA" sz="2000" dirty="0">
              <a:solidFill>
                <a:schemeClr val="bg1"/>
              </a:solidFill>
            </a:endParaRPr>
          </a:p>
        </p:txBody>
      </p:sp>
    </p:spTree>
    <p:extLst>
      <p:ext uri="{BB962C8B-B14F-4D97-AF65-F5344CB8AC3E}">
        <p14:creationId xmlns:p14="http://schemas.microsoft.com/office/powerpoint/2010/main" val="73633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Team Proposal</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B87F02-2531-4A28-85CD-281C3A3E8060}"/>
              </a:ext>
            </a:extLst>
          </p:cNvPr>
          <p:cNvSpPr>
            <a:spLocks noGrp="1"/>
          </p:cNvSpPr>
          <p:nvPr>
            <p:ph idx="1"/>
          </p:nvPr>
        </p:nvSpPr>
        <p:spPr>
          <a:xfrm>
            <a:off x="838200" y="2077384"/>
            <a:ext cx="10515600" cy="4148782"/>
          </a:xfrm>
        </p:spPr>
        <p:txBody>
          <a:bodyPr>
            <a:normAutofit/>
          </a:bodyPr>
          <a:lstStyle/>
          <a:p>
            <a:r>
              <a:rPr lang="en-CA" dirty="0">
                <a:solidFill>
                  <a:schemeClr val="bg1"/>
                </a:solidFill>
              </a:rPr>
              <a:t>Elon Musk, the owner of the Vancouver whales, wants to assemble a winning team for the 2021 season. He has hired Lucy Luo, Ryan Worm, and Tom Nierodzik to assemble multiple rosters based on different goals.</a:t>
            </a:r>
          </a:p>
          <a:p>
            <a:pPr lvl="1"/>
            <a:r>
              <a:rPr lang="en-CA" dirty="0">
                <a:solidFill>
                  <a:schemeClr val="bg1"/>
                </a:solidFill>
              </a:rPr>
              <a:t>Championship contender:</a:t>
            </a:r>
          </a:p>
          <a:p>
            <a:pPr marL="457200" lvl="1" indent="0">
              <a:buNone/>
            </a:pPr>
            <a:r>
              <a:rPr lang="en-CA" dirty="0">
                <a:solidFill>
                  <a:schemeClr val="bg1"/>
                </a:solidFill>
              </a:rPr>
              <a:t>The average number of wins required to get first place (regular season) is </a:t>
            </a:r>
            <a:r>
              <a:rPr lang="en-CA" b="1" dirty="0">
                <a:solidFill>
                  <a:schemeClr val="bg1"/>
                </a:solidFill>
              </a:rPr>
              <a:t>67 wins </a:t>
            </a:r>
            <a:r>
              <a:rPr lang="en-CA" dirty="0">
                <a:solidFill>
                  <a:schemeClr val="bg1"/>
                </a:solidFill>
              </a:rPr>
              <a:t>based off the last five years.</a:t>
            </a:r>
          </a:p>
          <a:p>
            <a:pPr lvl="1"/>
            <a:r>
              <a:rPr lang="en-CA" dirty="0">
                <a:solidFill>
                  <a:schemeClr val="bg1"/>
                </a:solidFill>
              </a:rPr>
              <a:t>Playoff contender:</a:t>
            </a:r>
          </a:p>
          <a:p>
            <a:pPr marL="457200" lvl="1" indent="0">
              <a:buNone/>
            </a:pPr>
            <a:r>
              <a:rPr lang="en-CA" dirty="0">
                <a:solidFill>
                  <a:schemeClr val="bg1"/>
                </a:solidFill>
              </a:rPr>
              <a:t>The average number of wins required to get sixteenth place (last playoff position) is </a:t>
            </a:r>
            <a:r>
              <a:rPr lang="en-CA" b="1" dirty="0">
                <a:solidFill>
                  <a:schemeClr val="bg1"/>
                </a:solidFill>
              </a:rPr>
              <a:t>41 wins</a:t>
            </a:r>
            <a:r>
              <a:rPr lang="en-CA" dirty="0">
                <a:solidFill>
                  <a:schemeClr val="bg1"/>
                </a:solidFill>
              </a:rPr>
              <a:t> over the</a:t>
            </a:r>
            <a:r>
              <a:rPr lang="en-CA" b="1" dirty="0">
                <a:solidFill>
                  <a:schemeClr val="bg1"/>
                </a:solidFill>
              </a:rPr>
              <a:t> </a:t>
            </a:r>
            <a:r>
              <a:rPr lang="en-CA" dirty="0">
                <a:solidFill>
                  <a:schemeClr val="bg1"/>
                </a:solidFill>
              </a:rPr>
              <a:t>last five years. </a:t>
            </a:r>
          </a:p>
          <a:p>
            <a:pPr marL="0" indent="0">
              <a:buNone/>
            </a:pPr>
            <a:endParaRPr lang="en-CA" sz="2400" dirty="0">
              <a:solidFill>
                <a:schemeClr val="bg1"/>
              </a:solidFill>
            </a:endParaRPr>
          </a:p>
          <a:p>
            <a:endParaRPr lang="en-CA" sz="2400" dirty="0">
              <a:solidFill>
                <a:schemeClr val="bg1"/>
              </a:solidFill>
            </a:endParaRPr>
          </a:p>
          <a:p>
            <a:pPr marL="457200" indent="-457200">
              <a:buFont typeface="+mj-lt"/>
              <a:buAutoNum type="arabicPeriod"/>
            </a:pPr>
            <a:endParaRPr lang="en-CA" sz="2400" dirty="0">
              <a:solidFill>
                <a:schemeClr val="bg1"/>
              </a:solidFill>
            </a:endParaRPr>
          </a:p>
        </p:txBody>
      </p:sp>
    </p:spTree>
    <p:extLst>
      <p:ext uri="{BB962C8B-B14F-4D97-AF65-F5344CB8AC3E}">
        <p14:creationId xmlns:p14="http://schemas.microsoft.com/office/powerpoint/2010/main" val="247489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Qualifying success</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Content Placeholder 5" descr="A screenshot of a cell phone&#10;&#10;Description automatically generated">
            <a:extLst>
              <a:ext uri="{FF2B5EF4-FFF2-40B4-BE49-F238E27FC236}">
                <a16:creationId xmlns:a16="http://schemas.microsoft.com/office/drawing/2014/main" id="{3C8F424D-F908-44C5-B310-46FABB9EB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86766"/>
            <a:ext cx="5165616" cy="3443744"/>
          </a:xfrm>
          <a:prstGeom prst="rect">
            <a:avLst/>
          </a:prstGeom>
        </p:spPr>
      </p:pic>
      <p:pic>
        <p:nvPicPr>
          <p:cNvPr id="14" name="Content Placeholder 13" descr="A picture containing screenshot&#10;&#10;Description automatically generated">
            <a:extLst>
              <a:ext uri="{FF2B5EF4-FFF2-40B4-BE49-F238E27FC236}">
                <a16:creationId xmlns:a16="http://schemas.microsoft.com/office/drawing/2014/main" id="{7D8143A0-5EF1-4E0D-925B-37059FD9A8C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17294" y="2386766"/>
            <a:ext cx="5374172" cy="3582781"/>
          </a:xfrm>
          <a:prstGeom prst="rect">
            <a:avLst/>
          </a:prstGeom>
        </p:spPr>
      </p:pic>
    </p:spTree>
    <p:extLst>
      <p:ext uri="{BB962C8B-B14F-4D97-AF65-F5344CB8AC3E}">
        <p14:creationId xmlns:p14="http://schemas.microsoft.com/office/powerpoint/2010/main" val="413168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a:solidFill>
                  <a:schemeClr val="bg1"/>
                </a:solidFill>
              </a:rPr>
              <a:t>The Dream Team</a:t>
            </a:r>
            <a:endParaRPr lang="en-CA"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B87F02-2531-4A28-85CD-281C3A3E8060}"/>
              </a:ext>
            </a:extLst>
          </p:cNvPr>
          <p:cNvSpPr>
            <a:spLocks noGrp="1"/>
          </p:cNvSpPr>
          <p:nvPr>
            <p:ph idx="1"/>
          </p:nvPr>
        </p:nvSpPr>
        <p:spPr>
          <a:xfrm>
            <a:off x="838199" y="2269173"/>
            <a:ext cx="10086975" cy="1069490"/>
          </a:xfrm>
        </p:spPr>
        <p:txBody>
          <a:bodyPr>
            <a:normAutofit fontScale="92500" lnSpcReduction="20000"/>
          </a:bodyPr>
          <a:lstStyle/>
          <a:p>
            <a:r>
              <a:rPr lang="en-CA" sz="2400">
                <a:solidFill>
                  <a:schemeClr val="bg1"/>
                </a:solidFill>
              </a:rPr>
              <a:t>Built to dominate the league now, this roster has the highest win share per position by top WS (Win Share) per position over the last five years. WS is a metric that estimates how many wins that player contributes individually over the course of a season. </a:t>
            </a:r>
          </a:p>
          <a:p>
            <a:endParaRPr lang="en-CA" sz="2400">
              <a:solidFill>
                <a:schemeClr val="bg1"/>
              </a:solidFill>
            </a:endParaRPr>
          </a:p>
          <a:p>
            <a:endParaRPr lang="en-CA" sz="2000">
              <a:solidFill>
                <a:schemeClr val="bg1"/>
              </a:solidFill>
            </a:endParaRPr>
          </a:p>
          <a:p>
            <a:endParaRPr lang="en-CA" sz="2400">
              <a:solidFill>
                <a:schemeClr val="bg1"/>
              </a:solidFill>
            </a:endParaRPr>
          </a:p>
          <a:p>
            <a:pPr marL="457200" indent="-457200">
              <a:buFont typeface="+mj-lt"/>
              <a:buAutoNum type="arabicPeriod"/>
            </a:pPr>
            <a:endParaRPr lang="en-CA" sz="2400"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E242E4C7-0628-409C-8964-0429C96E3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977" y="3240760"/>
            <a:ext cx="8850046" cy="2985415"/>
          </a:xfrm>
          <a:prstGeom prst="rect">
            <a:avLst/>
          </a:prstGeom>
        </p:spPr>
      </p:pic>
    </p:spTree>
    <p:extLst>
      <p:ext uri="{BB962C8B-B14F-4D97-AF65-F5344CB8AC3E}">
        <p14:creationId xmlns:p14="http://schemas.microsoft.com/office/powerpoint/2010/main" val="60975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838200" y="588772"/>
            <a:ext cx="10515600" cy="1325563"/>
          </a:xfrm>
        </p:spPr>
        <p:txBody>
          <a:bodyPr>
            <a:normAutofit/>
          </a:bodyPr>
          <a:lstStyle/>
          <a:p>
            <a:r>
              <a:rPr lang="en-CA" sz="5400">
                <a:solidFill>
                  <a:schemeClr val="bg1"/>
                </a:solidFill>
              </a:rPr>
              <a:t>Basketball Positions</a:t>
            </a:r>
            <a:endParaRPr lang="en-CA" sz="5400" dirty="0">
              <a:solidFill>
                <a:schemeClr val="bg1"/>
              </a:solidFill>
            </a:endParaRPr>
          </a:p>
        </p:txBody>
      </p:sp>
      <p:cxnSp>
        <p:nvCxnSpPr>
          <p:cNvPr id="26" name="Straight Connector 22">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A picture containing clock&#10;&#10;Description automatically generated">
            <a:extLst>
              <a:ext uri="{FF2B5EF4-FFF2-40B4-BE49-F238E27FC236}">
                <a16:creationId xmlns:a16="http://schemas.microsoft.com/office/drawing/2014/main" id="{80299FD7-47EE-489B-B4E6-B431C873A5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97943" y="1901491"/>
            <a:ext cx="5196114" cy="4692364"/>
          </a:xfrm>
        </p:spPr>
      </p:pic>
      <p:pic>
        <p:nvPicPr>
          <p:cNvPr id="15" name="Picture 14" descr="A close up of a person&#10;&#10;Description automatically generated">
            <a:extLst>
              <a:ext uri="{FF2B5EF4-FFF2-40B4-BE49-F238E27FC236}">
                <a16:creationId xmlns:a16="http://schemas.microsoft.com/office/drawing/2014/main" id="{8F719915-F542-4E60-86C0-AA5619A9A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6972" y="2540676"/>
            <a:ext cx="592215" cy="888324"/>
          </a:xfrm>
          <a:prstGeom prst="rect">
            <a:avLst/>
          </a:prstGeom>
        </p:spPr>
      </p:pic>
      <p:pic>
        <p:nvPicPr>
          <p:cNvPr id="17" name="Picture 16" descr="A person posing for the camera&#10;&#10;Description automatically generated">
            <a:extLst>
              <a:ext uri="{FF2B5EF4-FFF2-40B4-BE49-F238E27FC236}">
                <a16:creationId xmlns:a16="http://schemas.microsoft.com/office/drawing/2014/main" id="{9E8C80F0-05EC-4D82-B9CF-EFC95C1F92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0941" y="3042313"/>
            <a:ext cx="592217" cy="888324"/>
          </a:xfrm>
          <a:prstGeom prst="rect">
            <a:avLst/>
          </a:prstGeom>
        </p:spPr>
      </p:pic>
      <p:pic>
        <p:nvPicPr>
          <p:cNvPr id="19" name="Picture 18" descr="A person smiling for the camera&#10;&#10;Description automatically generated">
            <a:extLst>
              <a:ext uri="{FF2B5EF4-FFF2-40B4-BE49-F238E27FC236}">
                <a16:creationId xmlns:a16="http://schemas.microsoft.com/office/drawing/2014/main" id="{5774E730-D4D9-44CA-971A-236D9D9A90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18228" y="2540671"/>
            <a:ext cx="592217" cy="888324"/>
          </a:xfrm>
          <a:prstGeom prst="rect">
            <a:avLst/>
          </a:prstGeom>
        </p:spPr>
      </p:pic>
      <p:pic>
        <p:nvPicPr>
          <p:cNvPr id="22" name="Picture 21" descr="A person smiling for the camera&#10;&#10;Description automatically generated">
            <a:extLst>
              <a:ext uri="{FF2B5EF4-FFF2-40B4-BE49-F238E27FC236}">
                <a16:creationId xmlns:a16="http://schemas.microsoft.com/office/drawing/2014/main" id="{0D724565-D54C-41A2-A198-E5D1BDED42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00352" y="4688860"/>
            <a:ext cx="592218" cy="888326"/>
          </a:xfrm>
          <a:prstGeom prst="rect">
            <a:avLst/>
          </a:prstGeom>
        </p:spPr>
      </p:pic>
      <p:pic>
        <p:nvPicPr>
          <p:cNvPr id="24" name="Picture 23" descr="A person posing for the camera&#10;&#10;Description automatically generated">
            <a:extLst>
              <a:ext uri="{FF2B5EF4-FFF2-40B4-BE49-F238E27FC236}">
                <a16:creationId xmlns:a16="http://schemas.microsoft.com/office/drawing/2014/main" id="{1CDBFD2C-660A-4044-A453-84D063565E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89472" y="5553010"/>
            <a:ext cx="592215" cy="888324"/>
          </a:xfrm>
          <a:prstGeom prst="rect">
            <a:avLst/>
          </a:prstGeom>
        </p:spPr>
      </p:pic>
      <p:pic>
        <p:nvPicPr>
          <p:cNvPr id="27" name="Picture 26" descr="A close up of a person&#10;&#10;Description automatically generated">
            <a:extLst>
              <a:ext uri="{FF2B5EF4-FFF2-40B4-BE49-F238E27FC236}">
                <a16:creationId xmlns:a16="http://schemas.microsoft.com/office/drawing/2014/main" id="{1003B99F-1982-462A-8595-F26D4DDC5A9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8310" y="3067909"/>
            <a:ext cx="592216" cy="888324"/>
          </a:xfrm>
          <a:prstGeom prst="rect">
            <a:avLst/>
          </a:prstGeom>
        </p:spPr>
      </p:pic>
      <p:pic>
        <p:nvPicPr>
          <p:cNvPr id="29" name="Picture 28" descr="A close up of a person&#10;&#10;Description automatically generated">
            <a:extLst>
              <a:ext uri="{FF2B5EF4-FFF2-40B4-BE49-F238E27FC236}">
                <a16:creationId xmlns:a16="http://schemas.microsoft.com/office/drawing/2014/main" id="{D50CA1F8-AD50-4892-AFD3-CAEB0DB322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14336" y="5553013"/>
            <a:ext cx="592215" cy="888322"/>
          </a:xfrm>
          <a:prstGeom prst="rect">
            <a:avLst/>
          </a:prstGeom>
        </p:spPr>
      </p:pic>
      <p:pic>
        <p:nvPicPr>
          <p:cNvPr id="32" name="Picture 31" descr="A person smiling for the camera&#10;&#10;Description automatically generated">
            <a:extLst>
              <a:ext uri="{FF2B5EF4-FFF2-40B4-BE49-F238E27FC236}">
                <a16:creationId xmlns:a16="http://schemas.microsoft.com/office/drawing/2014/main" id="{FF88ACCC-4B37-4223-979B-945E4A0E21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11074" y="4688862"/>
            <a:ext cx="592215" cy="888324"/>
          </a:xfrm>
          <a:prstGeom prst="rect">
            <a:avLst/>
          </a:prstGeom>
        </p:spPr>
      </p:pic>
      <p:pic>
        <p:nvPicPr>
          <p:cNvPr id="36" name="Picture 35" descr="A person wearing a hat&#10;&#10;Description automatically generated">
            <a:extLst>
              <a:ext uri="{FF2B5EF4-FFF2-40B4-BE49-F238E27FC236}">
                <a16:creationId xmlns:a16="http://schemas.microsoft.com/office/drawing/2014/main" id="{2EA8D73E-FA71-49C8-BA3D-E49AD91AE3D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29267" y="3930635"/>
            <a:ext cx="592217" cy="888326"/>
          </a:xfrm>
          <a:prstGeom prst="rect">
            <a:avLst/>
          </a:prstGeom>
        </p:spPr>
      </p:pic>
      <p:sp>
        <p:nvSpPr>
          <p:cNvPr id="46" name="TextBox 45">
            <a:extLst>
              <a:ext uri="{FF2B5EF4-FFF2-40B4-BE49-F238E27FC236}">
                <a16:creationId xmlns:a16="http://schemas.microsoft.com/office/drawing/2014/main" id="{F9C58691-EE4E-412E-9443-17B088E5B7C1}"/>
              </a:ext>
            </a:extLst>
          </p:cNvPr>
          <p:cNvSpPr txBox="1"/>
          <p:nvPr/>
        </p:nvSpPr>
        <p:spPr>
          <a:xfrm>
            <a:off x="4458821" y="2844820"/>
            <a:ext cx="746321" cy="246221"/>
          </a:xfrm>
          <a:prstGeom prst="rect">
            <a:avLst/>
          </a:prstGeom>
          <a:noFill/>
        </p:spPr>
        <p:txBody>
          <a:bodyPr wrap="square" rtlCol="0">
            <a:spAutoFit/>
          </a:bodyPr>
          <a:lstStyle/>
          <a:p>
            <a:r>
              <a:rPr lang="en-CA" sz="1000" dirty="0"/>
              <a:t>STARTER</a:t>
            </a:r>
          </a:p>
        </p:txBody>
      </p:sp>
      <p:sp>
        <p:nvSpPr>
          <p:cNvPr id="48" name="TextBox 47">
            <a:extLst>
              <a:ext uri="{FF2B5EF4-FFF2-40B4-BE49-F238E27FC236}">
                <a16:creationId xmlns:a16="http://schemas.microsoft.com/office/drawing/2014/main" id="{DA667BD5-CA02-4913-927C-B59E2A917481}"/>
              </a:ext>
            </a:extLst>
          </p:cNvPr>
          <p:cNvSpPr txBox="1"/>
          <p:nvPr/>
        </p:nvSpPr>
        <p:spPr>
          <a:xfrm>
            <a:off x="3896383" y="2827917"/>
            <a:ext cx="665220" cy="246221"/>
          </a:xfrm>
          <a:prstGeom prst="rect">
            <a:avLst/>
          </a:prstGeom>
          <a:noFill/>
        </p:spPr>
        <p:txBody>
          <a:bodyPr wrap="square" rtlCol="0">
            <a:spAutoFit/>
          </a:bodyPr>
          <a:lstStyle/>
          <a:p>
            <a:r>
              <a:rPr lang="en-CA" sz="1000" dirty="0"/>
              <a:t>BENCH</a:t>
            </a:r>
          </a:p>
        </p:txBody>
      </p:sp>
      <p:sp>
        <p:nvSpPr>
          <p:cNvPr id="50" name="TextBox 49">
            <a:extLst>
              <a:ext uri="{FF2B5EF4-FFF2-40B4-BE49-F238E27FC236}">
                <a16:creationId xmlns:a16="http://schemas.microsoft.com/office/drawing/2014/main" id="{AE389B13-8D3D-433F-AC14-FD3FCB8B6E10}"/>
              </a:ext>
            </a:extLst>
          </p:cNvPr>
          <p:cNvSpPr txBox="1"/>
          <p:nvPr/>
        </p:nvSpPr>
        <p:spPr>
          <a:xfrm>
            <a:off x="6782946" y="3751631"/>
            <a:ext cx="746321" cy="246221"/>
          </a:xfrm>
          <a:prstGeom prst="rect">
            <a:avLst/>
          </a:prstGeom>
          <a:noFill/>
        </p:spPr>
        <p:txBody>
          <a:bodyPr wrap="square" rtlCol="0">
            <a:spAutoFit/>
          </a:bodyPr>
          <a:lstStyle/>
          <a:p>
            <a:r>
              <a:rPr lang="en-CA" sz="1000" dirty="0"/>
              <a:t>STARTER</a:t>
            </a:r>
          </a:p>
        </p:txBody>
      </p:sp>
      <p:sp>
        <p:nvSpPr>
          <p:cNvPr id="52" name="TextBox 51">
            <a:extLst>
              <a:ext uri="{FF2B5EF4-FFF2-40B4-BE49-F238E27FC236}">
                <a16:creationId xmlns:a16="http://schemas.microsoft.com/office/drawing/2014/main" id="{60D79C39-ED52-4224-B456-DF38365DAEB5}"/>
              </a:ext>
            </a:extLst>
          </p:cNvPr>
          <p:cNvSpPr txBox="1"/>
          <p:nvPr/>
        </p:nvSpPr>
        <p:spPr>
          <a:xfrm>
            <a:off x="6318228" y="2336519"/>
            <a:ext cx="665220" cy="246221"/>
          </a:xfrm>
          <a:prstGeom prst="rect">
            <a:avLst/>
          </a:prstGeom>
          <a:noFill/>
        </p:spPr>
        <p:txBody>
          <a:bodyPr wrap="square" rtlCol="0">
            <a:spAutoFit/>
          </a:bodyPr>
          <a:lstStyle/>
          <a:p>
            <a:r>
              <a:rPr lang="en-CA" sz="1000" dirty="0"/>
              <a:t>BENCH</a:t>
            </a:r>
          </a:p>
        </p:txBody>
      </p:sp>
      <p:sp>
        <p:nvSpPr>
          <p:cNvPr id="54" name="TextBox 53">
            <a:extLst>
              <a:ext uri="{FF2B5EF4-FFF2-40B4-BE49-F238E27FC236}">
                <a16:creationId xmlns:a16="http://schemas.microsoft.com/office/drawing/2014/main" id="{CC8E05A8-9C47-49BB-B771-404028E04018}"/>
              </a:ext>
            </a:extLst>
          </p:cNvPr>
          <p:cNvSpPr txBox="1"/>
          <p:nvPr/>
        </p:nvSpPr>
        <p:spPr>
          <a:xfrm>
            <a:off x="6570153" y="5306789"/>
            <a:ext cx="746321" cy="246221"/>
          </a:xfrm>
          <a:prstGeom prst="rect">
            <a:avLst/>
          </a:prstGeom>
          <a:noFill/>
        </p:spPr>
        <p:txBody>
          <a:bodyPr wrap="square" rtlCol="0">
            <a:spAutoFit/>
          </a:bodyPr>
          <a:lstStyle/>
          <a:p>
            <a:r>
              <a:rPr lang="en-CA" sz="1000" dirty="0"/>
              <a:t>STARTER</a:t>
            </a:r>
          </a:p>
        </p:txBody>
      </p:sp>
      <p:sp>
        <p:nvSpPr>
          <p:cNvPr id="56" name="TextBox 55">
            <a:extLst>
              <a:ext uri="{FF2B5EF4-FFF2-40B4-BE49-F238E27FC236}">
                <a16:creationId xmlns:a16="http://schemas.microsoft.com/office/drawing/2014/main" id="{BDF1A694-32D2-41CD-9665-0866E0729F99}"/>
              </a:ext>
            </a:extLst>
          </p:cNvPr>
          <p:cNvSpPr txBox="1"/>
          <p:nvPr/>
        </p:nvSpPr>
        <p:spPr>
          <a:xfrm>
            <a:off x="4600352" y="4489355"/>
            <a:ext cx="746321" cy="246221"/>
          </a:xfrm>
          <a:prstGeom prst="rect">
            <a:avLst/>
          </a:prstGeom>
          <a:noFill/>
        </p:spPr>
        <p:txBody>
          <a:bodyPr wrap="square" rtlCol="0">
            <a:spAutoFit/>
          </a:bodyPr>
          <a:lstStyle/>
          <a:p>
            <a:r>
              <a:rPr lang="en-CA" sz="1000" dirty="0"/>
              <a:t>STARTER</a:t>
            </a:r>
          </a:p>
        </p:txBody>
      </p:sp>
      <p:sp>
        <p:nvSpPr>
          <p:cNvPr id="58" name="TextBox 57">
            <a:extLst>
              <a:ext uri="{FF2B5EF4-FFF2-40B4-BE49-F238E27FC236}">
                <a16:creationId xmlns:a16="http://schemas.microsoft.com/office/drawing/2014/main" id="{47AB37B0-4569-47C3-A283-962DA69DB4DD}"/>
              </a:ext>
            </a:extLst>
          </p:cNvPr>
          <p:cNvSpPr txBox="1"/>
          <p:nvPr/>
        </p:nvSpPr>
        <p:spPr>
          <a:xfrm>
            <a:off x="5511309" y="2336518"/>
            <a:ext cx="678474" cy="246221"/>
          </a:xfrm>
          <a:prstGeom prst="rect">
            <a:avLst/>
          </a:prstGeom>
          <a:noFill/>
        </p:spPr>
        <p:txBody>
          <a:bodyPr wrap="square" rtlCol="0">
            <a:spAutoFit/>
          </a:bodyPr>
          <a:lstStyle/>
          <a:p>
            <a:r>
              <a:rPr lang="en-CA" sz="1000" dirty="0"/>
              <a:t>STARTER</a:t>
            </a:r>
          </a:p>
        </p:txBody>
      </p:sp>
      <p:sp>
        <p:nvSpPr>
          <p:cNvPr id="60" name="TextBox 59">
            <a:extLst>
              <a:ext uri="{FF2B5EF4-FFF2-40B4-BE49-F238E27FC236}">
                <a16:creationId xmlns:a16="http://schemas.microsoft.com/office/drawing/2014/main" id="{059BEEFF-7BC5-436E-BDF4-5E37B0E262EE}"/>
              </a:ext>
            </a:extLst>
          </p:cNvPr>
          <p:cNvSpPr txBox="1"/>
          <p:nvPr/>
        </p:nvSpPr>
        <p:spPr>
          <a:xfrm>
            <a:off x="3948249" y="4488791"/>
            <a:ext cx="665220" cy="246221"/>
          </a:xfrm>
          <a:prstGeom prst="rect">
            <a:avLst/>
          </a:prstGeom>
          <a:noFill/>
        </p:spPr>
        <p:txBody>
          <a:bodyPr wrap="square" rtlCol="0">
            <a:spAutoFit/>
          </a:bodyPr>
          <a:lstStyle/>
          <a:p>
            <a:r>
              <a:rPr lang="en-CA" sz="1000" dirty="0"/>
              <a:t>BENCH</a:t>
            </a:r>
          </a:p>
        </p:txBody>
      </p:sp>
      <p:sp>
        <p:nvSpPr>
          <p:cNvPr id="62" name="TextBox 61">
            <a:extLst>
              <a:ext uri="{FF2B5EF4-FFF2-40B4-BE49-F238E27FC236}">
                <a16:creationId xmlns:a16="http://schemas.microsoft.com/office/drawing/2014/main" id="{16767031-756C-49C4-AA19-D9D666CC665D}"/>
              </a:ext>
            </a:extLst>
          </p:cNvPr>
          <p:cNvSpPr txBox="1"/>
          <p:nvPr/>
        </p:nvSpPr>
        <p:spPr>
          <a:xfrm>
            <a:off x="7543114" y="3751631"/>
            <a:ext cx="665220" cy="246221"/>
          </a:xfrm>
          <a:prstGeom prst="rect">
            <a:avLst/>
          </a:prstGeom>
          <a:noFill/>
        </p:spPr>
        <p:txBody>
          <a:bodyPr wrap="square" rtlCol="0">
            <a:spAutoFit/>
          </a:bodyPr>
          <a:lstStyle/>
          <a:p>
            <a:r>
              <a:rPr lang="en-CA" sz="1000" dirty="0"/>
              <a:t>BENCH</a:t>
            </a:r>
          </a:p>
        </p:txBody>
      </p:sp>
      <p:sp>
        <p:nvSpPr>
          <p:cNvPr id="64" name="TextBox 63">
            <a:extLst>
              <a:ext uri="{FF2B5EF4-FFF2-40B4-BE49-F238E27FC236}">
                <a16:creationId xmlns:a16="http://schemas.microsoft.com/office/drawing/2014/main" id="{236BE999-3B6D-42B6-97E4-283B6D5D9F81}"/>
              </a:ext>
            </a:extLst>
          </p:cNvPr>
          <p:cNvSpPr txBox="1"/>
          <p:nvPr/>
        </p:nvSpPr>
        <p:spPr>
          <a:xfrm>
            <a:off x="5945483" y="5333273"/>
            <a:ext cx="665220" cy="246221"/>
          </a:xfrm>
          <a:prstGeom prst="rect">
            <a:avLst/>
          </a:prstGeom>
          <a:noFill/>
        </p:spPr>
        <p:txBody>
          <a:bodyPr wrap="square" rtlCol="0">
            <a:spAutoFit/>
          </a:bodyPr>
          <a:lstStyle/>
          <a:p>
            <a:r>
              <a:rPr lang="en-CA" sz="1000" dirty="0"/>
              <a:t>BENCH</a:t>
            </a:r>
          </a:p>
        </p:txBody>
      </p:sp>
      <p:pic>
        <p:nvPicPr>
          <p:cNvPr id="3" name="Picture 2" descr="A person smiling for the camera&#10;&#10;Description automatically generated">
            <a:extLst>
              <a:ext uri="{FF2B5EF4-FFF2-40B4-BE49-F238E27FC236}">
                <a16:creationId xmlns:a16="http://schemas.microsoft.com/office/drawing/2014/main" id="{7BCA9205-9EE8-4E7A-84CF-8A1DF4FEEF6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09501" y="3956233"/>
            <a:ext cx="588190" cy="882286"/>
          </a:xfrm>
          <a:prstGeom prst="rect">
            <a:avLst/>
          </a:prstGeom>
        </p:spPr>
      </p:pic>
    </p:spTree>
    <p:extLst>
      <p:ext uri="{BB962C8B-B14F-4D97-AF65-F5344CB8AC3E}">
        <p14:creationId xmlns:p14="http://schemas.microsoft.com/office/powerpoint/2010/main" val="394390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a:solidFill>
                  <a:schemeClr val="bg1"/>
                </a:solidFill>
              </a:rPr>
              <a:t>Offence, Offence, Offence</a:t>
            </a:r>
            <a:endParaRPr lang="en-CA"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B87F02-2531-4A28-85CD-281C3A3E8060}"/>
              </a:ext>
            </a:extLst>
          </p:cNvPr>
          <p:cNvSpPr>
            <a:spLocks noGrp="1"/>
          </p:cNvSpPr>
          <p:nvPr>
            <p:ph idx="1"/>
          </p:nvPr>
        </p:nvSpPr>
        <p:spPr>
          <a:xfrm>
            <a:off x="838199" y="2269173"/>
            <a:ext cx="10086975" cy="1069490"/>
          </a:xfrm>
        </p:spPr>
        <p:txBody>
          <a:bodyPr>
            <a:normAutofit fontScale="92500" lnSpcReduction="20000"/>
          </a:bodyPr>
          <a:lstStyle/>
          <a:p>
            <a:r>
              <a:rPr lang="en-CA" sz="2400">
                <a:solidFill>
                  <a:schemeClr val="bg1"/>
                </a:solidFill>
              </a:rPr>
              <a:t>Aiming to cut cost on defence, this roster is built to dominate offensively. This roster is made up of the top five players ranked by Offensive Win Shares (OWS). OWS measures the offensive contributions that player brings to their team as wins over the course of a regular season. </a:t>
            </a:r>
          </a:p>
          <a:p>
            <a:endParaRPr lang="en-CA" sz="2000">
              <a:solidFill>
                <a:schemeClr val="bg1"/>
              </a:solidFill>
            </a:endParaRPr>
          </a:p>
          <a:p>
            <a:endParaRPr lang="en-CA" sz="2400">
              <a:solidFill>
                <a:schemeClr val="bg1"/>
              </a:solidFill>
            </a:endParaRPr>
          </a:p>
          <a:p>
            <a:pPr marL="457200" indent="-457200">
              <a:buFont typeface="+mj-lt"/>
              <a:buAutoNum type="arabicPeriod"/>
            </a:pPr>
            <a:endParaRPr lang="en-CA" sz="2400" dirty="0">
              <a:solidFill>
                <a:schemeClr val="bg1"/>
              </a:solidFill>
            </a:endParaRPr>
          </a:p>
        </p:txBody>
      </p:sp>
      <p:pic>
        <p:nvPicPr>
          <p:cNvPr id="9" name="Picture 8" descr="A screenshot of a cell phone&#10;&#10;Description automatically generated">
            <a:extLst>
              <a:ext uri="{FF2B5EF4-FFF2-40B4-BE49-F238E27FC236}">
                <a16:creationId xmlns:a16="http://schemas.microsoft.com/office/drawing/2014/main" id="{FB12F0A8-2B51-4AAB-A6B0-8AAC031D0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143" y="3519338"/>
            <a:ext cx="9948625" cy="2706835"/>
          </a:xfrm>
          <a:prstGeom prst="rect">
            <a:avLst/>
          </a:prstGeom>
        </p:spPr>
      </p:pic>
    </p:spTree>
    <p:extLst>
      <p:ext uri="{BB962C8B-B14F-4D97-AF65-F5344CB8AC3E}">
        <p14:creationId xmlns:p14="http://schemas.microsoft.com/office/powerpoint/2010/main" val="105861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000D1-5EB0-4492-B445-86C9D6FBC88F}"/>
              </a:ext>
            </a:extLst>
          </p:cNvPr>
          <p:cNvSpPr>
            <a:spLocks noGrp="1"/>
          </p:cNvSpPr>
          <p:nvPr>
            <p:ph type="title"/>
          </p:nvPr>
        </p:nvSpPr>
        <p:spPr>
          <a:xfrm>
            <a:off x="838200" y="588772"/>
            <a:ext cx="10515600" cy="1325563"/>
          </a:xfrm>
        </p:spPr>
        <p:txBody>
          <a:bodyPr>
            <a:normAutofit/>
          </a:bodyPr>
          <a:lstStyle/>
          <a:p>
            <a:r>
              <a:rPr lang="en-CA" sz="5400">
                <a:solidFill>
                  <a:schemeClr val="bg1"/>
                </a:solidFill>
              </a:rPr>
              <a:t>Basketball Positions</a:t>
            </a:r>
            <a:endParaRPr lang="en-CA" sz="5400" dirty="0">
              <a:solidFill>
                <a:schemeClr val="bg1"/>
              </a:solidFill>
            </a:endParaRPr>
          </a:p>
        </p:txBody>
      </p:sp>
      <p:cxnSp>
        <p:nvCxnSpPr>
          <p:cNvPr id="26" name="Straight Connector 22">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A picture containing clock&#10;&#10;Description automatically generated">
            <a:extLst>
              <a:ext uri="{FF2B5EF4-FFF2-40B4-BE49-F238E27FC236}">
                <a16:creationId xmlns:a16="http://schemas.microsoft.com/office/drawing/2014/main" id="{80299FD7-47EE-489B-B4E6-B431C873A5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97943" y="1901491"/>
            <a:ext cx="5196114" cy="4692364"/>
          </a:xfrm>
        </p:spPr>
      </p:pic>
      <p:pic>
        <p:nvPicPr>
          <p:cNvPr id="15" name="Picture 14" descr="A close up of a person&#10;&#10;Description automatically generated">
            <a:extLst>
              <a:ext uri="{FF2B5EF4-FFF2-40B4-BE49-F238E27FC236}">
                <a16:creationId xmlns:a16="http://schemas.microsoft.com/office/drawing/2014/main" id="{8F719915-F542-4E60-86C0-AA5619A9A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6972" y="2540676"/>
            <a:ext cx="592215" cy="888324"/>
          </a:xfrm>
          <a:prstGeom prst="rect">
            <a:avLst/>
          </a:prstGeom>
        </p:spPr>
      </p:pic>
      <p:pic>
        <p:nvPicPr>
          <p:cNvPr id="17" name="Picture 16" descr="A person posing for the camera&#10;&#10;Description automatically generated">
            <a:extLst>
              <a:ext uri="{FF2B5EF4-FFF2-40B4-BE49-F238E27FC236}">
                <a16:creationId xmlns:a16="http://schemas.microsoft.com/office/drawing/2014/main" id="{9E8C80F0-05EC-4D82-B9CF-EFC95C1F92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0941" y="3042313"/>
            <a:ext cx="592217" cy="888324"/>
          </a:xfrm>
          <a:prstGeom prst="rect">
            <a:avLst/>
          </a:prstGeom>
        </p:spPr>
      </p:pic>
      <p:pic>
        <p:nvPicPr>
          <p:cNvPr id="19" name="Picture 18" descr="A person smiling for the camera&#10;&#10;Description automatically generated">
            <a:extLst>
              <a:ext uri="{FF2B5EF4-FFF2-40B4-BE49-F238E27FC236}">
                <a16:creationId xmlns:a16="http://schemas.microsoft.com/office/drawing/2014/main" id="{5774E730-D4D9-44CA-971A-236D9D9A90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18228" y="2540671"/>
            <a:ext cx="592217" cy="888324"/>
          </a:xfrm>
          <a:prstGeom prst="rect">
            <a:avLst/>
          </a:prstGeom>
        </p:spPr>
      </p:pic>
      <p:pic>
        <p:nvPicPr>
          <p:cNvPr id="22" name="Picture 21" descr="A person smiling for the camera&#10;&#10;Description automatically generated">
            <a:extLst>
              <a:ext uri="{FF2B5EF4-FFF2-40B4-BE49-F238E27FC236}">
                <a16:creationId xmlns:a16="http://schemas.microsoft.com/office/drawing/2014/main" id="{0D724565-D54C-41A2-A198-E5D1BDED42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00352" y="4688860"/>
            <a:ext cx="592218" cy="888326"/>
          </a:xfrm>
          <a:prstGeom prst="rect">
            <a:avLst/>
          </a:prstGeom>
        </p:spPr>
      </p:pic>
      <p:pic>
        <p:nvPicPr>
          <p:cNvPr id="24" name="Picture 23" descr="A person posing for the camera&#10;&#10;Description automatically generated">
            <a:extLst>
              <a:ext uri="{FF2B5EF4-FFF2-40B4-BE49-F238E27FC236}">
                <a16:creationId xmlns:a16="http://schemas.microsoft.com/office/drawing/2014/main" id="{1CDBFD2C-660A-4044-A453-84D063565E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89472" y="5553010"/>
            <a:ext cx="592215" cy="888324"/>
          </a:xfrm>
          <a:prstGeom prst="rect">
            <a:avLst/>
          </a:prstGeom>
        </p:spPr>
      </p:pic>
      <p:pic>
        <p:nvPicPr>
          <p:cNvPr id="27" name="Picture 26" descr="A close up of a person&#10;&#10;Description automatically generated">
            <a:extLst>
              <a:ext uri="{FF2B5EF4-FFF2-40B4-BE49-F238E27FC236}">
                <a16:creationId xmlns:a16="http://schemas.microsoft.com/office/drawing/2014/main" id="{1003B99F-1982-462A-8595-F26D4DDC5A9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8310" y="3067909"/>
            <a:ext cx="592216" cy="888324"/>
          </a:xfrm>
          <a:prstGeom prst="rect">
            <a:avLst/>
          </a:prstGeom>
        </p:spPr>
      </p:pic>
      <p:pic>
        <p:nvPicPr>
          <p:cNvPr id="29" name="Picture 28" descr="A close up of a person&#10;&#10;Description automatically generated">
            <a:extLst>
              <a:ext uri="{FF2B5EF4-FFF2-40B4-BE49-F238E27FC236}">
                <a16:creationId xmlns:a16="http://schemas.microsoft.com/office/drawing/2014/main" id="{D50CA1F8-AD50-4892-AFD3-CAEB0DB322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14336" y="5553013"/>
            <a:ext cx="592215" cy="888322"/>
          </a:xfrm>
          <a:prstGeom prst="rect">
            <a:avLst/>
          </a:prstGeom>
        </p:spPr>
      </p:pic>
      <p:pic>
        <p:nvPicPr>
          <p:cNvPr id="32" name="Picture 31" descr="A person smiling for the camera&#10;&#10;Description automatically generated">
            <a:extLst>
              <a:ext uri="{FF2B5EF4-FFF2-40B4-BE49-F238E27FC236}">
                <a16:creationId xmlns:a16="http://schemas.microsoft.com/office/drawing/2014/main" id="{FF88ACCC-4B37-4223-979B-945E4A0E21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11074" y="4688862"/>
            <a:ext cx="592215" cy="888324"/>
          </a:xfrm>
          <a:prstGeom prst="rect">
            <a:avLst/>
          </a:prstGeom>
        </p:spPr>
      </p:pic>
      <p:pic>
        <p:nvPicPr>
          <p:cNvPr id="36" name="Picture 35" descr="A person wearing a hat&#10;&#10;Description automatically generated">
            <a:extLst>
              <a:ext uri="{FF2B5EF4-FFF2-40B4-BE49-F238E27FC236}">
                <a16:creationId xmlns:a16="http://schemas.microsoft.com/office/drawing/2014/main" id="{2EA8D73E-FA71-49C8-BA3D-E49AD91AE3D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29267" y="3930635"/>
            <a:ext cx="592217" cy="888326"/>
          </a:xfrm>
          <a:prstGeom prst="rect">
            <a:avLst/>
          </a:prstGeom>
        </p:spPr>
      </p:pic>
      <p:pic>
        <p:nvPicPr>
          <p:cNvPr id="44" name="Picture 43" descr="A person smiling for the camera&#10;&#10;Description automatically generated">
            <a:extLst>
              <a:ext uri="{FF2B5EF4-FFF2-40B4-BE49-F238E27FC236}">
                <a16:creationId xmlns:a16="http://schemas.microsoft.com/office/drawing/2014/main" id="{2237708E-C2B1-4CF8-86B8-C57D132EE0D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96793" y="3930637"/>
            <a:ext cx="592216" cy="888324"/>
          </a:xfrm>
          <a:prstGeom prst="rect">
            <a:avLst/>
          </a:prstGeom>
        </p:spPr>
      </p:pic>
      <p:sp>
        <p:nvSpPr>
          <p:cNvPr id="46" name="TextBox 45">
            <a:extLst>
              <a:ext uri="{FF2B5EF4-FFF2-40B4-BE49-F238E27FC236}">
                <a16:creationId xmlns:a16="http://schemas.microsoft.com/office/drawing/2014/main" id="{F9C58691-EE4E-412E-9443-17B088E5B7C1}"/>
              </a:ext>
            </a:extLst>
          </p:cNvPr>
          <p:cNvSpPr txBox="1"/>
          <p:nvPr/>
        </p:nvSpPr>
        <p:spPr>
          <a:xfrm>
            <a:off x="4458821" y="2844820"/>
            <a:ext cx="746321" cy="246221"/>
          </a:xfrm>
          <a:prstGeom prst="rect">
            <a:avLst/>
          </a:prstGeom>
          <a:noFill/>
        </p:spPr>
        <p:txBody>
          <a:bodyPr wrap="square" rtlCol="0">
            <a:spAutoFit/>
          </a:bodyPr>
          <a:lstStyle/>
          <a:p>
            <a:r>
              <a:rPr lang="en-CA" sz="1000" dirty="0"/>
              <a:t>STARTER</a:t>
            </a:r>
          </a:p>
        </p:txBody>
      </p:sp>
      <p:sp>
        <p:nvSpPr>
          <p:cNvPr id="48" name="TextBox 47">
            <a:extLst>
              <a:ext uri="{FF2B5EF4-FFF2-40B4-BE49-F238E27FC236}">
                <a16:creationId xmlns:a16="http://schemas.microsoft.com/office/drawing/2014/main" id="{DA667BD5-CA02-4913-927C-B59E2A917481}"/>
              </a:ext>
            </a:extLst>
          </p:cNvPr>
          <p:cNvSpPr txBox="1"/>
          <p:nvPr/>
        </p:nvSpPr>
        <p:spPr>
          <a:xfrm>
            <a:off x="3896383" y="2827917"/>
            <a:ext cx="665220" cy="246221"/>
          </a:xfrm>
          <a:prstGeom prst="rect">
            <a:avLst/>
          </a:prstGeom>
          <a:noFill/>
        </p:spPr>
        <p:txBody>
          <a:bodyPr wrap="square" rtlCol="0">
            <a:spAutoFit/>
          </a:bodyPr>
          <a:lstStyle/>
          <a:p>
            <a:r>
              <a:rPr lang="en-CA" sz="1000" dirty="0"/>
              <a:t>BENCH</a:t>
            </a:r>
          </a:p>
        </p:txBody>
      </p:sp>
      <p:sp>
        <p:nvSpPr>
          <p:cNvPr id="50" name="TextBox 49">
            <a:extLst>
              <a:ext uri="{FF2B5EF4-FFF2-40B4-BE49-F238E27FC236}">
                <a16:creationId xmlns:a16="http://schemas.microsoft.com/office/drawing/2014/main" id="{AE389B13-8D3D-433F-AC14-FD3FCB8B6E10}"/>
              </a:ext>
            </a:extLst>
          </p:cNvPr>
          <p:cNvSpPr txBox="1"/>
          <p:nvPr/>
        </p:nvSpPr>
        <p:spPr>
          <a:xfrm>
            <a:off x="6782946" y="3751631"/>
            <a:ext cx="746321" cy="246221"/>
          </a:xfrm>
          <a:prstGeom prst="rect">
            <a:avLst/>
          </a:prstGeom>
          <a:noFill/>
        </p:spPr>
        <p:txBody>
          <a:bodyPr wrap="square" rtlCol="0">
            <a:spAutoFit/>
          </a:bodyPr>
          <a:lstStyle/>
          <a:p>
            <a:r>
              <a:rPr lang="en-CA" sz="1000" dirty="0"/>
              <a:t>STARTER</a:t>
            </a:r>
          </a:p>
        </p:txBody>
      </p:sp>
      <p:sp>
        <p:nvSpPr>
          <p:cNvPr id="52" name="TextBox 51">
            <a:extLst>
              <a:ext uri="{FF2B5EF4-FFF2-40B4-BE49-F238E27FC236}">
                <a16:creationId xmlns:a16="http://schemas.microsoft.com/office/drawing/2014/main" id="{60D79C39-ED52-4224-B456-DF38365DAEB5}"/>
              </a:ext>
            </a:extLst>
          </p:cNvPr>
          <p:cNvSpPr txBox="1"/>
          <p:nvPr/>
        </p:nvSpPr>
        <p:spPr>
          <a:xfrm>
            <a:off x="6318228" y="2336519"/>
            <a:ext cx="665220" cy="246221"/>
          </a:xfrm>
          <a:prstGeom prst="rect">
            <a:avLst/>
          </a:prstGeom>
          <a:noFill/>
        </p:spPr>
        <p:txBody>
          <a:bodyPr wrap="square" rtlCol="0">
            <a:spAutoFit/>
          </a:bodyPr>
          <a:lstStyle/>
          <a:p>
            <a:r>
              <a:rPr lang="en-CA" sz="1000" dirty="0"/>
              <a:t>BENCH</a:t>
            </a:r>
          </a:p>
        </p:txBody>
      </p:sp>
      <p:sp>
        <p:nvSpPr>
          <p:cNvPr id="54" name="TextBox 53">
            <a:extLst>
              <a:ext uri="{FF2B5EF4-FFF2-40B4-BE49-F238E27FC236}">
                <a16:creationId xmlns:a16="http://schemas.microsoft.com/office/drawing/2014/main" id="{CC8E05A8-9C47-49BB-B771-404028E04018}"/>
              </a:ext>
            </a:extLst>
          </p:cNvPr>
          <p:cNvSpPr txBox="1"/>
          <p:nvPr/>
        </p:nvSpPr>
        <p:spPr>
          <a:xfrm>
            <a:off x="6570153" y="5306789"/>
            <a:ext cx="746321" cy="246221"/>
          </a:xfrm>
          <a:prstGeom prst="rect">
            <a:avLst/>
          </a:prstGeom>
          <a:noFill/>
        </p:spPr>
        <p:txBody>
          <a:bodyPr wrap="square" rtlCol="0">
            <a:spAutoFit/>
          </a:bodyPr>
          <a:lstStyle/>
          <a:p>
            <a:r>
              <a:rPr lang="en-CA" sz="1000" dirty="0"/>
              <a:t>STARTER</a:t>
            </a:r>
          </a:p>
        </p:txBody>
      </p:sp>
      <p:sp>
        <p:nvSpPr>
          <p:cNvPr id="56" name="TextBox 55">
            <a:extLst>
              <a:ext uri="{FF2B5EF4-FFF2-40B4-BE49-F238E27FC236}">
                <a16:creationId xmlns:a16="http://schemas.microsoft.com/office/drawing/2014/main" id="{BDF1A694-32D2-41CD-9665-0866E0729F99}"/>
              </a:ext>
            </a:extLst>
          </p:cNvPr>
          <p:cNvSpPr txBox="1"/>
          <p:nvPr/>
        </p:nvSpPr>
        <p:spPr>
          <a:xfrm>
            <a:off x="4600352" y="4489355"/>
            <a:ext cx="746321" cy="246221"/>
          </a:xfrm>
          <a:prstGeom prst="rect">
            <a:avLst/>
          </a:prstGeom>
          <a:noFill/>
        </p:spPr>
        <p:txBody>
          <a:bodyPr wrap="square" rtlCol="0">
            <a:spAutoFit/>
          </a:bodyPr>
          <a:lstStyle/>
          <a:p>
            <a:r>
              <a:rPr lang="en-CA" sz="1000" dirty="0"/>
              <a:t>STARTER</a:t>
            </a:r>
          </a:p>
        </p:txBody>
      </p:sp>
      <p:sp>
        <p:nvSpPr>
          <p:cNvPr id="58" name="TextBox 57">
            <a:extLst>
              <a:ext uri="{FF2B5EF4-FFF2-40B4-BE49-F238E27FC236}">
                <a16:creationId xmlns:a16="http://schemas.microsoft.com/office/drawing/2014/main" id="{47AB37B0-4569-47C3-A283-962DA69DB4DD}"/>
              </a:ext>
            </a:extLst>
          </p:cNvPr>
          <p:cNvSpPr txBox="1"/>
          <p:nvPr/>
        </p:nvSpPr>
        <p:spPr>
          <a:xfrm>
            <a:off x="5511309" y="2336518"/>
            <a:ext cx="678474" cy="246221"/>
          </a:xfrm>
          <a:prstGeom prst="rect">
            <a:avLst/>
          </a:prstGeom>
          <a:noFill/>
        </p:spPr>
        <p:txBody>
          <a:bodyPr wrap="square" rtlCol="0">
            <a:spAutoFit/>
          </a:bodyPr>
          <a:lstStyle/>
          <a:p>
            <a:r>
              <a:rPr lang="en-CA" sz="1000" dirty="0"/>
              <a:t>STARTER</a:t>
            </a:r>
          </a:p>
        </p:txBody>
      </p:sp>
      <p:sp>
        <p:nvSpPr>
          <p:cNvPr id="60" name="TextBox 59">
            <a:extLst>
              <a:ext uri="{FF2B5EF4-FFF2-40B4-BE49-F238E27FC236}">
                <a16:creationId xmlns:a16="http://schemas.microsoft.com/office/drawing/2014/main" id="{059BEEFF-7BC5-436E-BDF4-5E37B0E262EE}"/>
              </a:ext>
            </a:extLst>
          </p:cNvPr>
          <p:cNvSpPr txBox="1"/>
          <p:nvPr/>
        </p:nvSpPr>
        <p:spPr>
          <a:xfrm>
            <a:off x="3948249" y="4488791"/>
            <a:ext cx="665220" cy="246221"/>
          </a:xfrm>
          <a:prstGeom prst="rect">
            <a:avLst/>
          </a:prstGeom>
          <a:noFill/>
        </p:spPr>
        <p:txBody>
          <a:bodyPr wrap="square" rtlCol="0">
            <a:spAutoFit/>
          </a:bodyPr>
          <a:lstStyle/>
          <a:p>
            <a:r>
              <a:rPr lang="en-CA" sz="1000" dirty="0"/>
              <a:t>BENCH</a:t>
            </a:r>
          </a:p>
        </p:txBody>
      </p:sp>
      <p:sp>
        <p:nvSpPr>
          <p:cNvPr id="62" name="TextBox 61">
            <a:extLst>
              <a:ext uri="{FF2B5EF4-FFF2-40B4-BE49-F238E27FC236}">
                <a16:creationId xmlns:a16="http://schemas.microsoft.com/office/drawing/2014/main" id="{16767031-756C-49C4-AA19-D9D666CC665D}"/>
              </a:ext>
            </a:extLst>
          </p:cNvPr>
          <p:cNvSpPr txBox="1"/>
          <p:nvPr/>
        </p:nvSpPr>
        <p:spPr>
          <a:xfrm>
            <a:off x="7543114" y="3751631"/>
            <a:ext cx="665220" cy="246221"/>
          </a:xfrm>
          <a:prstGeom prst="rect">
            <a:avLst/>
          </a:prstGeom>
          <a:noFill/>
        </p:spPr>
        <p:txBody>
          <a:bodyPr wrap="square" rtlCol="0">
            <a:spAutoFit/>
          </a:bodyPr>
          <a:lstStyle/>
          <a:p>
            <a:r>
              <a:rPr lang="en-CA" sz="1000" dirty="0"/>
              <a:t>BENCH</a:t>
            </a:r>
          </a:p>
        </p:txBody>
      </p:sp>
      <p:sp>
        <p:nvSpPr>
          <p:cNvPr id="64" name="TextBox 63">
            <a:extLst>
              <a:ext uri="{FF2B5EF4-FFF2-40B4-BE49-F238E27FC236}">
                <a16:creationId xmlns:a16="http://schemas.microsoft.com/office/drawing/2014/main" id="{236BE999-3B6D-42B6-97E4-283B6D5D9F81}"/>
              </a:ext>
            </a:extLst>
          </p:cNvPr>
          <p:cNvSpPr txBox="1"/>
          <p:nvPr/>
        </p:nvSpPr>
        <p:spPr>
          <a:xfrm>
            <a:off x="5945483" y="5333273"/>
            <a:ext cx="665220" cy="246221"/>
          </a:xfrm>
          <a:prstGeom prst="rect">
            <a:avLst/>
          </a:prstGeom>
          <a:noFill/>
        </p:spPr>
        <p:txBody>
          <a:bodyPr wrap="square" rtlCol="0">
            <a:spAutoFit/>
          </a:bodyPr>
          <a:lstStyle/>
          <a:p>
            <a:r>
              <a:rPr lang="en-CA" sz="1000" dirty="0"/>
              <a:t>BENCH</a:t>
            </a:r>
          </a:p>
        </p:txBody>
      </p:sp>
    </p:spTree>
    <p:extLst>
      <p:ext uri="{BB962C8B-B14F-4D97-AF65-F5344CB8AC3E}">
        <p14:creationId xmlns:p14="http://schemas.microsoft.com/office/powerpoint/2010/main" val="88359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A6F1-D61C-4C5A-8064-B6FC6D19E9CF}"/>
              </a:ext>
            </a:extLst>
          </p:cNvPr>
          <p:cNvSpPr>
            <a:spLocks noGrp="1"/>
          </p:cNvSpPr>
          <p:nvPr>
            <p:ph type="title"/>
          </p:nvPr>
        </p:nvSpPr>
        <p:spPr>
          <a:xfrm>
            <a:off x="838200" y="631825"/>
            <a:ext cx="10515600" cy="1325563"/>
          </a:xfrm>
        </p:spPr>
        <p:txBody>
          <a:bodyPr>
            <a:normAutofit/>
          </a:bodyPr>
          <a:lstStyle/>
          <a:p>
            <a:r>
              <a:rPr lang="en-CA" dirty="0">
                <a:solidFill>
                  <a:schemeClr val="bg1"/>
                </a:solidFill>
              </a:rPr>
              <a:t>Defensive Powerhouse </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B87F02-2531-4A28-85CD-281C3A3E8060}"/>
              </a:ext>
            </a:extLst>
          </p:cNvPr>
          <p:cNvSpPr>
            <a:spLocks noGrp="1"/>
          </p:cNvSpPr>
          <p:nvPr>
            <p:ph idx="1"/>
          </p:nvPr>
        </p:nvSpPr>
        <p:spPr>
          <a:xfrm>
            <a:off x="838199" y="2269173"/>
            <a:ext cx="10086975" cy="1069490"/>
          </a:xfrm>
        </p:spPr>
        <p:txBody>
          <a:bodyPr>
            <a:normAutofit fontScale="85000" lnSpcReduction="10000"/>
          </a:bodyPr>
          <a:lstStyle/>
          <a:p>
            <a:r>
              <a:rPr lang="en-CA" sz="2400" dirty="0">
                <a:solidFill>
                  <a:schemeClr val="bg1"/>
                </a:solidFill>
              </a:rPr>
              <a:t>The counter to the offensive-focused team, this team is built to cut cost on offense and win games playing shut down basketball. This roster is built by selecting the top five players by Defensive Win Shares (DWS). DWS measures the defensive contributions that player brings to their team as wins over the course of a regular season. </a:t>
            </a:r>
          </a:p>
          <a:p>
            <a:endParaRPr lang="en-CA" sz="2400" dirty="0">
              <a:solidFill>
                <a:schemeClr val="bg1"/>
              </a:solidFill>
            </a:endParaRPr>
          </a:p>
          <a:p>
            <a:endParaRPr lang="en-CA" sz="2000" dirty="0">
              <a:solidFill>
                <a:schemeClr val="bg1"/>
              </a:solidFill>
            </a:endParaRPr>
          </a:p>
          <a:p>
            <a:endParaRPr lang="en-CA" sz="2400" dirty="0">
              <a:solidFill>
                <a:schemeClr val="bg1"/>
              </a:solidFill>
            </a:endParaRPr>
          </a:p>
          <a:p>
            <a:pPr marL="457200" indent="-457200">
              <a:buFont typeface="+mj-lt"/>
              <a:buAutoNum type="arabicPeriod"/>
            </a:pPr>
            <a:endParaRPr lang="en-CA" sz="2400"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EA4C0D73-C0A7-4F90-B1A5-6F8A9BBE3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407" y="3519338"/>
            <a:ext cx="9457186" cy="2593099"/>
          </a:xfrm>
          <a:prstGeom prst="rect">
            <a:avLst/>
          </a:prstGeom>
        </p:spPr>
      </p:pic>
    </p:spTree>
    <p:extLst>
      <p:ext uri="{BB962C8B-B14F-4D97-AF65-F5344CB8AC3E}">
        <p14:creationId xmlns:p14="http://schemas.microsoft.com/office/powerpoint/2010/main" val="298656582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C2DFFD"/>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1666</TotalTime>
  <Words>641</Words>
  <Application>Microsoft Office PowerPoint</Application>
  <PresentationFormat>Widescreen</PresentationFormat>
  <Paragraphs>79</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Aharoni</vt:lpstr>
      <vt:lpstr>Arial</vt:lpstr>
      <vt:lpstr>Arial Black</vt:lpstr>
      <vt:lpstr>Calibri</vt:lpstr>
      <vt:lpstr>Calibri Light</vt:lpstr>
      <vt:lpstr>Office Theme</vt:lpstr>
      <vt:lpstr>Making a splash in the NBA</vt:lpstr>
      <vt:lpstr>Introduction</vt:lpstr>
      <vt:lpstr>Team Proposal</vt:lpstr>
      <vt:lpstr>Qualifying success</vt:lpstr>
      <vt:lpstr>The Dream Team</vt:lpstr>
      <vt:lpstr>Basketball Positions</vt:lpstr>
      <vt:lpstr>Offence, Offence, Offence</vt:lpstr>
      <vt:lpstr>Basketball Positions</vt:lpstr>
      <vt:lpstr>Defensive Powerhouse </vt:lpstr>
      <vt:lpstr>Money Ballers</vt:lpstr>
      <vt:lpstr>PowerPoint Presentation</vt:lpstr>
      <vt:lpstr>PowerPoint Presentation</vt:lpstr>
      <vt:lpstr>The sleepers</vt:lpstr>
      <vt:lpstr>PowerPoint Presentation</vt:lpstr>
      <vt:lpstr>Opening the wallet</vt:lpstr>
      <vt:lpstr>Recommendations and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Tom Nierodzik</dc:creator>
  <cp:lastModifiedBy>ryan worm</cp:lastModifiedBy>
  <cp:revision>36</cp:revision>
  <dcterms:created xsi:type="dcterms:W3CDTF">2020-07-18T19:23:59Z</dcterms:created>
  <dcterms:modified xsi:type="dcterms:W3CDTF">2020-07-21T23:54:15Z</dcterms:modified>
</cp:coreProperties>
</file>