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81" r:id="rId3"/>
    <p:sldId id="289" r:id="rId4"/>
    <p:sldId id="291" r:id="rId5"/>
    <p:sldId id="300" r:id="rId6"/>
    <p:sldId id="301" r:id="rId7"/>
    <p:sldId id="298" r:id="rId8"/>
    <p:sldId id="299" r:id="rId9"/>
    <p:sldId id="29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0DB"/>
    <a:srgbClr val="EABFB5"/>
    <a:srgbClr val="766379"/>
    <a:srgbClr val="FFFFFF"/>
    <a:srgbClr val="FBFBFB"/>
    <a:srgbClr val="F7EFE9"/>
    <a:srgbClr val="EDA6A7"/>
    <a:srgbClr val="F8F8F8"/>
    <a:srgbClr val="DECECF"/>
    <a:srgbClr val="BD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1CEB-1F46-4E69-991C-97FA8A62AD3A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E72EA-6EA2-4750-B236-57B18D57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E72EA-6EA2-4750-B236-57B18D578D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6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5452000" y="4726223"/>
            <a:ext cx="6740001" cy="2131778"/>
          </a:xfrm>
          <a:custGeom>
            <a:avLst/>
            <a:gdLst>
              <a:gd name="connsiteX0" fmla="*/ 6740001 w 6740001"/>
              <a:gd name="connsiteY0" fmla="*/ 0 h 2131778"/>
              <a:gd name="connsiteX1" fmla="*/ 6740001 w 6740001"/>
              <a:gd name="connsiteY1" fmla="*/ 2131778 h 2131778"/>
              <a:gd name="connsiteX2" fmla="*/ 0 w 6740001"/>
              <a:gd name="connsiteY2" fmla="*/ 2131778 h 2131778"/>
              <a:gd name="connsiteX3" fmla="*/ 125345 w 6740001"/>
              <a:gd name="connsiteY3" fmla="*/ 1958167 h 2131778"/>
              <a:gd name="connsiteX4" fmla="*/ 1067036 w 6740001"/>
              <a:gd name="connsiteY4" fmla="*/ 1091832 h 2131778"/>
              <a:gd name="connsiteX5" fmla="*/ 4429965 w 6740001"/>
              <a:gd name="connsiteY5" fmla="*/ 1300984 h 2131778"/>
              <a:gd name="connsiteX6" fmla="*/ 6482360 w 6740001"/>
              <a:gd name="connsiteY6" fmla="*/ 206650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0001" h="2131778">
                <a:moveTo>
                  <a:pt x="6740001" y="0"/>
                </a:moveTo>
                <a:lnTo>
                  <a:pt x="6740001" y="2131778"/>
                </a:lnTo>
                <a:lnTo>
                  <a:pt x="0" y="2131778"/>
                </a:lnTo>
                <a:lnTo>
                  <a:pt x="125345" y="1958167"/>
                </a:lnTo>
                <a:cubicBezTo>
                  <a:pt x="380694" y="1588719"/>
                  <a:pt x="623644" y="1218313"/>
                  <a:pt x="1067036" y="1091832"/>
                </a:cubicBezTo>
                <a:cubicBezTo>
                  <a:pt x="1953819" y="838871"/>
                  <a:pt x="3422235" y="1532874"/>
                  <a:pt x="4429965" y="1300984"/>
                </a:cubicBezTo>
                <a:cubicBezTo>
                  <a:pt x="5185762" y="1127067"/>
                  <a:pt x="5846004" y="698668"/>
                  <a:pt x="6482360" y="206650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-1"/>
            <a:ext cx="2457785" cy="1595121"/>
            <a:chOff x="0" y="-1"/>
            <a:chExt cx="6309360" cy="4094823"/>
          </a:xfrm>
        </p:grpSpPr>
        <p:sp>
          <p:nvSpPr>
            <p:cNvPr id="9" name="任意多边形 8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>
          <a:xfrm>
            <a:off x="0" y="5716412"/>
            <a:ext cx="12192000" cy="1141589"/>
          </a:xfrm>
          <a:custGeom>
            <a:avLst/>
            <a:gdLst>
              <a:gd name="connsiteX0" fmla="*/ 12039127 w 12192000"/>
              <a:gd name="connsiteY0" fmla="*/ 0 h 1141589"/>
              <a:gd name="connsiteX1" fmla="*/ 12192000 w 12192000"/>
              <a:gd name="connsiteY1" fmla="*/ 904 h 1141589"/>
              <a:gd name="connsiteX2" fmla="*/ 12192000 w 12192000"/>
              <a:gd name="connsiteY2" fmla="*/ 1141589 h 1141589"/>
              <a:gd name="connsiteX3" fmla="*/ 0 w 12192000"/>
              <a:gd name="connsiteY3" fmla="*/ 1141589 h 1141589"/>
              <a:gd name="connsiteX4" fmla="*/ 0 w 12192000"/>
              <a:gd name="connsiteY4" fmla="*/ 190762 h 1141589"/>
              <a:gd name="connsiteX5" fmla="*/ 49037 w 12192000"/>
              <a:gd name="connsiteY5" fmla="*/ 209825 h 1141589"/>
              <a:gd name="connsiteX6" fmla="*/ 2395873 w 12192000"/>
              <a:gd name="connsiteY6" fmla="*/ 807402 h 1141589"/>
              <a:gd name="connsiteX7" fmla="*/ 5634482 w 12192000"/>
              <a:gd name="connsiteY7" fmla="*/ 167214 h 1141589"/>
              <a:gd name="connsiteX8" fmla="*/ 8705882 w 12192000"/>
              <a:gd name="connsiteY8" fmla="*/ 1054174 h 1141589"/>
              <a:gd name="connsiteX9" fmla="*/ 10813135 w 12192000"/>
              <a:gd name="connsiteY9" fmla="*/ 119728 h 1141589"/>
              <a:gd name="connsiteX10" fmla="*/ 12039127 w 12192000"/>
              <a:gd name="connsiteY10" fmla="*/ 0 h 114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141589">
                <a:moveTo>
                  <a:pt x="12039127" y="0"/>
                </a:moveTo>
                <a:lnTo>
                  <a:pt x="12192000" y="904"/>
                </a:lnTo>
                <a:lnTo>
                  <a:pt x="12192000" y="1141589"/>
                </a:lnTo>
                <a:lnTo>
                  <a:pt x="0" y="1141589"/>
                </a:lnTo>
                <a:lnTo>
                  <a:pt x="0" y="190762"/>
                </a:lnTo>
                <a:lnTo>
                  <a:pt x="49037" y="209825"/>
                </a:lnTo>
                <a:cubicBezTo>
                  <a:pt x="854424" y="515198"/>
                  <a:pt x="1645689" y="755681"/>
                  <a:pt x="2395873" y="807402"/>
                </a:cubicBezTo>
                <a:cubicBezTo>
                  <a:pt x="3539007" y="886213"/>
                  <a:pt x="4582813" y="126085"/>
                  <a:pt x="5634482" y="167214"/>
                </a:cubicBezTo>
                <a:cubicBezTo>
                  <a:pt x="6686150" y="208343"/>
                  <a:pt x="7842773" y="1062088"/>
                  <a:pt x="8705882" y="1054174"/>
                </a:cubicBezTo>
                <a:cubicBezTo>
                  <a:pt x="9568992" y="1046261"/>
                  <a:pt x="10083993" y="295135"/>
                  <a:pt x="10813135" y="119728"/>
                </a:cubicBezTo>
                <a:cubicBezTo>
                  <a:pt x="11223277" y="21061"/>
                  <a:pt x="11619169" y="1341"/>
                  <a:pt x="12039127" y="0"/>
                </a:cubicBez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C69CC3-A60F-428B-832D-370B7117E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C7321-1E6A-40C2-83EE-1EAC28B5F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2D8C0-76F9-40D4-887B-ED0842A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FE5E8-F44E-4E97-A1D2-4FE3708D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7639-896E-4912-B62E-11644FA7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FDCA9-8275-45F4-AFE8-BFA8761F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33D32-41B7-463C-BB7B-A8877167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6D8FE-1563-415A-B08C-34C4571D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9EE94-D21B-4DED-B579-23E677AA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4E18C-2712-49B3-A23B-7859E74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BFDD0-9271-4CFA-9929-5552BAEF5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8F090-0AA8-4DE3-B49E-396C5D5A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264F8-E6DC-4E1D-84CC-279AE6CA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0BC86-47EE-4835-8222-8F4CB24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6F0D-28DB-4ED8-B9CA-8D8B526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8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2024/08/15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7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2024/08/15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5452000" y="4726223"/>
            <a:ext cx="6740001" cy="2131778"/>
          </a:xfrm>
          <a:custGeom>
            <a:avLst/>
            <a:gdLst>
              <a:gd name="connsiteX0" fmla="*/ 6740001 w 6740001"/>
              <a:gd name="connsiteY0" fmla="*/ 0 h 2131778"/>
              <a:gd name="connsiteX1" fmla="*/ 6740001 w 6740001"/>
              <a:gd name="connsiteY1" fmla="*/ 2131778 h 2131778"/>
              <a:gd name="connsiteX2" fmla="*/ 0 w 6740001"/>
              <a:gd name="connsiteY2" fmla="*/ 2131778 h 2131778"/>
              <a:gd name="connsiteX3" fmla="*/ 125345 w 6740001"/>
              <a:gd name="connsiteY3" fmla="*/ 1958167 h 2131778"/>
              <a:gd name="connsiteX4" fmla="*/ 1067036 w 6740001"/>
              <a:gd name="connsiteY4" fmla="*/ 1091832 h 2131778"/>
              <a:gd name="connsiteX5" fmla="*/ 4429965 w 6740001"/>
              <a:gd name="connsiteY5" fmla="*/ 1300984 h 2131778"/>
              <a:gd name="connsiteX6" fmla="*/ 6482360 w 6740001"/>
              <a:gd name="connsiteY6" fmla="*/ 206650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0001" h="2131778">
                <a:moveTo>
                  <a:pt x="6740001" y="0"/>
                </a:moveTo>
                <a:lnTo>
                  <a:pt x="6740001" y="2131778"/>
                </a:lnTo>
                <a:lnTo>
                  <a:pt x="0" y="2131778"/>
                </a:lnTo>
                <a:lnTo>
                  <a:pt x="125345" y="1958167"/>
                </a:lnTo>
                <a:cubicBezTo>
                  <a:pt x="380694" y="1588719"/>
                  <a:pt x="623644" y="1218313"/>
                  <a:pt x="1067036" y="1091832"/>
                </a:cubicBezTo>
                <a:cubicBezTo>
                  <a:pt x="1953819" y="838871"/>
                  <a:pt x="3422235" y="1532874"/>
                  <a:pt x="4429965" y="1300984"/>
                </a:cubicBezTo>
                <a:cubicBezTo>
                  <a:pt x="5185762" y="1127067"/>
                  <a:pt x="5846004" y="698668"/>
                  <a:pt x="6482360" y="206650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-1"/>
            <a:ext cx="2457785" cy="1595121"/>
            <a:chOff x="0" y="-1"/>
            <a:chExt cx="6309360" cy="4094823"/>
          </a:xfrm>
        </p:grpSpPr>
        <p:sp>
          <p:nvSpPr>
            <p:cNvPr id="9" name="任意多边形 8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>
          <a:xfrm>
            <a:off x="0" y="5716412"/>
            <a:ext cx="12192000" cy="1141589"/>
          </a:xfrm>
          <a:custGeom>
            <a:avLst/>
            <a:gdLst>
              <a:gd name="connsiteX0" fmla="*/ 12039127 w 12192000"/>
              <a:gd name="connsiteY0" fmla="*/ 0 h 1141589"/>
              <a:gd name="connsiteX1" fmla="*/ 12192000 w 12192000"/>
              <a:gd name="connsiteY1" fmla="*/ 904 h 1141589"/>
              <a:gd name="connsiteX2" fmla="*/ 12192000 w 12192000"/>
              <a:gd name="connsiteY2" fmla="*/ 1141589 h 1141589"/>
              <a:gd name="connsiteX3" fmla="*/ 0 w 12192000"/>
              <a:gd name="connsiteY3" fmla="*/ 1141589 h 1141589"/>
              <a:gd name="connsiteX4" fmla="*/ 0 w 12192000"/>
              <a:gd name="connsiteY4" fmla="*/ 190762 h 1141589"/>
              <a:gd name="connsiteX5" fmla="*/ 49037 w 12192000"/>
              <a:gd name="connsiteY5" fmla="*/ 209825 h 1141589"/>
              <a:gd name="connsiteX6" fmla="*/ 2395873 w 12192000"/>
              <a:gd name="connsiteY6" fmla="*/ 807402 h 1141589"/>
              <a:gd name="connsiteX7" fmla="*/ 5634482 w 12192000"/>
              <a:gd name="connsiteY7" fmla="*/ 167214 h 1141589"/>
              <a:gd name="connsiteX8" fmla="*/ 8705882 w 12192000"/>
              <a:gd name="connsiteY8" fmla="*/ 1054174 h 1141589"/>
              <a:gd name="connsiteX9" fmla="*/ 10813135 w 12192000"/>
              <a:gd name="connsiteY9" fmla="*/ 119728 h 1141589"/>
              <a:gd name="connsiteX10" fmla="*/ 12039127 w 12192000"/>
              <a:gd name="connsiteY10" fmla="*/ 0 h 114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141589">
                <a:moveTo>
                  <a:pt x="12039127" y="0"/>
                </a:moveTo>
                <a:lnTo>
                  <a:pt x="12192000" y="904"/>
                </a:lnTo>
                <a:lnTo>
                  <a:pt x="12192000" y="1141589"/>
                </a:lnTo>
                <a:lnTo>
                  <a:pt x="0" y="1141589"/>
                </a:lnTo>
                <a:lnTo>
                  <a:pt x="0" y="190762"/>
                </a:lnTo>
                <a:lnTo>
                  <a:pt x="49037" y="209825"/>
                </a:lnTo>
                <a:cubicBezTo>
                  <a:pt x="854424" y="515198"/>
                  <a:pt x="1645689" y="755681"/>
                  <a:pt x="2395873" y="807402"/>
                </a:cubicBezTo>
                <a:cubicBezTo>
                  <a:pt x="3539007" y="886213"/>
                  <a:pt x="4582813" y="126085"/>
                  <a:pt x="5634482" y="167214"/>
                </a:cubicBezTo>
                <a:cubicBezTo>
                  <a:pt x="6686150" y="208343"/>
                  <a:pt x="7842773" y="1062088"/>
                  <a:pt x="8705882" y="1054174"/>
                </a:cubicBezTo>
                <a:cubicBezTo>
                  <a:pt x="9568992" y="1046261"/>
                  <a:pt x="10083993" y="295135"/>
                  <a:pt x="10813135" y="119728"/>
                </a:cubicBezTo>
                <a:cubicBezTo>
                  <a:pt x="11223277" y="21061"/>
                  <a:pt x="11619169" y="1341"/>
                  <a:pt x="12039127" y="0"/>
                </a:cubicBez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76E4F4-758F-47BA-9920-1F45FBE2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EDC90-78F8-4F59-B7F2-08A6276F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45ECA-7B68-4A6F-9B36-DA1355C6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D651F-19A5-49B3-A67D-D40036A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3510C-E910-4A6E-86C7-B655ED5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A19F3-97C8-4960-A111-BE87A904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1342A-2D16-4D91-A450-8E861904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F9986-CC42-405C-9D82-4DB8C4A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066B7-F75D-48CE-988B-512FBDA9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79C01-9288-476A-A586-1E7DD953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FA757-2442-4F72-B547-917C4D14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64942-5F7A-4503-AAC7-0A7F5055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6775F-8657-409C-84AE-80229750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B0510-3D4A-4CE7-81A4-1595718E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1026-1846-41B6-87AA-0B6E8A95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BBC31-2643-41A4-9FB8-07A450D7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15C5-1D47-4F1E-9653-DCF4F6CC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38F01-2FF1-438A-8DF4-7A9B35CC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AD4A2-4210-4E94-9CF1-6AE4519A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EF29B-CD3F-4758-9975-AB6D649B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9C2BCA-078F-46C2-A7B0-A5648EE3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B9014-457D-4DFF-8466-56598A8F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62536-B167-4FC1-A811-7367530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7801B2-FFED-4B46-BC6D-122684B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7C1B9-94EE-4457-A3CE-1AEE82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C5278-0933-4EB3-B680-AB76D69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A2E9E-E134-4EC9-9C54-46454418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C8A95-5073-48B2-BE3F-92F4B67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5FFD7-6203-456E-93EC-887E4EF3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358D1-F308-45C5-AB57-622EFCD5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7D377-F18A-4C26-B66F-ED58537B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4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1788-5C99-48C5-A6A7-63423EDD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6CEBF-0DAC-49B8-8965-B664076C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6DDC2-B27C-4666-9D89-A84041F4A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9E0B9-4588-4136-82E9-F585C243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FCD5E-BE21-4D22-B1E0-BE3EFC3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DE143-3B6E-4179-ABA2-E2F6A3A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D206A-4E7F-40AA-A58C-0110DDCE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D09891-3C3E-4AEA-B69A-A7F5B7A5A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406D8-1E71-4C72-BA9E-2673BF75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F7E12-5E0B-4950-8914-3B10C20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D5222-DCD3-4959-90C3-F1310AC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B45E5-C935-44A9-B078-10726262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A8194-A7BB-4582-AFCA-D0804650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DF168-6C96-4563-AA3A-2316A4F4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345D-D4EC-4B98-A8EB-3BCA8665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53B7-DCDF-46CF-A2A9-F543C0D12AF0}" type="datetimeFigureOut">
              <a:rPr lang="zh-CN" altLang="en-US" smtClean="0"/>
              <a:t>2024/08/15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0C3DE-CE59-4B05-92DC-85A0D295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34524-ACCF-44EF-A35E-87B20C1D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libili.com/video/BV1Tr4y1w7WS/?spm_id_from=333.337.search-card.all.click&amp;vd_source=4a38e7ef0ac9590003d2f37e355eef8f" TargetMode="External"/><Relationship Id="rId3" Type="http://schemas.openxmlformats.org/officeDocument/2006/relationships/hyperlink" Target="https://www.pinclipart.com/" TargetMode="External"/><Relationship Id="rId7" Type="http://schemas.openxmlformats.org/officeDocument/2006/relationships/hyperlink" Target="https://netron.app/" TargetMode="External"/><Relationship Id="rId2" Type="http://schemas.openxmlformats.org/officeDocument/2006/relationships/hyperlink" Target="https://www.bilibili.com/video/BV1TV4y1P7AP/?spm_id_from=333.337.search-card.all.click&amp;vd_source=4a38e7ef0ac9590003d2f37e355eef8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risIqbal88/PlotNeuralNet" TargetMode="External"/><Relationship Id="rId5" Type="http://schemas.openxmlformats.org/officeDocument/2006/relationships/hyperlink" Target="https://alexlenail.me/NN-SVG/index.html" TargetMode="External"/><Relationship Id="rId4" Type="http://schemas.openxmlformats.org/officeDocument/2006/relationships/hyperlink" Target="https://www.iconfont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ngchaoheng/SCUT_thesis" TargetMode="External"/><Relationship Id="rId2" Type="http://schemas.openxmlformats.org/officeDocument/2006/relationships/hyperlink" Target="https://www.bilibili.com/video/BV11h41127FD/?spm_id_from=333.337.search-card.all.click&amp;vd_source=4a38e7ef0ac9590003d2f37e355eef8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evonKuan/SCUT-the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Az42197m2/?spm_id_from=333.337.search-card.all.click&amp;vd_source=4a38e7ef0ac9590003d2f37e355eef8f" TargetMode="External"/><Relationship Id="rId2" Type="http://schemas.openxmlformats.org/officeDocument/2006/relationships/hyperlink" Target="https://www.bilibili.com/video/BV1YQ4y1M73G?p=1&amp;vd_source=4a38e7ef0ac9590003d2f37e355eef8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grammarly.com/" TargetMode="External"/><Relationship Id="rId4" Type="http://schemas.openxmlformats.org/officeDocument/2006/relationships/hyperlink" Target="https://www.bilibili.com/video/BV1TL4y1A7pX/?spm_id_from=333.337.search-card.all.click&amp;vd_source=4a38e7ef0ac9590003d2f37e355eef8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4711016" y="4280304"/>
            <a:ext cx="2483372" cy="369332"/>
          </a:xfrm>
          <a:prstGeom prst="roundRect">
            <a:avLst>
              <a:gd name="adj" fmla="val 50000"/>
            </a:avLst>
          </a:prstGeom>
          <a:solidFill>
            <a:srgbClr val="76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7466932" y="1802392"/>
            <a:ext cx="4725068" cy="5055608"/>
          </a:xfrm>
          <a:custGeom>
            <a:avLst/>
            <a:gdLst>
              <a:gd name="connsiteX0" fmla="*/ 4725068 w 4725068"/>
              <a:gd name="connsiteY0" fmla="*/ 0 h 5055608"/>
              <a:gd name="connsiteX1" fmla="*/ 4725068 w 4725068"/>
              <a:gd name="connsiteY1" fmla="*/ 5055608 h 5055608"/>
              <a:gd name="connsiteX2" fmla="*/ 932178 w 4725068"/>
              <a:gd name="connsiteY2" fmla="*/ 5055608 h 5055608"/>
              <a:gd name="connsiteX3" fmla="*/ 81948 w 4725068"/>
              <a:gd name="connsiteY3" fmla="*/ 5025128 h 5055608"/>
              <a:gd name="connsiteX4" fmla="*/ 73429 w 4725068"/>
              <a:gd name="connsiteY4" fmla="*/ 5055608 h 5055608"/>
              <a:gd name="connsiteX5" fmla="*/ 36698 w 4725068"/>
              <a:gd name="connsiteY5" fmla="*/ 5055608 h 5055608"/>
              <a:gd name="connsiteX6" fmla="*/ 37012 w 4725068"/>
              <a:gd name="connsiteY6" fmla="*/ 5041554 h 5055608"/>
              <a:gd name="connsiteX7" fmla="*/ 41308 w 4725068"/>
              <a:gd name="connsiteY7" fmla="*/ 4954008 h 5055608"/>
              <a:gd name="connsiteX8" fmla="*/ 183548 w 4725068"/>
              <a:gd name="connsiteY8" fmla="*/ 3348728 h 5055608"/>
              <a:gd name="connsiteX9" fmla="*/ 1931068 w 4725068"/>
              <a:gd name="connsiteY9" fmla="*/ 2718808 h 5055608"/>
              <a:gd name="connsiteX10" fmla="*/ 2449228 w 4725068"/>
              <a:gd name="connsiteY10" fmla="*/ 1611368 h 5055608"/>
              <a:gd name="connsiteX11" fmla="*/ 3932588 w 4725068"/>
              <a:gd name="connsiteY11" fmla="*/ 1072888 h 5055608"/>
              <a:gd name="connsiteX12" fmla="*/ 4609577 w 4725068"/>
              <a:gd name="connsiteY12" fmla="*/ 219448 h 5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5068" h="5055608">
                <a:moveTo>
                  <a:pt x="4725068" y="0"/>
                </a:moveTo>
                <a:lnTo>
                  <a:pt x="4725068" y="5055608"/>
                </a:lnTo>
                <a:lnTo>
                  <a:pt x="932178" y="5055608"/>
                </a:lnTo>
                <a:lnTo>
                  <a:pt x="81948" y="5025128"/>
                </a:lnTo>
                <a:lnTo>
                  <a:pt x="73429" y="5055608"/>
                </a:lnTo>
                <a:lnTo>
                  <a:pt x="36698" y="5055608"/>
                </a:lnTo>
                <a:lnTo>
                  <a:pt x="37012" y="5041554"/>
                </a:lnTo>
                <a:cubicBezTo>
                  <a:pt x="37789" y="5017865"/>
                  <a:pt x="39192" y="4988933"/>
                  <a:pt x="41308" y="4954008"/>
                </a:cubicBezTo>
                <a:cubicBezTo>
                  <a:pt x="58241" y="4674608"/>
                  <a:pt x="-131412" y="3721261"/>
                  <a:pt x="183548" y="3348728"/>
                </a:cubicBezTo>
                <a:cubicBezTo>
                  <a:pt x="498508" y="2976195"/>
                  <a:pt x="1553455" y="3008368"/>
                  <a:pt x="1931068" y="2718808"/>
                </a:cubicBezTo>
                <a:cubicBezTo>
                  <a:pt x="2308681" y="2429248"/>
                  <a:pt x="2115641" y="1885688"/>
                  <a:pt x="2449228" y="1611368"/>
                </a:cubicBezTo>
                <a:cubicBezTo>
                  <a:pt x="2782815" y="1337048"/>
                  <a:pt x="3543121" y="1360755"/>
                  <a:pt x="3932588" y="1072888"/>
                </a:cubicBezTo>
                <a:cubicBezTo>
                  <a:pt x="4224688" y="856988"/>
                  <a:pt x="4428205" y="549648"/>
                  <a:pt x="4609577" y="219448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0" y="-1"/>
            <a:ext cx="6309360" cy="4094823"/>
            <a:chOff x="0" y="-1"/>
            <a:chExt cx="6309360" cy="4094823"/>
          </a:xfrm>
        </p:grpSpPr>
        <p:sp>
          <p:nvSpPr>
            <p:cNvPr id="37" name="任意多边形 36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10800000">
            <a:off x="7000240" y="2590800"/>
            <a:ext cx="5191760" cy="4267200"/>
          </a:xfrm>
          <a:custGeom>
            <a:avLst/>
            <a:gdLst>
              <a:gd name="connsiteX0" fmla="*/ 0 w 4168246"/>
              <a:gd name="connsiteY0" fmla="*/ 0 h 3417168"/>
              <a:gd name="connsiteX1" fmla="*/ 4168246 w 4168246"/>
              <a:gd name="connsiteY1" fmla="*/ 0 h 3417168"/>
              <a:gd name="connsiteX2" fmla="*/ 4106267 w 4168246"/>
              <a:gd name="connsiteY2" fmla="*/ 18931 h 3417168"/>
              <a:gd name="connsiteX3" fmla="*/ 3058160 w 4168246"/>
              <a:gd name="connsiteY3" fmla="*/ 487680 h 3417168"/>
              <a:gd name="connsiteX4" fmla="*/ 2194560 w 4168246"/>
              <a:gd name="connsiteY4" fmla="*/ 1534160 h 3417168"/>
              <a:gd name="connsiteX5" fmla="*/ 985520 w 4168246"/>
              <a:gd name="connsiteY5" fmla="*/ 2052320 h 3417168"/>
              <a:gd name="connsiteX6" fmla="*/ 558800 w 4168246"/>
              <a:gd name="connsiteY6" fmla="*/ 2897632 h 3417168"/>
              <a:gd name="connsiteX7" fmla="*/ 62547 w 4168246"/>
              <a:gd name="connsiteY7" fmla="*/ 3365857 h 3417168"/>
              <a:gd name="connsiteX8" fmla="*/ 0 w 4168246"/>
              <a:gd name="connsiteY8" fmla="*/ 3417168 h 34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8246" h="3417168">
                <a:moveTo>
                  <a:pt x="0" y="0"/>
                </a:moveTo>
                <a:lnTo>
                  <a:pt x="4168246" y="0"/>
                </a:lnTo>
                <a:lnTo>
                  <a:pt x="4106267" y="18931"/>
                </a:lnTo>
                <a:cubicBezTo>
                  <a:pt x="3716179" y="143033"/>
                  <a:pt x="3346451" y="283210"/>
                  <a:pt x="3058160" y="487680"/>
                </a:cubicBezTo>
                <a:cubicBezTo>
                  <a:pt x="2673773" y="760307"/>
                  <a:pt x="2540000" y="1273387"/>
                  <a:pt x="2194560" y="1534160"/>
                </a:cubicBezTo>
                <a:cubicBezTo>
                  <a:pt x="1849120" y="1794933"/>
                  <a:pt x="1258147" y="1825075"/>
                  <a:pt x="985520" y="2052320"/>
                </a:cubicBezTo>
                <a:cubicBezTo>
                  <a:pt x="712893" y="2279565"/>
                  <a:pt x="745067" y="2652099"/>
                  <a:pt x="558800" y="2897632"/>
                </a:cubicBezTo>
                <a:cubicBezTo>
                  <a:pt x="419100" y="3081782"/>
                  <a:pt x="250825" y="3214782"/>
                  <a:pt x="62547" y="3365857"/>
                </a:cubicBezTo>
                <a:lnTo>
                  <a:pt x="0" y="3417168"/>
                </a:ln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753035" y="2750202"/>
            <a:ext cx="6386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600" dirty="0">
                <a:latin typeface="杨任东竹石体-Extralight" panose="02000000000000000000" pitchFamily="2" charset="-122"/>
                <a:ea typeface="杨任东竹石体-Extralight" panose="02000000000000000000" pitchFamily="2" charset="-122"/>
                <a:cs typeface="851tegakizatsu" panose="02000600000000000000" pitchFamily="2" charset="-128"/>
              </a:rPr>
              <a:t>powerpoint &amp; latex &amp; word </a:t>
            </a:r>
            <a:endParaRPr lang="zh-CN" altLang="en-US" sz="3600" dirty="0">
              <a:latin typeface="杨任东竹石体-Extralight" panose="02000000000000000000" pitchFamily="2" charset="-122"/>
              <a:ea typeface="杨任东竹石体-Extralight" panose="02000000000000000000" pitchFamily="2" charset="-122"/>
              <a:cs typeface="851tegakizatsu" panose="02000600000000000000" pitchFamily="2" charset="-128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428314" y="3582015"/>
            <a:ext cx="172720" cy="172720"/>
          </a:xfrm>
          <a:prstGeom prst="ellipse">
            <a:avLst/>
          </a:prstGeom>
          <a:solidFill>
            <a:srgbClr val="76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687394" y="3582015"/>
            <a:ext cx="172720" cy="172720"/>
          </a:xfrm>
          <a:prstGeom prst="ellipse">
            <a:avLst/>
          </a:prstGeom>
          <a:solidFill>
            <a:srgbClr val="DEC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946474" y="3582015"/>
            <a:ext cx="172720" cy="172720"/>
          </a:xfrm>
          <a:prstGeom prst="ellipse">
            <a:avLst/>
          </a:prstGeom>
          <a:solidFill>
            <a:srgbClr val="F7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205554" y="3582015"/>
            <a:ext cx="172720" cy="172720"/>
          </a:xfrm>
          <a:prstGeom prst="ellipse">
            <a:avLst/>
          </a:prstGeom>
          <a:solidFill>
            <a:srgbClr val="EDA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282468" y="430594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汇报人：叶朝阳</a:t>
            </a:r>
          </a:p>
        </p:txBody>
      </p:sp>
    </p:spTree>
    <p:extLst>
      <p:ext uri="{BB962C8B-B14F-4D97-AF65-F5344CB8AC3E}">
        <p14:creationId xmlns:p14="http://schemas.microsoft.com/office/powerpoint/2010/main" val="20430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0" y="-1"/>
            <a:ext cx="6309360" cy="4094823"/>
            <a:chOff x="0" y="-1"/>
            <a:chExt cx="6309360" cy="4094823"/>
          </a:xfrm>
        </p:grpSpPr>
        <p:sp>
          <p:nvSpPr>
            <p:cNvPr id="37" name="任意多边形 36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7" name="任意多边形 56"/>
          <p:cNvSpPr/>
          <p:nvPr/>
        </p:nvSpPr>
        <p:spPr>
          <a:xfrm>
            <a:off x="7466932" y="1802392"/>
            <a:ext cx="4725068" cy="5055608"/>
          </a:xfrm>
          <a:custGeom>
            <a:avLst/>
            <a:gdLst>
              <a:gd name="connsiteX0" fmla="*/ 4725068 w 4725068"/>
              <a:gd name="connsiteY0" fmla="*/ 0 h 5055608"/>
              <a:gd name="connsiteX1" fmla="*/ 4725068 w 4725068"/>
              <a:gd name="connsiteY1" fmla="*/ 5055608 h 5055608"/>
              <a:gd name="connsiteX2" fmla="*/ 932178 w 4725068"/>
              <a:gd name="connsiteY2" fmla="*/ 5055608 h 5055608"/>
              <a:gd name="connsiteX3" fmla="*/ 81948 w 4725068"/>
              <a:gd name="connsiteY3" fmla="*/ 5025128 h 5055608"/>
              <a:gd name="connsiteX4" fmla="*/ 73429 w 4725068"/>
              <a:gd name="connsiteY4" fmla="*/ 5055608 h 5055608"/>
              <a:gd name="connsiteX5" fmla="*/ 36698 w 4725068"/>
              <a:gd name="connsiteY5" fmla="*/ 5055608 h 5055608"/>
              <a:gd name="connsiteX6" fmla="*/ 37012 w 4725068"/>
              <a:gd name="connsiteY6" fmla="*/ 5041554 h 5055608"/>
              <a:gd name="connsiteX7" fmla="*/ 41308 w 4725068"/>
              <a:gd name="connsiteY7" fmla="*/ 4954008 h 5055608"/>
              <a:gd name="connsiteX8" fmla="*/ 183548 w 4725068"/>
              <a:gd name="connsiteY8" fmla="*/ 3348728 h 5055608"/>
              <a:gd name="connsiteX9" fmla="*/ 1931068 w 4725068"/>
              <a:gd name="connsiteY9" fmla="*/ 2718808 h 5055608"/>
              <a:gd name="connsiteX10" fmla="*/ 2449228 w 4725068"/>
              <a:gd name="connsiteY10" fmla="*/ 1611368 h 5055608"/>
              <a:gd name="connsiteX11" fmla="*/ 3932588 w 4725068"/>
              <a:gd name="connsiteY11" fmla="*/ 1072888 h 5055608"/>
              <a:gd name="connsiteX12" fmla="*/ 4609577 w 4725068"/>
              <a:gd name="connsiteY12" fmla="*/ 219448 h 5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5068" h="5055608">
                <a:moveTo>
                  <a:pt x="4725068" y="0"/>
                </a:moveTo>
                <a:lnTo>
                  <a:pt x="4725068" y="5055608"/>
                </a:lnTo>
                <a:lnTo>
                  <a:pt x="932178" y="5055608"/>
                </a:lnTo>
                <a:lnTo>
                  <a:pt x="81948" y="5025128"/>
                </a:lnTo>
                <a:lnTo>
                  <a:pt x="73429" y="5055608"/>
                </a:lnTo>
                <a:lnTo>
                  <a:pt x="36698" y="5055608"/>
                </a:lnTo>
                <a:lnTo>
                  <a:pt x="37012" y="5041554"/>
                </a:lnTo>
                <a:cubicBezTo>
                  <a:pt x="37789" y="5017865"/>
                  <a:pt x="39192" y="4988933"/>
                  <a:pt x="41308" y="4954008"/>
                </a:cubicBezTo>
                <a:cubicBezTo>
                  <a:pt x="58241" y="4674608"/>
                  <a:pt x="-131412" y="3721261"/>
                  <a:pt x="183548" y="3348728"/>
                </a:cubicBezTo>
                <a:cubicBezTo>
                  <a:pt x="498508" y="2976195"/>
                  <a:pt x="1553455" y="3008368"/>
                  <a:pt x="1931068" y="2718808"/>
                </a:cubicBezTo>
                <a:cubicBezTo>
                  <a:pt x="2308681" y="2429248"/>
                  <a:pt x="2115641" y="1885688"/>
                  <a:pt x="2449228" y="1611368"/>
                </a:cubicBezTo>
                <a:cubicBezTo>
                  <a:pt x="2782815" y="1337048"/>
                  <a:pt x="3543121" y="1360755"/>
                  <a:pt x="3932588" y="1072888"/>
                </a:cubicBezTo>
                <a:cubicBezTo>
                  <a:pt x="4224688" y="856988"/>
                  <a:pt x="4428205" y="549648"/>
                  <a:pt x="4609577" y="219448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10800000">
            <a:off x="7000240" y="2590800"/>
            <a:ext cx="5191760" cy="4267200"/>
          </a:xfrm>
          <a:custGeom>
            <a:avLst/>
            <a:gdLst>
              <a:gd name="connsiteX0" fmla="*/ 0 w 4168246"/>
              <a:gd name="connsiteY0" fmla="*/ 0 h 3417168"/>
              <a:gd name="connsiteX1" fmla="*/ 4168246 w 4168246"/>
              <a:gd name="connsiteY1" fmla="*/ 0 h 3417168"/>
              <a:gd name="connsiteX2" fmla="*/ 4106267 w 4168246"/>
              <a:gd name="connsiteY2" fmla="*/ 18931 h 3417168"/>
              <a:gd name="connsiteX3" fmla="*/ 3058160 w 4168246"/>
              <a:gd name="connsiteY3" fmla="*/ 487680 h 3417168"/>
              <a:gd name="connsiteX4" fmla="*/ 2194560 w 4168246"/>
              <a:gd name="connsiteY4" fmla="*/ 1534160 h 3417168"/>
              <a:gd name="connsiteX5" fmla="*/ 985520 w 4168246"/>
              <a:gd name="connsiteY5" fmla="*/ 2052320 h 3417168"/>
              <a:gd name="connsiteX6" fmla="*/ 558800 w 4168246"/>
              <a:gd name="connsiteY6" fmla="*/ 2897632 h 3417168"/>
              <a:gd name="connsiteX7" fmla="*/ 62547 w 4168246"/>
              <a:gd name="connsiteY7" fmla="*/ 3365857 h 3417168"/>
              <a:gd name="connsiteX8" fmla="*/ 0 w 4168246"/>
              <a:gd name="connsiteY8" fmla="*/ 3417168 h 34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8246" h="3417168">
                <a:moveTo>
                  <a:pt x="0" y="0"/>
                </a:moveTo>
                <a:lnTo>
                  <a:pt x="4168246" y="0"/>
                </a:lnTo>
                <a:lnTo>
                  <a:pt x="4106267" y="18931"/>
                </a:lnTo>
                <a:cubicBezTo>
                  <a:pt x="3716179" y="143033"/>
                  <a:pt x="3346451" y="283210"/>
                  <a:pt x="3058160" y="487680"/>
                </a:cubicBezTo>
                <a:cubicBezTo>
                  <a:pt x="2673773" y="760307"/>
                  <a:pt x="2540000" y="1273387"/>
                  <a:pt x="2194560" y="1534160"/>
                </a:cubicBezTo>
                <a:cubicBezTo>
                  <a:pt x="1849120" y="1794933"/>
                  <a:pt x="1258147" y="1825075"/>
                  <a:pt x="985520" y="2052320"/>
                </a:cubicBezTo>
                <a:cubicBezTo>
                  <a:pt x="712893" y="2279565"/>
                  <a:pt x="745067" y="2652099"/>
                  <a:pt x="558800" y="2897632"/>
                </a:cubicBezTo>
                <a:cubicBezTo>
                  <a:pt x="419100" y="3081782"/>
                  <a:pt x="250825" y="3214782"/>
                  <a:pt x="62547" y="3365857"/>
                </a:cubicBezTo>
                <a:lnTo>
                  <a:pt x="0" y="3417168"/>
                </a:ln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1408" y="6447135"/>
            <a:ext cx="949960" cy="172720"/>
            <a:chOff x="5428314" y="3582015"/>
            <a:chExt cx="949960" cy="172720"/>
          </a:xfrm>
        </p:grpSpPr>
        <p:sp>
          <p:nvSpPr>
            <p:cNvPr id="58" name="椭圆 57"/>
            <p:cNvSpPr/>
            <p:nvPr/>
          </p:nvSpPr>
          <p:spPr>
            <a:xfrm>
              <a:off x="5428314" y="3582015"/>
              <a:ext cx="172720" cy="172720"/>
            </a:xfrm>
            <a:prstGeom prst="ellipse">
              <a:avLst/>
            </a:prstGeom>
            <a:solidFill>
              <a:srgbClr val="766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687394" y="3582015"/>
              <a:ext cx="172720" cy="172720"/>
            </a:xfrm>
            <a:prstGeom prst="ellipse">
              <a:avLst/>
            </a:prstGeom>
            <a:solidFill>
              <a:srgbClr val="DEC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946474" y="3582015"/>
              <a:ext cx="172720" cy="172720"/>
            </a:xfrm>
            <a:prstGeom prst="ellipse">
              <a:avLst/>
            </a:prstGeom>
            <a:solidFill>
              <a:srgbClr val="F7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205554" y="3582015"/>
              <a:ext cx="172720" cy="172720"/>
            </a:xfrm>
            <a:prstGeom prst="ellipse">
              <a:avLst/>
            </a:prstGeom>
            <a:solidFill>
              <a:srgbClr val="EDA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356095" y="386460"/>
            <a:ext cx="1657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  <a:cs typeface="851tegakizatsu" panose="02000600000000000000" pitchFamily="2" charset="-128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杨任东竹石体-Extralight" panose="02000000000000000000" pitchFamily="2" charset="-122"/>
              <a:ea typeface="杨任东竹石体-Extralight" panose="02000000000000000000" pitchFamily="2" charset="-122"/>
              <a:cs typeface="851tegakizatsu" panose="02000600000000000000" pitchFamily="2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18386" y="2264217"/>
            <a:ext cx="4146824" cy="653165"/>
            <a:chOff x="4731180" y="1285980"/>
            <a:chExt cx="4146824" cy="653165"/>
          </a:xfrm>
        </p:grpSpPr>
        <p:sp>
          <p:nvSpPr>
            <p:cNvPr id="62" name="文本框 61"/>
            <p:cNvSpPr txBox="1"/>
            <p:nvPr/>
          </p:nvSpPr>
          <p:spPr>
            <a:xfrm>
              <a:off x="5442475" y="1415065"/>
              <a:ext cx="3435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851tegakizatsu" panose="02000600000000000000" pitchFamily="2" charset="-128"/>
                  <a:ea typeface="851tegakizatsu" panose="02000600000000000000" pitchFamily="2" charset="-128"/>
                  <a:cs typeface="851tegakizatsu" panose="02000600000000000000" pitchFamily="2" charset="-128"/>
                </a:rPr>
                <a:t>PowerPoint   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851tegakizatsu" panose="02000600000000000000" pitchFamily="2" charset="-128"/>
                <a:ea typeface="851tegakizatsu" panose="02000600000000000000" pitchFamily="2" charset="-128"/>
                <a:cs typeface="851tegakizatsu" panose="02000600000000000000" pitchFamily="2" charset="-128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731180" y="1285980"/>
              <a:ext cx="653165" cy="653165"/>
            </a:xfrm>
            <a:prstGeom prst="ellipse">
              <a:avLst/>
            </a:prstGeom>
            <a:solidFill>
              <a:srgbClr val="DEC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851616" y="135164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851tegakizatsu" panose="02000600000000000000" pitchFamily="2" charset="-128"/>
                  <a:ea typeface="851tegakizatsu" panose="02000600000000000000" pitchFamily="2" charset="-128"/>
                  <a:cs typeface="851tegakizatsu" panose="02000600000000000000" pitchFamily="2" charset="-128"/>
                </a:rPr>
                <a:t>1</a:t>
              </a:r>
              <a:endParaRPr lang="zh-CN" altLang="en-US" sz="3200" dirty="0">
                <a:latin typeface="851tegakizatsu" panose="02000600000000000000" pitchFamily="2" charset="-128"/>
                <a:ea typeface="851tegakizatsu" panose="02000600000000000000" pitchFamily="2" charset="-128"/>
                <a:cs typeface="851tegakizatsu" panose="02000600000000000000" pitchFamily="2" charset="-128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94159" y="3143893"/>
            <a:ext cx="4092361" cy="653165"/>
            <a:chOff x="4731180" y="1285980"/>
            <a:chExt cx="4092361" cy="653165"/>
          </a:xfrm>
        </p:grpSpPr>
        <p:sp>
          <p:nvSpPr>
            <p:cNvPr id="24" name="文本框 23"/>
            <p:cNvSpPr txBox="1"/>
            <p:nvPr/>
          </p:nvSpPr>
          <p:spPr>
            <a:xfrm>
              <a:off x="5388012" y="1440619"/>
              <a:ext cx="3435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851tegakizatsu" panose="02000600000000000000" pitchFamily="2" charset="-128"/>
                  <a:ea typeface="851tegakizatsu" panose="02000600000000000000" pitchFamily="2" charset="-128"/>
                  <a:cs typeface="851tegakizatsu" panose="02000600000000000000" pitchFamily="2" charset="-128"/>
                </a:rPr>
                <a:t>Latex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4731180" y="1285980"/>
              <a:ext cx="653165" cy="653165"/>
            </a:xfrm>
            <a:prstGeom prst="ellipse">
              <a:avLst/>
            </a:prstGeom>
            <a:solidFill>
              <a:srgbClr val="DEC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851180" y="13505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851tegakizatsu" panose="02000600000000000000" pitchFamily="2" charset="-128"/>
                  <a:ea typeface="851tegakizatsu" panose="02000600000000000000" pitchFamily="2" charset="-128"/>
                  <a:cs typeface="851tegakizatsu" panose="02000600000000000000" pitchFamily="2" charset="-128"/>
                </a:rPr>
                <a:t>2</a:t>
              </a:r>
              <a:endParaRPr lang="zh-CN" altLang="en-US" sz="3200" dirty="0">
                <a:latin typeface="851tegakizatsu" panose="02000600000000000000" pitchFamily="2" charset="-128"/>
                <a:ea typeface="851tegakizatsu" panose="02000600000000000000" pitchFamily="2" charset="-128"/>
                <a:cs typeface="851tegakizatsu" panose="02000600000000000000" pitchFamily="2" charset="-128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69932" y="4023569"/>
            <a:ext cx="4088593" cy="657239"/>
            <a:chOff x="4731180" y="1285980"/>
            <a:chExt cx="4088593" cy="657239"/>
          </a:xfrm>
        </p:grpSpPr>
        <p:sp>
          <p:nvSpPr>
            <p:cNvPr id="29" name="文本框 28"/>
            <p:cNvSpPr txBox="1"/>
            <p:nvPr/>
          </p:nvSpPr>
          <p:spPr>
            <a:xfrm>
              <a:off x="5384244" y="1443945"/>
              <a:ext cx="3435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851tegakizatsu" panose="02000600000000000000" pitchFamily="2" charset="-128"/>
                  <a:ea typeface="851tegakizatsu" panose="02000600000000000000" pitchFamily="2" charset="-128"/>
                  <a:cs typeface="851tegakizatsu" panose="02000600000000000000" pitchFamily="2" charset="-128"/>
                </a:rPr>
                <a:t>Word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851tegakizatsu" panose="02000600000000000000" pitchFamily="2" charset="-128"/>
                <a:ea typeface="851tegakizatsu" panose="02000600000000000000" pitchFamily="2" charset="-128"/>
                <a:cs typeface="851tegakizatsu" panose="02000600000000000000" pitchFamily="2" charset="-128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31180" y="1285980"/>
              <a:ext cx="653165" cy="653165"/>
            </a:xfrm>
            <a:prstGeom prst="ellipse">
              <a:avLst/>
            </a:prstGeom>
            <a:solidFill>
              <a:srgbClr val="DEC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51616" y="135844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851tegakizatsu" panose="02000600000000000000" pitchFamily="2" charset="-128"/>
                  <a:ea typeface="851tegakizatsu" panose="02000600000000000000" pitchFamily="2" charset="-128"/>
                  <a:cs typeface="851tegakizatsu" panose="02000600000000000000" pitchFamily="2" charset="-128"/>
                </a:rPr>
                <a:t>3</a:t>
              </a:r>
              <a:endParaRPr lang="zh-CN" altLang="en-US" sz="3200" dirty="0">
                <a:latin typeface="851tegakizatsu" panose="02000600000000000000" pitchFamily="2" charset="-128"/>
                <a:ea typeface="851tegakizatsu" panose="02000600000000000000" pitchFamily="2" charset="-128"/>
                <a:cs typeface="851tegakizatsu" panose="02000600000000000000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6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B9D3E2B8-A16E-4636-96F1-AF3B9A7B9C1F}"/>
              </a:ext>
            </a:extLst>
          </p:cNvPr>
          <p:cNvSpPr txBox="1"/>
          <p:nvPr/>
        </p:nvSpPr>
        <p:spPr>
          <a:xfrm>
            <a:off x="1884943" y="3923414"/>
            <a:ext cx="2296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spc="60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180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11A30-E636-4DE2-992A-434402FEE448}"/>
              </a:ext>
            </a:extLst>
          </p:cNvPr>
          <p:cNvSpPr txBox="1"/>
          <p:nvPr/>
        </p:nvSpPr>
        <p:spPr>
          <a:xfrm>
            <a:off x="1897380" y="4227771"/>
            <a:ext cx="2811959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74531D0-AD73-CDA6-BBAE-120ACD5015D9}"/>
              </a:ext>
            </a:extLst>
          </p:cNvPr>
          <p:cNvSpPr/>
          <p:nvPr/>
        </p:nvSpPr>
        <p:spPr>
          <a:xfrm>
            <a:off x="10232572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C684DF3-968D-0D5A-F08B-2FFFE0F1E04B}"/>
              </a:ext>
            </a:extLst>
          </p:cNvPr>
          <p:cNvSpPr/>
          <p:nvPr/>
        </p:nvSpPr>
        <p:spPr>
          <a:xfrm>
            <a:off x="8165063" y="212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Latex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F0D2D24-D159-4C7E-01D0-9DAFC523366D}"/>
              </a:ext>
            </a:extLst>
          </p:cNvPr>
          <p:cNvSpPr/>
          <p:nvPr/>
        </p:nvSpPr>
        <p:spPr>
          <a:xfrm>
            <a:off x="6096000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PowerPoint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B58248-23B1-9640-4662-764FE4D390F4}"/>
              </a:ext>
            </a:extLst>
          </p:cNvPr>
          <p:cNvSpPr txBox="1"/>
          <p:nvPr/>
        </p:nvSpPr>
        <p:spPr>
          <a:xfrm>
            <a:off x="1688966" y="1224921"/>
            <a:ext cx="8201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我们可以先从一些高质量的的论文中进行借鉴好看的科研图，然后对其进行模仿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CE59EC-A6CB-CA2D-5F1B-FA3165DDC173}"/>
              </a:ext>
            </a:extLst>
          </p:cNvPr>
          <p:cNvSpPr txBox="1"/>
          <p:nvPr/>
        </p:nvSpPr>
        <p:spPr>
          <a:xfrm>
            <a:off x="1280412" y="1996832"/>
            <a:ext cx="352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de-DE" altLang="zh-CN" dirty="0"/>
              <a:t>SmartArt</a:t>
            </a:r>
            <a:r>
              <a:rPr lang="zh-CN" altLang="en-US" dirty="0"/>
              <a:t>功能制作流程图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D3591D-3496-0A46-8E06-F9767ED2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1" y="2624731"/>
            <a:ext cx="5188695" cy="29666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07EF88-19C3-C134-A7D3-F2B43CABE8DC}"/>
              </a:ext>
            </a:extLst>
          </p:cNvPr>
          <p:cNvSpPr txBox="1"/>
          <p:nvPr/>
        </p:nvSpPr>
        <p:spPr>
          <a:xfrm>
            <a:off x="7894475" y="1968922"/>
            <a:ext cx="3442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使用插入图形功能制作流程图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CD79DE-707B-DC17-4E6D-D84AA839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35" y="3061401"/>
            <a:ext cx="54292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B9D3E2B8-A16E-4636-96F1-AF3B9A7B9C1F}"/>
              </a:ext>
            </a:extLst>
          </p:cNvPr>
          <p:cNvSpPr txBox="1"/>
          <p:nvPr/>
        </p:nvSpPr>
        <p:spPr>
          <a:xfrm>
            <a:off x="1884943" y="3923414"/>
            <a:ext cx="2296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spc="60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180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11A30-E636-4DE2-992A-434402FEE448}"/>
              </a:ext>
            </a:extLst>
          </p:cNvPr>
          <p:cNvSpPr txBox="1"/>
          <p:nvPr/>
        </p:nvSpPr>
        <p:spPr>
          <a:xfrm>
            <a:off x="1897380" y="4227771"/>
            <a:ext cx="2811959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74531D0-AD73-CDA6-BBAE-120ACD5015D9}"/>
              </a:ext>
            </a:extLst>
          </p:cNvPr>
          <p:cNvSpPr/>
          <p:nvPr/>
        </p:nvSpPr>
        <p:spPr>
          <a:xfrm>
            <a:off x="10232572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C684DF3-968D-0D5A-F08B-2FFFE0F1E04B}"/>
              </a:ext>
            </a:extLst>
          </p:cNvPr>
          <p:cNvSpPr/>
          <p:nvPr/>
        </p:nvSpPr>
        <p:spPr>
          <a:xfrm>
            <a:off x="8165063" y="212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Latex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F0D2D24-D159-4C7E-01D0-9DAFC523366D}"/>
              </a:ext>
            </a:extLst>
          </p:cNvPr>
          <p:cNvSpPr/>
          <p:nvPr/>
        </p:nvSpPr>
        <p:spPr>
          <a:xfrm>
            <a:off x="6096000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PowerPoint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74237E-4DAA-1933-226C-18D67F78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25" y="1462573"/>
            <a:ext cx="3180596" cy="4169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3C005C-C8F9-C906-460A-E021467F1B02}"/>
              </a:ext>
            </a:extLst>
          </p:cNvPr>
          <p:cNvSpPr txBox="1"/>
          <p:nvPr/>
        </p:nvSpPr>
        <p:spPr>
          <a:xfrm>
            <a:off x="4181711" y="7713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一些比较好看的图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E5097-B342-2395-B048-60BC1BA2C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4" b="42880"/>
          <a:stretch/>
        </p:blipFill>
        <p:spPr>
          <a:xfrm>
            <a:off x="4699309" y="4062490"/>
            <a:ext cx="6931505" cy="1569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424DAB-A4AC-6219-EB89-49A5DE8E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10" y="1293741"/>
            <a:ext cx="6931505" cy="2455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21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74531D0-AD73-CDA6-BBAE-120ACD5015D9}"/>
              </a:ext>
            </a:extLst>
          </p:cNvPr>
          <p:cNvSpPr/>
          <p:nvPr/>
        </p:nvSpPr>
        <p:spPr>
          <a:xfrm>
            <a:off x="10232572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C684DF3-968D-0D5A-F08B-2FFFE0F1E04B}"/>
              </a:ext>
            </a:extLst>
          </p:cNvPr>
          <p:cNvSpPr/>
          <p:nvPr/>
        </p:nvSpPr>
        <p:spPr>
          <a:xfrm>
            <a:off x="8165063" y="212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Latex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F0D2D24-D159-4C7E-01D0-9DAFC523366D}"/>
              </a:ext>
            </a:extLst>
          </p:cNvPr>
          <p:cNvSpPr/>
          <p:nvPr/>
        </p:nvSpPr>
        <p:spPr>
          <a:xfrm>
            <a:off x="6096000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PowerPoint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3F3F85-F6C7-8967-65FE-6628C1FD54DB}"/>
              </a:ext>
            </a:extLst>
          </p:cNvPr>
          <p:cNvSpPr txBox="1"/>
          <p:nvPr/>
        </p:nvSpPr>
        <p:spPr>
          <a:xfrm>
            <a:off x="1615828" y="4047589"/>
            <a:ext cx="7982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款神经网络科研绘图可视化工具</a:t>
            </a:r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https://www.bilibili.com/video/BV1TV4y1P7AP/?spm_id_from=333.337.search-card.all.click&amp;vd_source=4a38e7ef0ac9590003d2f37e355eef8f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4E1814-DEED-DB0C-6DD5-794A7CAB5783}"/>
              </a:ext>
            </a:extLst>
          </p:cNvPr>
          <p:cNvSpPr txBox="1"/>
          <p:nvPr/>
        </p:nvSpPr>
        <p:spPr>
          <a:xfrm>
            <a:off x="1865453" y="2267492"/>
            <a:ext cx="3039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Pinclipart</a:t>
            </a:r>
            <a:endParaRPr lang="de-DE" altLang="zh-CN" dirty="0">
              <a:hlinkClick r:id="rId3"/>
            </a:endParaRPr>
          </a:p>
          <a:p>
            <a:r>
              <a:rPr lang="de-DE" altLang="zh-CN" dirty="0">
                <a:hlinkClick r:id="rId3"/>
              </a:rPr>
              <a:t>https://www.pinclipart.com/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260D7-378C-4338-311A-AF2DE8DA3CA3}"/>
              </a:ext>
            </a:extLst>
          </p:cNvPr>
          <p:cNvSpPr txBox="1"/>
          <p:nvPr/>
        </p:nvSpPr>
        <p:spPr>
          <a:xfrm>
            <a:off x="1865453" y="1563738"/>
            <a:ext cx="2702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iconfont</a:t>
            </a:r>
            <a:endParaRPr lang="de-DE" altLang="zh-CN" dirty="0">
              <a:hlinkClick r:id="rId4"/>
            </a:endParaRPr>
          </a:p>
          <a:p>
            <a:r>
              <a:rPr lang="de-DE" altLang="zh-CN" dirty="0">
                <a:hlinkClick r:id="rId4"/>
              </a:rPr>
              <a:t>https://www.iconfont.cn/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39A3BC-48E9-3097-CB0C-036CACA9AE76}"/>
              </a:ext>
            </a:extLst>
          </p:cNvPr>
          <p:cNvSpPr txBox="1"/>
          <p:nvPr/>
        </p:nvSpPr>
        <p:spPr>
          <a:xfrm>
            <a:off x="1831347" y="983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矢量图网站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03ABA5-769C-DB14-1B54-894E4F10CE30}"/>
              </a:ext>
            </a:extLst>
          </p:cNvPr>
          <p:cNvSpPr txBox="1"/>
          <p:nvPr/>
        </p:nvSpPr>
        <p:spPr>
          <a:xfrm>
            <a:off x="5110066" y="1478073"/>
            <a:ext cx="4342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NN-SVG</a:t>
            </a:r>
            <a:endParaRPr lang="de-DE" altLang="zh-CN" dirty="0">
              <a:hlinkClick r:id="rId5"/>
            </a:endParaRPr>
          </a:p>
          <a:p>
            <a:r>
              <a:rPr lang="de-DE" altLang="zh-CN" dirty="0">
                <a:hlinkClick r:id="rId5"/>
              </a:rPr>
              <a:t>https://alexlenail.me/NN-SVG/index.html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148389-C545-90D2-FD9E-1CAF63E247B0}"/>
              </a:ext>
            </a:extLst>
          </p:cNvPr>
          <p:cNvSpPr txBox="1"/>
          <p:nvPr/>
        </p:nvSpPr>
        <p:spPr>
          <a:xfrm>
            <a:off x="5110066" y="888992"/>
            <a:ext cx="350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生成神经网络架构示意图的工具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4C41D2-191F-7F7C-03E8-9395FE65086A}"/>
              </a:ext>
            </a:extLst>
          </p:cNvPr>
          <p:cNvSpPr txBox="1"/>
          <p:nvPr/>
        </p:nvSpPr>
        <p:spPr>
          <a:xfrm>
            <a:off x="5110066" y="2267492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PlotNeuralNet</a:t>
            </a:r>
          </a:p>
          <a:p>
            <a:r>
              <a:rPr lang="de-DE" altLang="zh-CN" dirty="0">
                <a:hlinkClick r:id="rId6"/>
              </a:rPr>
              <a:t>GitHub - HarisIqbal88/PlotNeuralNet: Latex code for making neural networks diagrams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E20F1B-82F9-B80F-D15A-2F9900675783}"/>
              </a:ext>
            </a:extLst>
          </p:cNvPr>
          <p:cNvSpPr txBox="1"/>
          <p:nvPr/>
        </p:nvSpPr>
        <p:spPr>
          <a:xfrm>
            <a:off x="5110066" y="3296040"/>
            <a:ext cx="2541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Netron</a:t>
            </a:r>
            <a:endParaRPr lang="en-US" altLang="zh-CN" dirty="0">
              <a:hlinkClick r:id="rId7"/>
            </a:endParaRPr>
          </a:p>
          <a:p>
            <a:r>
              <a:rPr lang="de-DE" altLang="zh-CN" dirty="0">
                <a:hlinkClick r:id="rId7"/>
              </a:rPr>
              <a:t>https://netron.app/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764F31-6412-3D98-FAEB-7B21A3FCE299}"/>
              </a:ext>
            </a:extLst>
          </p:cNvPr>
          <p:cNvSpPr txBox="1"/>
          <p:nvPr/>
        </p:nvSpPr>
        <p:spPr>
          <a:xfrm>
            <a:off x="1615828" y="4992091"/>
            <a:ext cx="820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学术小杂谈</a:t>
            </a:r>
            <a:r>
              <a:rPr lang="en-US" altLang="zh-CN" dirty="0"/>
              <a:t>】</a:t>
            </a:r>
            <a:r>
              <a:rPr lang="zh-CN" altLang="en-US" dirty="0"/>
              <a:t>用</a:t>
            </a:r>
            <a:r>
              <a:rPr lang="en-US" altLang="zh-CN" dirty="0"/>
              <a:t>ppt</a:t>
            </a:r>
            <a:r>
              <a:rPr lang="zh-CN" altLang="en-US" dirty="0"/>
              <a:t>绘制精美的论文插图！绘图注意事项与配色选择建议</a:t>
            </a:r>
            <a:endParaRPr lang="en-US" altLang="zh-CN" dirty="0"/>
          </a:p>
          <a:p>
            <a:r>
              <a:rPr lang="de-DE" altLang="zh-CN" dirty="0">
                <a:hlinkClick r:id="rId8"/>
              </a:rPr>
              <a:t>https://www.bilibili.com/video/BV1Tr4y1w7WS/?spm_id_from=333.337.search-card.all.click&amp;vd_source=4a38e7ef0ac9590003d2f37e355eef8f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5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1688424E-61F2-4FF9-9B66-4FC8826A51DE}"/>
              </a:ext>
            </a:extLst>
          </p:cNvPr>
          <p:cNvSpPr txBox="1"/>
          <p:nvPr/>
        </p:nvSpPr>
        <p:spPr>
          <a:xfrm>
            <a:off x="1864362" y="2858497"/>
            <a:ext cx="2296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spc="60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180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D3C808-617F-CD1C-B523-DAA7CB592CAE}"/>
              </a:ext>
            </a:extLst>
          </p:cNvPr>
          <p:cNvSpPr/>
          <p:nvPr/>
        </p:nvSpPr>
        <p:spPr>
          <a:xfrm>
            <a:off x="10232572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CA17BA-C0F4-01DE-7243-AC27EB0DB1B8}"/>
              </a:ext>
            </a:extLst>
          </p:cNvPr>
          <p:cNvSpPr/>
          <p:nvPr/>
        </p:nvSpPr>
        <p:spPr>
          <a:xfrm>
            <a:off x="8165063" y="212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Latex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3CD38A-C7A3-C39F-F80C-708A6E46BD7C}"/>
              </a:ext>
            </a:extLst>
          </p:cNvPr>
          <p:cNvSpPr/>
          <p:nvPr/>
        </p:nvSpPr>
        <p:spPr>
          <a:xfrm>
            <a:off x="6096000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PowerPoint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5A188C-2974-68C1-834D-9F68591C3DE7}"/>
              </a:ext>
            </a:extLst>
          </p:cNvPr>
          <p:cNvSpPr txBox="1"/>
          <p:nvPr/>
        </p:nvSpPr>
        <p:spPr>
          <a:xfrm>
            <a:off x="1130601" y="1480848"/>
            <a:ext cx="8116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一个非常快速的 </a:t>
            </a:r>
            <a:r>
              <a:rPr lang="de-DE" altLang="zh-CN" dirty="0"/>
              <a:t>Latex </a:t>
            </a:r>
            <a:r>
              <a:rPr lang="zh-CN" altLang="en-US" dirty="0"/>
              <a:t>入门教程</a:t>
            </a:r>
            <a:endParaRPr lang="en-US" altLang="zh-CN" dirty="0"/>
          </a:p>
          <a:p>
            <a:r>
              <a:rPr lang="de-DE" altLang="zh-CN" dirty="0">
                <a:hlinkClick r:id="rId2"/>
              </a:rPr>
              <a:t>https://www.bilibili.com/video/BV11h41127FD/?spm_id_from=333.337.search-card.all.click&amp;vd_source=4a38e7ef0ac9590003d2f37e355eef8f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13414F-2B7A-E572-DB5E-C2D620000B79}"/>
              </a:ext>
            </a:extLst>
          </p:cNvPr>
          <p:cNvSpPr txBox="1"/>
          <p:nvPr/>
        </p:nvSpPr>
        <p:spPr>
          <a:xfrm>
            <a:off x="636078" y="2858497"/>
            <a:ext cx="610222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Latex or Word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r>
              <a:rPr lang="en-US" altLang="zh-CN" dirty="0"/>
              <a:t>1.</a:t>
            </a:r>
            <a:r>
              <a:rPr lang="zh-CN" altLang="en-US" dirty="0"/>
              <a:t>各高校基本上都有官方或非官方的论文</a:t>
            </a:r>
            <a:r>
              <a:rPr lang="en-US" altLang="zh-CN" dirty="0"/>
              <a:t>latex</a:t>
            </a:r>
            <a:r>
              <a:rPr lang="zh-CN" altLang="en-US" dirty="0"/>
              <a:t>模板，你只需要将内容填进去而完全不用手动调格式</a:t>
            </a:r>
            <a:endParaRPr lang="en-US" altLang="zh-CN" dirty="0"/>
          </a:p>
          <a:p>
            <a:r>
              <a:rPr lang="en-US" altLang="zh-CN" dirty="0"/>
              <a:t>2.latex</a:t>
            </a:r>
            <a:r>
              <a:rPr lang="zh-CN" altLang="en-US" dirty="0"/>
              <a:t>对数学物理化学等学科的公式及特殊符号处理更好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由于是纯文本格式，所以可以非常方便地使用</a:t>
            </a:r>
            <a:r>
              <a:rPr lang="en-US" altLang="zh-CN" dirty="0"/>
              <a:t>Git</a:t>
            </a:r>
            <a:r>
              <a:rPr lang="zh-CN" altLang="en-US" dirty="0"/>
              <a:t>等工具进行版本管理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对我个人来说，使用</a:t>
            </a:r>
            <a:r>
              <a:rPr lang="en-US" altLang="zh-CN" dirty="0" err="1"/>
              <a:t>vscode</a:t>
            </a:r>
            <a:r>
              <a:rPr lang="zh-CN" altLang="en-US" dirty="0"/>
              <a:t>写论文</a:t>
            </a:r>
            <a:r>
              <a:rPr lang="en-US" altLang="zh-CN" dirty="0"/>
              <a:t>Ctrl</a:t>
            </a:r>
            <a:r>
              <a:rPr lang="zh-CN" altLang="en-US" dirty="0"/>
              <a:t>加</a:t>
            </a:r>
            <a:r>
              <a:rPr lang="en-US" altLang="zh-CN" dirty="0"/>
              <a:t>S</a:t>
            </a:r>
            <a:r>
              <a:rPr lang="zh-CN" altLang="en-US" dirty="0"/>
              <a:t>保存然后自动编译，你就可以看到调好格式后的</a:t>
            </a:r>
            <a:r>
              <a:rPr lang="en-US" altLang="zh-CN" dirty="0"/>
              <a:t>PDF</a:t>
            </a:r>
            <a:r>
              <a:rPr lang="zh-CN" altLang="en-US" dirty="0"/>
              <a:t>文档时我觉得非常爽，算是一种即时反馈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41830E-4217-CE0C-8EEF-6D5C0602BB1C}"/>
              </a:ext>
            </a:extLst>
          </p:cNvPr>
          <p:cNvSpPr txBox="1"/>
          <p:nvPr/>
        </p:nvSpPr>
        <p:spPr>
          <a:xfrm>
            <a:off x="7125478" y="3953658"/>
            <a:ext cx="5066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硕博</a:t>
            </a:r>
            <a:endParaRPr lang="de-DE" altLang="zh-CN" dirty="0"/>
          </a:p>
          <a:p>
            <a:r>
              <a:rPr lang="de-DE" altLang="zh-CN" dirty="0">
                <a:hlinkClick r:id="rId3"/>
              </a:rPr>
              <a:t>https://github.com/mengchaoheng/SCUT_thesis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4C970A-FA10-D5C2-BD03-CF64428345D8}"/>
              </a:ext>
            </a:extLst>
          </p:cNvPr>
          <p:cNvSpPr txBox="1"/>
          <p:nvPr/>
        </p:nvSpPr>
        <p:spPr>
          <a:xfrm>
            <a:off x="7125478" y="3043163"/>
            <a:ext cx="4830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本科</a:t>
            </a:r>
            <a:endParaRPr lang="de-DE" altLang="zh-CN" dirty="0"/>
          </a:p>
          <a:p>
            <a:r>
              <a:rPr lang="de-DE" altLang="zh-CN" dirty="0">
                <a:hlinkClick r:id="rId4"/>
              </a:rPr>
              <a:t>https://github.com/ShevonKuan/SCUT-thesis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1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5C4BBC-82F7-7BF3-7115-FB2B68B1B42B}"/>
              </a:ext>
            </a:extLst>
          </p:cNvPr>
          <p:cNvSpPr/>
          <p:nvPr/>
        </p:nvSpPr>
        <p:spPr>
          <a:xfrm>
            <a:off x="10232572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Word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8FE3E4-74BA-538E-255B-91D6F0C63F8D}"/>
              </a:ext>
            </a:extLst>
          </p:cNvPr>
          <p:cNvSpPr/>
          <p:nvPr/>
        </p:nvSpPr>
        <p:spPr>
          <a:xfrm>
            <a:off x="8165063" y="212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Latex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A389DC-7422-3C73-98C4-EAB253C110B3}"/>
              </a:ext>
            </a:extLst>
          </p:cNvPr>
          <p:cNvSpPr/>
          <p:nvPr/>
        </p:nvSpPr>
        <p:spPr>
          <a:xfrm>
            <a:off x="6096000" y="0"/>
            <a:ext cx="1959428" cy="662474"/>
          </a:xfrm>
          <a:prstGeom prst="roundRect">
            <a:avLst/>
          </a:prstGeom>
          <a:solidFill>
            <a:srgbClr val="F6E0DB"/>
          </a:solidFill>
          <a:ln>
            <a:solidFill>
              <a:srgbClr val="F6E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PowerPoint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D41E3C-38CD-C812-C479-A1B3D143CC04}"/>
              </a:ext>
            </a:extLst>
          </p:cNvPr>
          <p:cNvSpPr txBox="1"/>
          <p:nvPr/>
        </p:nvSpPr>
        <p:spPr>
          <a:xfrm>
            <a:off x="877077" y="1101756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Word</a:t>
            </a:r>
            <a:r>
              <a:rPr lang="zh-CN" altLang="en-US" dirty="0"/>
              <a:t>论文排版教程</a:t>
            </a:r>
            <a:endParaRPr lang="en-US" altLang="zh-CN" dirty="0"/>
          </a:p>
          <a:p>
            <a:r>
              <a:rPr lang="de-DE" altLang="zh-CN" dirty="0">
                <a:hlinkClick r:id="rId2"/>
              </a:rPr>
              <a:t>https://www.bilibili.com/video/BV1YQ4y1M73G?p=1&amp;vd_source=4a38e7ef0ac9590003d2f37e355eef8f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90A0EC-B35B-4E78-CF8A-C97C81F81C13}"/>
              </a:ext>
            </a:extLst>
          </p:cNvPr>
          <p:cNvSpPr txBox="1"/>
          <p:nvPr/>
        </p:nvSpPr>
        <p:spPr>
          <a:xfrm>
            <a:off x="877077" y="3652447"/>
            <a:ext cx="7660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MathType</a:t>
            </a:r>
            <a:r>
              <a:rPr lang="zh-CN" altLang="en-US" dirty="0"/>
              <a:t>到期了？拒绝盗版，不花一分钱继续用正版！再也不怕</a:t>
            </a:r>
            <a:r>
              <a:rPr lang="de-DE" altLang="zh-CN" dirty="0"/>
              <a:t>Deadline</a:t>
            </a:r>
          </a:p>
          <a:p>
            <a:r>
              <a:rPr lang="de-DE" altLang="zh-CN" dirty="0">
                <a:hlinkClick r:id="rId3"/>
              </a:rPr>
              <a:t>https://www.bilibili.com/video/BV1Az42197m2/?spm_id_from=333.337.search-card.all.click&amp;vd_source=4a38e7ef0ac9590003d2f37e355eef8f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6B11CD-AC9F-8BB8-9730-2DB55014C7E2}"/>
              </a:ext>
            </a:extLst>
          </p:cNvPr>
          <p:cNvSpPr txBox="1"/>
          <p:nvPr/>
        </p:nvSpPr>
        <p:spPr>
          <a:xfrm>
            <a:off x="877077" y="2377101"/>
            <a:ext cx="7424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PingFang SC"/>
              </a:rPr>
              <a:t>学术论文写作时，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PingFang SC"/>
              </a:rPr>
              <a:t>word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PingFang SC"/>
              </a:rPr>
              <a:t>中</a:t>
            </a:r>
            <a:r>
              <a:rPr lang="en-US" altLang="zh-CN" b="0" i="0" dirty="0" err="1">
                <a:effectLst/>
                <a:highlight>
                  <a:srgbClr val="FFFFFF"/>
                </a:highlight>
                <a:latin typeface="PingFang SC"/>
              </a:rPr>
              <a:t>Mathtype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PingFang SC"/>
              </a:rPr>
              <a:t>的使用</a:t>
            </a:r>
            <a:endParaRPr lang="de-DE" altLang="zh-CN" dirty="0">
              <a:hlinkClick r:id="rId4"/>
            </a:endParaRPr>
          </a:p>
          <a:p>
            <a:r>
              <a:rPr lang="de-DE" altLang="zh-CN" dirty="0">
                <a:hlinkClick r:id="rId4"/>
              </a:rPr>
              <a:t>https://www.bilibili.com/video/BV1TL4y1A7pX/?spm_id_from=333.337.search-card.all.click&amp;vd_source=4a38e7ef0ac9590003d2f37e355eef8f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50515-AF64-040B-D6F8-6FFC7163BC33}"/>
              </a:ext>
            </a:extLst>
          </p:cNvPr>
          <p:cNvSpPr txBox="1"/>
          <p:nvPr/>
        </p:nvSpPr>
        <p:spPr>
          <a:xfrm>
            <a:off x="8537510" y="1358893"/>
            <a:ext cx="3461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用英文写学术论文时还要注意人称时态问题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一般没有</a:t>
            </a:r>
            <a:r>
              <a:rPr lang="de-DE" altLang="zh-CN" dirty="0"/>
              <a:t>I</a:t>
            </a:r>
            <a:r>
              <a:rPr lang="zh-CN" altLang="de-DE" dirty="0"/>
              <a:t>，</a:t>
            </a:r>
            <a:r>
              <a:rPr lang="de-DE" altLang="zh-CN" dirty="0"/>
              <a:t>my</a:t>
            </a:r>
            <a:r>
              <a:rPr lang="zh-CN" altLang="de-DE" dirty="0"/>
              <a:t>，</a:t>
            </a:r>
            <a:r>
              <a:rPr lang="de-DE" altLang="zh-CN" dirty="0"/>
              <a:t>me</a:t>
            </a:r>
            <a:r>
              <a:rPr lang="zh-CN" altLang="de-DE" dirty="0"/>
              <a:t>，</a:t>
            </a:r>
            <a:r>
              <a:rPr lang="de-DE" altLang="zh-CN" dirty="0"/>
              <a:t>mine</a:t>
            </a:r>
            <a:r>
              <a:rPr lang="zh-CN" altLang="de-DE" dirty="0"/>
              <a:t>，</a:t>
            </a:r>
            <a:r>
              <a:rPr lang="de-DE" altLang="zh-CN" dirty="0"/>
              <a:t>you</a:t>
            </a:r>
            <a:r>
              <a:rPr lang="zh-CN" altLang="de-DE" dirty="0"/>
              <a:t>，</a:t>
            </a:r>
            <a:r>
              <a:rPr lang="de-DE" altLang="zh-CN" dirty="0"/>
              <a:t>your</a:t>
            </a:r>
            <a:r>
              <a:rPr lang="zh-CN" altLang="de-DE" dirty="0"/>
              <a:t>，</a:t>
            </a:r>
            <a:r>
              <a:rPr lang="de-DE" altLang="zh-CN" dirty="0"/>
              <a:t>yours</a:t>
            </a:r>
            <a:r>
              <a:rPr lang="zh-CN" altLang="de-DE" dirty="0"/>
              <a:t>，</a:t>
            </a:r>
            <a:r>
              <a:rPr lang="de-DE" altLang="zh-CN" dirty="0"/>
              <a:t>we</a:t>
            </a:r>
            <a:r>
              <a:rPr lang="zh-CN" altLang="de-DE" dirty="0"/>
              <a:t>，</a:t>
            </a:r>
            <a:r>
              <a:rPr lang="de-DE" altLang="zh-CN" dirty="0"/>
              <a:t>our</a:t>
            </a:r>
            <a:r>
              <a:rPr lang="zh-CN" altLang="de-DE" dirty="0"/>
              <a:t>，</a:t>
            </a:r>
            <a:r>
              <a:rPr lang="de-DE" altLang="zh-CN" dirty="0"/>
              <a:t>us</a:t>
            </a:r>
            <a:r>
              <a:rPr lang="zh-CN" altLang="de-DE" dirty="0"/>
              <a:t>，</a:t>
            </a:r>
            <a:r>
              <a:rPr lang="de-DE" altLang="zh-CN" dirty="0"/>
              <a:t>ours, </a:t>
            </a:r>
            <a:r>
              <a:rPr lang="zh-CN" altLang="en-US" dirty="0"/>
              <a:t>方便就是用</a:t>
            </a:r>
            <a:r>
              <a:rPr lang="de-DE" altLang="zh-CN" dirty="0"/>
              <a:t>this study</a:t>
            </a:r>
            <a:r>
              <a:rPr lang="zh-CN" altLang="de-DE" dirty="0"/>
              <a:t>，</a:t>
            </a:r>
            <a:r>
              <a:rPr lang="de-DE" altLang="zh-CN" dirty="0"/>
              <a:t>this research</a:t>
            </a:r>
            <a:r>
              <a:rPr lang="zh-CN" altLang="de-DE" dirty="0"/>
              <a:t>，</a:t>
            </a:r>
            <a:r>
              <a:rPr lang="de-DE" altLang="zh-CN" dirty="0"/>
              <a:t>this paper</a:t>
            </a:r>
            <a:r>
              <a:rPr lang="zh-CN" altLang="de-DE" dirty="0"/>
              <a:t>，</a:t>
            </a:r>
            <a:r>
              <a:rPr lang="de-DE" altLang="zh-CN" dirty="0"/>
              <a:t>author</a:t>
            </a:r>
          </a:p>
          <a:p>
            <a:endParaRPr lang="de-DE" altLang="zh-CN" dirty="0"/>
          </a:p>
          <a:p>
            <a:r>
              <a:rPr lang="zh-CN" altLang="en-US" dirty="0"/>
              <a:t>除此之外，我们还可以用</a:t>
            </a:r>
            <a:r>
              <a:rPr lang="en-US" altLang="zh-CN" dirty="0"/>
              <a:t>Grammarly</a:t>
            </a:r>
            <a:r>
              <a:rPr lang="zh-CN" altLang="en-US" dirty="0"/>
              <a:t>对全文语法逐句过一下，进行检查和修正</a:t>
            </a:r>
            <a:r>
              <a:rPr lang="de-DE" altLang="zh-CN" dirty="0">
                <a:hlinkClick r:id="rId5"/>
              </a:rPr>
              <a:t>https://app.grammarly.com/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5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7466932" y="1802392"/>
            <a:ext cx="4725068" cy="5055608"/>
          </a:xfrm>
          <a:custGeom>
            <a:avLst/>
            <a:gdLst>
              <a:gd name="connsiteX0" fmla="*/ 4725068 w 4725068"/>
              <a:gd name="connsiteY0" fmla="*/ 0 h 5055608"/>
              <a:gd name="connsiteX1" fmla="*/ 4725068 w 4725068"/>
              <a:gd name="connsiteY1" fmla="*/ 5055608 h 5055608"/>
              <a:gd name="connsiteX2" fmla="*/ 932178 w 4725068"/>
              <a:gd name="connsiteY2" fmla="*/ 5055608 h 5055608"/>
              <a:gd name="connsiteX3" fmla="*/ 81948 w 4725068"/>
              <a:gd name="connsiteY3" fmla="*/ 5025128 h 5055608"/>
              <a:gd name="connsiteX4" fmla="*/ 73429 w 4725068"/>
              <a:gd name="connsiteY4" fmla="*/ 5055608 h 5055608"/>
              <a:gd name="connsiteX5" fmla="*/ 36698 w 4725068"/>
              <a:gd name="connsiteY5" fmla="*/ 5055608 h 5055608"/>
              <a:gd name="connsiteX6" fmla="*/ 37012 w 4725068"/>
              <a:gd name="connsiteY6" fmla="*/ 5041554 h 5055608"/>
              <a:gd name="connsiteX7" fmla="*/ 41308 w 4725068"/>
              <a:gd name="connsiteY7" fmla="*/ 4954008 h 5055608"/>
              <a:gd name="connsiteX8" fmla="*/ 183548 w 4725068"/>
              <a:gd name="connsiteY8" fmla="*/ 3348728 h 5055608"/>
              <a:gd name="connsiteX9" fmla="*/ 1931068 w 4725068"/>
              <a:gd name="connsiteY9" fmla="*/ 2718808 h 5055608"/>
              <a:gd name="connsiteX10" fmla="*/ 2449228 w 4725068"/>
              <a:gd name="connsiteY10" fmla="*/ 1611368 h 5055608"/>
              <a:gd name="connsiteX11" fmla="*/ 3932588 w 4725068"/>
              <a:gd name="connsiteY11" fmla="*/ 1072888 h 5055608"/>
              <a:gd name="connsiteX12" fmla="*/ 4609577 w 4725068"/>
              <a:gd name="connsiteY12" fmla="*/ 219448 h 5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5068" h="5055608">
                <a:moveTo>
                  <a:pt x="4725068" y="0"/>
                </a:moveTo>
                <a:lnTo>
                  <a:pt x="4725068" y="5055608"/>
                </a:lnTo>
                <a:lnTo>
                  <a:pt x="932178" y="5055608"/>
                </a:lnTo>
                <a:lnTo>
                  <a:pt x="81948" y="5025128"/>
                </a:lnTo>
                <a:lnTo>
                  <a:pt x="73429" y="5055608"/>
                </a:lnTo>
                <a:lnTo>
                  <a:pt x="36698" y="5055608"/>
                </a:lnTo>
                <a:lnTo>
                  <a:pt x="37012" y="5041554"/>
                </a:lnTo>
                <a:cubicBezTo>
                  <a:pt x="37789" y="5017865"/>
                  <a:pt x="39192" y="4988933"/>
                  <a:pt x="41308" y="4954008"/>
                </a:cubicBezTo>
                <a:cubicBezTo>
                  <a:pt x="58241" y="4674608"/>
                  <a:pt x="-131412" y="3721261"/>
                  <a:pt x="183548" y="3348728"/>
                </a:cubicBezTo>
                <a:cubicBezTo>
                  <a:pt x="498508" y="2976195"/>
                  <a:pt x="1553455" y="3008368"/>
                  <a:pt x="1931068" y="2718808"/>
                </a:cubicBezTo>
                <a:cubicBezTo>
                  <a:pt x="2308681" y="2429248"/>
                  <a:pt x="2115641" y="1885688"/>
                  <a:pt x="2449228" y="1611368"/>
                </a:cubicBezTo>
                <a:cubicBezTo>
                  <a:pt x="2782815" y="1337048"/>
                  <a:pt x="3543121" y="1360755"/>
                  <a:pt x="3932588" y="1072888"/>
                </a:cubicBezTo>
                <a:cubicBezTo>
                  <a:pt x="4224688" y="856988"/>
                  <a:pt x="4428205" y="549648"/>
                  <a:pt x="4609577" y="219448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0" y="-1"/>
            <a:ext cx="6309360" cy="4094823"/>
            <a:chOff x="0" y="-1"/>
            <a:chExt cx="6309360" cy="4094823"/>
          </a:xfrm>
        </p:grpSpPr>
        <p:sp>
          <p:nvSpPr>
            <p:cNvPr id="37" name="任意多边形 36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10800000">
            <a:off x="7000240" y="2590800"/>
            <a:ext cx="5191760" cy="4267200"/>
          </a:xfrm>
          <a:custGeom>
            <a:avLst/>
            <a:gdLst>
              <a:gd name="connsiteX0" fmla="*/ 0 w 4168246"/>
              <a:gd name="connsiteY0" fmla="*/ 0 h 3417168"/>
              <a:gd name="connsiteX1" fmla="*/ 4168246 w 4168246"/>
              <a:gd name="connsiteY1" fmla="*/ 0 h 3417168"/>
              <a:gd name="connsiteX2" fmla="*/ 4106267 w 4168246"/>
              <a:gd name="connsiteY2" fmla="*/ 18931 h 3417168"/>
              <a:gd name="connsiteX3" fmla="*/ 3058160 w 4168246"/>
              <a:gd name="connsiteY3" fmla="*/ 487680 h 3417168"/>
              <a:gd name="connsiteX4" fmla="*/ 2194560 w 4168246"/>
              <a:gd name="connsiteY4" fmla="*/ 1534160 h 3417168"/>
              <a:gd name="connsiteX5" fmla="*/ 985520 w 4168246"/>
              <a:gd name="connsiteY5" fmla="*/ 2052320 h 3417168"/>
              <a:gd name="connsiteX6" fmla="*/ 558800 w 4168246"/>
              <a:gd name="connsiteY6" fmla="*/ 2897632 h 3417168"/>
              <a:gd name="connsiteX7" fmla="*/ 62547 w 4168246"/>
              <a:gd name="connsiteY7" fmla="*/ 3365857 h 3417168"/>
              <a:gd name="connsiteX8" fmla="*/ 0 w 4168246"/>
              <a:gd name="connsiteY8" fmla="*/ 3417168 h 34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8246" h="3417168">
                <a:moveTo>
                  <a:pt x="0" y="0"/>
                </a:moveTo>
                <a:lnTo>
                  <a:pt x="4168246" y="0"/>
                </a:lnTo>
                <a:lnTo>
                  <a:pt x="4106267" y="18931"/>
                </a:lnTo>
                <a:cubicBezTo>
                  <a:pt x="3716179" y="143033"/>
                  <a:pt x="3346451" y="283210"/>
                  <a:pt x="3058160" y="487680"/>
                </a:cubicBezTo>
                <a:cubicBezTo>
                  <a:pt x="2673773" y="760307"/>
                  <a:pt x="2540000" y="1273387"/>
                  <a:pt x="2194560" y="1534160"/>
                </a:cubicBezTo>
                <a:cubicBezTo>
                  <a:pt x="1849120" y="1794933"/>
                  <a:pt x="1258147" y="1825075"/>
                  <a:pt x="985520" y="2052320"/>
                </a:cubicBezTo>
                <a:cubicBezTo>
                  <a:pt x="712893" y="2279565"/>
                  <a:pt x="745067" y="2652099"/>
                  <a:pt x="558800" y="2897632"/>
                </a:cubicBezTo>
                <a:cubicBezTo>
                  <a:pt x="419100" y="3081782"/>
                  <a:pt x="250825" y="3214782"/>
                  <a:pt x="62547" y="3365857"/>
                </a:cubicBezTo>
                <a:lnTo>
                  <a:pt x="0" y="3417168"/>
                </a:ln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154680" y="3095180"/>
            <a:ext cx="5716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杨任东竹石体-Extralight" panose="02000000000000000000" pitchFamily="2" charset="-122"/>
                <a:ea typeface="杨任东竹石体-Extralight" panose="02000000000000000000" pitchFamily="2" charset="-122"/>
                <a:cs typeface="851tegakizatsu" panose="02000600000000000000" pitchFamily="2" charset="-128"/>
              </a:rPr>
              <a:t>Thank you for listening</a:t>
            </a:r>
            <a:r>
              <a:rPr lang="zh-CN" altLang="en-US" sz="3600" dirty="0">
                <a:latin typeface="杨任东竹石体-Extralight" panose="02000000000000000000" pitchFamily="2" charset="-122"/>
                <a:ea typeface="杨任东竹石体-Extralight" panose="02000000000000000000" pitchFamily="2" charset="-122"/>
                <a:cs typeface="851tegakizatsu" panose="02000600000000000000" pitchFamily="2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907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3sfxtq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3sfxtq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654</Words>
  <Application>Microsoft Office PowerPoint</Application>
  <PresentationFormat>宽屏</PresentationFormat>
  <Paragraphs>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851tegakizatsu</vt:lpstr>
      <vt:lpstr>PingFang SC</vt:lpstr>
      <vt:lpstr>杨任东竹石体-Extralight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叶朝阳</cp:lastModifiedBy>
  <cp:revision>140</cp:revision>
  <dcterms:created xsi:type="dcterms:W3CDTF">2019-09-29T07:58:18Z</dcterms:created>
  <dcterms:modified xsi:type="dcterms:W3CDTF">2024-08-15T10:47:50Z</dcterms:modified>
</cp:coreProperties>
</file>