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6" r:id="rId6"/>
    <p:sldId id="267" r:id="rId7"/>
    <p:sldId id="263" r:id="rId8"/>
    <p:sldId id="294" r:id="rId9"/>
    <p:sldId id="277" r:id="rId10"/>
    <p:sldId id="265" r:id="rId11"/>
    <p:sldId id="271" r:id="rId12"/>
    <p:sldId id="295" r:id="rId13"/>
    <p:sldId id="296" r:id="rId14"/>
    <p:sldId id="297" r:id="rId15"/>
    <p:sldId id="278" r:id="rId16"/>
    <p:sldId id="268" r:id="rId17"/>
    <p:sldId id="261" r:id="rId18"/>
    <p:sldId id="266" r:id="rId19"/>
    <p:sldId id="27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4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043DD-9C8A-432D-8FD9-15B0804A3E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3" y="3928056"/>
            <a:ext cx="4700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markdown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汇报人：优品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566529" y="2607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975" y="1619757"/>
            <a:ext cx="11871832" cy="4589579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AA8E7DB-798D-ECB2-C2DC-773F313C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99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YAML ------ R Markdown</a:t>
            </a:r>
            <a:r>
              <a:rPr lang="zh-CN" altLang="en-US" dirty="0"/>
              <a:t>的头部⽂件（红），</a:t>
            </a:r>
            <a:r>
              <a:rPr lang="en-US" altLang="zh-CN" dirty="0"/>
              <a:t>YAML</a:t>
            </a:r>
            <a:r>
              <a:rPr lang="zh-CN" altLang="en-US" dirty="0"/>
              <a:t>定义了</a:t>
            </a:r>
            <a:r>
              <a:rPr lang="en-US" altLang="zh-CN" dirty="0"/>
              <a:t>R Markdown</a:t>
            </a:r>
            <a:r>
              <a:rPr lang="zh-CN" altLang="en-US" dirty="0"/>
              <a:t>的性质，⽐如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author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、指定 </a:t>
            </a:r>
            <a:r>
              <a:rPr lang="en-US" altLang="zh-CN" dirty="0"/>
              <a:t>output⽂</a:t>
            </a:r>
            <a:r>
              <a:rPr lang="zh-CN" altLang="en-US" dirty="0"/>
              <a:t>件类型等。</a:t>
            </a:r>
            <a:endParaRPr lang="en-US" altLang="zh-CN" dirty="0"/>
          </a:p>
          <a:p>
            <a:r>
              <a:rPr lang="en-US" altLang="zh-CN" dirty="0"/>
              <a:t>Markdown</a:t>
            </a:r>
            <a:r>
              <a:rPr lang="zh-CN" altLang="en-US" dirty="0"/>
              <a:t>文本 </a:t>
            </a:r>
            <a:r>
              <a:rPr lang="en-US" altLang="zh-CN" dirty="0"/>
              <a:t>------ Markdown⽂</a:t>
            </a:r>
            <a:r>
              <a:rPr lang="zh-CN" altLang="en-US" dirty="0"/>
              <a:t>本是</a:t>
            </a:r>
            <a:r>
              <a:rPr lang="en-US" altLang="zh-CN" dirty="0"/>
              <a:t>R Markdown⾥</a:t>
            </a:r>
            <a:r>
              <a:rPr lang="zh-CN" altLang="en-US" dirty="0"/>
              <a:t>的主要内容（黄），是使用者按照</a:t>
            </a:r>
            <a:r>
              <a:rPr lang="en-US" altLang="zh-CN" dirty="0"/>
              <a:t>Markdown</a:t>
            </a:r>
            <a:r>
              <a:rPr lang="zh-CN" altLang="en-US" dirty="0"/>
              <a:t>语法⾃⾏编写的⽂本内容。</a:t>
            </a:r>
            <a:endParaRPr lang="en-US" altLang="zh-CN" dirty="0"/>
          </a:p>
          <a:p>
            <a:r>
              <a:rPr lang="zh-CN" altLang="en-US" dirty="0"/>
              <a:t>代码块 </a:t>
            </a:r>
            <a:r>
              <a:rPr lang="en-US" altLang="zh-CN" dirty="0"/>
              <a:t>------ R Markdown</a:t>
            </a:r>
            <a:r>
              <a:rPr lang="zh-CN" altLang="en-US" dirty="0"/>
              <a:t>的⼀个主要功能是可以执⾏⽂件内的代码块（蓝），并且将代码执⾏结果展⽰在</a:t>
            </a:r>
            <a:r>
              <a:rPr lang="en-US" altLang="zh-CN" dirty="0"/>
              <a:t>Markdown⾥</a:t>
            </a:r>
            <a:r>
              <a:rPr lang="zh-CN" altLang="en-US" dirty="0"/>
              <a:t>。这对撰写分析报告带来了极⼤滴便利。</a:t>
            </a:r>
            <a:r>
              <a:rPr lang="en-US" altLang="zh-CN" dirty="0" err="1"/>
              <a:t>Rmd</a:t>
            </a:r>
            <a:r>
              <a:rPr lang="en-US" altLang="zh-CN" dirty="0"/>
              <a:t>⽂</a:t>
            </a:r>
            <a:r>
              <a:rPr lang="zh-CN" altLang="en-US" dirty="0"/>
              <a:t>件中除了</a:t>
            </a:r>
            <a:r>
              <a:rPr lang="en-US" altLang="zh-CN" dirty="0"/>
              <a:t>R</a:t>
            </a:r>
            <a:r>
              <a:rPr lang="zh-CN" altLang="en-US" dirty="0"/>
              <a:t>代码段以外， 还可以插⼊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SQL</a:t>
            </a:r>
            <a:r>
              <a:rPr lang="zh-CN" altLang="en-US" dirty="0"/>
              <a:t>等许多编程语⾔的代码段，常⽤编程语⾔还可以与</a:t>
            </a:r>
            <a:r>
              <a:rPr lang="en-US" altLang="zh-CN" dirty="0"/>
              <a:t>R</a:t>
            </a:r>
            <a:r>
              <a:rPr lang="zh-CN" altLang="en-US" dirty="0"/>
              <a:t>代码段进⾏信息交换。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AD192A-4A10-0992-27F0-8DC80861403A}"/>
              </a:ext>
            </a:extLst>
          </p:cNvPr>
          <p:cNvSpPr txBox="1"/>
          <p:nvPr/>
        </p:nvSpPr>
        <p:spPr>
          <a:xfrm>
            <a:off x="5187548" y="76938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三部分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645916" y="2839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7F1892-E11D-68A1-F53A-8C702424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42" y="1359908"/>
            <a:ext cx="9911516" cy="401613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B075EB1-DBF8-3554-1089-1F38624A1EF3}"/>
              </a:ext>
            </a:extLst>
          </p:cNvPr>
          <p:cNvSpPr/>
          <p:nvPr/>
        </p:nvSpPr>
        <p:spPr>
          <a:xfrm>
            <a:off x="1001110" y="1182414"/>
            <a:ext cx="2451538" cy="122971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6F357-9E83-C8BD-42E1-033DFF98DE63}"/>
              </a:ext>
            </a:extLst>
          </p:cNvPr>
          <p:cNvSpPr/>
          <p:nvPr/>
        </p:nvSpPr>
        <p:spPr>
          <a:xfrm>
            <a:off x="917026" y="2492397"/>
            <a:ext cx="4545725" cy="71588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F084F0-D148-173D-3E1D-710E88413722}"/>
              </a:ext>
            </a:extLst>
          </p:cNvPr>
          <p:cNvSpPr/>
          <p:nvPr/>
        </p:nvSpPr>
        <p:spPr>
          <a:xfrm>
            <a:off x="1001110" y="3300510"/>
            <a:ext cx="10050648" cy="1469863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C3AAB-DD5F-F65C-831C-3D71B468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583B2-D7BD-48F1-0962-B09E3523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代码块⼀般通过</a:t>
            </a:r>
            <a:r>
              <a:rPr lang="en-US" altLang="zh-CN" dirty="0"/>
              <a:t>{r}</a:t>
            </a:r>
            <a:r>
              <a:rPr lang="zh-CN" altLang="en-US" dirty="0"/>
              <a:t>来插⼊，也可以使用快捷键：</a:t>
            </a:r>
            <a:r>
              <a:rPr lang="en-US" altLang="zh-CN" dirty="0" err="1"/>
              <a:t>Ctrl+Alt+I</a:t>
            </a:r>
            <a:r>
              <a:rPr lang="en-US" altLang="zh-CN" dirty="0"/>
              <a:t> / option + </a:t>
            </a:r>
            <a:r>
              <a:rPr lang="en-US" altLang="zh-CN" dirty="0" err="1"/>
              <a:t>cmd</a:t>
            </a:r>
            <a:r>
              <a:rPr lang="en-US" altLang="zh-CN" dirty="0"/>
              <a:t> + I</a:t>
            </a:r>
            <a:r>
              <a:rPr lang="zh-CN" altLang="en-US" dirty="0"/>
              <a:t>，也可以直接点击右上方绿色的</a:t>
            </a:r>
            <a:r>
              <a:rPr lang="en-US" altLang="zh-CN" dirty="0"/>
              <a:t>+C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参数详解</a:t>
            </a:r>
          </a:p>
        </p:txBody>
      </p:sp>
    </p:spTree>
    <p:extLst>
      <p:ext uri="{BB962C8B-B14F-4D97-AF65-F5344CB8AC3E}">
        <p14:creationId xmlns:p14="http://schemas.microsoft.com/office/powerpoint/2010/main" val="380493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1D9AB-9FAE-019A-A79A-36EABEDD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07E8E-4227-6DE8-C22E-AC2E65EA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eval: 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加选项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eval=FALSE,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可以使得代码仅显⽰⽽不实际运⾏。这样的代码段如果有标签，可以在后续代码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段中被引⽤。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include: 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加选项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include=FALSE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，则本代码段仅运⾏，但是代码和结果都不写⼊到⽣成的⽂档中。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echo: echo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参数控制了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是否显⽰代码块。若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echo=TRUE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，则表⽰代码块显⽰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markdown⽂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档显⽰代码块；反之，代码块不出现在输出结果中。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collapse: ⼀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个代码块的代码、输出通常被分解为多个原样⽂本块中，如果⼀个代码块希望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所有的代码、输出都写到同⼀个原样⽂本块中，加选项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collapse=TRUE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prompt: prompt=TRUE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代码⽤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提⽰符开始。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comment: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如果希望结果不⽤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号保护，使⽤选项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comment=‘’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results: ⽤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results=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选择⽂本型结果的类型。取值有：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markup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，这是缺省选项，会把⽂本型结果变成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的原样⽂本格式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hide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，运⾏了代码后不显⽰运⾏结果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hold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，⼀个代码块所有的代码都显⽰完，才显⽰所有的结果。</a:t>
            </a:r>
            <a:r>
              <a:rPr lang="en-US" altLang="zh-CN" sz="36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asis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，⽂本型输出直接进⼊到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HTML⽂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件中，这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代码直接⽣成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</a:t>
            </a:r>
            <a:r>
              <a:rPr lang="en-US" altLang="zh-CN" sz="36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knitr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</a:t>
            </a:r>
            <a:r>
              <a:rPr lang="en-US" altLang="zh-CN" sz="36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kable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函数可以把数据框转换为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代码的表格。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D44BD-EF4A-4E6B-74C9-4CA5CFED0CF4}"/>
              </a:ext>
            </a:extLst>
          </p:cNvPr>
          <p:cNvSpPr/>
          <p:nvPr/>
        </p:nvSpPr>
        <p:spPr>
          <a:xfrm>
            <a:off x="259975" y="1619757"/>
            <a:ext cx="11871832" cy="4589579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2B29A-6735-7E30-46D5-69EC371C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224A0-54DB-EB91-AD91-D995B37C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67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091165" y="3075057"/>
            <a:ext cx="354590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手动导出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79CEC1D-374B-BF2E-C4D3-E5EA70698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33" y="1412771"/>
            <a:ext cx="7474334" cy="40324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手动导出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6D672B-9608-F52C-A5F0-B61240FF2A85}"/>
              </a:ext>
            </a:extLst>
          </p:cNvPr>
          <p:cNvSpPr txBox="1"/>
          <p:nvPr/>
        </p:nvSpPr>
        <p:spPr>
          <a:xfrm>
            <a:off x="3575133" y="1949037"/>
            <a:ext cx="4694892" cy="8535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导出成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：需要安装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TinyTex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en-US" altLang="zh-CN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686326-E200-EE48-08F4-208AA7198408}"/>
              </a:ext>
            </a:extLst>
          </p:cNvPr>
          <p:cNvSpPr txBox="1"/>
          <p:nvPr/>
        </p:nvSpPr>
        <p:spPr>
          <a:xfrm>
            <a:off x="3121572" y="3732231"/>
            <a:ext cx="6180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 err="1"/>
              <a:t>install.packages</a:t>
            </a:r>
            <a:r>
              <a:rPr lang="en-US" altLang="zh-CN" sz="3600" dirty="0"/>
              <a:t>('</a:t>
            </a:r>
            <a:r>
              <a:rPr lang="en-US" altLang="zh-CN" sz="3600" dirty="0" err="1"/>
              <a:t>tinytex</a:t>
            </a:r>
            <a:r>
              <a:rPr lang="en-US" altLang="zh-CN" sz="3600" dirty="0"/>
              <a:t>')</a:t>
            </a:r>
          </a:p>
          <a:p>
            <a:r>
              <a:rPr lang="en-US" altLang="zh-CN" sz="3600" dirty="0" err="1"/>
              <a:t>tinytex</a:t>
            </a:r>
            <a:r>
              <a:rPr lang="en-US" altLang="zh-CN" sz="3600" dirty="0"/>
              <a:t>::</a:t>
            </a:r>
            <a:r>
              <a:rPr lang="en-US" altLang="zh-CN" sz="3600" dirty="0" err="1"/>
              <a:t>install_tinytex</a:t>
            </a:r>
            <a:r>
              <a:rPr lang="en-US" altLang="zh-CN" sz="3600" dirty="0"/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8E3666-9676-6A81-14D4-9E8DCFA4F4B5}"/>
              </a:ext>
            </a:extLst>
          </p:cNvPr>
          <p:cNvSpPr/>
          <p:nvPr/>
        </p:nvSpPr>
        <p:spPr>
          <a:xfrm>
            <a:off x="2474910" y="3129455"/>
            <a:ext cx="7780559" cy="26486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命令行导出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52CDD3-DA14-F5A8-639E-D50F287F98EF}"/>
              </a:ext>
            </a:extLst>
          </p:cNvPr>
          <p:cNvSpPr txBox="1"/>
          <p:nvPr/>
        </p:nvSpPr>
        <p:spPr>
          <a:xfrm>
            <a:off x="743606" y="1058286"/>
            <a:ext cx="10704787" cy="24461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主要依靠</a:t>
            </a: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</a:t>
            </a: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有两个参数：</a:t>
            </a: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Input: 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指定需要导出的</a:t>
            </a:r>
            <a:r>
              <a:rPr lang="en-US" altLang="zh-CN" sz="2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文件地址</a:t>
            </a: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Output_format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：指定需要导出的⽂件类型，同样⽀持</a:t>
            </a: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等多种⽂件格式。若未指定</a:t>
            </a:r>
            <a:r>
              <a:rPr lang="en-US" altLang="zh-CN" sz="2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output_format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格式，则输出</a:t>
            </a:r>
            <a:r>
              <a:rPr lang="en-US" altLang="zh-CN" sz="24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⽂件中</a:t>
            </a:r>
            <a:r>
              <a:rPr lang="en-US" altLang="zh-CN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指定的格式类型。</a:t>
            </a:r>
            <a:endParaRPr lang="en-US" altLang="zh-CN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563DD9-4BA5-1E55-5768-89AB3223B200}"/>
              </a:ext>
            </a:extLst>
          </p:cNvPr>
          <p:cNvSpPr/>
          <p:nvPr/>
        </p:nvSpPr>
        <p:spPr>
          <a:xfrm>
            <a:off x="1941142" y="3804364"/>
            <a:ext cx="7780559" cy="26486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52EA6F-EEAC-285E-6BC9-4140B7274777}"/>
              </a:ext>
            </a:extLst>
          </p:cNvPr>
          <p:cNvSpPr txBox="1"/>
          <p:nvPr/>
        </p:nvSpPr>
        <p:spPr>
          <a:xfrm>
            <a:off x="2353186" y="4362754"/>
            <a:ext cx="74856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render("</a:t>
            </a:r>
            <a:r>
              <a:rPr lang="en-US" altLang="zh-CN" sz="2800" dirty="0" err="1"/>
              <a:t>FileName.Rmd</a:t>
            </a:r>
            <a:r>
              <a:rPr lang="en-US" altLang="zh-CN" sz="2800" dirty="0"/>
              <a:t>")</a:t>
            </a:r>
          </a:p>
          <a:p>
            <a:r>
              <a:rPr lang="en-US" altLang="zh-CN" sz="2800" dirty="0"/>
              <a:t>render(input = "./save/path/</a:t>
            </a:r>
            <a:r>
              <a:rPr lang="en-US" altLang="zh-CN" sz="2800" dirty="0" err="1"/>
              <a:t>FileName.Rmd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output_format</a:t>
            </a:r>
            <a:r>
              <a:rPr lang="en-US" altLang="zh-CN" sz="2800" dirty="0"/>
              <a:t> = "</a:t>
            </a:r>
            <a:r>
              <a:rPr lang="en-US" altLang="zh-CN" sz="2800" dirty="0" err="1"/>
              <a:t>html_document</a:t>
            </a:r>
            <a:r>
              <a:rPr lang="en-US" altLang="zh-CN" sz="2800" dirty="0"/>
              <a:t>")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211017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245548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6" y="3695774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494313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217764" y="2761880"/>
            <a:ext cx="354590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2970224" y="1978130"/>
            <a:ext cx="65919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R Markdown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语⾔环境中提供的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Markdown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编辑工具，⽤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 Markdown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撰写⽂章，既可以像⼀般的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Markdown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编辑器⼀样编辑⽂本，也可以插⼊代码块，并将代码运⾏果输出在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Markdown⾥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。这种格式我们称之为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 Markdown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格式，简称为</a:t>
            </a:r>
            <a:r>
              <a:rPr lang="en-US" altLang="zh-CN" sz="2000" dirty="0" err="1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Rmd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格式，相应的源⽂件扩展名为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r>
              <a:rPr lang="en-US" altLang="zh-CN" sz="2000" dirty="0" err="1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Rmd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。输出格式可以是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HTML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docx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pdf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等。对于经常使⽤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语⾔（不止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，也支持其他语言，如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Python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SQL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Stan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等）的人来说，别人偶尔可能会需要复现我们的工作，那么这个时候，</a:t>
            </a:r>
            <a:r>
              <a:rPr lang="en-US" altLang="zh-CN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 Markdown</a:t>
            </a:r>
            <a:r>
              <a:rPr lang="zh-CN" altLang="en-US" sz="2000" dirty="0">
                <a:solidFill>
                  <a:srgbClr val="002B4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就可以助我们一臂之力，以便于他人实现工作复现。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121251" y="3149023"/>
            <a:ext cx="354590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05875" y="2232816"/>
            <a:ext cx="4694892" cy="30141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from CRAN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install.packages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rmarkdown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install from GitHub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devtools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install_github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rstudio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rmarkdown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library(</a:t>
            </a:r>
            <a:r>
              <a:rPr lang="en-US" altLang="zh-CN" sz="200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rmarkdown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B3D5BB-8C25-81B9-94F8-AD0BA79D2804}"/>
              </a:ext>
            </a:extLst>
          </p:cNvPr>
          <p:cNvSpPr txBox="1"/>
          <p:nvPr/>
        </p:nvSpPr>
        <p:spPr>
          <a:xfrm>
            <a:off x="4024633" y="1257469"/>
            <a:ext cx="2646879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任意一种方式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FD426B0-E967-897E-3677-569D6EA3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246" y="1011058"/>
            <a:ext cx="8460490" cy="5270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AEE0C-E70A-806E-A1F6-15492FFD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8C270-A7AF-7017-99D9-8CBDCB22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F4D40-5EBE-AA40-6EAC-E1239939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332" y="1027906"/>
            <a:ext cx="5105662" cy="45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1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130947" y="2820781"/>
            <a:ext cx="354590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几何线条通用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870</Words>
  <Application>Microsoft Office PowerPoint</Application>
  <PresentationFormat>宽屏</PresentationFormat>
  <Paragraphs>81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华文细黑</vt:lpstr>
      <vt:lpstr>微软雅黑</vt:lpstr>
      <vt:lpstr>Arial</vt:lpstr>
      <vt:lpstr>Calibri</vt:lpstr>
      <vt:lpstr>Calibri Light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代码块</vt:lpstr>
      <vt:lpstr>PowerPoint 演示文稿</vt:lpstr>
      <vt:lpstr>插入图片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weishi xu</cp:lastModifiedBy>
  <cp:revision>2</cp:revision>
  <dcterms:created xsi:type="dcterms:W3CDTF">2016-12-09T01:44:00Z</dcterms:created>
  <dcterms:modified xsi:type="dcterms:W3CDTF">2024-08-08T11:56:50Z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92ADAD32B1594DBF8CC7C5E3E070AC0A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