
<file path=[Content_Types].xml><?xml version="1.0" encoding="utf-8"?>
<Types xmlns="http://schemas.openxmlformats.org/package/2006/content-types">
  <Override PartName="/ppt/slides/slide41.xml" ContentType="application/vnd.openxmlformats-officedocument.presentationml.slide+xml"/>
  <Override PartName="/ppt/slideLayouts/slideLayout4.xml" ContentType="application/vnd.openxmlformats-officedocument.presentationml.slideLayout+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Masters/notesMaster1.xml" ContentType="application/vnd.openxmlformats-officedocument.presentationml.notesMaster+xml"/>
  <Override PartName="/ppt/notesSlides/notesSlide64.xml" ContentType="application/vnd.openxmlformats-officedocument.presentationml.notesSlide+xml"/>
  <Override PartName="/ppt/slideLayouts/slideLayout15.xml" ContentType="application/vnd.openxmlformats-officedocument.presentationml.slideLayout+xml"/>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Masters/slideMaster2.xml" ContentType="application/vnd.openxmlformats-officedocument.presentationml.slideMaster+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48.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65.xml" ContentType="application/vnd.openxmlformats-officedocument.presentationml.notesSlide+xml"/>
  <Override PartName="/ppt/slideLayouts/slideLayout16.xml" ContentType="application/vnd.openxmlformats-officedocument.presentationml.slideLayout+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Override PartName="/ppt/notesSlides/notesSlide41.xml" ContentType="application/vnd.openxmlformats-officedocument.presentationml.notesSlide+xml"/>
  <Override PartName="/ppt/slideLayouts/slideLayout6.xml" ContentType="application/vnd.openxmlformats-officedocument.presentationml.slideLayout+xml"/>
  <Default Extension="xml" ContentType="application/xml"/>
  <Override PartName="/ppt/slides/slide43.xml" ContentType="application/vnd.openxmlformats-officedocument.presentationml.slide+xml"/>
  <Override PartName="/ppt/tableStyles.xml" ContentType="application/vnd.openxmlformats-officedocument.presentationml.tableStyles+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60.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ppt/slideLayouts/slideLayout20.xml" ContentType="application/vnd.openxmlformats-officedocument.presentationml.slideLayout+xml"/>
  <Override PartName="/ppt/notesSlides/notesSlide70.xml" ContentType="application/vnd.openxmlformats-officedocument.presentationml.notesSlide+xml"/>
  <Override PartName="/ppt/slides/slide39.xml" ContentType="application/vnd.openxmlformats-officedocument.presentationml.slide+xml"/>
  <Override PartName="/docProps/app.xml" ContentType="application/vnd.openxmlformats-officedocument.extended-properties+xml"/>
  <Override PartName="/ppt/notesSlides/notesSlide47.xml" ContentType="application/vnd.openxmlformats-officedocument.presentationml.notesSlide+xml"/>
  <Override PartName="/ppt/slides/slide49.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docProps/core.xml" ContentType="application/vnd.openxmlformats-package.core-properties+xml"/>
  <Override PartName="/ppt/notesSlides/notesSlide66.xml" ContentType="application/vnd.openxmlformats-officedocument.presentationml.notesSlide+xml"/>
  <Override PartName="/ppt/slideLayouts/slideLayout17.xml" ContentType="application/vnd.openxmlformats-officedocument.presentationml.slideLayout+xml"/>
  <Override PartName="/ppt/slides/slide68.xml" ContentType="application/vnd.openxmlformats-officedocument.presentationml.slide+xml"/>
  <Override PartName="/ppt/theme/theme3.xml" ContentType="application/vnd.openxmlformats-officedocument.them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Default Extension="gif" ContentType="image/gif"/>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Override PartName="/ppt/notesSlides/notesSlide42.xml" ContentType="application/vnd.openxmlformats-officedocument.presentationml.notesSlide+xml"/>
  <Override PartName="/ppt/slideLayouts/slideLayout7.xml" ContentType="application/vnd.openxmlformats-officedocument.presentationml.slideLayout+xml"/>
  <Default Extension="png" ContentType="image/png"/>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61.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s/slide63.xml" ContentType="application/vnd.openxmlformats-officedocument.presentationml.slide+xml"/>
  <Override PartName="/ppt/notesSlides/notesSlide38.xml" ContentType="application/vnd.openxmlformats-officedocument.presentationml.notesSlide+xml"/>
  <Override PartName="/ppt/slideLayouts/slideLayout21.xml" ContentType="application/vnd.openxmlformats-officedocument.presentationml.slideLayout+xml"/>
  <Override PartName="/ppt/slides/slide72.xml" ContentType="application/vnd.openxmlformats-officedocument.presentationml.slide+xml"/>
  <Override PartName="/ppt/notesSlides/notesSlide71.xml" ContentType="application/vnd.openxmlformats-officedocument.presentationml.notesSlide+xml"/>
  <Override PartName="/ppt/notesSlides/notesSlide48.xml" ContentType="application/vnd.openxmlformats-officedocument.presentationml.notes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67.xml" ContentType="application/vnd.openxmlformats-officedocument.presentationml.notesSlide+xml"/>
  <Override PartName="/ppt/slideLayouts/slideLayout18.xml" ContentType="application/vnd.openxmlformats-officedocument.presentationml.slideLayout+xml"/>
  <Override PartName="/ppt/slides/slide6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Default Extension="rels" ContentType="application/vnd.openxmlformats-package.relationships+xml"/>
  <Override PartName="/ppt/slides/slide26.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slides/slide7.xml" ContentType="application/vnd.openxmlformats-officedocument.presentationml.slide+xml"/>
  <Override PartName="/ppt/notesSlides/notesSlide43.xml" ContentType="application/vnd.openxmlformats-officedocument.presentationml.notesSlide+xml"/>
  <Override PartName="/ppt/slideLayouts/slideLayout8.xml" ContentType="application/vnd.openxmlformats-officedocument.presentationml.slideLayout+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62.xml" ContentType="application/vnd.openxmlformats-officedocument.presentationml.notesSlide+xml"/>
  <Override PartName="/ppt/slideLayouts/slideLayout13.xml" ContentType="application/vnd.openxmlformats-officedocument.presentationml.slideLayout+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Layouts/slideLayout22.xml" ContentType="application/vnd.openxmlformats-officedocument.presentationml.slideLayout+xml"/>
  <Override PartName="/ppt/notesSlides/notesSlide72.xml" ContentType="application/vnd.openxmlformats-officedocument.presentationml.notesSlide+xml"/>
  <Override PartName="/ppt/presentation.xml" ContentType="application/vnd.openxmlformats-officedocument.presentationml.presentation.main+xml"/>
  <Override PartName="/ppt/notesSlides/notesSlide49.xml" ContentType="application/vnd.openxmlformats-officedocument.presentationml.notesSlide+xml"/>
  <Override PartName="/ppt/notesSlides/notesSlide59.xml" ContentType="application/vnd.openxmlformats-officedocument.presentationml.notesSlide+xml"/>
  <Override PartName="/ppt/notesSlides/notesSlide68.xml" ContentType="application/vnd.openxmlformats-officedocument.presentationml.notesSlide+xml"/>
  <Override PartName="/ppt/slideLayouts/slideLayout19.xml" ContentType="application/vnd.openxmlformats-officedocument.presentationml.slide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Default Extension="pdf" ContentType="application/pdf"/>
  <Override PartName="/ppt/slides/slide46.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63.xml" ContentType="application/vnd.openxmlformats-officedocument.presentationml.notesSlide+xml"/>
  <Override PartName="/ppt/slideLayouts/slideLayout14.xml" ContentType="application/vnd.openxmlformats-officedocument.presentationml.slideLayout+xml"/>
  <Override PartName="/ppt/slides/slide65.xml" ContentType="application/vnd.openxmlformats-officedocument.presentationml.slide+xml"/>
  <Override PartName="/ppt/notesSlides/notesSlide1.xml" ContentType="application/vnd.openxmlformats-officedocument.presentationml.notesSlide+xml"/>
  <Override PartName="/ppt/slideLayouts/slideLayout23.xml" ContentType="application/vnd.openxmlformats-officedocument.presentationml.slideLayout+xml"/>
  <Override PartName="/ppt/notesSlides/notesSlide69.xml" ContentType="application/vnd.openxmlformats-officedocument.presentationml.notes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Default Extension="fntdata" ContentType="application/x-fontdata"/>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embedTrueTypeFonts="1" saveSubsetFonts="1" autoCompressPictures="0">
  <p:sldMasterIdLst>
    <p:sldMasterId r:id="rId1"/>
    <p:sldMasterId r:id="rId2"/>
  </p:sldMasterIdLst>
  <p:notesMasterIdLst>
    <p:notesMasterId r:id="rId75"/>
  </p:notesMasterIdLst>
  <p:sldIdLst>
    <p:sldId id="257" r:id="rId3"/>
    <p:sldId id="405" r:id="rId4"/>
    <p:sldId id="404" r:id="rId5"/>
    <p:sldId id="403" r:id="rId6"/>
    <p:sldId id="259" r:id="rId7"/>
    <p:sldId id="260" r:id="rId8"/>
    <p:sldId id="263" r:id="rId9"/>
    <p:sldId id="264" r:id="rId10"/>
    <p:sldId id="265" r:id="rId11"/>
    <p:sldId id="266" r:id="rId12"/>
    <p:sldId id="267" r:id="rId13"/>
    <p:sldId id="268" r:id="rId14"/>
    <p:sldId id="269" r:id="rId15"/>
    <p:sldId id="270" r:id="rId16"/>
    <p:sldId id="272" r:id="rId17"/>
    <p:sldId id="276" r:id="rId18"/>
    <p:sldId id="277"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423" r:id="rId32"/>
    <p:sldId id="291" r:id="rId33"/>
    <p:sldId id="292" r:id="rId34"/>
    <p:sldId id="401" r:id="rId35"/>
    <p:sldId id="400" r:id="rId36"/>
    <p:sldId id="402" r:id="rId37"/>
    <p:sldId id="293" r:id="rId38"/>
    <p:sldId id="294" r:id="rId39"/>
    <p:sldId id="295" r:id="rId40"/>
    <p:sldId id="300" r:id="rId41"/>
    <p:sldId id="302" r:id="rId42"/>
    <p:sldId id="304" r:id="rId43"/>
    <p:sldId id="406" r:id="rId44"/>
    <p:sldId id="407" r:id="rId45"/>
    <p:sldId id="408" r:id="rId46"/>
    <p:sldId id="415" r:id="rId47"/>
    <p:sldId id="409" r:id="rId48"/>
    <p:sldId id="411" r:id="rId49"/>
    <p:sldId id="412" r:id="rId50"/>
    <p:sldId id="414" r:id="rId51"/>
    <p:sldId id="410" r:id="rId52"/>
    <p:sldId id="413" r:id="rId53"/>
    <p:sldId id="416" r:id="rId54"/>
    <p:sldId id="417" r:id="rId55"/>
    <p:sldId id="418" r:id="rId56"/>
    <p:sldId id="419" r:id="rId57"/>
    <p:sldId id="420" r:id="rId58"/>
    <p:sldId id="381" r:id="rId59"/>
    <p:sldId id="385" r:id="rId60"/>
    <p:sldId id="386" r:id="rId61"/>
    <p:sldId id="421" r:id="rId62"/>
    <p:sldId id="384" r:id="rId63"/>
    <p:sldId id="387" r:id="rId64"/>
    <p:sldId id="389" r:id="rId65"/>
    <p:sldId id="390" r:id="rId66"/>
    <p:sldId id="391" r:id="rId67"/>
    <p:sldId id="392" r:id="rId68"/>
    <p:sldId id="393" r:id="rId69"/>
    <p:sldId id="394" r:id="rId70"/>
    <p:sldId id="395" r:id="rId71"/>
    <p:sldId id="396" r:id="rId72"/>
    <p:sldId id="397" r:id="rId73"/>
    <p:sldId id="422" r:id="rId74"/>
  </p:sldIdLst>
  <p:sldSz cx="9144000" cy="6858000" type="screen4x3"/>
  <p:notesSz cx="6858000" cy="9144000"/>
  <p:embeddedFontLst>
    <p:embeddedFont>
      <p:font typeface="Ubuntu"/>
      <p:regular r:id="rId76"/>
      <p:bold r:id="rId77"/>
      <p:italic r:id="rId78"/>
      <p:boldItalic r:id="rId79"/>
    </p:embeddedFont>
    <p:embeddedFont>
      <p:font typeface="Caveat"/>
      <p:regular r:id="rId80"/>
      <p:bold r:id="rId81"/>
    </p:embeddedFont>
    <p:embeddedFont>
      <p:font typeface="Lobster"/>
      <p:regular r:id="rId82"/>
    </p:embeddedFont>
    <p:embeddedFont>
      <p:font typeface="Pacifico"/>
      <p:regular r:id="rId83"/>
    </p:embeddedFont>
    <p:embeddedFont>
      <p:font typeface="Merriweather"/>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88217" autoAdjust="0"/>
  </p:normalViewPr>
  <p:slideViewPr>
    <p:cSldViewPr snapToObjects="1">
      <p:cViewPr varScale="1">
        <p:scale>
          <a:sx n="98" d="100"/>
          <a:sy n="98" d="100"/>
        </p:scale>
        <p:origin x="-11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notesMaster" Target="notesMasters/notesMaster1.xml"/><Relationship Id="rId76" Type="http://schemas.openxmlformats.org/officeDocument/2006/relationships/font" Target="fonts/font1.fntdata"/><Relationship Id="rId77" Type="http://schemas.openxmlformats.org/officeDocument/2006/relationships/font" Target="fonts/font2.fntdata"/><Relationship Id="rId78" Type="http://schemas.openxmlformats.org/officeDocument/2006/relationships/font" Target="fonts/font3.fntdata"/><Relationship Id="rId79" Type="http://schemas.openxmlformats.org/officeDocument/2006/relationships/font" Target="fonts/font4.fntdata"/><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80" Type="http://schemas.openxmlformats.org/officeDocument/2006/relationships/font" Target="fonts/font5.fntdata"/><Relationship Id="rId81" Type="http://schemas.openxmlformats.org/officeDocument/2006/relationships/font" Target="fonts/font6.fntdata"/><Relationship Id="rId82" Type="http://schemas.openxmlformats.org/officeDocument/2006/relationships/font" Target="fonts/font7.fntdata"/><Relationship Id="rId83" Type="http://schemas.openxmlformats.org/officeDocument/2006/relationships/font" Target="fonts/font8.fntdata"/><Relationship Id="rId84" Type="http://schemas.openxmlformats.org/officeDocument/2006/relationships/font" Target="fonts/font9.fntdata"/><Relationship Id="rId85" Type="http://schemas.openxmlformats.org/officeDocument/2006/relationships/font" Target="fonts/font10.fntdata"/><Relationship Id="rId86" Type="http://schemas.openxmlformats.org/officeDocument/2006/relationships/font" Target="fonts/font11.fntdata"/><Relationship Id="rId87" Type="http://schemas.openxmlformats.org/officeDocument/2006/relationships/font" Target="fonts/font12.fntdata"/><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97"/>
        <p:cNvGrpSpPr/>
        <p:nvPr/>
      </p:nvGrpSpPr>
      <p:grpSpPr>
        <a:xfrm>
          <a:off x="0" y="0"/>
          <a:ext cx="0" cy="0"/>
          <a:chOff x="0" y="0"/>
          <a:chExt cx="0" cy="0"/>
        </a:xfrm>
      </p:grpSpPr>
      <p:sp>
        <p:nvSpPr>
          <p:cNvPr id="198" name="Google Shape;198;g2823fee529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823fee52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Good morning. I am Fernando, and I will present this work that I did with students that I advise at the Federal University of Minas Gerais.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98"/>
        <p:cNvGrpSpPr/>
        <p:nvPr/>
      </p:nvGrpSpPr>
      <p:grpSpPr>
        <a:xfrm>
          <a:off x="0" y="0"/>
          <a:ext cx="0" cy="0"/>
          <a:chOff x="0" y="0"/>
          <a:chExt cx="0" cy="0"/>
        </a:xfrm>
      </p:grpSpPr>
      <p:sp>
        <p:nvSpPr>
          <p:cNvPr id="299" name="Google Shape;299;g2880ea2cfe_0_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880ea2cf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then</a:t>
            </a:r>
            <a:r>
              <a:rPr lang="x-none" baseline="0"/>
              <a:t> we collect results. We can analyze these results during the execution of the program, or after it stops.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28"/>
        <p:cNvGrpSpPr/>
        <p:nvPr/>
      </p:nvGrpSpPr>
      <p:grpSpPr>
        <a:xfrm>
          <a:off x="0" y="0"/>
          <a:ext cx="0" cy="0"/>
          <a:chOff x="0" y="0"/>
          <a:chExt cx="0" cy="0"/>
        </a:xfrm>
      </p:grpSpPr>
      <p:sp>
        <p:nvSpPr>
          <p:cNvPr id="329" name="Google Shape;329;g2880ea2cfe_0_1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880ea2cfe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One problem</a:t>
            </a:r>
            <a:r>
              <a:rPr lang="x-none" baseline="0"/>
              <a:t> with such analyses is that programs are very large, and sometimes we don't care about analyzing it completely.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47"/>
        <p:cNvGrpSpPr/>
        <p:nvPr/>
      </p:nvGrpSpPr>
      <p:grpSpPr>
        <a:xfrm>
          <a:off x="0" y="0"/>
          <a:ext cx="0" cy="0"/>
          <a:chOff x="0" y="0"/>
          <a:chExt cx="0" cy="0"/>
        </a:xfrm>
      </p:grpSpPr>
      <p:sp>
        <p:nvSpPr>
          <p:cNvPr id="348" name="Google Shape;348;g2a07efeb49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a07efeb4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However,</a:t>
            </a:r>
            <a:r>
              <a:rPr lang="x-none" baseline="0"/>
              <a:t> it's difficult to analyze only the part, like the function or the loop, that is interesting to 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65"/>
        <p:cNvGrpSpPr/>
        <p:nvPr/>
      </p:nvGrpSpPr>
      <p:grpSpPr>
        <a:xfrm>
          <a:off x="0" y="0"/>
          <a:ext cx="0" cy="0"/>
          <a:chOff x="0" y="0"/>
          <a:chExt cx="0" cy="0"/>
        </a:xfrm>
      </p:grpSpPr>
      <p:sp>
        <p:nvSpPr>
          <p:cNvPr id="366" name="Google Shape;366;g2880ea2cfe_0_2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880ea2cf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The problem is that we cannot run this part</a:t>
            </a:r>
            <a:r>
              <a:rPr lang="x-none" baseline="0"/>
              <a:t> without running the rest of the program. And, even when we run the program, the part that we want might not execute.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384"/>
        <p:cNvGrpSpPr/>
        <p:nvPr/>
      </p:nvGrpSpPr>
      <p:grpSpPr>
        <a:xfrm>
          <a:off x="0" y="0"/>
          <a:ext cx="0" cy="0"/>
          <a:chOff x="0" y="0"/>
          <a:chExt cx="0" cy="0"/>
        </a:xfrm>
      </p:grpSpPr>
      <p:sp>
        <p:nvSpPr>
          <p:cNvPr id="385" name="Google Shape;385;g2880ea2cfe_0_2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880ea2cfe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up to today, there is not really a systematic approach to extract part of a program, and run</a:t>
            </a:r>
            <a:r>
              <a:rPr lang="x-none" baseline="0"/>
              <a:t> it without the rest of the program.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440"/>
        <p:cNvGrpSpPr/>
        <p:nvPr/>
      </p:nvGrpSpPr>
      <p:grpSpPr>
        <a:xfrm>
          <a:off x="0" y="0"/>
          <a:ext cx="0" cy="0"/>
          <a:chOff x="0" y="0"/>
          <a:chExt cx="0" cy="0"/>
        </a:xfrm>
      </p:grpSpPr>
      <p:sp>
        <p:nvSpPr>
          <p:cNvPr id="441" name="Google Shape;441;g2880ea2cfe_0_5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880ea2cfe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that's what we want:</a:t>
            </a:r>
            <a:r>
              <a:rPr lang="x-none" baseline="0"/>
              <a:t> to be able to test some program parts, without having to execute the entire program.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25"/>
        <p:cNvGrpSpPr/>
        <p:nvPr/>
      </p:nvGrpSpPr>
      <p:grpSpPr>
        <a:xfrm>
          <a:off x="0" y="0"/>
          <a:ext cx="0" cy="0"/>
          <a:chOff x="0" y="0"/>
          <a:chExt cx="0" cy="0"/>
        </a:xfrm>
      </p:grpSpPr>
      <p:sp>
        <p:nvSpPr>
          <p:cNvPr id="726" name="Google Shape;726;g2880ea2cfe_0_3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880ea2cf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So, to</a:t>
            </a:r>
            <a:r>
              <a:rPr lang="x-none" baseline="0"/>
              <a:t> this end, we want to let the user extract some text from a source code.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40"/>
        <p:cNvGrpSpPr/>
        <p:nvPr/>
      </p:nvGrpSpPr>
      <p:grpSpPr>
        <a:xfrm>
          <a:off x="0" y="0"/>
          <a:ext cx="0" cy="0"/>
          <a:chOff x="0" y="0"/>
          <a:chExt cx="0" cy="0"/>
        </a:xfrm>
      </p:grpSpPr>
      <p:sp>
        <p:nvSpPr>
          <p:cNvPr id="741" name="Google Shape;741;g288ac32686_2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288ac32686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Compile it. To do that for C, at least, we can use a type reconstructor,</a:t>
            </a:r>
            <a:r>
              <a:rPr lang="x-none" baseline="0"/>
              <a:t> like psyche-c, which we have published in POPL last year.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61"/>
        <p:cNvGrpSpPr/>
        <p:nvPr/>
      </p:nvGrpSpPr>
      <p:grpSpPr>
        <a:xfrm>
          <a:off x="0" y="0"/>
          <a:ext cx="0" cy="0"/>
          <a:chOff x="0" y="0"/>
          <a:chExt cx="0" cy="0"/>
        </a:xfrm>
      </p:grpSpPr>
      <p:sp>
        <p:nvSpPr>
          <p:cNvPr id="762" name="Google Shape;762;g289e3fabed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289e3fabe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Then we want to build</a:t>
            </a:r>
            <a:r>
              <a:rPr lang="x-none" baseline="0"/>
              <a:t> a driver, that lets us run the part that we want in a controlled environment.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75"/>
        <p:cNvGrpSpPr/>
        <p:nvPr/>
      </p:nvGrpSpPr>
      <p:grpSpPr>
        <a:xfrm>
          <a:off x="0" y="0"/>
          <a:ext cx="0" cy="0"/>
          <a:chOff x="0" y="0"/>
          <a:chExt cx="0" cy="0"/>
        </a:xfrm>
      </p:grpSpPr>
      <p:sp>
        <p:nvSpPr>
          <p:cNvPr id="776" name="Google Shape;776;g288ac32686_2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88ac32686_2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What the driver does is to generate inputs for the program part.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The goal of our work is to provide you with techniques</a:t>
            </a:r>
            <a:r>
              <a:rPr lang="en-US" baseline="0"/>
              <a:t> that let you perform dynamic analysis on parts of a program.</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86"/>
        <p:cNvGrpSpPr/>
        <p:nvPr/>
      </p:nvGrpSpPr>
      <p:grpSpPr>
        <a:xfrm>
          <a:off x="0" y="0"/>
          <a:ext cx="0" cy="0"/>
          <a:chOff x="0" y="0"/>
          <a:chExt cx="0" cy="0"/>
        </a:xfrm>
      </p:grpSpPr>
      <p:sp>
        <p:nvSpPr>
          <p:cNvPr id="787" name="Google Shape;787;g288ac32686_2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288ac32686_2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so, once we</a:t>
            </a:r>
            <a:r>
              <a:rPr lang="x-none" baseline="0"/>
              <a:t> plug the program part that we care about into the driver, we get a running program, which we can test.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799"/>
        <p:cNvGrpSpPr/>
        <p:nvPr/>
      </p:nvGrpSpPr>
      <p:grpSpPr>
        <a:xfrm>
          <a:off x="0" y="0"/>
          <a:ext cx="0" cy="0"/>
          <a:chOff x="0" y="0"/>
          <a:chExt cx="0" cy="0"/>
        </a:xfrm>
      </p:grpSpPr>
      <p:sp>
        <p:nvSpPr>
          <p:cNvPr id="800" name="Google Shape;800;g288ac32686_2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288ac32686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x-none" baseline="0"/>
              <a:t> We can run the target function as often as we want it. We found that this possibility is very useful, for instance, once we are doing performance tests.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19"/>
        <p:cNvGrpSpPr/>
        <p:nvPr/>
      </p:nvGrpSpPr>
      <p:grpSpPr>
        <a:xfrm>
          <a:off x="0" y="0"/>
          <a:ext cx="0" cy="0"/>
          <a:chOff x="0" y="0"/>
          <a:chExt cx="0" cy="0"/>
        </a:xfrm>
      </p:grpSpPr>
      <p:sp>
        <p:nvSpPr>
          <p:cNvPr id="820" name="Google Shape;820;g288ac32686_2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288ac32686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Let me use matrix initialization </a:t>
            </a:r>
            <a:r>
              <a:rPr lang="x-none" baseline="0"/>
              <a:t>as a concrete example of what we want to do. Imagine that this is the program part that we want to test.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35"/>
        <p:cNvGrpSpPr/>
        <p:nvPr/>
      </p:nvGrpSpPr>
      <p:grpSpPr>
        <a:xfrm>
          <a:off x="0" y="0"/>
          <a:ext cx="0" cy="0"/>
          <a:chOff x="0" y="0"/>
          <a:chExt cx="0" cy="0"/>
        </a:xfrm>
      </p:grpSpPr>
      <p:sp>
        <p:nvSpPr>
          <p:cNvPr id="836" name="Google Shape;836;g2880ea2cfe_0_4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880ea2cfe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This function receives two inputs:</a:t>
            </a:r>
            <a:r>
              <a:rPr lang="x-none" baseline="0"/>
              <a:t> the matrix v and its side 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42"/>
        <p:cNvGrpSpPr/>
        <p:nvPr/>
      </p:nvGrpSpPr>
      <p:grpSpPr>
        <a:xfrm>
          <a:off x="0" y="0"/>
          <a:ext cx="0" cy="0"/>
          <a:chOff x="0" y="0"/>
          <a:chExt cx="0" cy="0"/>
        </a:xfrm>
      </p:grpSpPr>
      <p:sp>
        <p:nvSpPr>
          <p:cNvPr id="843" name="Google Shape;843;g2880ea2cfe_0_4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880ea2cf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To</a:t>
            </a:r>
            <a:r>
              <a:rPr lang="x-none" baseline="0"/>
              <a:t> test this program, we can generate random inputs for 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59"/>
        <p:cNvGrpSpPr/>
        <p:nvPr/>
      </p:nvGrpSpPr>
      <p:grpSpPr>
        <a:xfrm>
          <a:off x="0" y="0"/>
          <a:ext cx="0" cy="0"/>
          <a:chOff x="0" y="0"/>
          <a:chExt cx="0" cy="0"/>
        </a:xfrm>
      </p:grpSpPr>
      <p:sp>
        <p:nvSpPr>
          <p:cNvPr id="860" name="Google Shape;860;g2880ea2cfe_0_4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880ea2cfe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That will work,</a:t>
            </a:r>
            <a:r>
              <a:rPr lang="x-none" baseline="0"/>
              <a:t> for instance, if we produce a 3 x 3 matrix v, and assign 3 to n. Every memory access will be within bounds.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77"/>
        <p:cNvGrpSpPr/>
        <p:nvPr/>
      </p:nvGrpSpPr>
      <p:grpSpPr>
        <a:xfrm>
          <a:off x="0" y="0"/>
          <a:ext cx="0" cy="0"/>
          <a:chOff x="0" y="0"/>
          <a:chExt cx="0" cy="0"/>
        </a:xfrm>
      </p:grpSpPr>
      <p:sp>
        <p:nvSpPr>
          <p:cNvPr id="878" name="Google Shape;878;g2880ea2cfe_0_4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880ea2cfe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If we keep the 3</a:t>
            </a:r>
            <a:r>
              <a:rPr lang="x-none" baseline="0"/>
              <a:t> x 3 matrix, and say that n is 2, then we are still fine: some parts of v will not be used, but no invalid memory access will happen.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895"/>
        <p:cNvGrpSpPr/>
        <p:nvPr/>
      </p:nvGrpSpPr>
      <p:grpSpPr>
        <a:xfrm>
          <a:off x="0" y="0"/>
          <a:ext cx="0" cy="0"/>
          <a:chOff x="0" y="0"/>
          <a:chExt cx="0" cy="0"/>
        </a:xfrm>
      </p:grpSpPr>
      <p:sp>
        <p:nvSpPr>
          <p:cNvPr id="896" name="Google Shape;896;g2880ea2cfe_0_5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2880ea2cfe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But, what will happen if I still keep v as a 3 x 3 matrix, but let n be 4?</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19"/>
        <p:cNvGrpSpPr/>
        <p:nvPr/>
      </p:nvGrpSpPr>
      <p:grpSpPr>
        <a:xfrm>
          <a:off x="0" y="0"/>
          <a:ext cx="0" cy="0"/>
          <a:chOff x="0" y="0"/>
          <a:chExt cx="0" cy="0"/>
        </a:xfrm>
      </p:grpSpPr>
      <p:sp>
        <p:nvSpPr>
          <p:cNvPr id="920" name="Google Shape;920;g2880ea2cfe_0_5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2880ea2cfe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Some of the memory accesses will be out-of-bounds.</a:t>
            </a:r>
            <a:r>
              <a:rPr lang="x-none" baseline="0"/>
              <a:t> Because we are testing C, we might not even get an error to know that something bad happened.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48"/>
        <p:cNvGrpSpPr/>
        <p:nvPr/>
      </p:nvGrpSpPr>
      <p:grpSpPr>
        <a:xfrm>
          <a:off x="0" y="0"/>
          <a:ext cx="0" cy="0"/>
          <a:chOff x="0" y="0"/>
          <a:chExt cx="0" cy="0"/>
        </a:xfrm>
      </p:grpSpPr>
      <p:sp>
        <p:nvSpPr>
          <p:cNvPr id="949" name="Google Shape;949;g2880ea2cfe_0_9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2880ea2cfe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Essentially, the program under test</a:t>
            </a:r>
            <a:r>
              <a:rPr lang="x-none" baseline="0"/>
              <a:t> will be in an invalid state, and we will not be able to conclude anything about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And, to this, we want to produce inputs to test this program part.</a:t>
            </a:r>
            <a:r>
              <a:rPr lang="en-US" baseline="0"/>
              <a:t> But these inputs cannot cause any invalid memory access.</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r>
              <a:rPr lang="x-none"/>
              <a:t>The fact is that there is no contract between v and n: implicitly,</a:t>
            </a:r>
            <a:r>
              <a:rPr lang="x-none" baseline="0"/>
              <a:t> we know that n^2 is the size of v. But the programming language does not have any syntax to indicate this relation.</a:t>
            </a:r>
            <a:endParaRPr/>
          </a:p>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56"/>
        <p:cNvGrpSpPr/>
        <p:nvPr/>
      </p:nvGrpSpPr>
      <p:grpSpPr>
        <a:xfrm>
          <a:off x="0" y="0"/>
          <a:ext cx="0" cy="0"/>
          <a:chOff x="0" y="0"/>
          <a:chExt cx="0" cy="0"/>
        </a:xfrm>
      </p:grpSpPr>
      <p:sp>
        <p:nvSpPr>
          <p:cNvPr id="957" name="Google Shape;957;g2880ea2cfe_0_5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2880ea2cfe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In this paper, we show</a:t>
            </a:r>
            <a:r>
              <a:rPr lang="x-none" baseline="0"/>
              <a:t> how to create these contracts. We cannot create them always, but we can do it for many different programs.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64"/>
        <p:cNvGrpSpPr/>
        <p:nvPr/>
      </p:nvGrpSpPr>
      <p:grpSpPr>
        <a:xfrm>
          <a:off x="0" y="0"/>
          <a:ext cx="0" cy="0"/>
          <a:chOff x="0" y="0"/>
          <a:chExt cx="0" cy="0"/>
        </a:xfrm>
      </p:grpSpPr>
      <p:sp>
        <p:nvSpPr>
          <p:cNvPr id="965" name="Google Shape;965;g2823fee529_0_3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2823fee529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a key technology to do that is what we call the symbolic</a:t>
            </a:r>
            <a:r>
              <a:rPr lang="x-none" baseline="0"/>
              <a:t> interval analysis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a:t>What the symbolic range analysis does is to find</a:t>
            </a:r>
            <a:r>
              <a:rPr lang="en-US" baseline="0"/>
              <a:t> conservative estimates for the lower and upper values of each integer variable in a program.</a:t>
            </a: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a:t>This analysis lets us build such contracts between</a:t>
            </a:r>
            <a:r>
              <a:rPr lang="en-US" baseline="0"/>
              <a:t> the inputs of functions.</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As an example, on the left I have a program, and on the right I have the intervals for the</a:t>
            </a:r>
            <a:r>
              <a:rPr lang="en-US" baseline="0"/>
              <a:t> variables in </a:t>
            </a:r>
            <a:r>
              <a:rPr lang="en-US"/>
              <a:t>that program.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970"/>
        <p:cNvGrpSpPr/>
        <p:nvPr/>
      </p:nvGrpSpPr>
      <p:grpSpPr>
        <a:xfrm>
          <a:off x="0" y="0"/>
          <a:ext cx="0" cy="0"/>
          <a:chOff x="0" y="0"/>
          <a:chExt cx="0" cy="0"/>
        </a:xfrm>
      </p:grpSpPr>
      <p:sp>
        <p:nvSpPr>
          <p:cNvPr id="971" name="Google Shape;971;g2823fee529_0_3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2823fee52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this kind of interval analysis works by traversing</a:t>
            </a:r>
            <a:r>
              <a:rPr lang="x-none" baseline="0"/>
              <a:t> the program's abstract syntax tree.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25"/>
        <p:cNvGrpSpPr/>
        <p:nvPr/>
      </p:nvGrpSpPr>
      <p:grpSpPr>
        <a:xfrm>
          <a:off x="0" y="0"/>
          <a:ext cx="0" cy="0"/>
          <a:chOff x="0" y="0"/>
          <a:chExt cx="0" cy="0"/>
        </a:xfrm>
      </p:grpSpPr>
      <p:sp>
        <p:nvSpPr>
          <p:cNvPr id="1026" name="Google Shape;1026;g2823fee529_0_3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2823fee52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At each node of the tree, we might</a:t>
            </a:r>
            <a:r>
              <a:rPr lang="x-none" baseline="0"/>
              <a:t> learn something about the interval covered by some variable.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083"/>
        <p:cNvGrpSpPr/>
        <p:nvPr/>
      </p:nvGrpSpPr>
      <p:grpSpPr>
        <a:xfrm>
          <a:off x="0" y="0"/>
          <a:ext cx="0" cy="0"/>
          <a:chOff x="0" y="0"/>
          <a:chExt cx="0" cy="0"/>
        </a:xfrm>
      </p:grpSpPr>
      <p:sp>
        <p:nvSpPr>
          <p:cNvPr id="1084" name="Google Shape;1084;g2823fee529_0_4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5" name="Google Shape;1085;g2823fee52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we can combine informatino learnt at different places, to know more about a variable.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29"/>
        <p:cNvGrpSpPr/>
        <p:nvPr/>
      </p:nvGrpSpPr>
      <p:grpSpPr>
        <a:xfrm>
          <a:off x="0" y="0"/>
          <a:ext cx="0" cy="0"/>
          <a:chOff x="0" y="0"/>
          <a:chExt cx="0" cy="0"/>
        </a:xfrm>
      </p:grpSpPr>
      <p:sp>
        <p:nvSpPr>
          <p:cNvPr id="1230" name="Google Shape;1230;g2823fee529_0_5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2823fee529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So, basically, at each node of the program's abstract syntax tree, we apply some rule to learn more information.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And most of our contribution comes from the fact that most of the memory accesses in actual programs follo</a:t>
            </a:r>
            <a:r>
              <a:rPr lang="en-US" baseline="0"/>
              <a:t>w a format that's easy to analyze and bound. So, the techniques that I shall introduce in this talk don't work in general, but work for most of the programs.</a:t>
            </a:r>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289"/>
        <p:cNvGrpSpPr/>
        <p:nvPr/>
      </p:nvGrpSpPr>
      <p:grpSpPr>
        <a:xfrm>
          <a:off x="0" y="0"/>
          <a:ext cx="0" cy="0"/>
          <a:chOff x="0" y="0"/>
          <a:chExt cx="0" cy="0"/>
        </a:xfrm>
      </p:grpSpPr>
      <p:sp>
        <p:nvSpPr>
          <p:cNvPr id="1290" name="Google Shape;1290;g2823fee529_0_6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2823fee529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These rules,</a:t>
            </a:r>
            <a:r>
              <a:rPr lang="x-none" baseline="0"/>
              <a:t> when put together, gives us a way to interpret the program. That's what we call abstract interpretation.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1333"/>
        <p:cNvGrpSpPr/>
        <p:nvPr/>
      </p:nvGrpSpPr>
      <p:grpSpPr>
        <a:xfrm>
          <a:off x="0" y="0"/>
          <a:ext cx="0" cy="0"/>
          <a:chOff x="0" y="0"/>
          <a:chExt cx="0" cy="0"/>
        </a:xfrm>
      </p:grpSpPr>
      <p:sp>
        <p:nvSpPr>
          <p:cNvPr id="1334" name="Google Shape;1334;g2823fee529_0_7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2823fee529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So, to solve symbolic</a:t>
            </a:r>
            <a:r>
              <a:rPr lang="x-none" baseline="0"/>
              <a:t> interval analysis, we traverse the program, using the visitor design pattern, for instance, and at each node, based on the syntactic format of that node, we apply some rule, updating a table that assigns intervals to variables.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Interval analysis is not a contribution of this paper. We use it just as a tool, to place</a:t>
            </a:r>
            <a:r>
              <a:rPr lang="en-US" baseline="0"/>
              <a:t> bounds on expressions that we call symbolic summations.</a:t>
            </a: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Symbolic summation is the name that we give to most</a:t>
            </a:r>
            <a:r>
              <a:rPr lang="en-US" baseline="0"/>
              <a:t> of the expressions used to index arrays.</a:t>
            </a: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Essentially,</a:t>
            </a:r>
            <a:r>
              <a:rPr lang="en-US" baseline="0"/>
              <a:t> they are just a combination of sums and multiplications, following this grammar on the bottom of the figure. They are very simple, actually.</a:t>
            </a:r>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Because symbolic summations do not contain subtraction</a:t>
            </a:r>
            <a:r>
              <a:rPr lang="en-US" baseline="0"/>
              <a:t> nor division, they are monotonic functions. We shall use this fact to test the programs</a:t>
            </a:r>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Symbolic summations only use traceable variables. These are variables that we can reconstruct as functions of program</a:t>
            </a:r>
            <a:r>
              <a:rPr lang="en-US" baseline="0"/>
              <a:t> inputs. </a:t>
            </a:r>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aseline="0"/>
              <a:t>So traceable variables are like formal arguments, global variables that do not alias other pointers, etc. In this example, we have five such variables.</a:t>
            </a:r>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Variables</a:t>
            </a:r>
            <a:r>
              <a:rPr lang="en-US" baseline="0"/>
              <a:t> created as functions of traceable variables are also traceable.</a:t>
            </a:r>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Many memory accesses are symbolic summations. In this example, the</a:t>
            </a:r>
            <a:r>
              <a:rPr lang="en-US" baseline="0"/>
              <a:t> two accesses on matrix mm are symbolic summations.</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11"/>
        <p:cNvGrpSpPr/>
        <p:nvPr/>
      </p:nvGrpSpPr>
      <p:grpSpPr>
        <a:xfrm>
          <a:off x="0" y="0"/>
          <a:ext cx="0" cy="0"/>
          <a:chOff x="0" y="0"/>
          <a:chExt cx="0" cy="0"/>
        </a:xfrm>
      </p:grpSpPr>
      <p:sp>
        <p:nvSpPr>
          <p:cNvPr id="212" name="Google Shape;212;g2880ea2cfe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880ea2cf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To motivate this work, I would like to talk a bit about dynamic analyses. These are analyses</a:t>
            </a:r>
            <a:r>
              <a:rPr lang="x-none" baseline="0"/>
              <a:t> that involve running the program.</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And, the insight of the paper is that if we can assign values to the traceable variables, we can control the memory</a:t>
            </a:r>
            <a:r>
              <a:rPr lang="en-US" baseline="0"/>
              <a:t> accesses. And it is easy to place bounds on the symbolic summations, to avoid out-of-bounds accesses.</a:t>
            </a:r>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One of</a:t>
            </a:r>
            <a:r>
              <a:rPr lang="en-US" baseline="0"/>
              <a:t> our results is that most of the programs contain arrays that are only indexed by symbolic summations. Like, in the ten first programs in gnu core utils, we found only three accesses which were not symbolic summations, out of 118.</a:t>
            </a:r>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a:t>If we replace the variables in a symbolic summation by its upper limits, as found by range analysis, then we still have a symbolic</a:t>
            </a:r>
            <a:r>
              <a:rPr lang="en-US" baseline="0"/>
              <a:t> summation</a:t>
            </a:r>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An example:</a:t>
            </a:r>
            <a:r>
              <a:rPr lang="en-US" baseline="0"/>
              <a:t> the upper limit of i is N-1. On the right, we can see the expression after substitution. It's still a symbolic summation.</a:t>
            </a:r>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a:t>This substitution lets us get an</a:t>
            </a:r>
            <a:r>
              <a:rPr lang="en-US" baseline="0"/>
              <a:t> expression that is function only of variables that we control.</a:t>
            </a: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If an array is only indexed by symbolic summations, which we can bound using range analysis, then we can create contracts between this array, and the first-order</a:t>
            </a:r>
            <a:r>
              <a:rPr lang="en-US" baseline="0"/>
              <a:t> traceable variables.</a:t>
            </a: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How we do this requires some algebra. But the key idea is that we</a:t>
            </a:r>
            <a:r>
              <a:rPr lang="en-US" baseline="0"/>
              <a:t> can split an array among the sums of the symbolic summation, recursively, and then we can solve each part of the summation separately.</a:t>
            </a: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796"/>
        <p:cNvGrpSpPr/>
        <p:nvPr/>
      </p:nvGrpSpPr>
      <p:grpSpPr>
        <a:xfrm>
          <a:off x="0" y="0"/>
          <a:ext cx="0" cy="0"/>
          <a:chOff x="0" y="0"/>
          <a:chExt cx="0" cy="0"/>
        </a:xfrm>
      </p:grpSpPr>
      <p:sp>
        <p:nvSpPr>
          <p:cNvPr id="2797" name="Google Shape;2797;g2823fee529_0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8" name="Google Shape;2798;g2823fee52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We have used our techniques to implement a tool: griffinC. It lets us test program parts</a:t>
            </a:r>
            <a:r>
              <a:rPr lang="x-none" baseline="0"/>
              <a:t> written in C. </a:t>
            </a:r>
            <a:r>
              <a:rPr lang="x-none"/>
              <a:t>I will present</a:t>
            </a:r>
            <a:r>
              <a:rPr lang="x-none" baseline="0"/>
              <a:t> some experiments to demonstrate how it is useful</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28"/>
        <p:cNvGrpSpPr/>
        <p:nvPr/>
      </p:nvGrpSpPr>
      <p:grpSpPr>
        <a:xfrm>
          <a:off x="0" y="0"/>
          <a:ext cx="0" cy="0"/>
          <a:chOff x="0" y="0"/>
          <a:chExt cx="0" cy="0"/>
        </a:xfrm>
      </p:grpSpPr>
      <p:sp>
        <p:nvSpPr>
          <p:cNvPr id="2829" name="Google Shape;2829;g2892aee18a_0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0" name="Google Shape;2830;g2892aee18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x-none"/>
              <a:t>We could analyze the kernels in the polybench</a:t>
            </a:r>
            <a:r>
              <a:rPr lang="x-none" baseline="0"/>
              <a:t> suite, for instance.</a:t>
            </a:r>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35"/>
        <p:cNvGrpSpPr/>
        <p:nvPr/>
      </p:nvGrpSpPr>
      <p:grpSpPr>
        <a:xfrm>
          <a:off x="0" y="0"/>
          <a:ext cx="0" cy="0"/>
          <a:chOff x="0" y="0"/>
          <a:chExt cx="0" cy="0"/>
        </a:xfrm>
      </p:grpSpPr>
      <p:sp>
        <p:nvSpPr>
          <p:cNvPr id="2836" name="Google Shape;2836;g2892aee18a_0_1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7" name="Google Shape;2837;g2892aee18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There was only one kernel that we could not analyze. It was using the contents of an array</a:t>
            </a:r>
            <a:r>
              <a:rPr lang="x-none" baseline="0"/>
              <a:t> in a division. We fill arrays with zeros, so we were getting a division by zero.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18"/>
        <p:cNvGrpSpPr/>
        <p:nvPr/>
      </p:nvGrpSpPr>
      <p:grpSpPr>
        <a:xfrm>
          <a:off x="0" y="0"/>
          <a:ext cx="0" cy="0"/>
          <a:chOff x="0" y="0"/>
          <a:chExt cx="0" cy="0"/>
        </a:xfrm>
      </p:grpSpPr>
      <p:sp>
        <p:nvSpPr>
          <p:cNvPr id="219" name="Google Shape;219;g2880ea2cfe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880ea2cf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There</a:t>
            </a:r>
            <a:r>
              <a:rPr lang="x-none" baseline="0"/>
              <a:t> are several dynamic analysis frameworks, such as valgrind, for instance.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a:t>In our experiments, we compared two ways to run</a:t>
            </a:r>
            <a:r>
              <a:rPr lang="en-US" baseline="0"/>
              <a:t> polybench in a GPU. Using automatic memory management or using manual annotations to copy data. What's curious is that depending on the size of the input, we have a very different relation between these two ways to run programs in the GPU. Papers that only use one data point might provide a misleading figure to readers.</a:t>
            </a: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21"/>
        <p:cNvGrpSpPr/>
        <p:nvPr/>
      </p:nvGrpSpPr>
      <p:grpSpPr>
        <a:xfrm>
          <a:off x="0" y="0"/>
          <a:ext cx="0" cy="0"/>
          <a:chOff x="0" y="0"/>
          <a:chExt cx="0" cy="0"/>
        </a:xfrm>
      </p:grpSpPr>
      <p:sp>
        <p:nvSpPr>
          <p:cNvPr id="2822" name="Google Shape;2822;g2823fee529_0_2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3" name="Google Shape;2823;g2823fee529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In total,</a:t>
            </a:r>
            <a:r>
              <a:rPr lang="x-none" baseline="0"/>
              <a:t> polybench had 99 array accesses. They were all symbolic summations that we could bound.</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44"/>
        <p:cNvGrpSpPr/>
        <p:nvPr/>
      </p:nvGrpSpPr>
      <p:grpSpPr>
        <a:xfrm>
          <a:off x="0" y="0"/>
          <a:ext cx="0" cy="0"/>
          <a:chOff x="0" y="0"/>
          <a:chExt cx="0" cy="0"/>
        </a:xfrm>
      </p:grpSpPr>
      <p:sp>
        <p:nvSpPr>
          <p:cNvPr id="2845" name="Google Shape;2845;g2892aee18a_0_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6" name="Google Shape;2846;g2892aee18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We also run experiments using the Aprof input sensitive profiler.</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62"/>
        <p:cNvGrpSpPr/>
        <p:nvPr/>
      </p:nvGrpSpPr>
      <p:grpSpPr>
        <a:xfrm>
          <a:off x="0" y="0"/>
          <a:ext cx="0" cy="0"/>
          <a:chOff x="0" y="0"/>
          <a:chExt cx="0" cy="0"/>
        </a:xfrm>
      </p:grpSpPr>
      <p:sp>
        <p:nvSpPr>
          <p:cNvPr id="2863" name="Google Shape;2863;g2892aee18a_0_3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4" name="Google Shape;2864;g2892aee18a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Aprof tries to infer the complexity of programs. But it requires the same function to run many times, to get points</a:t>
            </a:r>
            <a:r>
              <a:rPr lang="x-none" baseline="0"/>
              <a:t> to perform this inference.</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68"/>
        <p:cNvGrpSpPr/>
        <p:nvPr/>
      </p:nvGrpSpPr>
      <p:grpSpPr>
        <a:xfrm>
          <a:off x="0" y="0"/>
          <a:ext cx="0" cy="0"/>
          <a:chOff x="0" y="0"/>
          <a:chExt cx="0" cy="0"/>
        </a:xfrm>
      </p:grpSpPr>
      <p:sp>
        <p:nvSpPr>
          <p:cNvPr id="2869" name="Google Shape;2869;g2892aee18a_0_3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0" name="Google Shape;2870;g2892aee18a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Once</a:t>
            </a:r>
            <a:r>
              <a:rPr lang="x-none" baseline="0"/>
              <a:t> it has a good number of inputs, it produces a curve like this one.</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75"/>
        <p:cNvGrpSpPr/>
        <p:nvPr/>
      </p:nvGrpSpPr>
      <p:grpSpPr>
        <a:xfrm>
          <a:off x="0" y="0"/>
          <a:ext cx="0" cy="0"/>
          <a:chOff x="0" y="0"/>
          <a:chExt cx="0" cy="0"/>
        </a:xfrm>
      </p:grpSpPr>
      <p:sp>
        <p:nvSpPr>
          <p:cNvPr id="2876" name="Google Shape;2876;g2892aee18a_0_3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7" name="Google Shape;2877;g2892aee18a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then we can use trial</a:t>
            </a:r>
            <a:r>
              <a:rPr lang="x-none" baseline="0"/>
              <a:t> and error to get the complexity of the curve. In this example, we have a linear program that runs a constant number of operations for each memory cell it receives.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84"/>
        <p:cNvGrpSpPr/>
        <p:nvPr/>
      </p:nvGrpSpPr>
      <p:grpSpPr>
        <a:xfrm>
          <a:off x="0" y="0"/>
          <a:ext cx="0" cy="0"/>
          <a:chOff x="0" y="0"/>
          <a:chExt cx="0" cy="0"/>
        </a:xfrm>
      </p:grpSpPr>
      <p:sp>
        <p:nvSpPr>
          <p:cNvPr id="2885" name="Google Shape;2885;g2892aee18a_0_3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6" name="Google Shape;2886;g2892aee18a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Another example, based on matrix</a:t>
            </a:r>
            <a:r>
              <a:rPr lang="x-none" baseline="0"/>
              <a:t> multiplication.</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90"/>
        <p:cNvGrpSpPr/>
        <p:nvPr/>
      </p:nvGrpSpPr>
      <p:grpSpPr>
        <a:xfrm>
          <a:off x="0" y="0"/>
          <a:ext cx="0" cy="0"/>
          <a:chOff x="0" y="0"/>
          <a:chExt cx="0" cy="0"/>
        </a:xfrm>
      </p:grpSpPr>
      <p:sp>
        <p:nvSpPr>
          <p:cNvPr id="2891" name="Google Shape;2891;g2892aee18a_0_3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2" name="Google Shape;2892;g2892aee18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Each dot was produced by a different input that griffinC could generate.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897"/>
        <p:cNvGrpSpPr/>
        <p:nvPr/>
      </p:nvGrpSpPr>
      <p:grpSpPr>
        <a:xfrm>
          <a:off x="0" y="0"/>
          <a:ext cx="0" cy="0"/>
          <a:chOff x="0" y="0"/>
          <a:chExt cx="0" cy="0"/>
        </a:xfrm>
      </p:grpSpPr>
      <p:sp>
        <p:nvSpPr>
          <p:cNvPr id="2898" name="Google Shape;2898;g2892aee18a_0_3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9" name="Google Shape;2899;g2892aee18a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In this case, the algorithm is super linear.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906"/>
        <p:cNvGrpSpPr/>
        <p:nvPr/>
      </p:nvGrpSpPr>
      <p:grpSpPr>
        <a:xfrm>
          <a:off x="0" y="0"/>
          <a:ext cx="0" cy="0"/>
          <a:chOff x="0" y="0"/>
          <a:chExt cx="0" cy="0"/>
        </a:xfrm>
      </p:grpSpPr>
      <p:sp>
        <p:nvSpPr>
          <p:cNvPr id="2907" name="Google Shape;2907;g2892aee18a_0_3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8" name="Google Shape;2908;g2892aee18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We have applied our</a:t>
            </a:r>
            <a:r>
              <a:rPr lang="x-none" baseline="0"/>
              <a:t> tool in other programs outside the polybench collection too. For instance, this is an implementation of the floyd warshall algorithm.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44"/>
        <p:cNvGrpSpPr/>
        <p:nvPr/>
      </p:nvGrpSpPr>
      <p:grpSpPr>
        <a:xfrm>
          <a:off x="0" y="0"/>
          <a:ext cx="0" cy="0"/>
          <a:chOff x="0" y="0"/>
          <a:chExt cx="0" cy="0"/>
        </a:xfrm>
      </p:grpSpPr>
      <p:sp>
        <p:nvSpPr>
          <p:cNvPr id="245" name="Google Shape;245;g2880ea2cfe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880ea2cf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Another interesting tool is aprof. It let us infer the complexity of code empirically. For that, we need to run the same function several times, on different inputs.</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912"/>
        <p:cNvGrpSpPr/>
        <p:nvPr/>
      </p:nvGrpSpPr>
      <p:grpSpPr>
        <a:xfrm>
          <a:off x="0" y="0"/>
          <a:ext cx="0" cy="0"/>
          <a:chOff x="0" y="0"/>
          <a:chExt cx="0" cy="0"/>
        </a:xfrm>
      </p:grpSpPr>
      <p:sp>
        <p:nvSpPr>
          <p:cNvPr id="2913" name="Google Shape;2913;g2892aee18a_0_3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4" name="Google Shape;2914;g2892aee18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That's the curve</a:t>
            </a:r>
            <a:r>
              <a:rPr lang="x-none" baseline="0"/>
              <a:t> that we get.</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919"/>
        <p:cNvGrpSpPr/>
        <p:nvPr/>
      </p:nvGrpSpPr>
      <p:grpSpPr>
        <a:xfrm>
          <a:off x="0" y="0"/>
          <a:ext cx="0" cy="0"/>
          <a:chOff x="0" y="0"/>
          <a:chExt cx="0" cy="0"/>
        </a:xfrm>
      </p:grpSpPr>
      <p:sp>
        <p:nvSpPr>
          <p:cNvPr id="2920" name="Google Shape;2920;g2892aee18a_0_4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1" name="Google Shape;2921;g2892aee18a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And that's the complexity: if we read</a:t>
            </a:r>
            <a:r>
              <a:rPr lang="x-none" baseline="0"/>
              <a:t> n^2 memory cells, then we run n^3 operations.</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So, that was a rather</a:t>
            </a:r>
            <a:r>
              <a:rPr lang="en-US" baseline="0"/>
              <a:t> brief presentation. I jumped over a few details, which you can find in the paper.</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54"/>
        <p:cNvGrpSpPr/>
        <p:nvPr/>
      </p:nvGrpSpPr>
      <p:grpSpPr>
        <a:xfrm>
          <a:off x="0" y="0"/>
          <a:ext cx="0" cy="0"/>
          <a:chOff x="0" y="0"/>
          <a:chExt cx="0" cy="0"/>
        </a:xfrm>
      </p:grpSpPr>
      <p:sp>
        <p:nvSpPr>
          <p:cNvPr id="255" name="Google Shape;255;g2880ea2cfe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80ea2cf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Usually, all these tools and techniques revolve around the same method. First, we compile the program.</a:t>
            </a:r>
            <a:r>
              <a:rPr lang="x-none" baseline="0"/>
              <a:t> In this case, we can instrument it or not.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showMasterPhAnim="0">
  <p:cSld>
    <p:spTree>
      <p:nvGrpSpPr>
        <p:cNvPr id="1" name="Shape 274"/>
        <p:cNvGrpSpPr/>
        <p:nvPr/>
      </p:nvGrpSpPr>
      <p:grpSpPr>
        <a:xfrm>
          <a:off x="0" y="0"/>
          <a:ext cx="0" cy="0"/>
          <a:chOff x="0" y="0"/>
          <a:chExt cx="0" cy="0"/>
        </a:xfrm>
      </p:grpSpPr>
      <p:sp>
        <p:nvSpPr>
          <p:cNvPr id="275" name="Google Shape;275;g2880ea2cfe_0_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880ea2cf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x-none"/>
              <a:t>Then we run the</a:t>
            </a:r>
            <a:r>
              <a:rPr lang="x-none" baseline="0"/>
              <a:t> program in a controlled environment.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Slide">
  <p:cSld name="Title Slide">
    <p:bg>
      <p:bgPr>
        <a:solidFill>
          <a:srgbClr val="F0F0F0"/>
        </a:solidFill>
        <a:effectLst/>
      </p:bgPr>
    </p:bg>
    <p:spTree>
      <p:nvGrpSpPr>
        <p:cNvPr id="1" name="Shape 11"/>
        <p:cNvGrpSpPr/>
        <p:nvPr/>
      </p:nvGrpSpPr>
      <p:grpSpPr>
        <a:xfrm>
          <a:off x="0" y="0"/>
          <a:ext cx="0" cy="0"/>
          <a:chOff x="0" y="0"/>
          <a:chExt cx="0" cy="0"/>
        </a:xfrm>
      </p:grpSpPr>
      <p:pic>
        <p:nvPicPr>
          <p:cNvPr id="13" name="Google Shape;13;p2" descr="ICEx.jpg"/>
          <p:cNvPicPr preferRelativeResize="0"/>
          <p:nvPr/>
        </p:nvPicPr>
        <p:blipFill rotWithShape="1">
          <a:blip r:embed="rId2">
            <a:alphaModFix/>
          </a:blip>
          <a:srcRect/>
          <a:stretch/>
        </p:blipFill>
        <p:spPr>
          <a:xfrm>
            <a:off x="0" y="4661843"/>
            <a:ext cx="9144000" cy="2196000"/>
          </a:xfrm>
          <a:prstGeom prst="rect">
            <a:avLst/>
          </a:prstGeom>
          <a:noFill/>
          <a:ln>
            <a:noFill/>
          </a:ln>
        </p:spPr>
      </p:pic>
      <p:sp>
        <p:nvSpPr>
          <p:cNvPr id="14" name="Google Shape;14;p2"/>
          <p:cNvSpPr txBox="1">
            <a:spLocks noGrp="1"/>
          </p:cNvSpPr>
          <p:nvPr>
            <p:ph type="ctrTitle"/>
          </p:nvPr>
        </p:nvSpPr>
        <p:spPr>
          <a:xfrm>
            <a:off x="457200" y="1676400"/>
            <a:ext cx="8229600" cy="1151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5" name="Google Shape;15;p2"/>
          <p:cNvSpPr txBox="1">
            <a:spLocks noGrp="1"/>
          </p:cNvSpPr>
          <p:nvPr>
            <p:ph type="subTitle" idx="1"/>
          </p:nvPr>
        </p:nvSpPr>
        <p:spPr>
          <a:xfrm>
            <a:off x="457200" y="3055322"/>
            <a:ext cx="8229600" cy="1284000"/>
          </a:xfrm>
          <a:prstGeom prst="rect">
            <a:avLst/>
          </a:prstGeom>
          <a:noFill/>
          <a:ln>
            <a:noFill/>
          </a:ln>
        </p:spPr>
        <p:txBody>
          <a:bodyPr spcFirstLastPara="1" wrap="square" lIns="91425" tIns="91425" rIns="91425" bIns="91425" anchor="t" anchorCtr="0"/>
          <a:lstStyle>
            <a:lvl1pPr marL="269999" marR="0" lvl="0" indent="-269999" algn="ctr" rtl="0">
              <a:spcBef>
                <a:spcPts val="560"/>
              </a:spcBef>
              <a:spcAft>
                <a:spcPts val="0"/>
              </a:spcAft>
              <a:buClr>
                <a:srgbClr val="FF0000"/>
              </a:buClr>
              <a:buSzPts val="3200"/>
              <a:buFont typeface="Arial"/>
              <a:buNone/>
              <a:defRPr sz="2800" b="0" i="0" u="none" strike="noStrike" cap="none">
                <a:solidFill>
                  <a:srgbClr val="000000"/>
                </a:solidFill>
                <a:latin typeface="Calibri"/>
                <a:ea typeface="Calibri"/>
                <a:cs typeface="Calibri"/>
                <a:sym typeface="Calibri"/>
              </a:defRPr>
            </a:lvl1pPr>
            <a:lvl2pPr marL="457200" marR="0" lvl="1" indent="0" algn="ctr" rtl="0">
              <a:spcBef>
                <a:spcPts val="560"/>
              </a:spcBef>
              <a:spcAft>
                <a:spcPts val="0"/>
              </a:spcAft>
              <a:buClr>
                <a:srgbClr val="FF0000"/>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FF0000"/>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FF0000"/>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FF0000"/>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6" name="Google Shape;16;p2"/>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11" name="Rectangle 10"/>
          <p:cNvSpPr/>
          <p:nvPr userDrawn="1"/>
        </p:nvSpPr>
        <p:spPr>
          <a:xfrm>
            <a:off x="0" y="0"/>
            <a:ext cx="9144000" cy="122212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1" name="Picture 20" descr="Rubens.jpg"/>
          <p:cNvPicPr>
            <a:picLocks noChangeAspect="1"/>
          </p:cNvPicPr>
          <p:nvPr userDrawn="1"/>
        </p:nvPicPr>
        <p:blipFill>
          <a:blip r:embed="rId3"/>
          <a:stretch>
            <a:fillRect/>
          </a:stretch>
        </p:blipFill>
        <p:spPr>
          <a:xfrm>
            <a:off x="179700" y="83875"/>
            <a:ext cx="1892895" cy="1045642"/>
          </a:xfrm>
          <a:prstGeom prst="rect">
            <a:avLst/>
          </a:prstGeom>
        </p:spPr>
      </p:pic>
      <p:pic>
        <p:nvPicPr>
          <p:cNvPr id="22" name="Picture 21" descr="logos_institucionais_dcc_fundo_escuro.png"/>
          <p:cNvPicPr>
            <a:picLocks noChangeAspect="1"/>
          </p:cNvPicPr>
          <p:nvPr userDrawn="1"/>
        </p:nvPicPr>
        <p:blipFill>
          <a:blip r:embed="rId4"/>
          <a:stretch>
            <a:fillRect/>
          </a:stretch>
        </p:blipFill>
        <p:spPr>
          <a:xfrm>
            <a:off x="2526506" y="119820"/>
            <a:ext cx="1818289" cy="1095790"/>
          </a:xfrm>
          <a:prstGeom prst="rect">
            <a:avLst/>
          </a:prstGeom>
        </p:spPr>
      </p:pic>
      <p:pic>
        <p:nvPicPr>
          <p:cNvPr id="23" name="Picture 22" descr="logos_institucionais_icex_fundo_escuro.png"/>
          <p:cNvPicPr>
            <a:picLocks noChangeAspect="1"/>
          </p:cNvPicPr>
          <p:nvPr userDrawn="1"/>
        </p:nvPicPr>
        <p:blipFill>
          <a:blip r:embed="rId5"/>
          <a:stretch>
            <a:fillRect/>
          </a:stretch>
        </p:blipFill>
        <p:spPr>
          <a:xfrm>
            <a:off x="4687468" y="95856"/>
            <a:ext cx="1838171" cy="1107772"/>
          </a:xfrm>
          <a:prstGeom prst="rect">
            <a:avLst/>
          </a:prstGeom>
        </p:spPr>
      </p:pic>
      <p:pic>
        <p:nvPicPr>
          <p:cNvPr id="24" name="Picture 23" descr="logos_institucionais_ufmg_fundo_escuro.png"/>
          <p:cNvPicPr>
            <a:picLocks noChangeAspect="1"/>
          </p:cNvPicPr>
          <p:nvPr userDrawn="1"/>
        </p:nvPicPr>
        <p:blipFill>
          <a:blip r:embed="rId6"/>
          <a:stretch>
            <a:fillRect/>
          </a:stretch>
        </p:blipFill>
        <p:spPr>
          <a:xfrm>
            <a:off x="6867221" y="131802"/>
            <a:ext cx="1778524" cy="10718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50" y="2171688"/>
            <a:ext cx="58515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slide" type="title">
  <p:cSld name="TITLE">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3"/>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640"/>
              </a:spcBef>
              <a:spcAft>
                <a:spcPts val="0"/>
              </a:spcAft>
              <a:buSzPts val="2800"/>
              <a:buNone/>
              <a:defRPr sz="2800"/>
            </a:lvl1pPr>
            <a:lvl2pPr lvl="1" algn="ctr" rtl="0">
              <a:lnSpc>
                <a:spcPct val="100000"/>
              </a:lnSpc>
              <a:spcBef>
                <a:spcPts val="560"/>
              </a:spcBef>
              <a:spcAft>
                <a:spcPts val="0"/>
              </a:spcAft>
              <a:buSzPts val="2800"/>
              <a:buNone/>
              <a:defRPr sz="2800"/>
            </a:lvl2pPr>
            <a:lvl3pPr lvl="2" algn="ctr" rtl="0">
              <a:lnSpc>
                <a:spcPct val="100000"/>
              </a:lnSpc>
              <a:spcBef>
                <a:spcPts val="48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87" name="Google Shape;87;p13"/>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Slide">
  <p:cSld name="Title Slide">
    <p:bg>
      <p:bgPr>
        <a:solidFill>
          <a:srgbClr val="F0F0F0"/>
        </a:solidFill>
        <a:effectLst/>
      </p:bgPr>
    </p:bg>
    <p:spTree>
      <p:nvGrpSpPr>
        <p:cNvPr id="1" name="Shape 94"/>
        <p:cNvGrpSpPr/>
        <p:nvPr/>
      </p:nvGrpSpPr>
      <p:grpSpPr>
        <a:xfrm>
          <a:off x="0" y="0"/>
          <a:ext cx="0" cy="0"/>
          <a:chOff x="0" y="0"/>
          <a:chExt cx="0" cy="0"/>
        </a:xfrm>
      </p:grpSpPr>
      <p:sp>
        <p:nvSpPr>
          <p:cNvPr id="95" name="Google Shape;95;p15"/>
          <p:cNvSpPr/>
          <p:nvPr/>
        </p:nvSpPr>
        <p:spPr>
          <a:xfrm>
            <a:off x="0" y="0"/>
            <a:ext cx="9144000" cy="12219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6" name="Google Shape;96;p15" descr="ICEx.jpg"/>
          <p:cNvPicPr preferRelativeResize="0"/>
          <p:nvPr/>
        </p:nvPicPr>
        <p:blipFill rotWithShape="1">
          <a:blip r:embed="rId2">
            <a:alphaModFix/>
          </a:blip>
          <a:srcRect/>
          <a:stretch/>
        </p:blipFill>
        <p:spPr>
          <a:xfrm>
            <a:off x="0" y="4661843"/>
            <a:ext cx="9144000" cy="2196000"/>
          </a:xfrm>
          <a:prstGeom prst="rect">
            <a:avLst/>
          </a:prstGeom>
          <a:noFill/>
          <a:ln>
            <a:noFill/>
          </a:ln>
        </p:spPr>
      </p:pic>
      <p:sp>
        <p:nvSpPr>
          <p:cNvPr id="97" name="Google Shape;97;p15"/>
          <p:cNvSpPr txBox="1">
            <a:spLocks noGrp="1"/>
          </p:cNvSpPr>
          <p:nvPr>
            <p:ph type="ctrTitle"/>
          </p:nvPr>
        </p:nvSpPr>
        <p:spPr>
          <a:xfrm>
            <a:off x="457200" y="1676400"/>
            <a:ext cx="8229600" cy="1151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0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98" name="Google Shape;98;p15"/>
          <p:cNvSpPr txBox="1">
            <a:spLocks noGrp="1"/>
          </p:cNvSpPr>
          <p:nvPr>
            <p:ph type="subTitle" idx="1"/>
          </p:nvPr>
        </p:nvSpPr>
        <p:spPr>
          <a:xfrm>
            <a:off x="457200" y="3055322"/>
            <a:ext cx="8229600" cy="1284000"/>
          </a:xfrm>
          <a:prstGeom prst="rect">
            <a:avLst/>
          </a:prstGeom>
          <a:noFill/>
          <a:ln>
            <a:noFill/>
          </a:ln>
        </p:spPr>
        <p:txBody>
          <a:bodyPr spcFirstLastPara="1" wrap="square" lIns="91425" tIns="91425" rIns="91425" bIns="91425" anchor="t" anchorCtr="0"/>
          <a:lstStyle>
            <a:lvl1pPr marL="269999" marR="0" lvl="0" indent="-269999" algn="ctr" rtl="0">
              <a:spcBef>
                <a:spcPts val="560"/>
              </a:spcBef>
              <a:spcAft>
                <a:spcPts val="0"/>
              </a:spcAft>
              <a:buClr>
                <a:srgbClr val="FF0000"/>
              </a:buClr>
              <a:buSzPts val="3200"/>
              <a:buFont typeface="Arial"/>
              <a:buNone/>
              <a:defRPr sz="2800" b="0" i="0" u="none" strike="noStrike" cap="none">
                <a:solidFill>
                  <a:srgbClr val="000000"/>
                </a:solidFill>
                <a:latin typeface="Calibri"/>
                <a:ea typeface="Calibri"/>
                <a:cs typeface="Calibri"/>
                <a:sym typeface="Calibri"/>
              </a:defRPr>
            </a:lvl1pPr>
            <a:lvl2pPr marL="457200" marR="0" lvl="1" indent="0" algn="ctr" rtl="0">
              <a:spcBef>
                <a:spcPts val="560"/>
              </a:spcBef>
              <a:spcAft>
                <a:spcPts val="0"/>
              </a:spcAft>
              <a:buClr>
                <a:srgbClr val="FF0000"/>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FF0000"/>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FF0000"/>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FF0000"/>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99" name="Google Shape;99;p15"/>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15"/>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102" name="Google Shape;102;p15" descr="Rubens.jpg"/>
          <p:cNvPicPr preferRelativeResize="0"/>
          <p:nvPr/>
        </p:nvPicPr>
        <p:blipFill rotWithShape="1">
          <a:blip r:embed="rId3">
            <a:alphaModFix/>
          </a:blip>
          <a:srcRect/>
          <a:stretch/>
        </p:blipFill>
        <p:spPr>
          <a:xfrm>
            <a:off x="179700" y="83875"/>
            <a:ext cx="1893000" cy="1045500"/>
          </a:xfrm>
          <a:prstGeom prst="rect">
            <a:avLst/>
          </a:prstGeom>
          <a:noFill/>
          <a:ln>
            <a:noFill/>
          </a:ln>
        </p:spPr>
      </p:pic>
      <p:pic>
        <p:nvPicPr>
          <p:cNvPr id="103" name="Google Shape;103;p15" descr="Screen Shot 2016-08-07 at 8.39.13 AM.png"/>
          <p:cNvPicPr preferRelativeResize="0"/>
          <p:nvPr/>
        </p:nvPicPr>
        <p:blipFill rotWithShape="1">
          <a:blip r:embed="rId4">
            <a:alphaModFix/>
          </a:blip>
          <a:srcRect/>
          <a:stretch/>
        </p:blipFill>
        <p:spPr>
          <a:xfrm>
            <a:off x="2435061" y="260186"/>
            <a:ext cx="6416700" cy="8097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Content" userDrawn="1">
  <p:cSld name="OBJECT">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8"/>
            <a:ext cx="8229600" cy="717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30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07" name="Google Shape;107;p16"/>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16"/>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9" name="Google Shape;109;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7" name="Content Placeholder 2"/>
          <p:cNvSpPr>
            <a:spLocks noGrp="1"/>
          </p:cNvSpPr>
          <p:nvPr>
            <p:ph idx="1"/>
          </p:nvPr>
        </p:nvSpPr>
        <p:spPr>
          <a:xfrm>
            <a:off x="457200" y="1226338"/>
            <a:ext cx="8229600" cy="4899826"/>
          </a:xfrm>
        </p:spPr>
        <p:txBody>
          <a:bodyPr/>
          <a:lstStyle>
            <a:lvl1pPr>
              <a:defRPr sz="26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pt-BR" dirty="0" err="1" smtClean="0"/>
              <a:t>Click</a:t>
            </a:r>
            <a:r>
              <a:rPr lang="pt-BR" dirty="0" smtClean="0"/>
              <a:t> to </a:t>
            </a:r>
            <a:r>
              <a:rPr lang="pt-BR" dirty="0" err="1" smtClean="0"/>
              <a:t>edit</a:t>
            </a:r>
            <a:r>
              <a:rPr lang="pt-BR" dirty="0" smtClean="0"/>
              <a:t> </a:t>
            </a:r>
            <a:r>
              <a:rPr lang="pt-BR" dirty="0" err="1" smtClean="0"/>
              <a:t>Master</a:t>
            </a:r>
            <a:r>
              <a:rPr lang="pt-BR" dirty="0" smtClean="0"/>
              <a:t> </a:t>
            </a:r>
            <a:r>
              <a:rPr lang="pt-BR" dirty="0" err="1" smtClean="0"/>
              <a:t>text</a:t>
            </a:r>
            <a:r>
              <a:rPr lang="pt-BR" dirty="0" smtClean="0"/>
              <a:t> styles</a:t>
            </a:r>
          </a:p>
          <a:p>
            <a:pPr lvl="1"/>
            <a:r>
              <a:rPr lang="pt-BR" dirty="0" err="1" smtClean="0"/>
              <a:t>Second</a:t>
            </a:r>
            <a:r>
              <a:rPr lang="pt-BR" dirty="0" smtClean="0"/>
              <a:t> </a:t>
            </a:r>
            <a:r>
              <a:rPr lang="pt-BR" dirty="0" err="1" smtClean="0"/>
              <a:t>level</a:t>
            </a:r>
            <a:endParaRPr lang="pt-BR" dirty="0" smtClean="0"/>
          </a:p>
          <a:p>
            <a:pPr lvl="2"/>
            <a:r>
              <a:rPr lang="pt-BR" dirty="0" err="1" smtClean="0"/>
              <a:t>Third</a:t>
            </a:r>
            <a:r>
              <a:rPr lang="pt-BR" dirty="0" smtClean="0"/>
              <a:t> </a:t>
            </a:r>
            <a:r>
              <a:rPr lang="pt-BR" dirty="0" err="1" smtClean="0"/>
              <a:t>level</a:t>
            </a:r>
            <a:endParaRPr lang="pt-BR" dirty="0" smtClean="0"/>
          </a:p>
          <a:p>
            <a:pPr lvl="3"/>
            <a:r>
              <a:rPr lang="pt-BR" dirty="0" err="1" smtClean="0"/>
              <a:t>Fourth</a:t>
            </a:r>
            <a:r>
              <a:rPr lang="pt-BR" dirty="0" smtClean="0"/>
              <a:t> </a:t>
            </a:r>
            <a:r>
              <a:rPr lang="pt-BR" dirty="0" err="1" smtClean="0"/>
              <a:t>level</a:t>
            </a:r>
            <a:endParaRPr lang="pt-BR" dirty="0" smtClean="0"/>
          </a:p>
          <a:p>
            <a:pPr lvl="4"/>
            <a:r>
              <a:rPr lang="pt-BR" dirty="0" err="1" smtClean="0"/>
              <a:t>Fifth</a:t>
            </a:r>
            <a:r>
              <a:rPr lang="pt-BR" dirty="0" smtClean="0"/>
              <a:t> </a:t>
            </a:r>
            <a:r>
              <a:rPr lang="pt-BR" dirty="0" err="1" smtClean="0"/>
              <a:t>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Only" userDrawn="1">
  <p:cSld name="TITLE_ONLY">
    <p:spTree>
      <p:nvGrpSpPr>
        <p:cNvPr id="1" name="Shape 110"/>
        <p:cNvGrpSpPr/>
        <p:nvPr/>
      </p:nvGrpSpPr>
      <p:grpSpPr>
        <a:xfrm>
          <a:off x="0" y="0"/>
          <a:ext cx="0" cy="0"/>
          <a:chOff x="0" y="0"/>
          <a:chExt cx="0" cy="0"/>
        </a:xfrm>
      </p:grpSpPr>
      <p:sp>
        <p:nvSpPr>
          <p:cNvPr id="112" name="Google Shape;112;p17"/>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17"/>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 name="Google Shape;105;p16"/>
          <p:cNvSpPr txBox="1">
            <a:spLocks noGrp="1"/>
          </p:cNvSpPr>
          <p:nvPr>
            <p:ph type="title"/>
          </p:nvPr>
        </p:nvSpPr>
        <p:spPr>
          <a:xfrm>
            <a:off x="457200" y="274638"/>
            <a:ext cx="8229600" cy="717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30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Header">
  <p:cSld name="Section Header">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98695" y="2211149"/>
            <a:ext cx="7407600" cy="1362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4000" b="1" i="0" u="none" strike="noStrike" cap="small">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17" name="Google Shape;117;p18"/>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119" name="Google Shape;119;p18"/>
          <p:cNvCxnSpPr/>
          <p:nvPr/>
        </p:nvCxnSpPr>
        <p:spPr>
          <a:xfrm>
            <a:off x="0" y="3573224"/>
            <a:ext cx="9144000" cy="1500"/>
          </a:xfrm>
          <a:prstGeom prst="straightConnector1">
            <a:avLst/>
          </a:prstGeom>
          <a:noFill/>
          <a:ln w="25400" cap="flat" cmpd="sng">
            <a:solidFill>
              <a:schemeClr val="dk1"/>
            </a:solidFill>
            <a:prstDash val="solid"/>
            <a:round/>
            <a:headEnd type="none" w="sm" len="sm"/>
            <a:tailEnd type="none" w="sm" len="sm"/>
          </a:ln>
        </p:spPr>
      </p:cxnSp>
      <p:sp>
        <p:nvSpPr>
          <p:cNvPr id="120" name="Google Shape;120;p18"/>
          <p:cNvSpPr txBox="1"/>
          <p:nvPr/>
        </p:nvSpPr>
        <p:spPr>
          <a:xfrm>
            <a:off x="5029200" y="228600"/>
            <a:ext cx="3560100" cy="830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600" cap="small">
                <a:solidFill>
                  <a:schemeClr val="dk1"/>
                </a:solidFill>
                <a:latin typeface="Calibri"/>
                <a:ea typeface="Calibri"/>
                <a:cs typeface="Calibri"/>
                <a:sym typeface="Calibri"/>
              </a:rPr>
              <a:t>Department of Computer Science</a:t>
            </a:r>
            <a:endParaRPr/>
          </a:p>
          <a:p>
            <a:pPr marL="0" marR="0" lvl="0" indent="0" algn="r" rtl="0">
              <a:spcBef>
                <a:spcPts val="0"/>
              </a:spcBef>
              <a:spcAft>
                <a:spcPts val="0"/>
              </a:spcAft>
              <a:buNone/>
            </a:pPr>
            <a:r>
              <a:rPr lang="en" sz="1600" cap="small">
                <a:solidFill>
                  <a:schemeClr val="dk1"/>
                </a:solidFill>
                <a:latin typeface="Calibri"/>
                <a:ea typeface="Calibri"/>
                <a:cs typeface="Calibri"/>
                <a:sym typeface="Calibri"/>
              </a:rPr>
              <a:t>Universidade Federal de Minas Gerais</a:t>
            </a:r>
            <a:endParaRPr sz="1600" cap="small">
              <a:solidFill>
                <a:schemeClr val="dk1"/>
              </a:solidFill>
              <a:latin typeface="Calibri"/>
              <a:ea typeface="Calibri"/>
              <a:cs typeface="Calibri"/>
              <a:sym typeface="Calibri"/>
            </a:endParaRPr>
          </a:p>
          <a:p>
            <a:pPr marL="0" marR="0" lvl="0" indent="0" algn="r" rtl="0">
              <a:spcBef>
                <a:spcPts val="0"/>
              </a:spcBef>
              <a:spcAft>
                <a:spcPts val="0"/>
              </a:spcAft>
              <a:buNone/>
            </a:pPr>
            <a:r>
              <a:rPr lang="en" sz="1600" cap="small">
                <a:solidFill>
                  <a:schemeClr val="dk1"/>
                </a:solidFill>
                <a:latin typeface="Calibri"/>
                <a:ea typeface="Calibri"/>
                <a:cs typeface="Calibri"/>
                <a:sym typeface="Calibri"/>
              </a:rPr>
              <a:t>Federal University of Minas Gerais, Brazil</a:t>
            </a:r>
            <a:endParaRPr sz="1600" cap="small">
              <a:solidFill>
                <a:schemeClr val="dk1"/>
              </a:solidFill>
              <a:latin typeface="Calibri"/>
              <a:ea typeface="Calibri"/>
              <a:cs typeface="Calibri"/>
              <a:sym typeface="Calibri"/>
            </a:endParaRPr>
          </a:p>
        </p:txBody>
      </p:sp>
      <p:sp>
        <p:nvSpPr>
          <p:cNvPr id="121" name="Google Shape;121;p18"/>
          <p:cNvSpPr/>
          <p:nvPr/>
        </p:nvSpPr>
        <p:spPr>
          <a:xfrm>
            <a:off x="8686800" y="228600"/>
            <a:ext cx="249900" cy="8307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8" descr="while_lac.png"/>
          <p:cNvPicPr preferRelativeResize="0"/>
          <p:nvPr/>
        </p:nvPicPr>
        <p:blipFill rotWithShape="1">
          <a:blip r:embed="rId2">
            <a:alphaModFix/>
          </a:blip>
          <a:srcRect/>
          <a:stretch/>
        </p:blipFill>
        <p:spPr>
          <a:xfrm>
            <a:off x="241561" y="228600"/>
            <a:ext cx="2133600" cy="11541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wo Content" type="twoObj">
  <p:cSld name="TWO_OBJECTS">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26" name="Google Shape;126;p19"/>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19"/>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 name="Google Shape;128;p19"/>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19"/>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omparison" type="twoTxTwoObj">
  <p:cSld name="TWO_OBJECTS_WITH_TEXT">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33" name="Google Shape;133;p20"/>
          <p:cNvSpPr txBox="1">
            <a:spLocks noGrp="1"/>
          </p:cNvSpPr>
          <p:nvPr>
            <p:ph type="body" idx="1"/>
          </p:nvPr>
        </p:nvSpPr>
        <p:spPr>
          <a:xfrm>
            <a:off x="457200" y="1535113"/>
            <a:ext cx="4040100" cy="6396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rgbClr val="FF0000"/>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rgbClr val="FF0000"/>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rgbClr val="FF0000"/>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rgbClr val="FF0000"/>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4" name="Google Shape;134;p20"/>
          <p:cNvSpPr txBox="1">
            <a:spLocks noGrp="1"/>
          </p:cNvSpPr>
          <p:nvPr>
            <p:ph type="body" idx="2"/>
          </p:nvPr>
        </p:nvSpPr>
        <p:spPr>
          <a:xfrm>
            <a:off x="457200" y="2174875"/>
            <a:ext cx="40401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5" name="Google Shape;135;p20"/>
          <p:cNvSpPr txBox="1">
            <a:spLocks noGrp="1"/>
          </p:cNvSpPr>
          <p:nvPr>
            <p:ph type="body" idx="3"/>
          </p:nvPr>
        </p:nvSpPr>
        <p:spPr>
          <a:xfrm>
            <a:off x="4645025" y="1535113"/>
            <a:ext cx="4041900" cy="6396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rgbClr val="FF0000"/>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rgbClr val="FF0000"/>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rgbClr val="FF0000"/>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rgbClr val="FF0000"/>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6" name="Google Shape;136;p20"/>
          <p:cNvSpPr txBox="1">
            <a:spLocks noGrp="1"/>
          </p:cNvSpPr>
          <p:nvPr>
            <p:ph type="body" idx="4"/>
          </p:nvPr>
        </p:nvSpPr>
        <p:spPr>
          <a:xfrm>
            <a:off x="4645025" y="2174875"/>
            <a:ext cx="40419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37" name="Google Shape;137;p20"/>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20"/>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9" name="Google Shape;139;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type="blank">
  <p:cSld name="BLANK">
    <p:spTree>
      <p:nvGrpSpPr>
        <p:cNvPr id="1" name="Shape 140"/>
        <p:cNvGrpSpPr/>
        <p:nvPr/>
      </p:nvGrpSpPr>
      <p:grpSpPr>
        <a:xfrm>
          <a:off x="0" y="0"/>
          <a:ext cx="0" cy="0"/>
          <a:chOff x="0" y="0"/>
          <a:chExt cx="0" cy="0"/>
        </a:xfrm>
      </p:grpSpPr>
      <p:sp>
        <p:nvSpPr>
          <p:cNvPr id="141" name="Google Shape;141;p21"/>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21"/>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ontent with Caption" type="objTx">
  <p:cSld name="OBJECT_WITH_CAPTION_TEXT">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457200" y="273050"/>
            <a:ext cx="3008400" cy="11619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46" name="Google Shape;146;p22"/>
          <p:cNvSpPr txBox="1">
            <a:spLocks noGrp="1"/>
          </p:cNvSpPr>
          <p:nvPr>
            <p:ph type="body" idx="1"/>
          </p:nvPr>
        </p:nvSpPr>
        <p:spPr>
          <a:xfrm>
            <a:off x="3575050" y="273050"/>
            <a:ext cx="5111700" cy="58533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7" name="Google Shape;147;p22"/>
          <p:cNvSpPr txBox="1">
            <a:spLocks noGrp="1"/>
          </p:cNvSpPr>
          <p:nvPr>
            <p:ph type="body" idx="2"/>
          </p:nvPr>
        </p:nvSpPr>
        <p:spPr>
          <a:xfrm>
            <a:off x="457200" y="1435100"/>
            <a:ext cx="3008400" cy="46911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FF0000"/>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rgbClr val="FF0000"/>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48" name="Google Shape;148;p22"/>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9" name="Google Shape;149;p22"/>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57200" y="1226338"/>
            <a:ext cx="8229600" cy="4899900"/>
          </a:xfrm>
          <a:prstGeom prst="rect">
            <a:avLst/>
          </a:prstGeom>
          <a:noFill/>
          <a:ln>
            <a:noFill/>
          </a:ln>
        </p:spPr>
        <p:txBody>
          <a:bodyPr spcFirstLastPara="1" wrap="square" lIns="91425" tIns="91425" rIns="91425" bIns="91425" anchor="t" anchorCtr="0"/>
          <a:lstStyle>
            <a:lvl1pPr marL="457200" marR="0" lvl="0" indent="-393700" algn="l" rtl="0">
              <a:spcBef>
                <a:spcPts val="520"/>
              </a:spcBef>
              <a:spcAft>
                <a:spcPts val="0"/>
              </a:spcAft>
              <a:buClr>
                <a:srgbClr val="FF0000"/>
              </a:buClr>
              <a:buSzPts val="2600"/>
              <a:buFont typeface="Arial"/>
              <a:buChar char="•"/>
              <a:defRPr sz="26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6" name="Google Shape;26;p3"/>
          <p:cNvSpPr txBox="1">
            <a:spLocks noGrp="1"/>
          </p:cNvSpPr>
          <p:nvPr>
            <p:ph type="title"/>
          </p:nvPr>
        </p:nvSpPr>
        <p:spPr>
          <a:xfrm>
            <a:off x="457200" y="274638"/>
            <a:ext cx="8229600" cy="792162"/>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30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Picture with Caption" type="picTx">
  <p:cSld name="PICTURE_WITH_CAPTION_TEXT">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1792288" y="4800600"/>
            <a:ext cx="5486400" cy="5667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3" name="Google Shape;153;p23"/>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rgbClr val="FF0000"/>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rgbClr val="FF0000"/>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rgbClr val="FF0000"/>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rgbClr val="FF0000"/>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rgbClr val="FF0000"/>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4" name="Google Shape;154;p23"/>
          <p:cNvSpPr txBox="1">
            <a:spLocks noGrp="1"/>
          </p:cNvSpPr>
          <p:nvPr>
            <p:ph type="body" idx="1"/>
          </p:nvPr>
        </p:nvSpPr>
        <p:spPr>
          <a:xfrm>
            <a:off x="1792288" y="5367338"/>
            <a:ext cx="5486400" cy="8049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FF0000"/>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rgbClr val="FF0000"/>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55" name="Google Shape;155;p23"/>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23"/>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Vertical Text" type="vertTx">
  <p:cSld name="VERTICAL_TEXT">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0" name="Google Shape;160;p24"/>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1" name="Google Shape;161;p24"/>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2" name="Google Shape;162;p24"/>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3" name="Google Shape;163;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Vertical Title and Text" type="vertTitleAndTx">
  <p:cSld name="VERTICAL_TITLE_AND_VERTICAL_TEXT">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rot="5400000">
            <a:off x="4732350" y="2171688"/>
            <a:ext cx="58515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6" name="Google Shape;166;p25"/>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7" name="Google Shape;167;p25"/>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8" name="Google Shape;168;p25"/>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9" name="Google Shape;169;p2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slide" type="title">
  <p:cSld name="TITLE">
    <p:spTree>
      <p:nvGrpSpPr>
        <p:cNvPr id="1" name="Shape 170"/>
        <p:cNvGrpSpPr/>
        <p:nvPr/>
      </p:nvGrpSpPr>
      <p:grpSpPr>
        <a:xfrm>
          <a:off x="0" y="0"/>
          <a:ext cx="0" cy="0"/>
          <a:chOff x="0" y="0"/>
          <a:chExt cx="0" cy="0"/>
        </a:xfrm>
      </p:grpSpPr>
      <p:sp>
        <p:nvSpPr>
          <p:cNvPr id="171" name="Google Shape;171;p26"/>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72" name="Google Shape;172;p26"/>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rtl="0">
              <a:lnSpc>
                <a:spcPct val="100000"/>
              </a:lnSpc>
              <a:spcBef>
                <a:spcPts val="640"/>
              </a:spcBef>
              <a:spcAft>
                <a:spcPts val="0"/>
              </a:spcAft>
              <a:buSzPts val="2800"/>
              <a:buNone/>
              <a:defRPr sz="2800"/>
            </a:lvl1pPr>
            <a:lvl2pPr lvl="1" algn="ctr" rtl="0">
              <a:lnSpc>
                <a:spcPct val="100000"/>
              </a:lnSpc>
              <a:spcBef>
                <a:spcPts val="560"/>
              </a:spcBef>
              <a:spcAft>
                <a:spcPts val="0"/>
              </a:spcAft>
              <a:buSzPts val="2800"/>
              <a:buNone/>
              <a:defRPr sz="2800"/>
            </a:lvl2pPr>
            <a:lvl3pPr lvl="2" algn="ctr" rtl="0">
              <a:lnSpc>
                <a:spcPct val="100000"/>
              </a:lnSpc>
              <a:spcBef>
                <a:spcPts val="480"/>
              </a:spcBef>
              <a:spcAft>
                <a:spcPts val="0"/>
              </a:spcAft>
              <a:buSzPts val="2800"/>
              <a:buNone/>
              <a:defRPr sz="2800"/>
            </a:lvl3pPr>
            <a:lvl4pPr lvl="3" algn="ctr" rtl="0">
              <a:lnSpc>
                <a:spcPct val="100000"/>
              </a:lnSpc>
              <a:spcBef>
                <a:spcPts val="400"/>
              </a:spcBef>
              <a:spcAft>
                <a:spcPts val="0"/>
              </a:spcAft>
              <a:buSzPts val="2800"/>
              <a:buNone/>
              <a:defRPr sz="2800"/>
            </a:lvl4pPr>
            <a:lvl5pPr lvl="4" algn="ctr" rtl="0">
              <a:lnSpc>
                <a:spcPct val="100000"/>
              </a:lnSpc>
              <a:spcBef>
                <a:spcPts val="400"/>
              </a:spcBef>
              <a:spcAft>
                <a:spcPts val="0"/>
              </a:spcAft>
              <a:buSzPts val="2800"/>
              <a:buNone/>
              <a:defRPr sz="2800"/>
            </a:lvl5pPr>
            <a:lvl6pPr lvl="5" algn="ctr" rtl="0">
              <a:lnSpc>
                <a:spcPct val="100000"/>
              </a:lnSpc>
              <a:spcBef>
                <a:spcPts val="400"/>
              </a:spcBef>
              <a:spcAft>
                <a:spcPts val="0"/>
              </a:spcAft>
              <a:buSzPts val="2800"/>
              <a:buNone/>
              <a:defRPr sz="2800"/>
            </a:lvl6pPr>
            <a:lvl7pPr lvl="6" algn="ctr" rtl="0">
              <a:lnSpc>
                <a:spcPct val="100000"/>
              </a:lnSpc>
              <a:spcBef>
                <a:spcPts val="400"/>
              </a:spcBef>
              <a:spcAft>
                <a:spcPts val="0"/>
              </a:spcAft>
              <a:buSzPts val="2800"/>
              <a:buNone/>
              <a:defRPr sz="2800"/>
            </a:lvl7pPr>
            <a:lvl8pPr lvl="7" algn="ctr" rtl="0">
              <a:lnSpc>
                <a:spcPct val="100000"/>
              </a:lnSpc>
              <a:spcBef>
                <a:spcPts val="400"/>
              </a:spcBef>
              <a:spcAft>
                <a:spcPts val="0"/>
              </a:spcAft>
              <a:buSzPts val="2800"/>
              <a:buNone/>
              <a:defRPr sz="2800"/>
            </a:lvl8pPr>
            <a:lvl9pPr lvl="8" algn="ctr" rtl="0">
              <a:lnSpc>
                <a:spcPct val="100000"/>
              </a:lnSpc>
              <a:spcBef>
                <a:spcPts val="400"/>
              </a:spcBef>
              <a:spcAft>
                <a:spcPts val="0"/>
              </a:spcAft>
              <a:buSzPts val="2800"/>
              <a:buNone/>
              <a:defRPr sz="2800"/>
            </a:lvl9pPr>
          </a:lstStyle>
          <a:p>
            <a:endParaRPr/>
          </a:p>
        </p:txBody>
      </p:sp>
      <p:sp>
        <p:nvSpPr>
          <p:cNvPr id="173" name="Google Shape;173;p26"/>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Section Header">
  <p:cSld name="Section 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98695" y="2211149"/>
            <a:ext cx="7407600" cy="13620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4000" b="1" i="0" u="none" strike="noStrike" cap="small">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4" name="Google Shape;34;p5"/>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cxnSp>
        <p:nvCxnSpPr>
          <p:cNvPr id="36" name="Google Shape;36;p5"/>
          <p:cNvCxnSpPr/>
          <p:nvPr/>
        </p:nvCxnSpPr>
        <p:spPr>
          <a:xfrm>
            <a:off x="0" y="3573224"/>
            <a:ext cx="9144000" cy="1500"/>
          </a:xfrm>
          <a:prstGeom prst="straightConnector1">
            <a:avLst/>
          </a:prstGeom>
          <a:noFill/>
          <a:ln w="25400" cap="flat" cmpd="sng">
            <a:solidFill>
              <a:schemeClr val="dk1"/>
            </a:solidFill>
            <a:prstDash val="solid"/>
            <a:round/>
            <a:headEnd type="none" w="sm" len="sm"/>
            <a:tailEnd type="none" w="sm" len="sm"/>
          </a:ln>
        </p:spPr>
      </p:cxnSp>
      <p:sp>
        <p:nvSpPr>
          <p:cNvPr id="37" name="Google Shape;37;p5"/>
          <p:cNvSpPr txBox="1"/>
          <p:nvPr/>
        </p:nvSpPr>
        <p:spPr>
          <a:xfrm>
            <a:off x="5029200" y="228600"/>
            <a:ext cx="3560100" cy="8307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 sz="1600" cap="small">
                <a:solidFill>
                  <a:schemeClr val="dk1"/>
                </a:solidFill>
                <a:latin typeface="Calibri"/>
                <a:ea typeface="Calibri"/>
                <a:cs typeface="Calibri"/>
                <a:sym typeface="Calibri"/>
              </a:rPr>
              <a:t>Department of Computer Science</a:t>
            </a:r>
            <a:endParaRPr/>
          </a:p>
          <a:p>
            <a:pPr marL="0" marR="0" lvl="0" indent="0" algn="r" rtl="0">
              <a:spcBef>
                <a:spcPts val="0"/>
              </a:spcBef>
              <a:spcAft>
                <a:spcPts val="0"/>
              </a:spcAft>
              <a:buNone/>
            </a:pPr>
            <a:r>
              <a:rPr lang="en" sz="1600" cap="small">
                <a:solidFill>
                  <a:schemeClr val="dk1"/>
                </a:solidFill>
                <a:latin typeface="Calibri"/>
                <a:ea typeface="Calibri"/>
                <a:cs typeface="Calibri"/>
                <a:sym typeface="Calibri"/>
              </a:rPr>
              <a:t>Universidade Federal de Minas Gerais</a:t>
            </a:r>
            <a:endParaRPr sz="1600" cap="small">
              <a:solidFill>
                <a:schemeClr val="dk1"/>
              </a:solidFill>
              <a:latin typeface="Calibri"/>
              <a:ea typeface="Calibri"/>
              <a:cs typeface="Calibri"/>
              <a:sym typeface="Calibri"/>
            </a:endParaRPr>
          </a:p>
          <a:p>
            <a:pPr marL="0" marR="0" lvl="0" indent="0" algn="r" rtl="0">
              <a:spcBef>
                <a:spcPts val="0"/>
              </a:spcBef>
              <a:spcAft>
                <a:spcPts val="0"/>
              </a:spcAft>
              <a:buNone/>
            </a:pPr>
            <a:r>
              <a:rPr lang="en" sz="1600" cap="small">
                <a:solidFill>
                  <a:schemeClr val="dk1"/>
                </a:solidFill>
                <a:latin typeface="Calibri"/>
                <a:ea typeface="Calibri"/>
                <a:cs typeface="Calibri"/>
                <a:sym typeface="Calibri"/>
              </a:rPr>
              <a:t>Federal University of Minas Gerais, Brazil</a:t>
            </a:r>
            <a:endParaRPr sz="1600" cap="small">
              <a:solidFill>
                <a:schemeClr val="dk1"/>
              </a:solidFill>
              <a:latin typeface="Calibri"/>
              <a:ea typeface="Calibri"/>
              <a:cs typeface="Calibri"/>
              <a:sym typeface="Calibri"/>
            </a:endParaRPr>
          </a:p>
        </p:txBody>
      </p:sp>
      <p:sp>
        <p:nvSpPr>
          <p:cNvPr id="38" name="Google Shape;38;p5"/>
          <p:cNvSpPr/>
          <p:nvPr/>
        </p:nvSpPr>
        <p:spPr>
          <a:xfrm>
            <a:off x="8686800" y="228600"/>
            <a:ext cx="249900" cy="8307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39" name="Google Shape;39;p5" descr="while_lac.png"/>
          <p:cNvPicPr preferRelativeResize="0"/>
          <p:nvPr/>
        </p:nvPicPr>
        <p:blipFill rotWithShape="1">
          <a:blip r:embed="rId2">
            <a:alphaModFix/>
          </a:blip>
          <a:srcRect/>
          <a:stretch/>
        </p:blipFill>
        <p:spPr>
          <a:xfrm>
            <a:off x="241561" y="228600"/>
            <a:ext cx="2133600" cy="11541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wo Content" type="twoObj">
  <p:cSld name="TWO_OBJECTS">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omparison" type="twoTxTwoObj">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9" name="Google Shape;49;p7"/>
          <p:cNvSpPr txBox="1">
            <a:spLocks noGrp="1"/>
          </p:cNvSpPr>
          <p:nvPr>
            <p:ph type="body" idx="1"/>
          </p:nvPr>
        </p:nvSpPr>
        <p:spPr>
          <a:xfrm>
            <a:off x="457200" y="2174875"/>
            <a:ext cx="40401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0" name="Google Shape;50;p7"/>
          <p:cNvSpPr txBox="1">
            <a:spLocks noGrp="1"/>
          </p:cNvSpPr>
          <p:nvPr>
            <p:ph type="body" idx="2"/>
          </p:nvPr>
        </p:nvSpPr>
        <p:spPr>
          <a:xfrm>
            <a:off x="4645025" y="2174875"/>
            <a:ext cx="4041900" cy="39513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rgbClr val="FF000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rgbClr val="FF000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400" cy="11619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575050" y="273050"/>
            <a:ext cx="5111700" cy="58533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457200" y="1435100"/>
            <a:ext cx="3008400" cy="46911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FF0000"/>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rgbClr val="FF0000"/>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rgbClr val="FF0000"/>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rgbClr val="FF0000"/>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rgbClr val="FF0000"/>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rgbClr val="FF0000"/>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rgbClr val="FF0000"/>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9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rgbClr val="FF0000"/>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rgbClr val="FF0000"/>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rgbClr val="FF0000"/>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lt1"/>
        </a:solidFill>
        <a:effectLst/>
      </p:bgPr>
    </p:bg>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274638"/>
            <a:ext cx="8229600" cy="11433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90" name="Google Shape;90;p14"/>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rgbClr val="FF0000"/>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rgbClr val="FF0000"/>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rgbClr val="FF0000"/>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1" name="Google Shape;91;p14"/>
          <p:cNvSpPr txBox="1">
            <a:spLocks noGrp="1"/>
          </p:cNvSpPr>
          <p:nvPr>
            <p:ph type="dt" idx="10"/>
          </p:nvPr>
        </p:nvSpPr>
        <p:spPr>
          <a:xfrm>
            <a:off x="457200" y="6356350"/>
            <a:ext cx="2133600" cy="365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4"/>
          <p:cNvSpPr txBox="1">
            <a:spLocks noGrp="1"/>
          </p:cNvSpPr>
          <p:nvPr>
            <p:ph type="ftr" idx="11"/>
          </p:nvPr>
        </p:nvSpPr>
        <p:spPr>
          <a:xfrm>
            <a:off x="3124200" y="6356350"/>
            <a:ext cx="2895600" cy="3651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3.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jpeg"/><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image" Target="../media/image24.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24.gi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gif"/></Relationships>
</file>

<file path=ppt/slides/_rels/slide60.xml.rels><?xml version="1.0" encoding="UTF-8" standalone="yes"?>
<Relationships xmlns="http://schemas.openxmlformats.org/package/2006/relationships"><Relationship Id="rId3" Type="http://schemas.openxmlformats.org/officeDocument/2006/relationships/image" Target="../media/image25.pdf"/><Relationship Id="rId4" Type="http://schemas.openxmlformats.org/officeDocument/2006/relationships/image" Target="../media/image26.png"/><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29.png"/></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1.png"/></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jpeg"/><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3.png"/><Relationship Id="rId5" Type="http://schemas.openxmlformats.org/officeDocument/2006/relationships/image" Target="../media/image12.png"/><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00"/>
        <p:cNvGrpSpPr/>
        <p:nvPr/>
      </p:nvGrpSpPr>
      <p:grpSpPr>
        <a:xfrm>
          <a:off x="0" y="0"/>
          <a:ext cx="0" cy="0"/>
          <a:chOff x="0" y="0"/>
          <a:chExt cx="0" cy="0"/>
        </a:xfrm>
      </p:grpSpPr>
      <p:sp>
        <p:nvSpPr>
          <p:cNvPr id="201" name="Google Shape;201;p28"/>
          <p:cNvSpPr txBox="1">
            <a:spLocks noGrp="1"/>
          </p:cNvSpPr>
          <p:nvPr>
            <p:ph type="ctrTitle"/>
          </p:nvPr>
        </p:nvSpPr>
        <p:spPr>
          <a:xfrm>
            <a:off x="457200" y="1524000"/>
            <a:ext cx="8229600" cy="1303500"/>
          </a:xfrm>
          <a:prstGeom prst="rect">
            <a:avLst/>
          </a:prstGeom>
        </p:spPr>
        <p:txBody>
          <a:bodyPr spcFirstLastPara="1" wrap="square" lIns="91425" tIns="91425" rIns="91425" bIns="91425" anchor="ctr" anchorCtr="0">
            <a:noAutofit/>
          </a:bodyPr>
          <a:lstStyle/>
          <a:p>
            <a:pPr lvl="0"/>
            <a:r>
              <a:rPr lang="en" sz="3800"/>
              <a:t>Generation of In-Bounds Inputs for Arrays in Memory-Unsafe Languages</a:t>
            </a:r>
            <a:endParaRPr sz="3800"/>
          </a:p>
        </p:txBody>
      </p:sp>
      <p:sp>
        <p:nvSpPr>
          <p:cNvPr id="202" name="Google Shape;202;p28"/>
          <p:cNvSpPr txBox="1">
            <a:spLocks noGrp="1"/>
          </p:cNvSpPr>
          <p:nvPr>
            <p:ph type="subTitle" idx="1"/>
          </p:nvPr>
        </p:nvSpPr>
        <p:spPr>
          <a:xfrm>
            <a:off x="1905000" y="2971800"/>
            <a:ext cx="6781800" cy="1821478"/>
          </a:xfrm>
          <a:prstGeom prst="rect">
            <a:avLst/>
          </a:prstGeom>
        </p:spPr>
        <p:txBody>
          <a:bodyPr spcFirstLastPara="1" wrap="square" lIns="91425" tIns="91425" rIns="91425" bIns="91425" anchor="t" anchorCtr="0">
            <a:noAutofit/>
          </a:bodyPr>
          <a:lstStyle/>
          <a:p>
            <a:pPr marL="269999" lvl="0" indent="-269999" algn="l" rtl="0">
              <a:spcBef>
                <a:spcPts val="560"/>
              </a:spcBef>
              <a:spcAft>
                <a:spcPts val="0"/>
              </a:spcAft>
              <a:buFont typeface="Arial"/>
              <a:buChar char="•"/>
            </a:pPr>
            <a:r>
              <a:rPr lang="en"/>
              <a:t>Marcus Rodrigues</a:t>
            </a:r>
          </a:p>
          <a:p>
            <a:pPr marL="269999" lvl="0" indent="-269999" algn="l" rtl="0">
              <a:spcBef>
                <a:spcPts val="560"/>
              </a:spcBef>
              <a:spcAft>
                <a:spcPts val="0"/>
              </a:spcAft>
              <a:buFont typeface="Arial"/>
              <a:buChar char="•"/>
            </a:pPr>
            <a:r>
              <a:rPr lang="en"/>
              <a:t>Breno Guimarães</a:t>
            </a:r>
          </a:p>
          <a:p>
            <a:pPr marL="269999" lvl="0" indent="-269999" algn="l" rtl="0">
              <a:spcBef>
                <a:spcPts val="560"/>
              </a:spcBef>
              <a:spcAft>
                <a:spcPts val="0"/>
              </a:spcAft>
              <a:buFont typeface="Arial"/>
              <a:buChar char="•"/>
            </a:pPr>
            <a:r>
              <a:rPr lang="en"/>
              <a:t>Fernando Quintão</a:t>
            </a:r>
            <a:endParaRPr lang="en" sz="18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01"/>
        <p:cNvGrpSpPr/>
        <p:nvPr/>
      </p:nvGrpSpPr>
      <p:grpSpPr>
        <a:xfrm>
          <a:off x="0" y="0"/>
          <a:ext cx="0" cy="0"/>
          <a:chOff x="0" y="0"/>
          <a:chExt cx="0" cy="0"/>
        </a:xfrm>
      </p:grpSpPr>
      <p:sp>
        <p:nvSpPr>
          <p:cNvPr id="31" name="TextBox 30"/>
          <p:cNvSpPr txBox="1"/>
          <p:nvPr/>
        </p:nvSpPr>
        <p:spPr>
          <a:xfrm>
            <a:off x="4867850" y="4669875"/>
            <a:ext cx="1526712" cy="700131"/>
          </a:xfrm>
          <a:prstGeom prst="rect">
            <a:avLst/>
          </a:prstGeom>
          <a:solidFill>
            <a:schemeClr val="tx1"/>
          </a:solidFill>
        </p:spPr>
        <p:txBody>
          <a:bodyPr wrap="none" lIns="324000" tIns="140400" rIns="324000" bIns="187200" rtlCol="0">
            <a:spAutoFit/>
          </a:bodyPr>
          <a:lstStyle/>
          <a:p>
            <a:r>
              <a:rPr lang="en-US" sz="2400">
                <a:solidFill>
                  <a:schemeClr val="bg1"/>
                </a:solidFill>
              </a:rPr>
              <a:t>Result</a:t>
            </a:r>
          </a:p>
        </p:txBody>
      </p:sp>
      <p:sp>
        <p:nvSpPr>
          <p:cNvPr id="302" name="Google Shape;302;p37"/>
          <p:cNvSpPr txBox="1">
            <a:spLocks noGrp="1"/>
          </p:cNvSpPr>
          <p:nvPr>
            <p:ph type="title"/>
          </p:nvPr>
        </p:nvSpPr>
        <p:spPr/>
        <p:txBody>
          <a:bodyPr/>
          <a:lstStyle/>
          <a:p>
            <a:pPr lvl="0"/>
            <a:r>
              <a:rPr lang="en">
                <a:sym typeface="Courier New"/>
              </a:rPr>
              <a:t>Modus Operandi: Analyze</a:t>
            </a:r>
            <a:endParaRPr>
              <a:sym typeface="Courier New"/>
            </a:endParaRPr>
          </a:p>
        </p:txBody>
      </p:sp>
      <p:sp>
        <p:nvSpPr>
          <p:cNvPr id="303" name="Google Shape;303;p37"/>
          <p:cNvSpPr/>
          <p:nvPr/>
        </p:nvSpPr>
        <p:spPr>
          <a:xfrm>
            <a:off x="3219975" y="1280875"/>
            <a:ext cx="5070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5524950" y="1280875"/>
            <a:ext cx="746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3777400" y="2857650"/>
            <a:ext cx="638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3125675" y="3202175"/>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4653200" y="3017475"/>
            <a:ext cx="1344300" cy="1207500"/>
          </a:xfrm>
          <a:prstGeom prst="cube">
            <a:avLst>
              <a:gd name="adj" fmla="val 27082"/>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0" name="Google Shape;320;p37"/>
          <p:cNvPicPr preferRelativeResize="0"/>
          <p:nvPr/>
        </p:nvPicPr>
        <p:blipFill>
          <a:blip r:embed="rId3">
            <a:alphaModFix/>
          </a:blip>
          <a:stretch>
            <a:fillRect/>
          </a:stretch>
        </p:blipFill>
        <p:spPr>
          <a:xfrm>
            <a:off x="4867850" y="3445950"/>
            <a:ext cx="638100" cy="638100"/>
          </a:xfrm>
          <a:prstGeom prst="rect">
            <a:avLst/>
          </a:prstGeom>
          <a:noFill/>
          <a:ln>
            <a:noFill/>
          </a:ln>
        </p:spPr>
      </p:pic>
      <p:sp>
        <p:nvSpPr>
          <p:cNvPr id="321" name="Google Shape;321;p37"/>
          <p:cNvSpPr/>
          <p:nvPr/>
        </p:nvSpPr>
        <p:spPr>
          <a:xfrm>
            <a:off x="6355725" y="3299213"/>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7654850" y="2882925"/>
            <a:ext cx="1206600" cy="14766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7889788" y="3017475"/>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324" name="Google Shape;324;p37"/>
          <p:cNvSpPr/>
          <p:nvPr/>
        </p:nvSpPr>
        <p:spPr>
          <a:xfrm>
            <a:off x="7721188" y="33467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325" name="Google Shape;325;p37"/>
          <p:cNvSpPr/>
          <p:nvPr/>
        </p:nvSpPr>
        <p:spPr>
          <a:xfrm>
            <a:off x="7931738" y="37795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pic>
        <p:nvPicPr>
          <p:cNvPr id="327" name="Google Shape;327;p37" descr="red-arrow-right.png"/>
          <p:cNvPicPr preferRelativeResize="0"/>
          <p:nvPr/>
        </p:nvPicPr>
        <p:blipFill>
          <a:blip r:embed="rId4">
            <a:alphaModFix/>
          </a:blip>
          <a:stretch>
            <a:fillRect/>
          </a:stretch>
        </p:blipFill>
        <p:spPr>
          <a:xfrm rot="-3803307">
            <a:off x="6445286" y="4080025"/>
            <a:ext cx="1475275" cy="1300724"/>
          </a:xfrm>
          <a:prstGeom prst="rect">
            <a:avLst/>
          </a:prstGeom>
          <a:noFill/>
          <a:ln>
            <a:noFill/>
          </a:ln>
        </p:spPr>
      </p:pic>
      <p:sp>
        <p:nvSpPr>
          <p:cNvPr id="29" name="Google Shape;270;p35"/>
          <p:cNvSpPr/>
          <p:nvPr/>
        </p:nvSpPr>
        <p:spPr>
          <a:xfrm>
            <a:off x="457200" y="2508375"/>
            <a:ext cx="2303700" cy="2161500"/>
          </a:xfrm>
          <a:prstGeom prst="cube">
            <a:avLst>
              <a:gd name="adj" fmla="val 11109"/>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 name="Google Shape;271;p35"/>
          <p:cNvPicPr preferRelativeResize="0"/>
          <p:nvPr/>
        </p:nvPicPr>
        <p:blipFill>
          <a:blip r:embed="rId5">
            <a:alphaModFix/>
          </a:blip>
          <a:stretch>
            <a:fillRect/>
          </a:stretch>
        </p:blipFill>
        <p:spPr>
          <a:xfrm>
            <a:off x="679575" y="2857650"/>
            <a:ext cx="1674825" cy="167482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31"/>
        <p:cNvGrpSpPr/>
        <p:nvPr/>
      </p:nvGrpSpPr>
      <p:grpSpPr>
        <a:xfrm>
          <a:off x="0" y="0"/>
          <a:ext cx="0" cy="0"/>
          <a:chOff x="0" y="0"/>
          <a:chExt cx="0" cy="0"/>
        </a:xfrm>
      </p:grpSpPr>
      <p:sp>
        <p:nvSpPr>
          <p:cNvPr id="332" name="Google Shape;332;p38"/>
          <p:cNvSpPr/>
          <p:nvPr/>
        </p:nvSpPr>
        <p:spPr>
          <a:xfrm>
            <a:off x="3219975" y="1280875"/>
            <a:ext cx="5070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5524950" y="1280875"/>
            <a:ext cx="746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txBox="1"/>
          <p:nvPr/>
        </p:nvSpPr>
        <p:spPr>
          <a:xfrm>
            <a:off x="3157725" y="191250"/>
            <a:ext cx="2721900" cy="6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t>void kernel_2mm(int ni, int nj,</a:t>
            </a:r>
            <a:endParaRPr sz="600"/>
          </a:p>
          <a:p>
            <a:pPr marL="0" lvl="0" indent="0" algn="l" rtl="0">
              <a:spcBef>
                <a:spcPts val="0"/>
              </a:spcBef>
              <a:spcAft>
                <a:spcPts val="0"/>
              </a:spcAft>
              <a:buNone/>
            </a:pPr>
            <a:r>
              <a:rPr lang="en" sz="600"/>
              <a:t> int nk, int nl, int alpha, </a:t>
            </a:r>
            <a:endParaRPr sz="600"/>
          </a:p>
          <a:p>
            <a:pPr marL="0" lvl="0" indent="0" algn="l" rtl="0">
              <a:spcBef>
                <a:spcPts val="0"/>
              </a:spcBef>
              <a:spcAft>
                <a:spcPts val="0"/>
              </a:spcAft>
              <a:buClr>
                <a:schemeClr val="dk1"/>
              </a:buClr>
              <a:buSzPts val="1100"/>
              <a:buFont typeface="Arial"/>
              <a:buNone/>
            </a:pPr>
            <a:r>
              <a:rPr lang="en" sz="600"/>
              <a:t>int beta, float **tmp, float **A, float **B, float **C, float **D) {   </a:t>
            </a:r>
            <a:endParaRPr sz="600"/>
          </a:p>
          <a:p>
            <a:pPr marL="0" lvl="0" indent="0" algn="l" rtl="0">
              <a:spcBef>
                <a:spcPts val="0"/>
              </a:spcBef>
              <a:spcAft>
                <a:spcPts val="0"/>
              </a:spcAft>
              <a:buClr>
                <a:schemeClr val="dk1"/>
              </a:buClr>
              <a:buSzPts val="1100"/>
              <a:buFont typeface="Arial"/>
              <a:buNone/>
            </a:pPr>
            <a:r>
              <a:rPr lang="en" sz="600"/>
              <a:t>int i, j, k;</a:t>
            </a:r>
            <a:endParaRPr sz="600"/>
          </a:p>
          <a:p>
            <a:pPr marL="0" lvl="0" indent="0" algn="l" rtl="0">
              <a:spcBef>
                <a:spcPts val="0"/>
              </a:spcBef>
              <a:spcAft>
                <a:spcPts val="0"/>
              </a:spcAft>
              <a:buClr>
                <a:schemeClr val="dk1"/>
              </a:buClr>
              <a:buSzPts val="1100"/>
              <a:buFont typeface="Arial"/>
              <a:buNone/>
            </a:pPr>
            <a:r>
              <a:rPr lang="en" sz="600"/>
              <a:t>  for (i = 0; i &lt; ni; i++)                                              	 </a:t>
            </a:r>
            <a:endParaRPr sz="600"/>
          </a:p>
          <a:p>
            <a:pPr marL="0" lvl="0" indent="0" algn="l" rtl="0">
              <a:spcBef>
                <a:spcPts val="0"/>
              </a:spcBef>
              <a:spcAft>
                <a:spcPts val="0"/>
              </a:spcAft>
              <a:buClr>
                <a:schemeClr val="dk1"/>
              </a:buClr>
              <a:buSzPts val="1100"/>
              <a:buFont typeface="Arial"/>
              <a:buNone/>
            </a:pPr>
            <a:r>
              <a:rPr lang="en" sz="600"/>
              <a:t>	for (j = 0; j &lt; nj; j++) {                                                                     	 </a:t>
            </a:r>
            <a:endParaRPr sz="600"/>
          </a:p>
          <a:p>
            <a:pPr marL="0" lvl="0" indent="0" algn="l" rtl="0">
              <a:spcBef>
                <a:spcPts val="0"/>
              </a:spcBef>
              <a:spcAft>
                <a:spcPts val="0"/>
              </a:spcAft>
              <a:buClr>
                <a:schemeClr val="dk1"/>
              </a:buClr>
              <a:buSzPts val="1100"/>
              <a:buFont typeface="Arial"/>
              <a:buNone/>
            </a:pPr>
            <a:r>
              <a:rPr lang="en" sz="600"/>
              <a:t>  	tmp[i][j] = 0;                                                          	 </a:t>
            </a:r>
            <a:endParaRPr sz="600"/>
          </a:p>
          <a:p>
            <a:pPr marL="0" lvl="0" indent="0" algn="l" rtl="0">
              <a:spcBef>
                <a:spcPts val="0"/>
              </a:spcBef>
              <a:spcAft>
                <a:spcPts val="0"/>
              </a:spcAft>
              <a:buClr>
                <a:schemeClr val="dk1"/>
              </a:buClr>
              <a:buSzPts val="1100"/>
              <a:buFont typeface="Arial"/>
              <a:buNone/>
            </a:pPr>
            <a:r>
              <a:rPr lang="en" sz="600"/>
              <a:t>  	for (k = 0; k &lt; nk; ++k)                                            	 </a:t>
            </a:r>
            <a:endParaRPr sz="600"/>
          </a:p>
          <a:p>
            <a:pPr marL="0" lvl="0" indent="0" algn="l" rtl="0">
              <a:spcBef>
                <a:spcPts val="0"/>
              </a:spcBef>
              <a:spcAft>
                <a:spcPts val="0"/>
              </a:spcAft>
              <a:buClr>
                <a:schemeClr val="dk1"/>
              </a:buClr>
              <a:buSzPts val="1100"/>
              <a:buFont typeface="Arial"/>
              <a:buNone/>
            </a:pPr>
            <a:r>
              <a:rPr lang="en" sz="600"/>
              <a:t>    	tmp[i][j] += alpha * A[i][k] * B[k][j];</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r>
              <a:rPr lang="en" sz="600"/>
              <a:t>  for (i = 0; i &lt; ni; i++)                                              	 </a:t>
            </a:r>
            <a:endParaRPr sz="600"/>
          </a:p>
          <a:p>
            <a:pPr marL="0" lvl="0" indent="0" algn="l" rtl="0">
              <a:spcBef>
                <a:spcPts val="0"/>
              </a:spcBef>
              <a:spcAft>
                <a:spcPts val="0"/>
              </a:spcAft>
              <a:buClr>
                <a:schemeClr val="dk1"/>
              </a:buClr>
              <a:buSzPts val="1100"/>
              <a:buFont typeface="Arial"/>
              <a:buNone/>
            </a:pPr>
            <a:r>
              <a:rPr lang="en" sz="600"/>
              <a:t>	for (j = 0; j &lt; nl; j++) {</a:t>
            </a:r>
            <a:endParaRPr sz="600"/>
          </a:p>
          <a:p>
            <a:pPr marL="0" lvl="0" indent="0" algn="l" rtl="0">
              <a:spcBef>
                <a:spcPts val="0"/>
              </a:spcBef>
              <a:spcAft>
                <a:spcPts val="0"/>
              </a:spcAft>
              <a:buClr>
                <a:schemeClr val="dk1"/>
              </a:buClr>
              <a:buSzPts val="1100"/>
              <a:buFont typeface="Arial"/>
              <a:buNone/>
            </a:pPr>
            <a:r>
              <a:rPr lang="en" sz="600"/>
              <a:t>  	D[i][j] *= beta;                                                        	 </a:t>
            </a:r>
            <a:endParaRPr sz="600"/>
          </a:p>
          <a:p>
            <a:pPr marL="0" lvl="0" indent="0" algn="l" rtl="0">
              <a:spcBef>
                <a:spcPts val="0"/>
              </a:spcBef>
              <a:spcAft>
                <a:spcPts val="0"/>
              </a:spcAft>
              <a:buClr>
                <a:schemeClr val="dk1"/>
              </a:buClr>
              <a:buSzPts val="1100"/>
              <a:buFont typeface="Arial"/>
              <a:buNone/>
            </a:pPr>
            <a:r>
              <a:rPr lang="en" sz="600"/>
              <a:t>  	for (k = 0; k &lt; nj; ++k)                                            	 </a:t>
            </a:r>
            <a:endParaRPr sz="600"/>
          </a:p>
          <a:p>
            <a:pPr marL="0" lvl="0" indent="0" algn="l" rtl="0">
              <a:spcBef>
                <a:spcPts val="0"/>
              </a:spcBef>
              <a:spcAft>
                <a:spcPts val="0"/>
              </a:spcAft>
              <a:buClr>
                <a:schemeClr val="dk1"/>
              </a:buClr>
              <a:buSzPts val="1100"/>
              <a:buFont typeface="Arial"/>
              <a:buNone/>
            </a:pPr>
            <a:r>
              <a:rPr lang="en" sz="600"/>
              <a:t>    	D[i][j] += tmp[i][k] * C[k][j];</a:t>
            </a:r>
            <a:endParaRPr sz="600"/>
          </a:p>
          <a:p>
            <a:pPr marL="0" lvl="0" indent="0" algn="l" rtl="0">
              <a:spcBef>
                <a:spcPts val="0"/>
              </a:spcBef>
              <a:spcAft>
                <a:spcPts val="0"/>
              </a:spcAft>
              <a:buClr>
                <a:schemeClr val="dk1"/>
              </a:buClr>
              <a:buSzPts val="1100"/>
              <a:buFont typeface="Arial"/>
              <a:buNone/>
            </a:pPr>
            <a:r>
              <a:rPr lang="en" sz="600"/>
              <a:t>	}                                                                        	 </a:t>
            </a:r>
            <a:endParaRPr sz="600"/>
          </a:p>
          <a:p>
            <a:pPr marL="0" lvl="0" indent="0" algn="l" rtl="0">
              <a:spcBef>
                <a:spcPts val="0"/>
              </a:spcBef>
              <a:spcAft>
                <a:spcPts val="0"/>
              </a:spcAft>
              <a:buNone/>
            </a:pPr>
            <a:r>
              <a:rPr lang="en" sz="600"/>
              <a:t>}</a:t>
            </a:r>
            <a:endParaRPr sz="600"/>
          </a:p>
          <a:p>
            <a:pPr marL="0" lvl="0" indent="0" algn="l" rtl="0">
              <a:spcBef>
                <a:spcPts val="0"/>
              </a:spcBef>
              <a:spcAft>
                <a:spcPts val="0"/>
              </a:spcAft>
              <a:buNone/>
            </a:pPr>
            <a:endParaRPr sz="600"/>
          </a:p>
          <a:p>
            <a:pPr marL="0" lvl="0" indent="0" algn="l" rtl="0">
              <a:spcBef>
                <a:spcPts val="0"/>
              </a:spcBef>
              <a:spcAft>
                <a:spcPts val="0"/>
              </a:spcAft>
              <a:buClr>
                <a:schemeClr val="dk1"/>
              </a:buClr>
              <a:buSzPts val="1100"/>
              <a:buFont typeface="Arial"/>
              <a:buNone/>
            </a:pPr>
            <a:r>
              <a:rPr lang="en" sz="600"/>
              <a:t>void initMatrix(int **v, int n) {</a:t>
            </a:r>
            <a:endParaRPr sz="600"/>
          </a:p>
          <a:p>
            <a:pPr marL="0" lvl="0" indent="0" algn="l" rtl="0">
              <a:spcBef>
                <a:spcPts val="0"/>
              </a:spcBef>
              <a:spcAft>
                <a:spcPts val="0"/>
              </a:spcAft>
              <a:buClr>
                <a:schemeClr val="dk1"/>
              </a:buClr>
              <a:buSzPts val="1100"/>
              <a:buFont typeface="Arial"/>
              <a:buNone/>
            </a:pPr>
            <a:r>
              <a:rPr lang="en" sz="600"/>
              <a:t>  int i, j;</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r>
              <a:rPr lang="en" sz="600"/>
              <a:t>  for (i = 0; i &lt; n; i++) {</a:t>
            </a:r>
            <a:endParaRPr sz="600"/>
          </a:p>
          <a:p>
            <a:pPr marL="0" lvl="0" indent="0" algn="l" rtl="0">
              <a:spcBef>
                <a:spcPts val="0"/>
              </a:spcBef>
              <a:spcAft>
                <a:spcPts val="0"/>
              </a:spcAft>
              <a:buClr>
                <a:schemeClr val="dk1"/>
              </a:buClr>
              <a:buSzPts val="1100"/>
              <a:buFont typeface="Arial"/>
              <a:buNone/>
            </a:pPr>
            <a:r>
              <a:rPr lang="en" sz="600"/>
              <a:t>    for (j = 0; j &lt; n; j++) {</a:t>
            </a:r>
            <a:endParaRPr sz="600"/>
          </a:p>
          <a:p>
            <a:pPr marL="0" lvl="0" indent="0" algn="l" rtl="0">
              <a:spcBef>
                <a:spcPts val="0"/>
              </a:spcBef>
              <a:spcAft>
                <a:spcPts val="0"/>
              </a:spcAft>
              <a:buClr>
                <a:schemeClr val="dk1"/>
              </a:buClr>
              <a:buSzPts val="1100"/>
              <a:buFont typeface="Arial"/>
              <a:buNone/>
            </a:pPr>
            <a:r>
              <a:rPr lang="en" sz="600"/>
              <a:t>      v[i][j] = 0;</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r>
              <a:rPr lang="en" sz="600"/>
              <a:t>}</a:t>
            </a:r>
            <a:endParaRPr sz="600"/>
          </a:p>
          <a:p>
            <a:pPr marL="0" lvl="0" indent="0" algn="l" rtl="0">
              <a:spcBef>
                <a:spcPts val="0"/>
              </a:spcBef>
              <a:spcAft>
                <a:spcPts val="0"/>
              </a:spcAft>
              <a:buNone/>
            </a:pPr>
            <a:endParaRPr sz="600"/>
          </a:p>
          <a:p>
            <a:pPr marL="0" lvl="0" indent="0" algn="l" rtl="0">
              <a:spcBef>
                <a:spcPts val="0"/>
              </a:spcBef>
              <a:spcAft>
                <a:spcPts val="0"/>
              </a:spcAft>
              <a:buClr>
                <a:schemeClr val="dk1"/>
              </a:buClr>
              <a:buSzPts val="1100"/>
              <a:buFont typeface="Arial"/>
              <a:buNone/>
            </a:pPr>
            <a:r>
              <a:rPr lang="en" sz="600"/>
              <a:t>void kernel_trmm(int m, int n, float alpha, float **A, float **B)</a:t>
            </a:r>
            <a:endParaRPr sz="600"/>
          </a:p>
          <a:p>
            <a:pPr marL="0" lvl="0" indent="0" algn="l" rtl="0">
              <a:spcBef>
                <a:spcPts val="0"/>
              </a:spcBef>
              <a:spcAft>
                <a:spcPts val="0"/>
              </a:spcAft>
              <a:buClr>
                <a:schemeClr val="dk1"/>
              </a:buClr>
              <a:buSzPts val="1100"/>
              <a:buFont typeface="Arial"/>
              <a:buNone/>
            </a:pPr>
            <a:r>
              <a:rPr lang="en" sz="600"/>
              <a:t>{</a:t>
            </a:r>
            <a:endParaRPr sz="600"/>
          </a:p>
          <a:p>
            <a:pPr marL="0" lvl="0" indent="0" algn="l" rtl="0">
              <a:spcBef>
                <a:spcPts val="0"/>
              </a:spcBef>
              <a:spcAft>
                <a:spcPts val="0"/>
              </a:spcAft>
              <a:buClr>
                <a:schemeClr val="dk1"/>
              </a:buClr>
              <a:buSzPts val="1100"/>
              <a:buFont typeface="Arial"/>
              <a:buNone/>
            </a:pPr>
            <a:r>
              <a:rPr lang="en" sz="600"/>
              <a:t>  int i, j, k;</a:t>
            </a:r>
            <a:endParaRPr sz="600"/>
          </a:p>
          <a:p>
            <a:pPr marL="0" lvl="0" indent="0" algn="l" rtl="0">
              <a:spcBef>
                <a:spcPts val="0"/>
              </a:spcBef>
              <a:spcAft>
                <a:spcPts val="0"/>
              </a:spcAft>
              <a:buClr>
                <a:schemeClr val="dk1"/>
              </a:buClr>
              <a:buSzPts val="1100"/>
              <a:buFont typeface="Arial"/>
              <a:buNone/>
            </a:pPr>
            <a:r>
              <a:rPr lang="en" sz="600"/>
              <a:t>  float temp;</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r>
              <a:rPr lang="en" sz="600"/>
              <a:t>  for (i = 0; i &lt; m; i++)</a:t>
            </a:r>
            <a:endParaRPr sz="600"/>
          </a:p>
          <a:p>
            <a:pPr marL="0" lvl="0" indent="0" algn="l" rtl="0">
              <a:spcBef>
                <a:spcPts val="0"/>
              </a:spcBef>
              <a:spcAft>
                <a:spcPts val="0"/>
              </a:spcAft>
              <a:buClr>
                <a:schemeClr val="dk1"/>
              </a:buClr>
              <a:buSzPts val="1100"/>
              <a:buFont typeface="Arial"/>
              <a:buNone/>
            </a:pPr>
            <a:r>
              <a:rPr lang="en" sz="600"/>
              <a:t>	for (j = 0; j &lt; n; j++) {</a:t>
            </a:r>
            <a:endParaRPr sz="600"/>
          </a:p>
          <a:p>
            <a:pPr marL="0" lvl="0" indent="0" algn="l" rtl="0">
              <a:spcBef>
                <a:spcPts val="0"/>
              </a:spcBef>
              <a:spcAft>
                <a:spcPts val="0"/>
              </a:spcAft>
              <a:buClr>
                <a:schemeClr val="dk1"/>
              </a:buClr>
              <a:buSzPts val="1100"/>
              <a:buFont typeface="Arial"/>
              <a:buNone/>
            </a:pPr>
            <a:r>
              <a:rPr lang="en" sz="600"/>
              <a:t>  	for (k = i+1; k &lt; m; k++)</a:t>
            </a:r>
            <a:endParaRPr sz="600"/>
          </a:p>
          <a:p>
            <a:pPr marL="0" lvl="0" indent="0" algn="l" rtl="0">
              <a:spcBef>
                <a:spcPts val="0"/>
              </a:spcBef>
              <a:spcAft>
                <a:spcPts val="0"/>
              </a:spcAft>
              <a:buClr>
                <a:schemeClr val="dk1"/>
              </a:buClr>
              <a:buSzPts val="1100"/>
              <a:buFont typeface="Arial"/>
              <a:buNone/>
            </a:pPr>
            <a:r>
              <a:rPr lang="en" sz="600"/>
              <a:t>    	B[i][j] += A[k][i] * B[k][j];</a:t>
            </a:r>
            <a:endParaRPr sz="600"/>
          </a:p>
          <a:p>
            <a:pPr marL="0" lvl="0" indent="0" algn="l" rtl="0">
              <a:spcBef>
                <a:spcPts val="0"/>
              </a:spcBef>
              <a:spcAft>
                <a:spcPts val="0"/>
              </a:spcAft>
              <a:buClr>
                <a:schemeClr val="dk1"/>
              </a:buClr>
              <a:buSzPts val="1100"/>
              <a:buFont typeface="Arial"/>
              <a:buNone/>
            </a:pPr>
            <a:r>
              <a:rPr lang="en" sz="600"/>
              <a:t>  	B[i][j] = alpha * B[i][j];</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None/>
            </a:pPr>
            <a:r>
              <a:rPr lang="en" sz="600"/>
              <a:t>}</a:t>
            </a:r>
            <a:endParaRPr sz="600"/>
          </a:p>
          <a:p>
            <a:pPr marL="0" lvl="0" indent="0" algn="l" rtl="0">
              <a:spcBef>
                <a:spcPts val="0"/>
              </a:spcBef>
              <a:spcAft>
                <a:spcPts val="0"/>
              </a:spcAft>
              <a:buNone/>
            </a:pPr>
            <a:endParaRPr sz="600"/>
          </a:p>
          <a:p>
            <a:pPr marL="0" lvl="0" indent="0" algn="l" rtl="0">
              <a:spcBef>
                <a:spcPts val="0"/>
              </a:spcBef>
              <a:spcAft>
                <a:spcPts val="0"/>
              </a:spcAft>
              <a:buClr>
                <a:schemeClr val="dk1"/>
              </a:buClr>
              <a:buSzPts val="1100"/>
              <a:buFont typeface="Arial"/>
              <a:buNone/>
            </a:pPr>
            <a:r>
              <a:rPr lang="en" sz="600"/>
              <a:t>void kernel_seidel_2d(int n, int tsteps, float **A)</a:t>
            </a:r>
            <a:endParaRPr sz="600"/>
          </a:p>
          <a:p>
            <a:pPr marL="0" lvl="0" indent="0" algn="l" rtl="0">
              <a:spcBef>
                <a:spcPts val="0"/>
              </a:spcBef>
              <a:spcAft>
                <a:spcPts val="0"/>
              </a:spcAft>
              <a:buClr>
                <a:schemeClr val="dk1"/>
              </a:buClr>
              <a:buSzPts val="1100"/>
              <a:buFont typeface="Arial"/>
              <a:buNone/>
            </a:pPr>
            <a:r>
              <a:rPr lang="en" sz="600"/>
              <a:t>{</a:t>
            </a:r>
            <a:endParaRPr sz="600"/>
          </a:p>
          <a:p>
            <a:pPr marL="0" lvl="0" indent="0" algn="l" rtl="0">
              <a:spcBef>
                <a:spcPts val="0"/>
              </a:spcBef>
              <a:spcAft>
                <a:spcPts val="0"/>
              </a:spcAft>
              <a:buClr>
                <a:schemeClr val="dk1"/>
              </a:buClr>
              <a:buSzPts val="1100"/>
              <a:buFont typeface="Arial"/>
              <a:buNone/>
            </a:pPr>
            <a:r>
              <a:rPr lang="en" sz="600"/>
              <a:t>  int t, i, j;</a:t>
            </a:r>
            <a:endParaRPr sz="600"/>
          </a:p>
          <a:p>
            <a:pPr marL="0" lvl="0" indent="0" algn="l" rtl="0">
              <a:spcBef>
                <a:spcPts val="0"/>
              </a:spcBef>
              <a:spcAft>
                <a:spcPts val="0"/>
              </a:spcAft>
              <a:buClr>
                <a:schemeClr val="dk1"/>
              </a:buClr>
              <a:buSzPts val="1100"/>
              <a:buFont typeface="Arial"/>
              <a:buNone/>
            </a:pPr>
            <a:r>
              <a:rPr lang="en" sz="600"/>
              <a:t>  for (t = 0; t &lt;= tsteps - 1; t++)</a:t>
            </a:r>
            <a:endParaRPr sz="600"/>
          </a:p>
          <a:p>
            <a:pPr marL="0" lvl="0" indent="0" algn="l" rtl="0">
              <a:spcBef>
                <a:spcPts val="0"/>
              </a:spcBef>
              <a:spcAft>
                <a:spcPts val="0"/>
              </a:spcAft>
              <a:buClr>
                <a:schemeClr val="dk1"/>
              </a:buClr>
              <a:buSzPts val="1100"/>
              <a:buFont typeface="Arial"/>
              <a:buNone/>
            </a:pPr>
            <a:r>
              <a:rPr lang="en" sz="600"/>
              <a:t>	for (i = 1; i &lt;= n - 2; i++)</a:t>
            </a:r>
            <a:endParaRPr sz="600"/>
          </a:p>
          <a:p>
            <a:pPr marL="0" lvl="0" indent="0" algn="l" rtl="0">
              <a:spcBef>
                <a:spcPts val="0"/>
              </a:spcBef>
              <a:spcAft>
                <a:spcPts val="0"/>
              </a:spcAft>
              <a:buClr>
                <a:schemeClr val="dk1"/>
              </a:buClr>
              <a:buSzPts val="1100"/>
              <a:buFont typeface="Arial"/>
              <a:buNone/>
            </a:pPr>
            <a:r>
              <a:rPr lang="en" sz="600"/>
              <a:t>  	for (j = 1; j &lt;= n - 2; j++)</a:t>
            </a:r>
            <a:endParaRPr sz="600"/>
          </a:p>
          <a:p>
            <a:pPr marL="0" lvl="0" indent="0" algn="l" rtl="0">
              <a:spcBef>
                <a:spcPts val="0"/>
              </a:spcBef>
              <a:spcAft>
                <a:spcPts val="0"/>
              </a:spcAft>
              <a:buClr>
                <a:schemeClr val="dk1"/>
              </a:buClr>
              <a:buSzPts val="1100"/>
              <a:buFont typeface="Arial"/>
              <a:buNone/>
            </a:pPr>
            <a:r>
              <a:rPr lang="en" sz="600"/>
              <a:t>    	A[i][j] = (A[i-1][j-1] + A[i-1][j] + A[i-1][j+1]</a:t>
            </a:r>
            <a:endParaRPr sz="600"/>
          </a:p>
          <a:p>
            <a:pPr marL="0" lvl="0" indent="0" algn="l" rtl="0">
              <a:spcBef>
                <a:spcPts val="0"/>
              </a:spcBef>
              <a:spcAft>
                <a:spcPts val="0"/>
              </a:spcAft>
              <a:buClr>
                <a:schemeClr val="dk1"/>
              </a:buClr>
              <a:buSzPts val="1100"/>
              <a:buFont typeface="Arial"/>
              <a:buNone/>
            </a:pPr>
            <a:r>
              <a:rPr lang="en" sz="600"/>
              <a:t>            	+ A[i][j-1] + A[i][j] + A[i][j+1]</a:t>
            </a:r>
            <a:endParaRPr sz="600"/>
          </a:p>
          <a:p>
            <a:pPr marL="0" lvl="0" indent="0" algn="l" rtl="0">
              <a:spcBef>
                <a:spcPts val="0"/>
              </a:spcBef>
              <a:spcAft>
                <a:spcPts val="0"/>
              </a:spcAft>
              <a:buClr>
                <a:schemeClr val="dk1"/>
              </a:buClr>
              <a:buSzPts val="1100"/>
              <a:buFont typeface="Arial"/>
              <a:buNone/>
            </a:pPr>
            <a:r>
              <a:rPr lang="en" sz="600"/>
              <a:t>            	+ A[i+1][j-1] + A[i+1][j] + A[i+1][j+1])/9.0;</a:t>
            </a:r>
            <a:endParaRPr sz="600"/>
          </a:p>
          <a:p>
            <a:pPr marL="0" lvl="0" indent="0" algn="l" rtl="0">
              <a:spcBef>
                <a:spcPts val="0"/>
              </a:spcBef>
              <a:spcAft>
                <a:spcPts val="0"/>
              </a:spcAft>
              <a:buNone/>
            </a:pPr>
            <a:r>
              <a:rPr lang="en" sz="600"/>
              <a:t>}</a:t>
            </a:r>
            <a:endParaRPr sz="600"/>
          </a:p>
          <a:p>
            <a:pPr marL="0" lvl="0" indent="0" algn="l" rtl="0">
              <a:spcBef>
                <a:spcPts val="0"/>
              </a:spcBef>
              <a:spcAft>
                <a:spcPts val="0"/>
              </a:spcAft>
              <a:buNone/>
            </a:pPr>
            <a:endParaRPr sz="600"/>
          </a:p>
          <a:p>
            <a:pPr marL="0" lvl="0" indent="0" algn="l" rtl="0">
              <a:spcBef>
                <a:spcPts val="0"/>
              </a:spcBef>
              <a:spcAft>
                <a:spcPts val="0"/>
              </a:spcAft>
              <a:buClr>
                <a:schemeClr val="dk1"/>
              </a:buClr>
              <a:buSzPts val="1100"/>
              <a:buFont typeface="Arial"/>
              <a:buNone/>
            </a:pPr>
            <a:r>
              <a:rPr lang="en" sz="600"/>
              <a:t>void kernel_trisolv(int n, float **L, float *x, float *b)</a:t>
            </a:r>
            <a:endParaRPr sz="600"/>
          </a:p>
          <a:p>
            <a:pPr marL="0" lvl="0" indent="0" algn="l" rtl="0">
              <a:spcBef>
                <a:spcPts val="0"/>
              </a:spcBef>
              <a:spcAft>
                <a:spcPts val="0"/>
              </a:spcAft>
              <a:buClr>
                <a:schemeClr val="dk1"/>
              </a:buClr>
              <a:buSzPts val="1100"/>
              <a:buFont typeface="Arial"/>
              <a:buNone/>
            </a:pPr>
            <a:r>
              <a:rPr lang="en" sz="600"/>
              <a:t>{</a:t>
            </a:r>
            <a:endParaRPr sz="600"/>
          </a:p>
          <a:p>
            <a:pPr marL="0" lvl="0" indent="0" algn="l" rtl="0">
              <a:spcBef>
                <a:spcPts val="0"/>
              </a:spcBef>
              <a:spcAft>
                <a:spcPts val="0"/>
              </a:spcAft>
              <a:buClr>
                <a:schemeClr val="dk1"/>
              </a:buClr>
              <a:buSzPts val="1100"/>
              <a:buFont typeface="Arial"/>
              <a:buNone/>
            </a:pPr>
            <a:r>
              <a:rPr lang="en" sz="600"/>
              <a:t>  int i, j;</a:t>
            </a:r>
            <a:endParaRPr sz="600"/>
          </a:p>
          <a:p>
            <a:pPr marL="0" lvl="0" indent="0" algn="l" rtl="0">
              <a:spcBef>
                <a:spcPts val="0"/>
              </a:spcBef>
              <a:spcAft>
                <a:spcPts val="0"/>
              </a:spcAft>
              <a:buClr>
                <a:schemeClr val="dk1"/>
              </a:buClr>
              <a:buSzPts val="1100"/>
              <a:buFont typeface="Arial"/>
              <a:buNone/>
            </a:pPr>
            <a:r>
              <a:rPr lang="en" sz="600"/>
              <a:t>  for (i = 0; i &lt; n; i++)</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r>
              <a:rPr lang="en" sz="600"/>
              <a:t>  	x[i] = b[i];</a:t>
            </a:r>
            <a:endParaRPr sz="600"/>
          </a:p>
          <a:p>
            <a:pPr marL="0" lvl="0" indent="0" algn="l" rtl="0">
              <a:spcBef>
                <a:spcPts val="0"/>
              </a:spcBef>
              <a:spcAft>
                <a:spcPts val="0"/>
              </a:spcAft>
              <a:buClr>
                <a:schemeClr val="dk1"/>
              </a:buClr>
              <a:buSzPts val="1100"/>
              <a:buFont typeface="Arial"/>
              <a:buNone/>
            </a:pPr>
            <a:r>
              <a:rPr lang="en" sz="600"/>
              <a:t>  	for (j = 0; j &lt;i; j++)</a:t>
            </a:r>
            <a:endParaRPr sz="600"/>
          </a:p>
          <a:p>
            <a:pPr marL="0" lvl="0" indent="0" algn="l" rtl="0">
              <a:spcBef>
                <a:spcPts val="0"/>
              </a:spcBef>
              <a:spcAft>
                <a:spcPts val="0"/>
              </a:spcAft>
              <a:buClr>
                <a:schemeClr val="dk1"/>
              </a:buClr>
              <a:buSzPts val="1100"/>
              <a:buFont typeface="Arial"/>
              <a:buNone/>
            </a:pPr>
            <a:r>
              <a:rPr lang="en" sz="600"/>
              <a:t>    	x[i] -= L[i][j] * x[j];</a:t>
            </a:r>
            <a:endParaRPr sz="600"/>
          </a:p>
          <a:p>
            <a:pPr marL="0" lvl="0" indent="0" algn="l" rtl="0">
              <a:spcBef>
                <a:spcPts val="0"/>
              </a:spcBef>
              <a:spcAft>
                <a:spcPts val="0"/>
              </a:spcAft>
              <a:buClr>
                <a:schemeClr val="dk1"/>
              </a:buClr>
              <a:buSzPts val="1100"/>
              <a:buFont typeface="Arial"/>
              <a:buNone/>
            </a:pPr>
            <a:r>
              <a:rPr lang="en" sz="600"/>
              <a:t>  	x[i] = x[i] / L[i][i];</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None/>
            </a:pPr>
            <a:r>
              <a:rPr lang="en" sz="600"/>
              <a:t>}</a:t>
            </a:r>
            <a:endParaRPr sz="600"/>
          </a:p>
        </p:txBody>
      </p:sp>
      <p:sp>
        <p:nvSpPr>
          <p:cNvPr id="346" name="Google Shape;346;p38"/>
          <p:cNvSpPr txBox="1"/>
          <p:nvPr/>
        </p:nvSpPr>
        <p:spPr>
          <a:xfrm>
            <a:off x="6040875" y="370375"/>
            <a:ext cx="2721900" cy="6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600"/>
              <a:t>float sqrt(float);</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r>
              <a:rPr lang="en" sz="600"/>
              <a:t>void kernel_gramschmidt(int m, int n, float **A, float **R, float **Q)</a:t>
            </a:r>
            <a:endParaRPr sz="600"/>
          </a:p>
          <a:p>
            <a:pPr marL="0" lvl="0" indent="0" algn="l" rtl="0">
              <a:spcBef>
                <a:spcPts val="0"/>
              </a:spcBef>
              <a:spcAft>
                <a:spcPts val="0"/>
              </a:spcAft>
              <a:buClr>
                <a:schemeClr val="dk1"/>
              </a:buClr>
              <a:buSzPts val="1100"/>
              <a:buFont typeface="Arial"/>
              <a:buNone/>
            </a:pPr>
            <a:r>
              <a:rPr lang="en" sz="600"/>
              <a:t>{</a:t>
            </a:r>
            <a:endParaRPr sz="600"/>
          </a:p>
          <a:p>
            <a:pPr marL="0" lvl="0" indent="0" algn="l" rtl="0">
              <a:spcBef>
                <a:spcPts val="0"/>
              </a:spcBef>
              <a:spcAft>
                <a:spcPts val="0"/>
              </a:spcAft>
              <a:buClr>
                <a:schemeClr val="dk1"/>
              </a:buClr>
              <a:buSzPts val="1100"/>
              <a:buFont typeface="Arial"/>
              <a:buNone/>
            </a:pPr>
            <a:r>
              <a:rPr lang="en" sz="600"/>
              <a:t>  int i, j, k;</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r>
              <a:rPr lang="en" sz="600"/>
              <a:t>  float nrm;</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r>
              <a:rPr lang="en" sz="600"/>
              <a:t>  for (k = 0; k &lt; n; k++) {</a:t>
            </a:r>
            <a:endParaRPr sz="600"/>
          </a:p>
          <a:p>
            <a:pPr marL="0" lvl="0" indent="0" algn="l" rtl="0">
              <a:spcBef>
                <a:spcPts val="0"/>
              </a:spcBef>
              <a:spcAft>
                <a:spcPts val="0"/>
              </a:spcAft>
              <a:buClr>
                <a:schemeClr val="dk1"/>
              </a:buClr>
              <a:buSzPts val="1100"/>
              <a:buFont typeface="Arial"/>
              <a:buNone/>
            </a:pPr>
            <a:r>
              <a:rPr lang="en" sz="600"/>
              <a:t>	nrm = 0.0;</a:t>
            </a:r>
            <a:endParaRPr sz="600"/>
          </a:p>
          <a:p>
            <a:pPr marL="0" lvl="0" indent="0" algn="l" rtl="0">
              <a:spcBef>
                <a:spcPts val="0"/>
              </a:spcBef>
              <a:spcAft>
                <a:spcPts val="0"/>
              </a:spcAft>
              <a:buClr>
                <a:schemeClr val="dk1"/>
              </a:buClr>
              <a:buSzPts val="1100"/>
              <a:buFont typeface="Arial"/>
              <a:buNone/>
            </a:pPr>
            <a:r>
              <a:rPr lang="en" sz="600"/>
              <a:t>	for (i = 0; i &lt; m; i++)</a:t>
            </a:r>
            <a:endParaRPr sz="600"/>
          </a:p>
          <a:p>
            <a:pPr marL="0" lvl="0" indent="0" algn="l" rtl="0">
              <a:spcBef>
                <a:spcPts val="0"/>
              </a:spcBef>
              <a:spcAft>
                <a:spcPts val="0"/>
              </a:spcAft>
              <a:buClr>
                <a:schemeClr val="dk1"/>
              </a:buClr>
              <a:buSzPts val="1100"/>
              <a:buFont typeface="Arial"/>
              <a:buNone/>
            </a:pPr>
            <a:r>
              <a:rPr lang="en" sz="600"/>
              <a:t>  	nrm += A[i][k] * A[i][k];</a:t>
            </a:r>
            <a:endParaRPr sz="600"/>
          </a:p>
          <a:p>
            <a:pPr marL="0" lvl="0" indent="0" algn="l" rtl="0">
              <a:spcBef>
                <a:spcPts val="0"/>
              </a:spcBef>
              <a:spcAft>
                <a:spcPts val="0"/>
              </a:spcAft>
              <a:buClr>
                <a:schemeClr val="dk1"/>
              </a:buClr>
              <a:buSzPts val="1100"/>
              <a:buFont typeface="Arial"/>
              <a:buNone/>
            </a:pPr>
            <a:r>
              <a:rPr lang="en" sz="600"/>
              <a:t>	R[k][k] = sqrt(nrm);</a:t>
            </a:r>
            <a:endParaRPr sz="600"/>
          </a:p>
          <a:p>
            <a:pPr marL="0" lvl="0" indent="0" algn="l" rtl="0">
              <a:spcBef>
                <a:spcPts val="0"/>
              </a:spcBef>
              <a:spcAft>
                <a:spcPts val="0"/>
              </a:spcAft>
              <a:buClr>
                <a:schemeClr val="dk1"/>
              </a:buClr>
              <a:buSzPts val="1100"/>
              <a:buFont typeface="Arial"/>
              <a:buNone/>
            </a:pPr>
            <a:r>
              <a:rPr lang="en" sz="600"/>
              <a:t>	for (i = 0; i &lt; m; i++)</a:t>
            </a:r>
            <a:endParaRPr sz="600"/>
          </a:p>
          <a:p>
            <a:pPr marL="0" lvl="0" indent="0" algn="l" rtl="0">
              <a:spcBef>
                <a:spcPts val="0"/>
              </a:spcBef>
              <a:spcAft>
                <a:spcPts val="0"/>
              </a:spcAft>
              <a:buClr>
                <a:schemeClr val="dk1"/>
              </a:buClr>
              <a:buSzPts val="1100"/>
              <a:buFont typeface="Arial"/>
              <a:buNone/>
            </a:pPr>
            <a:r>
              <a:rPr lang="en" sz="600"/>
              <a:t>  	Q[i][k] = A[i][k] / R[k][k];</a:t>
            </a:r>
            <a:endParaRPr sz="600"/>
          </a:p>
          <a:p>
            <a:pPr marL="0" lvl="0" indent="0" algn="l" rtl="0">
              <a:spcBef>
                <a:spcPts val="0"/>
              </a:spcBef>
              <a:spcAft>
                <a:spcPts val="0"/>
              </a:spcAft>
              <a:buClr>
                <a:schemeClr val="dk1"/>
              </a:buClr>
              <a:buSzPts val="1100"/>
              <a:buFont typeface="Arial"/>
              <a:buNone/>
            </a:pPr>
            <a:r>
              <a:rPr lang="en" sz="600"/>
              <a:t>	for (j = k + 1; j &lt; n; j++) {</a:t>
            </a:r>
            <a:endParaRPr sz="600"/>
          </a:p>
          <a:p>
            <a:pPr marL="0" lvl="0" indent="0" algn="l" rtl="0">
              <a:spcBef>
                <a:spcPts val="0"/>
              </a:spcBef>
              <a:spcAft>
                <a:spcPts val="0"/>
              </a:spcAft>
              <a:buClr>
                <a:schemeClr val="dk1"/>
              </a:buClr>
              <a:buSzPts val="1100"/>
              <a:buFont typeface="Arial"/>
              <a:buNone/>
            </a:pPr>
            <a:r>
              <a:rPr lang="en" sz="600"/>
              <a:t>  	R[k][j] = 0.0;</a:t>
            </a:r>
            <a:endParaRPr sz="600"/>
          </a:p>
          <a:p>
            <a:pPr marL="0" lvl="0" indent="0" algn="l" rtl="0">
              <a:spcBef>
                <a:spcPts val="0"/>
              </a:spcBef>
              <a:spcAft>
                <a:spcPts val="0"/>
              </a:spcAft>
              <a:buClr>
                <a:schemeClr val="dk1"/>
              </a:buClr>
              <a:buSzPts val="1100"/>
              <a:buFont typeface="Arial"/>
              <a:buNone/>
            </a:pPr>
            <a:r>
              <a:rPr lang="en" sz="600"/>
              <a:t>  	for (i = 0; i &lt; m; i++)</a:t>
            </a:r>
            <a:endParaRPr sz="600"/>
          </a:p>
          <a:p>
            <a:pPr marL="0" lvl="0" indent="0" algn="l" rtl="0">
              <a:spcBef>
                <a:spcPts val="0"/>
              </a:spcBef>
              <a:spcAft>
                <a:spcPts val="0"/>
              </a:spcAft>
              <a:buClr>
                <a:schemeClr val="dk1"/>
              </a:buClr>
              <a:buSzPts val="1100"/>
              <a:buFont typeface="Arial"/>
              <a:buNone/>
            </a:pPr>
            <a:r>
              <a:rPr lang="en" sz="600"/>
              <a:t>    	R[k][j] += Q[i][k] * A[i][j];</a:t>
            </a:r>
            <a:endParaRPr sz="600"/>
          </a:p>
          <a:p>
            <a:pPr marL="0" lvl="0" indent="0" algn="l" rtl="0">
              <a:spcBef>
                <a:spcPts val="0"/>
              </a:spcBef>
              <a:spcAft>
                <a:spcPts val="0"/>
              </a:spcAft>
              <a:buClr>
                <a:schemeClr val="dk1"/>
              </a:buClr>
              <a:buSzPts val="1100"/>
              <a:buFont typeface="Arial"/>
              <a:buNone/>
            </a:pPr>
            <a:r>
              <a:rPr lang="en" sz="600"/>
              <a:t>  	for (i = 0; i &lt; m; i++)</a:t>
            </a:r>
            <a:endParaRPr sz="600"/>
          </a:p>
          <a:p>
            <a:pPr marL="0" lvl="0" indent="0" algn="l" rtl="0">
              <a:spcBef>
                <a:spcPts val="0"/>
              </a:spcBef>
              <a:spcAft>
                <a:spcPts val="0"/>
              </a:spcAft>
              <a:buClr>
                <a:schemeClr val="dk1"/>
              </a:buClr>
              <a:buSzPts val="1100"/>
              <a:buFont typeface="Arial"/>
              <a:buNone/>
            </a:pPr>
            <a:r>
              <a:rPr lang="en" sz="600"/>
              <a:t>    	A[i][j] = A[i][j] - Q[i][k] * R[k][j];</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None/>
            </a:pPr>
            <a:r>
              <a:rPr lang="en" sz="600"/>
              <a:t>}</a:t>
            </a:r>
            <a:endParaRPr sz="600"/>
          </a:p>
          <a:p>
            <a:pPr marL="0" lvl="0" indent="0" algn="l" rtl="0">
              <a:spcBef>
                <a:spcPts val="0"/>
              </a:spcBef>
              <a:spcAft>
                <a:spcPts val="0"/>
              </a:spcAft>
              <a:buNone/>
            </a:pPr>
            <a:endParaRPr sz="600"/>
          </a:p>
          <a:p>
            <a:pPr marL="0" lvl="0" indent="0" algn="l" rtl="0">
              <a:spcBef>
                <a:spcPts val="0"/>
              </a:spcBef>
              <a:spcAft>
                <a:spcPts val="0"/>
              </a:spcAft>
              <a:buClr>
                <a:schemeClr val="dk1"/>
              </a:buClr>
              <a:buSzPts val="1100"/>
              <a:buFont typeface="Arial"/>
              <a:buNone/>
            </a:pPr>
            <a:r>
              <a:rPr lang="en" sz="600"/>
              <a:t>void kernel_floyd_warshall(int **path, int n)</a:t>
            </a:r>
            <a:endParaRPr sz="600"/>
          </a:p>
          <a:p>
            <a:pPr marL="0" lvl="0" indent="0" algn="l" rtl="0">
              <a:spcBef>
                <a:spcPts val="0"/>
              </a:spcBef>
              <a:spcAft>
                <a:spcPts val="0"/>
              </a:spcAft>
              <a:buClr>
                <a:schemeClr val="dk1"/>
              </a:buClr>
              <a:buSzPts val="1100"/>
              <a:buFont typeface="Arial"/>
              <a:buNone/>
            </a:pPr>
            <a:r>
              <a:rPr lang="en" sz="600"/>
              <a:t>{</a:t>
            </a:r>
            <a:endParaRPr sz="600"/>
          </a:p>
          <a:p>
            <a:pPr marL="0" lvl="0" indent="0" algn="l" rtl="0">
              <a:spcBef>
                <a:spcPts val="0"/>
              </a:spcBef>
              <a:spcAft>
                <a:spcPts val="0"/>
              </a:spcAft>
              <a:buClr>
                <a:schemeClr val="dk1"/>
              </a:buClr>
              <a:buSzPts val="1100"/>
              <a:buFont typeface="Arial"/>
              <a:buNone/>
            </a:pPr>
            <a:r>
              <a:rPr lang="en" sz="600"/>
              <a:t>  int i, j, k;</a:t>
            </a:r>
            <a:endParaRPr sz="600"/>
          </a:p>
          <a:p>
            <a:pPr marL="0" lvl="0" indent="0" algn="l" rtl="0">
              <a:spcBef>
                <a:spcPts val="0"/>
              </a:spcBef>
              <a:spcAft>
                <a:spcPts val="0"/>
              </a:spcAft>
              <a:buClr>
                <a:schemeClr val="dk1"/>
              </a:buClr>
              <a:buSzPts val="1100"/>
              <a:buFont typeface="Arial"/>
              <a:buNone/>
            </a:pPr>
            <a:r>
              <a:rPr lang="en" sz="600"/>
              <a:t>  for (k = 0; k &lt; n; k++) {</a:t>
            </a:r>
            <a:endParaRPr sz="600"/>
          </a:p>
          <a:p>
            <a:pPr marL="0" lvl="0" indent="0" algn="l" rtl="0">
              <a:spcBef>
                <a:spcPts val="0"/>
              </a:spcBef>
              <a:spcAft>
                <a:spcPts val="0"/>
              </a:spcAft>
              <a:buClr>
                <a:schemeClr val="dk1"/>
              </a:buClr>
              <a:buSzPts val="1100"/>
              <a:buFont typeface="Arial"/>
              <a:buNone/>
            </a:pPr>
            <a:r>
              <a:rPr lang="en" sz="600"/>
              <a:t>	for (i = 0; i &lt; n; i++)</a:t>
            </a:r>
            <a:endParaRPr sz="600"/>
          </a:p>
          <a:p>
            <a:pPr marL="0" lvl="0" indent="0" algn="l" rtl="0">
              <a:spcBef>
                <a:spcPts val="0"/>
              </a:spcBef>
              <a:spcAft>
                <a:spcPts val="0"/>
              </a:spcAft>
              <a:buClr>
                <a:schemeClr val="dk1"/>
              </a:buClr>
              <a:buSzPts val="1100"/>
              <a:buFont typeface="Arial"/>
              <a:buNone/>
            </a:pPr>
            <a:r>
              <a:rPr lang="en" sz="600"/>
              <a:t>  	for (j = 0; j &lt; n; j++)</a:t>
            </a:r>
            <a:endParaRPr sz="600"/>
          </a:p>
          <a:p>
            <a:pPr marL="0" lvl="0" indent="0" algn="l" rtl="0">
              <a:spcBef>
                <a:spcPts val="0"/>
              </a:spcBef>
              <a:spcAft>
                <a:spcPts val="0"/>
              </a:spcAft>
              <a:buClr>
                <a:schemeClr val="dk1"/>
              </a:buClr>
              <a:buSzPts val="1100"/>
              <a:buFont typeface="Arial"/>
              <a:buNone/>
            </a:pPr>
            <a:r>
              <a:rPr lang="en" sz="600"/>
              <a:t>    	path[i][j] = path[i][j] &lt; path[i][k] + path[k][j] ?</a:t>
            </a:r>
            <a:endParaRPr sz="600"/>
          </a:p>
          <a:p>
            <a:pPr marL="0" lvl="0" indent="0" algn="l" rtl="0">
              <a:spcBef>
                <a:spcPts val="0"/>
              </a:spcBef>
              <a:spcAft>
                <a:spcPts val="0"/>
              </a:spcAft>
              <a:buClr>
                <a:schemeClr val="dk1"/>
              </a:buClr>
              <a:buSzPts val="1100"/>
              <a:buFont typeface="Arial"/>
              <a:buNone/>
            </a:pPr>
            <a:r>
              <a:rPr lang="en" sz="600"/>
              <a:t>      	path[i][j] : path[i][k] + path[k][j];</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None/>
            </a:pPr>
            <a:r>
              <a:rPr lang="en" sz="600"/>
              <a:t>}</a:t>
            </a:r>
            <a:endParaRPr sz="600"/>
          </a:p>
          <a:p>
            <a:pPr marL="0" lvl="0" indent="0" algn="l" rtl="0">
              <a:spcBef>
                <a:spcPts val="0"/>
              </a:spcBef>
              <a:spcAft>
                <a:spcPts val="0"/>
              </a:spcAft>
              <a:buNone/>
            </a:pPr>
            <a:endParaRPr sz="600"/>
          </a:p>
          <a:p>
            <a:pPr marL="0" lvl="0" indent="0" algn="l" rtl="0">
              <a:spcBef>
                <a:spcPts val="0"/>
              </a:spcBef>
              <a:spcAft>
                <a:spcPts val="0"/>
              </a:spcAft>
              <a:buClr>
                <a:schemeClr val="dk1"/>
              </a:buClr>
              <a:buSzPts val="1100"/>
              <a:buFont typeface="Arial"/>
              <a:buNone/>
            </a:pPr>
            <a:r>
              <a:rPr lang="en" sz="600"/>
              <a:t>double sqrt(double x);</a:t>
            </a:r>
            <a:endParaRPr sz="600"/>
          </a:p>
          <a:p>
            <a:pPr marL="0" lvl="0" indent="0" algn="l" rtl="0">
              <a:spcBef>
                <a:spcPts val="0"/>
              </a:spcBef>
              <a:spcAft>
                <a:spcPts val="0"/>
              </a:spcAft>
              <a:buClr>
                <a:schemeClr val="dk1"/>
              </a:buClr>
              <a:buSzPts val="1100"/>
              <a:buFont typeface="Arial"/>
              <a:buNone/>
            </a:pPr>
            <a:r>
              <a:rPr lang="en" sz="600"/>
              <a:t>void kernel_cholesky(int n, float **A)</a:t>
            </a:r>
            <a:endParaRPr sz="600"/>
          </a:p>
          <a:p>
            <a:pPr marL="0" lvl="0" indent="0" algn="l" rtl="0">
              <a:spcBef>
                <a:spcPts val="0"/>
              </a:spcBef>
              <a:spcAft>
                <a:spcPts val="0"/>
              </a:spcAft>
              <a:buClr>
                <a:schemeClr val="dk1"/>
              </a:buClr>
              <a:buSzPts val="1100"/>
              <a:buFont typeface="Arial"/>
              <a:buNone/>
            </a:pPr>
            <a:r>
              <a:rPr lang="en" sz="600"/>
              <a:t>{</a:t>
            </a:r>
            <a:endParaRPr sz="600"/>
          </a:p>
          <a:p>
            <a:pPr marL="0" lvl="0" indent="0" algn="l" rtl="0">
              <a:spcBef>
                <a:spcPts val="0"/>
              </a:spcBef>
              <a:spcAft>
                <a:spcPts val="0"/>
              </a:spcAft>
              <a:buClr>
                <a:schemeClr val="dk1"/>
              </a:buClr>
              <a:buSzPts val="1100"/>
              <a:buFont typeface="Arial"/>
              <a:buNone/>
            </a:pPr>
            <a:r>
              <a:rPr lang="en" sz="600"/>
              <a:t>  int i, j, k;</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Clr>
                <a:schemeClr val="dk1"/>
              </a:buClr>
              <a:buSzPts val="1100"/>
              <a:buFont typeface="Arial"/>
              <a:buNone/>
            </a:pPr>
            <a:r>
              <a:rPr lang="en" sz="600"/>
              <a:t>  for (i = 0; i &lt; n; i++) {</a:t>
            </a:r>
            <a:endParaRPr sz="600"/>
          </a:p>
          <a:p>
            <a:pPr marL="0" lvl="0" indent="0" algn="l" rtl="0">
              <a:spcBef>
                <a:spcPts val="0"/>
              </a:spcBef>
              <a:spcAft>
                <a:spcPts val="0"/>
              </a:spcAft>
              <a:buClr>
                <a:schemeClr val="dk1"/>
              </a:buClr>
              <a:buSzPts val="1100"/>
              <a:buFont typeface="Arial"/>
              <a:buNone/>
            </a:pPr>
            <a:r>
              <a:rPr lang="en" sz="600"/>
              <a:t> 	//j&lt;i</a:t>
            </a:r>
            <a:endParaRPr sz="600"/>
          </a:p>
          <a:p>
            <a:pPr marL="0" lvl="0" indent="0" algn="l" rtl="0">
              <a:spcBef>
                <a:spcPts val="0"/>
              </a:spcBef>
              <a:spcAft>
                <a:spcPts val="0"/>
              </a:spcAft>
              <a:buClr>
                <a:schemeClr val="dk1"/>
              </a:buClr>
              <a:buSzPts val="1100"/>
              <a:buFont typeface="Arial"/>
              <a:buNone/>
            </a:pPr>
            <a:r>
              <a:rPr lang="en" sz="600"/>
              <a:t> 	for (j = 0; j &lt; i; j++) {</a:t>
            </a:r>
            <a:endParaRPr sz="600"/>
          </a:p>
          <a:p>
            <a:pPr marL="0" lvl="0" indent="0" algn="l" rtl="0">
              <a:spcBef>
                <a:spcPts val="0"/>
              </a:spcBef>
              <a:spcAft>
                <a:spcPts val="0"/>
              </a:spcAft>
              <a:buClr>
                <a:schemeClr val="dk1"/>
              </a:buClr>
              <a:buSzPts val="1100"/>
              <a:buFont typeface="Arial"/>
              <a:buNone/>
            </a:pPr>
            <a:r>
              <a:rPr lang="en" sz="600"/>
              <a:t>    	for (k = 0; k &lt; j; k++) {</a:t>
            </a:r>
            <a:endParaRPr sz="600"/>
          </a:p>
          <a:p>
            <a:pPr marL="0" lvl="0" indent="0" algn="l" rtl="0">
              <a:spcBef>
                <a:spcPts val="0"/>
              </a:spcBef>
              <a:spcAft>
                <a:spcPts val="0"/>
              </a:spcAft>
              <a:buClr>
                <a:schemeClr val="dk1"/>
              </a:buClr>
              <a:buSzPts val="1100"/>
              <a:buFont typeface="Arial"/>
              <a:buNone/>
            </a:pPr>
            <a:r>
              <a:rPr lang="en" sz="600"/>
              <a:t>       	A[i][j] -= A[i][k] * A[j][k];</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r>
              <a:rPr lang="en" sz="600"/>
              <a:t>    	A[i][j] /= A[j][j];</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r>
              <a:rPr lang="en" sz="600"/>
              <a:t> 	// i==j case</a:t>
            </a:r>
            <a:endParaRPr sz="600"/>
          </a:p>
          <a:p>
            <a:pPr marL="0" lvl="0" indent="0" algn="l" rtl="0">
              <a:spcBef>
                <a:spcPts val="0"/>
              </a:spcBef>
              <a:spcAft>
                <a:spcPts val="0"/>
              </a:spcAft>
              <a:buClr>
                <a:schemeClr val="dk1"/>
              </a:buClr>
              <a:buSzPts val="1100"/>
              <a:buFont typeface="Arial"/>
              <a:buNone/>
            </a:pPr>
            <a:r>
              <a:rPr lang="en" sz="600"/>
              <a:t> 	for (k = 0; k &lt; i; k++) {</a:t>
            </a:r>
            <a:endParaRPr sz="600"/>
          </a:p>
          <a:p>
            <a:pPr marL="0" lvl="0" indent="0" algn="l" rtl="0">
              <a:spcBef>
                <a:spcPts val="0"/>
              </a:spcBef>
              <a:spcAft>
                <a:spcPts val="0"/>
              </a:spcAft>
              <a:buClr>
                <a:schemeClr val="dk1"/>
              </a:buClr>
              <a:buSzPts val="1100"/>
              <a:buFont typeface="Arial"/>
              <a:buNone/>
            </a:pPr>
            <a:r>
              <a:rPr lang="en" sz="600"/>
              <a:t>    	A[i][i] -= A[i][k] * A[i][k];</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r>
              <a:rPr lang="en" sz="600"/>
              <a:t> 	A[i][i] = sqrt(A[i][i]);</a:t>
            </a:r>
            <a:endParaRPr sz="600"/>
          </a:p>
          <a:p>
            <a:pPr marL="0" lvl="0" indent="0" algn="l" rtl="0">
              <a:spcBef>
                <a:spcPts val="0"/>
              </a:spcBef>
              <a:spcAft>
                <a:spcPts val="0"/>
              </a:spcAft>
              <a:buClr>
                <a:schemeClr val="dk1"/>
              </a:buClr>
              <a:buSzPts val="1100"/>
              <a:buFont typeface="Arial"/>
              <a:buNone/>
            </a:pPr>
            <a:r>
              <a:rPr lang="en" sz="600"/>
              <a:t>  }</a:t>
            </a:r>
            <a:endParaRPr sz="600"/>
          </a:p>
          <a:p>
            <a:pPr marL="0" lvl="0" indent="0" algn="l" rtl="0">
              <a:spcBef>
                <a:spcPts val="0"/>
              </a:spcBef>
              <a:spcAft>
                <a:spcPts val="0"/>
              </a:spcAft>
              <a:buClr>
                <a:schemeClr val="dk1"/>
              </a:buClr>
              <a:buSzPts val="1100"/>
              <a:buFont typeface="Arial"/>
              <a:buNone/>
            </a:pPr>
            <a:endParaRPr sz="600"/>
          </a:p>
          <a:p>
            <a:pPr marL="0" lvl="0" indent="0" algn="l" rtl="0">
              <a:spcBef>
                <a:spcPts val="0"/>
              </a:spcBef>
              <a:spcAft>
                <a:spcPts val="0"/>
              </a:spcAft>
              <a:buNone/>
            </a:pPr>
            <a:r>
              <a:rPr lang="en" sz="600"/>
              <a:t>}</a:t>
            </a:r>
            <a:endParaRPr sz="600"/>
          </a:p>
          <a:p>
            <a:pPr marL="0" lvl="0" indent="0" algn="l" rtl="0">
              <a:spcBef>
                <a:spcPts val="0"/>
              </a:spcBef>
              <a:spcAft>
                <a:spcPts val="0"/>
              </a:spcAft>
              <a:buNone/>
            </a:pPr>
            <a:endParaRPr sz="600"/>
          </a:p>
          <a:p>
            <a:pPr marL="0" lvl="0" indent="0" algn="l" rtl="0">
              <a:spcBef>
                <a:spcPts val="0"/>
              </a:spcBef>
              <a:spcAft>
                <a:spcPts val="0"/>
              </a:spcAft>
              <a:buNone/>
            </a:pPr>
            <a:r>
              <a:rPr lang="en" sz="600"/>
              <a:t>int main () {</a:t>
            </a:r>
            <a:endParaRPr sz="600"/>
          </a:p>
          <a:p>
            <a:pPr marL="0" lvl="0" indent="0" algn="l" rtl="0">
              <a:spcBef>
                <a:spcPts val="0"/>
              </a:spcBef>
              <a:spcAft>
                <a:spcPts val="0"/>
              </a:spcAft>
              <a:buNone/>
            </a:pPr>
            <a:r>
              <a:rPr lang="en" sz="600"/>
              <a:t>  </a:t>
            </a:r>
            <a:endParaRPr sz="600"/>
          </a:p>
          <a:p>
            <a:pPr marL="0" lvl="0" indent="0" algn="l" rtl="0">
              <a:spcBef>
                <a:spcPts val="0"/>
              </a:spcBef>
              <a:spcAft>
                <a:spcPts val="0"/>
              </a:spcAft>
              <a:buNone/>
            </a:pPr>
            <a:r>
              <a:rPr lang="en" sz="600"/>
              <a:t>  return 0;</a:t>
            </a:r>
            <a:endParaRPr sz="600"/>
          </a:p>
          <a:p>
            <a:pPr marL="0" lvl="0" indent="0" algn="l" rtl="0">
              <a:spcBef>
                <a:spcPts val="0"/>
              </a:spcBef>
              <a:spcAft>
                <a:spcPts val="0"/>
              </a:spcAft>
              <a:buNone/>
            </a:pPr>
            <a:r>
              <a:rPr lang="en" sz="600"/>
              <a:t>}</a:t>
            </a:r>
            <a:endParaRPr sz="600"/>
          </a:p>
        </p:txBody>
      </p:sp>
      <p:sp>
        <p:nvSpPr>
          <p:cNvPr id="17" name="Google Shape;270;p35"/>
          <p:cNvSpPr/>
          <p:nvPr/>
        </p:nvSpPr>
        <p:spPr>
          <a:xfrm>
            <a:off x="457200" y="2508375"/>
            <a:ext cx="2303700" cy="2161500"/>
          </a:xfrm>
          <a:prstGeom prst="cube">
            <a:avLst>
              <a:gd name="adj" fmla="val 11109"/>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271;p35"/>
          <p:cNvPicPr preferRelativeResize="0"/>
          <p:nvPr/>
        </p:nvPicPr>
        <p:blipFill>
          <a:blip r:embed="rId3">
            <a:alphaModFix/>
          </a:blip>
          <a:stretch>
            <a:fillRect/>
          </a:stretch>
        </p:blipFill>
        <p:spPr>
          <a:xfrm>
            <a:off x="679575" y="2857650"/>
            <a:ext cx="1674825" cy="16748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50"/>
        <p:cNvGrpSpPr/>
        <p:nvPr/>
      </p:nvGrpSpPr>
      <p:grpSpPr>
        <a:xfrm>
          <a:off x="0" y="0"/>
          <a:ext cx="0" cy="0"/>
          <a:chOff x="0" y="0"/>
          <a:chExt cx="0" cy="0"/>
        </a:xfrm>
      </p:grpSpPr>
      <p:sp>
        <p:nvSpPr>
          <p:cNvPr id="351" name="Google Shape;351;p39"/>
          <p:cNvSpPr/>
          <p:nvPr/>
        </p:nvSpPr>
        <p:spPr>
          <a:xfrm>
            <a:off x="3219975" y="1280875"/>
            <a:ext cx="5070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txBox="1"/>
          <p:nvPr/>
        </p:nvSpPr>
        <p:spPr>
          <a:xfrm>
            <a:off x="3157725" y="191250"/>
            <a:ext cx="2721900" cy="6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D7E6B"/>
                </a:solidFill>
              </a:rPr>
              <a:t>void kernel_2mm(int ni, int nj,</a:t>
            </a:r>
            <a:endParaRPr sz="600">
              <a:solidFill>
                <a:srgbClr val="DD7E6B"/>
              </a:solidFill>
            </a:endParaRPr>
          </a:p>
          <a:p>
            <a:pPr marL="0" lvl="0" indent="0" algn="l" rtl="0">
              <a:spcBef>
                <a:spcPts val="0"/>
              </a:spcBef>
              <a:spcAft>
                <a:spcPts val="0"/>
              </a:spcAft>
              <a:buNone/>
            </a:pPr>
            <a:r>
              <a:rPr lang="en" sz="600">
                <a:solidFill>
                  <a:srgbClr val="DD7E6B"/>
                </a:solidFill>
              </a:rPr>
              <a:t> int nk, int nl, int alpha, </a:t>
            </a:r>
            <a:endParaRPr sz="600">
              <a:solidFill>
                <a:srgbClr val="DD7E6B"/>
              </a:solidFill>
            </a:endParaRPr>
          </a:p>
          <a:p>
            <a:pPr marL="0" lvl="0" indent="0" algn="l" rtl="0">
              <a:spcBef>
                <a:spcPts val="0"/>
              </a:spcBef>
              <a:spcAft>
                <a:spcPts val="0"/>
              </a:spcAft>
              <a:buNone/>
            </a:pPr>
            <a:r>
              <a:rPr lang="en" sz="600">
                <a:solidFill>
                  <a:srgbClr val="DD7E6B"/>
                </a:solidFill>
              </a:rPr>
              <a:t>int beta, float **tmp, float **A, float **B, float **C, float **D) {   </a:t>
            </a:r>
            <a:endParaRPr sz="600">
              <a:solidFill>
                <a:srgbClr val="DD7E6B"/>
              </a:solidFill>
            </a:endParaRPr>
          </a:p>
          <a:p>
            <a:pPr marL="0" lvl="0" indent="0" algn="l" rtl="0">
              <a:spcBef>
                <a:spcPts val="0"/>
              </a:spcBef>
              <a:spcAft>
                <a:spcPts val="0"/>
              </a:spcAft>
              <a:buNone/>
            </a:pPr>
            <a:r>
              <a:rPr lang="en" sz="600">
                <a:solidFill>
                  <a:srgbClr val="DD7E6B"/>
                </a:solidFill>
              </a:rPr>
              <a:t>int i, j, k;</a:t>
            </a:r>
            <a:endParaRPr sz="600">
              <a:solidFill>
                <a:srgbClr val="DD7E6B"/>
              </a:solidFill>
            </a:endParaRPr>
          </a:p>
          <a:p>
            <a:pPr marL="0" lvl="0" indent="0" algn="l" rtl="0">
              <a:spcBef>
                <a:spcPts val="0"/>
              </a:spcBef>
              <a:spcAft>
                <a:spcPts val="0"/>
              </a:spcAft>
              <a:buNone/>
            </a:pPr>
            <a:r>
              <a:rPr lang="en" sz="600">
                <a:solidFill>
                  <a:srgbClr val="DD7E6B"/>
                </a:solidFill>
              </a:rPr>
              <a:t>  for (i = 0; i &lt; ni; i++)                                              	 </a:t>
            </a:r>
            <a:endParaRPr sz="600">
              <a:solidFill>
                <a:srgbClr val="DD7E6B"/>
              </a:solidFill>
            </a:endParaRPr>
          </a:p>
          <a:p>
            <a:pPr marL="0" lvl="0" indent="0" algn="l" rtl="0">
              <a:spcBef>
                <a:spcPts val="0"/>
              </a:spcBef>
              <a:spcAft>
                <a:spcPts val="0"/>
              </a:spcAft>
              <a:buNone/>
            </a:pPr>
            <a:r>
              <a:rPr lang="en" sz="600">
                <a:solidFill>
                  <a:srgbClr val="DD7E6B"/>
                </a:solidFill>
              </a:rPr>
              <a:t>	for (j = 0; j &lt; nj; j++) {                                                                     	 </a:t>
            </a:r>
            <a:endParaRPr sz="600">
              <a:solidFill>
                <a:srgbClr val="DD7E6B"/>
              </a:solidFill>
            </a:endParaRPr>
          </a:p>
          <a:p>
            <a:pPr marL="0" lvl="0" indent="0" algn="l" rtl="0">
              <a:spcBef>
                <a:spcPts val="0"/>
              </a:spcBef>
              <a:spcAft>
                <a:spcPts val="0"/>
              </a:spcAft>
              <a:buNone/>
            </a:pPr>
            <a:r>
              <a:rPr lang="en" sz="600">
                <a:solidFill>
                  <a:srgbClr val="DD7E6B"/>
                </a:solidFill>
              </a:rPr>
              <a:t>  	tmp[i][j] = 0;                                                          	 </a:t>
            </a:r>
            <a:endParaRPr sz="600">
              <a:solidFill>
                <a:srgbClr val="DD7E6B"/>
              </a:solidFill>
            </a:endParaRPr>
          </a:p>
          <a:p>
            <a:pPr marL="0" lvl="0" indent="0" algn="l" rtl="0">
              <a:spcBef>
                <a:spcPts val="0"/>
              </a:spcBef>
              <a:spcAft>
                <a:spcPts val="0"/>
              </a:spcAft>
              <a:buNone/>
            </a:pPr>
            <a:r>
              <a:rPr lang="en" sz="600">
                <a:solidFill>
                  <a:srgbClr val="DD7E6B"/>
                </a:solidFill>
              </a:rPr>
              <a:t>  	for (k = 0; k &lt; nk; ++k)                                            	 </a:t>
            </a:r>
            <a:endParaRPr sz="600">
              <a:solidFill>
                <a:srgbClr val="DD7E6B"/>
              </a:solidFill>
            </a:endParaRPr>
          </a:p>
          <a:p>
            <a:pPr marL="0" lvl="0" indent="0" algn="l" rtl="0">
              <a:spcBef>
                <a:spcPts val="0"/>
              </a:spcBef>
              <a:spcAft>
                <a:spcPts val="0"/>
              </a:spcAft>
              <a:buNone/>
            </a:pPr>
            <a:r>
              <a:rPr lang="en" sz="600">
                <a:solidFill>
                  <a:srgbClr val="DD7E6B"/>
                </a:solidFill>
              </a:rPr>
              <a:t>    	tmp[i][j] += alpha * A[i][k] * B[k][j];</a:t>
            </a:r>
            <a:endParaRPr sz="600">
              <a:solidFill>
                <a:srgbClr val="DD7E6B"/>
              </a:solidFill>
            </a:endParaRPr>
          </a:p>
          <a:p>
            <a:pPr marL="0" lvl="0" indent="0" algn="l" rtl="0">
              <a:spcBef>
                <a:spcPts val="0"/>
              </a:spcBef>
              <a:spcAft>
                <a:spcPts val="0"/>
              </a:spcAft>
              <a:buNone/>
            </a:pPr>
            <a:r>
              <a:rPr lang="en" sz="600">
                <a:solidFill>
                  <a:srgbClr val="DD7E6B"/>
                </a:solidFill>
              </a:rPr>
              <a:t>	}</a:t>
            </a:r>
            <a:endParaRPr sz="600">
              <a:solidFill>
                <a:srgbClr val="DD7E6B"/>
              </a:solidFill>
            </a:endParaRPr>
          </a:p>
          <a:p>
            <a:pPr marL="0" lvl="0" indent="0" algn="l" rtl="0">
              <a:spcBef>
                <a:spcPts val="0"/>
              </a:spcBef>
              <a:spcAft>
                <a:spcPts val="0"/>
              </a:spcAft>
              <a:buNone/>
            </a:pPr>
            <a:endParaRPr sz="600">
              <a:solidFill>
                <a:srgbClr val="DD7E6B"/>
              </a:solidFill>
            </a:endParaRPr>
          </a:p>
          <a:p>
            <a:pPr marL="0" lvl="0" indent="0" algn="l" rtl="0">
              <a:spcBef>
                <a:spcPts val="0"/>
              </a:spcBef>
              <a:spcAft>
                <a:spcPts val="0"/>
              </a:spcAft>
              <a:buNone/>
            </a:pPr>
            <a:r>
              <a:rPr lang="en" sz="600">
                <a:solidFill>
                  <a:srgbClr val="DD7E6B"/>
                </a:solidFill>
              </a:rPr>
              <a:t>  for (i = 0; i &lt; ni; i++)                                              	 </a:t>
            </a:r>
            <a:endParaRPr sz="600">
              <a:solidFill>
                <a:srgbClr val="DD7E6B"/>
              </a:solidFill>
            </a:endParaRPr>
          </a:p>
          <a:p>
            <a:pPr marL="0" lvl="0" indent="0" algn="l" rtl="0">
              <a:spcBef>
                <a:spcPts val="0"/>
              </a:spcBef>
              <a:spcAft>
                <a:spcPts val="0"/>
              </a:spcAft>
              <a:buNone/>
            </a:pPr>
            <a:r>
              <a:rPr lang="en" sz="600">
                <a:solidFill>
                  <a:srgbClr val="DD7E6B"/>
                </a:solidFill>
              </a:rPr>
              <a:t>	for (j = 0; j &lt; nl; j++) {</a:t>
            </a:r>
            <a:endParaRPr sz="600">
              <a:solidFill>
                <a:srgbClr val="DD7E6B"/>
              </a:solidFill>
            </a:endParaRPr>
          </a:p>
          <a:p>
            <a:pPr marL="0" lvl="0" indent="0" algn="l" rtl="0">
              <a:spcBef>
                <a:spcPts val="0"/>
              </a:spcBef>
              <a:spcAft>
                <a:spcPts val="0"/>
              </a:spcAft>
              <a:buNone/>
            </a:pPr>
            <a:r>
              <a:rPr lang="en" sz="600">
                <a:solidFill>
                  <a:srgbClr val="DD7E6B"/>
                </a:solidFill>
              </a:rPr>
              <a:t>  	D[i][j] *= beta;                                                        	 </a:t>
            </a:r>
            <a:endParaRPr sz="600">
              <a:solidFill>
                <a:srgbClr val="DD7E6B"/>
              </a:solidFill>
            </a:endParaRPr>
          </a:p>
          <a:p>
            <a:pPr marL="0" lvl="0" indent="0" algn="l" rtl="0">
              <a:spcBef>
                <a:spcPts val="0"/>
              </a:spcBef>
              <a:spcAft>
                <a:spcPts val="0"/>
              </a:spcAft>
              <a:buNone/>
            </a:pPr>
            <a:r>
              <a:rPr lang="en" sz="600">
                <a:solidFill>
                  <a:srgbClr val="DD7E6B"/>
                </a:solidFill>
              </a:rPr>
              <a:t>  	for (k = 0; k &lt; nj; ++k)                                            	 </a:t>
            </a:r>
            <a:endParaRPr sz="600">
              <a:solidFill>
                <a:srgbClr val="DD7E6B"/>
              </a:solidFill>
            </a:endParaRPr>
          </a:p>
          <a:p>
            <a:pPr marL="0" lvl="0" indent="0" algn="l" rtl="0">
              <a:spcBef>
                <a:spcPts val="0"/>
              </a:spcBef>
              <a:spcAft>
                <a:spcPts val="0"/>
              </a:spcAft>
              <a:buNone/>
            </a:pPr>
            <a:r>
              <a:rPr lang="en" sz="600">
                <a:solidFill>
                  <a:srgbClr val="DD7E6B"/>
                </a:solidFill>
              </a:rPr>
              <a:t>    	D[i][j] += tmp[i][k] * C[k][j];</a:t>
            </a:r>
            <a:endParaRPr sz="600">
              <a:solidFill>
                <a:srgbClr val="DD7E6B"/>
              </a:solidFill>
            </a:endParaRPr>
          </a:p>
          <a:p>
            <a:pPr marL="0" lvl="0" indent="0" algn="l" rtl="0">
              <a:spcBef>
                <a:spcPts val="0"/>
              </a:spcBef>
              <a:spcAft>
                <a:spcPts val="0"/>
              </a:spcAft>
              <a:buNone/>
            </a:pPr>
            <a:r>
              <a:rPr lang="en" sz="600">
                <a:solidFill>
                  <a:srgbClr val="DD7E6B"/>
                </a:solidFill>
              </a:rPr>
              <a:t>	}                                                                        	 </a:t>
            </a:r>
            <a:endParaRPr sz="600">
              <a:solidFill>
                <a:srgbClr val="DD7E6B"/>
              </a:solidFill>
            </a:endParaRPr>
          </a:p>
          <a:p>
            <a:pPr marL="0" lvl="0" indent="0" algn="l" rtl="0">
              <a:spcBef>
                <a:spcPts val="0"/>
              </a:spcBef>
              <a:spcAft>
                <a:spcPts val="0"/>
              </a:spcAft>
              <a:buNone/>
            </a:pPr>
            <a:r>
              <a:rPr lang="en" sz="600">
                <a:solidFill>
                  <a:srgbClr val="DD7E6B"/>
                </a:solidFill>
              </a:rPr>
              <a:t>}</a:t>
            </a:r>
            <a:endParaRPr sz="600">
              <a:solidFill>
                <a:srgbClr val="DD7E6B"/>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4A86E8"/>
                </a:solidFill>
              </a:rPr>
              <a:t>void initMatrix(int **v, int n) {</a:t>
            </a:r>
            <a:endParaRPr sz="600">
              <a:solidFill>
                <a:srgbClr val="4A86E8"/>
              </a:solidFill>
            </a:endParaRPr>
          </a:p>
          <a:p>
            <a:pPr marL="0" lvl="0" indent="0" algn="l" rtl="0">
              <a:spcBef>
                <a:spcPts val="0"/>
              </a:spcBef>
              <a:spcAft>
                <a:spcPts val="0"/>
              </a:spcAft>
              <a:buNone/>
            </a:pPr>
            <a:r>
              <a:rPr lang="en" sz="600">
                <a:solidFill>
                  <a:srgbClr val="4A86E8"/>
                </a:solidFill>
              </a:rPr>
              <a:t>  int i, j;</a:t>
            </a:r>
            <a:endParaRPr sz="600">
              <a:solidFill>
                <a:srgbClr val="4A86E8"/>
              </a:solidFill>
            </a:endParaRPr>
          </a:p>
          <a:p>
            <a:pPr marL="0" lvl="0" indent="0" algn="l" rtl="0">
              <a:spcBef>
                <a:spcPts val="0"/>
              </a:spcBef>
              <a:spcAft>
                <a:spcPts val="0"/>
              </a:spcAft>
              <a:buNone/>
            </a:pPr>
            <a:endParaRPr sz="600">
              <a:solidFill>
                <a:srgbClr val="4A86E8"/>
              </a:solidFill>
            </a:endParaRPr>
          </a:p>
          <a:p>
            <a:pPr marL="0" lvl="0" indent="0" algn="l" rtl="0">
              <a:spcBef>
                <a:spcPts val="0"/>
              </a:spcBef>
              <a:spcAft>
                <a:spcPts val="0"/>
              </a:spcAft>
              <a:buNone/>
            </a:pPr>
            <a:r>
              <a:rPr lang="en" sz="600">
                <a:solidFill>
                  <a:srgbClr val="4A86E8"/>
                </a:solidFill>
              </a:rPr>
              <a:t>  for (i = 0; i &lt; n; i++) {</a:t>
            </a:r>
            <a:endParaRPr sz="600">
              <a:solidFill>
                <a:srgbClr val="4A86E8"/>
              </a:solidFill>
            </a:endParaRPr>
          </a:p>
          <a:p>
            <a:pPr marL="0" lvl="0" indent="0" algn="l" rtl="0">
              <a:spcBef>
                <a:spcPts val="0"/>
              </a:spcBef>
              <a:spcAft>
                <a:spcPts val="0"/>
              </a:spcAft>
              <a:buNone/>
            </a:pPr>
            <a:r>
              <a:rPr lang="en" sz="600">
                <a:solidFill>
                  <a:srgbClr val="4A86E8"/>
                </a:solidFill>
              </a:rPr>
              <a:t>    for (j = 0; j &lt; n; j++) {</a:t>
            </a:r>
            <a:endParaRPr sz="600">
              <a:solidFill>
                <a:srgbClr val="4A86E8"/>
              </a:solidFill>
            </a:endParaRPr>
          </a:p>
          <a:p>
            <a:pPr marL="0" lvl="0" indent="0" algn="l" rtl="0">
              <a:spcBef>
                <a:spcPts val="0"/>
              </a:spcBef>
              <a:spcAft>
                <a:spcPts val="0"/>
              </a:spcAft>
              <a:buNone/>
            </a:pPr>
            <a:r>
              <a:rPr lang="en" sz="600">
                <a:solidFill>
                  <a:srgbClr val="4A86E8"/>
                </a:solidFill>
              </a:rPr>
              <a:t>      v[i][j] = 0;</a:t>
            </a:r>
            <a:endParaRPr sz="600">
              <a:solidFill>
                <a:srgbClr val="4A86E8"/>
              </a:solidFill>
            </a:endParaRPr>
          </a:p>
          <a:p>
            <a:pPr marL="0" lvl="0" indent="0" algn="l" rtl="0">
              <a:spcBef>
                <a:spcPts val="0"/>
              </a:spcBef>
              <a:spcAft>
                <a:spcPts val="0"/>
              </a:spcAft>
              <a:buNone/>
            </a:pPr>
            <a:r>
              <a:rPr lang="en" sz="600">
                <a:solidFill>
                  <a:srgbClr val="4A86E8"/>
                </a:solidFill>
              </a:rPr>
              <a:t>    }</a:t>
            </a:r>
            <a:endParaRPr sz="600">
              <a:solidFill>
                <a:srgbClr val="4A86E8"/>
              </a:solidFill>
            </a:endParaRPr>
          </a:p>
          <a:p>
            <a:pPr marL="0" lvl="0" indent="0" algn="l" rtl="0">
              <a:spcBef>
                <a:spcPts val="0"/>
              </a:spcBef>
              <a:spcAft>
                <a:spcPts val="0"/>
              </a:spcAft>
              <a:buNone/>
            </a:pPr>
            <a:r>
              <a:rPr lang="en" sz="600">
                <a:solidFill>
                  <a:srgbClr val="4A86E8"/>
                </a:solidFill>
              </a:rPr>
              <a:t>  }</a:t>
            </a:r>
            <a:endParaRPr sz="600">
              <a:solidFill>
                <a:srgbClr val="4A86E8"/>
              </a:solidFill>
            </a:endParaRPr>
          </a:p>
          <a:p>
            <a:pPr marL="0" lvl="0" indent="0" algn="l" rtl="0">
              <a:spcBef>
                <a:spcPts val="0"/>
              </a:spcBef>
              <a:spcAft>
                <a:spcPts val="0"/>
              </a:spcAft>
              <a:buNone/>
            </a:pPr>
            <a:r>
              <a:rPr lang="en" sz="600">
                <a:solidFill>
                  <a:srgbClr val="4A86E8"/>
                </a:solidFill>
              </a:rPr>
              <a:t>}</a:t>
            </a:r>
            <a:endParaRPr sz="600">
              <a:solidFill>
                <a:srgbClr val="4A86E8"/>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93C47D"/>
                </a:solidFill>
              </a:rPr>
              <a:t>void kernel_trmm(int m, int n, float alpha, float **A, float **B)</a:t>
            </a:r>
            <a:endParaRPr sz="600">
              <a:solidFill>
                <a:srgbClr val="93C47D"/>
              </a:solidFill>
            </a:endParaRPr>
          </a:p>
          <a:p>
            <a:pPr marL="0" lvl="0" indent="0" algn="l" rtl="0">
              <a:spcBef>
                <a:spcPts val="0"/>
              </a:spcBef>
              <a:spcAft>
                <a:spcPts val="0"/>
              </a:spcAft>
              <a:buNone/>
            </a:pPr>
            <a:r>
              <a:rPr lang="en" sz="600">
                <a:solidFill>
                  <a:srgbClr val="93C47D"/>
                </a:solidFill>
              </a:rPr>
              <a:t>{</a:t>
            </a:r>
            <a:endParaRPr sz="600">
              <a:solidFill>
                <a:srgbClr val="93C47D"/>
              </a:solidFill>
            </a:endParaRPr>
          </a:p>
          <a:p>
            <a:pPr marL="0" lvl="0" indent="0" algn="l" rtl="0">
              <a:spcBef>
                <a:spcPts val="0"/>
              </a:spcBef>
              <a:spcAft>
                <a:spcPts val="0"/>
              </a:spcAft>
              <a:buNone/>
            </a:pPr>
            <a:r>
              <a:rPr lang="en" sz="600">
                <a:solidFill>
                  <a:srgbClr val="93C47D"/>
                </a:solidFill>
              </a:rPr>
              <a:t>  int i, j, k;</a:t>
            </a:r>
            <a:endParaRPr sz="600">
              <a:solidFill>
                <a:srgbClr val="93C47D"/>
              </a:solidFill>
            </a:endParaRPr>
          </a:p>
          <a:p>
            <a:pPr marL="0" lvl="0" indent="0" algn="l" rtl="0">
              <a:spcBef>
                <a:spcPts val="0"/>
              </a:spcBef>
              <a:spcAft>
                <a:spcPts val="0"/>
              </a:spcAft>
              <a:buNone/>
            </a:pPr>
            <a:r>
              <a:rPr lang="en" sz="600">
                <a:solidFill>
                  <a:srgbClr val="93C47D"/>
                </a:solidFill>
              </a:rPr>
              <a:t>  float temp;</a:t>
            </a:r>
            <a:endParaRPr sz="600">
              <a:solidFill>
                <a:srgbClr val="93C47D"/>
              </a:solidFill>
            </a:endParaRPr>
          </a:p>
          <a:p>
            <a:pPr marL="0" lvl="0" indent="0" algn="l" rtl="0">
              <a:spcBef>
                <a:spcPts val="0"/>
              </a:spcBef>
              <a:spcAft>
                <a:spcPts val="0"/>
              </a:spcAft>
              <a:buNone/>
            </a:pPr>
            <a:endParaRPr sz="600">
              <a:solidFill>
                <a:srgbClr val="93C47D"/>
              </a:solidFill>
            </a:endParaRPr>
          </a:p>
          <a:p>
            <a:pPr marL="0" lvl="0" indent="0" algn="l" rtl="0">
              <a:spcBef>
                <a:spcPts val="0"/>
              </a:spcBef>
              <a:spcAft>
                <a:spcPts val="0"/>
              </a:spcAft>
              <a:buNone/>
            </a:pPr>
            <a:r>
              <a:rPr lang="en" sz="600">
                <a:solidFill>
                  <a:srgbClr val="93C47D"/>
                </a:solidFill>
              </a:rPr>
              <a:t>  for (i = 0; i &lt; m; i++)</a:t>
            </a:r>
            <a:endParaRPr sz="600">
              <a:solidFill>
                <a:srgbClr val="93C47D"/>
              </a:solidFill>
            </a:endParaRPr>
          </a:p>
          <a:p>
            <a:pPr marL="0" lvl="0" indent="0" algn="l" rtl="0">
              <a:spcBef>
                <a:spcPts val="0"/>
              </a:spcBef>
              <a:spcAft>
                <a:spcPts val="0"/>
              </a:spcAft>
              <a:buNone/>
            </a:pPr>
            <a:r>
              <a:rPr lang="en" sz="600">
                <a:solidFill>
                  <a:srgbClr val="93C47D"/>
                </a:solidFill>
              </a:rPr>
              <a:t>	for (j = 0; j &lt; n; j++) {</a:t>
            </a:r>
            <a:endParaRPr sz="600">
              <a:solidFill>
                <a:srgbClr val="93C47D"/>
              </a:solidFill>
            </a:endParaRPr>
          </a:p>
          <a:p>
            <a:pPr marL="0" lvl="0" indent="0" algn="l" rtl="0">
              <a:spcBef>
                <a:spcPts val="0"/>
              </a:spcBef>
              <a:spcAft>
                <a:spcPts val="0"/>
              </a:spcAft>
              <a:buNone/>
            </a:pPr>
            <a:r>
              <a:rPr lang="en" sz="600">
                <a:solidFill>
                  <a:srgbClr val="93C47D"/>
                </a:solidFill>
              </a:rPr>
              <a:t>  	for (k = i+1; k &lt; m; k++)</a:t>
            </a:r>
            <a:endParaRPr sz="600">
              <a:solidFill>
                <a:srgbClr val="93C47D"/>
              </a:solidFill>
            </a:endParaRPr>
          </a:p>
          <a:p>
            <a:pPr marL="0" lvl="0" indent="0" algn="l" rtl="0">
              <a:spcBef>
                <a:spcPts val="0"/>
              </a:spcBef>
              <a:spcAft>
                <a:spcPts val="0"/>
              </a:spcAft>
              <a:buNone/>
            </a:pPr>
            <a:r>
              <a:rPr lang="en" sz="600">
                <a:solidFill>
                  <a:srgbClr val="93C47D"/>
                </a:solidFill>
              </a:rPr>
              <a:t>    	B[i][j] += A[k][i] * B[k][j];</a:t>
            </a:r>
            <a:endParaRPr sz="600">
              <a:solidFill>
                <a:srgbClr val="93C47D"/>
              </a:solidFill>
            </a:endParaRPr>
          </a:p>
          <a:p>
            <a:pPr marL="0" lvl="0" indent="0" algn="l" rtl="0">
              <a:spcBef>
                <a:spcPts val="0"/>
              </a:spcBef>
              <a:spcAft>
                <a:spcPts val="0"/>
              </a:spcAft>
              <a:buNone/>
            </a:pPr>
            <a:r>
              <a:rPr lang="en" sz="600">
                <a:solidFill>
                  <a:srgbClr val="93C47D"/>
                </a:solidFill>
              </a:rPr>
              <a:t>  	B[i][j] = alpha * B[i][j];</a:t>
            </a:r>
            <a:endParaRPr sz="600">
              <a:solidFill>
                <a:srgbClr val="93C47D"/>
              </a:solidFill>
            </a:endParaRPr>
          </a:p>
          <a:p>
            <a:pPr marL="0" lvl="0" indent="0" algn="l" rtl="0">
              <a:spcBef>
                <a:spcPts val="0"/>
              </a:spcBef>
              <a:spcAft>
                <a:spcPts val="0"/>
              </a:spcAft>
              <a:buNone/>
            </a:pPr>
            <a:r>
              <a:rPr lang="en" sz="600">
                <a:solidFill>
                  <a:srgbClr val="93C47D"/>
                </a:solidFill>
              </a:rPr>
              <a:t>	}</a:t>
            </a:r>
            <a:endParaRPr sz="600">
              <a:solidFill>
                <a:srgbClr val="93C47D"/>
              </a:solidFill>
            </a:endParaRPr>
          </a:p>
          <a:p>
            <a:pPr marL="0" lvl="0" indent="0" algn="l" rtl="0">
              <a:spcBef>
                <a:spcPts val="0"/>
              </a:spcBef>
              <a:spcAft>
                <a:spcPts val="0"/>
              </a:spcAft>
              <a:buNone/>
            </a:pPr>
            <a:r>
              <a:rPr lang="en" sz="600">
                <a:solidFill>
                  <a:srgbClr val="93C47D"/>
                </a:solidFill>
              </a:rPr>
              <a:t>}</a:t>
            </a:r>
            <a:endParaRPr sz="600">
              <a:solidFill>
                <a:srgbClr val="93C47D"/>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F1C232"/>
                </a:solidFill>
              </a:rPr>
              <a:t>void kernel_seidel_2d(int n, int tsteps, float **A)</a:t>
            </a:r>
            <a:endParaRPr sz="600">
              <a:solidFill>
                <a:srgbClr val="F1C232"/>
              </a:solidFill>
            </a:endParaRPr>
          </a:p>
          <a:p>
            <a:pPr marL="0" lvl="0" indent="0" algn="l" rtl="0">
              <a:spcBef>
                <a:spcPts val="0"/>
              </a:spcBef>
              <a:spcAft>
                <a:spcPts val="0"/>
              </a:spcAft>
              <a:buNone/>
            </a:pPr>
            <a:r>
              <a:rPr lang="en" sz="600">
                <a:solidFill>
                  <a:srgbClr val="F1C232"/>
                </a:solidFill>
              </a:rPr>
              <a:t>{</a:t>
            </a:r>
            <a:endParaRPr sz="600">
              <a:solidFill>
                <a:srgbClr val="F1C232"/>
              </a:solidFill>
            </a:endParaRPr>
          </a:p>
          <a:p>
            <a:pPr marL="0" lvl="0" indent="0" algn="l" rtl="0">
              <a:spcBef>
                <a:spcPts val="0"/>
              </a:spcBef>
              <a:spcAft>
                <a:spcPts val="0"/>
              </a:spcAft>
              <a:buNone/>
            </a:pPr>
            <a:r>
              <a:rPr lang="en" sz="600">
                <a:solidFill>
                  <a:srgbClr val="F1C232"/>
                </a:solidFill>
              </a:rPr>
              <a:t>  int t, i, j;</a:t>
            </a:r>
            <a:endParaRPr sz="600">
              <a:solidFill>
                <a:srgbClr val="F1C232"/>
              </a:solidFill>
            </a:endParaRPr>
          </a:p>
          <a:p>
            <a:pPr marL="0" lvl="0" indent="0" algn="l" rtl="0">
              <a:spcBef>
                <a:spcPts val="0"/>
              </a:spcBef>
              <a:spcAft>
                <a:spcPts val="0"/>
              </a:spcAft>
              <a:buNone/>
            </a:pPr>
            <a:r>
              <a:rPr lang="en" sz="600">
                <a:solidFill>
                  <a:srgbClr val="F1C232"/>
                </a:solidFill>
              </a:rPr>
              <a:t>  for (t = 0; t &lt;= tsteps - 1; t++)</a:t>
            </a:r>
            <a:endParaRPr sz="600">
              <a:solidFill>
                <a:srgbClr val="F1C232"/>
              </a:solidFill>
            </a:endParaRPr>
          </a:p>
          <a:p>
            <a:pPr marL="0" lvl="0" indent="0" algn="l" rtl="0">
              <a:spcBef>
                <a:spcPts val="0"/>
              </a:spcBef>
              <a:spcAft>
                <a:spcPts val="0"/>
              </a:spcAft>
              <a:buNone/>
            </a:pPr>
            <a:r>
              <a:rPr lang="en" sz="600">
                <a:solidFill>
                  <a:srgbClr val="F1C232"/>
                </a:solidFill>
              </a:rPr>
              <a:t>	for (i = 1; i &lt;= n - 2; i++)</a:t>
            </a:r>
            <a:endParaRPr sz="600">
              <a:solidFill>
                <a:srgbClr val="F1C232"/>
              </a:solidFill>
            </a:endParaRPr>
          </a:p>
          <a:p>
            <a:pPr marL="0" lvl="0" indent="0" algn="l" rtl="0">
              <a:spcBef>
                <a:spcPts val="0"/>
              </a:spcBef>
              <a:spcAft>
                <a:spcPts val="0"/>
              </a:spcAft>
              <a:buNone/>
            </a:pPr>
            <a:r>
              <a:rPr lang="en" sz="600">
                <a:solidFill>
                  <a:srgbClr val="F1C232"/>
                </a:solidFill>
              </a:rPr>
              <a:t>  	for (j = 1; j &lt;= n - 2; j++)</a:t>
            </a:r>
            <a:endParaRPr sz="600">
              <a:solidFill>
                <a:srgbClr val="F1C232"/>
              </a:solidFill>
            </a:endParaRPr>
          </a:p>
          <a:p>
            <a:pPr marL="0" lvl="0" indent="0" algn="l" rtl="0">
              <a:spcBef>
                <a:spcPts val="0"/>
              </a:spcBef>
              <a:spcAft>
                <a:spcPts val="0"/>
              </a:spcAft>
              <a:buNone/>
            </a:pPr>
            <a:r>
              <a:rPr lang="en" sz="600">
                <a:solidFill>
                  <a:srgbClr val="F1C232"/>
                </a:solidFill>
              </a:rPr>
              <a:t>    	A[i][j] = (A[i-1][j-1] + A[i-1][j] + A[i-1][j+1]</a:t>
            </a:r>
            <a:endParaRPr sz="600">
              <a:solidFill>
                <a:srgbClr val="F1C232"/>
              </a:solidFill>
            </a:endParaRPr>
          </a:p>
          <a:p>
            <a:pPr marL="0" lvl="0" indent="0" algn="l" rtl="0">
              <a:spcBef>
                <a:spcPts val="0"/>
              </a:spcBef>
              <a:spcAft>
                <a:spcPts val="0"/>
              </a:spcAft>
              <a:buNone/>
            </a:pPr>
            <a:r>
              <a:rPr lang="en" sz="600">
                <a:solidFill>
                  <a:srgbClr val="F1C232"/>
                </a:solidFill>
              </a:rPr>
              <a:t>            	+ A[i][j-1] + A[i][j] + A[i][j+1]</a:t>
            </a:r>
            <a:endParaRPr sz="600">
              <a:solidFill>
                <a:srgbClr val="F1C232"/>
              </a:solidFill>
            </a:endParaRPr>
          </a:p>
          <a:p>
            <a:pPr marL="0" lvl="0" indent="0" algn="l" rtl="0">
              <a:spcBef>
                <a:spcPts val="0"/>
              </a:spcBef>
              <a:spcAft>
                <a:spcPts val="0"/>
              </a:spcAft>
              <a:buNone/>
            </a:pPr>
            <a:r>
              <a:rPr lang="en" sz="600">
                <a:solidFill>
                  <a:srgbClr val="F1C232"/>
                </a:solidFill>
              </a:rPr>
              <a:t>            	+ A[i+1][j-1] + A[i+1][j] + A[i+1][j+1])/9.0;</a:t>
            </a:r>
            <a:endParaRPr sz="600">
              <a:solidFill>
                <a:srgbClr val="F1C232"/>
              </a:solidFill>
            </a:endParaRPr>
          </a:p>
          <a:p>
            <a:pPr marL="0" lvl="0" indent="0" algn="l" rtl="0">
              <a:spcBef>
                <a:spcPts val="0"/>
              </a:spcBef>
              <a:spcAft>
                <a:spcPts val="0"/>
              </a:spcAft>
              <a:buNone/>
            </a:pPr>
            <a:r>
              <a:rPr lang="en" sz="600">
                <a:solidFill>
                  <a:srgbClr val="F1C232"/>
                </a:solidFill>
              </a:rPr>
              <a:t>}</a:t>
            </a:r>
            <a:endParaRPr sz="600">
              <a:solidFill>
                <a:srgbClr val="F1C232"/>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999999"/>
                </a:solidFill>
              </a:rPr>
              <a:t>void kernel_trisolv(int n, float **L, float *x, float *b)</a:t>
            </a:r>
            <a:endParaRPr sz="600">
              <a:solidFill>
                <a:srgbClr val="999999"/>
              </a:solidFill>
            </a:endParaRPr>
          </a:p>
          <a:p>
            <a:pPr marL="0" lvl="0" indent="0" algn="l" rtl="0">
              <a:spcBef>
                <a:spcPts val="0"/>
              </a:spcBef>
              <a:spcAft>
                <a:spcPts val="0"/>
              </a:spcAft>
              <a:buNone/>
            </a:pPr>
            <a:r>
              <a:rPr lang="en" sz="600">
                <a:solidFill>
                  <a:srgbClr val="999999"/>
                </a:solidFill>
              </a:rPr>
              <a:t>{</a:t>
            </a:r>
            <a:endParaRPr sz="600">
              <a:solidFill>
                <a:srgbClr val="999999"/>
              </a:solidFill>
            </a:endParaRPr>
          </a:p>
          <a:p>
            <a:pPr marL="0" lvl="0" indent="0" algn="l" rtl="0">
              <a:spcBef>
                <a:spcPts val="0"/>
              </a:spcBef>
              <a:spcAft>
                <a:spcPts val="0"/>
              </a:spcAft>
              <a:buNone/>
            </a:pPr>
            <a:r>
              <a:rPr lang="en" sz="600">
                <a:solidFill>
                  <a:srgbClr val="999999"/>
                </a:solidFill>
              </a:rPr>
              <a:t>  int i, j;</a:t>
            </a:r>
            <a:endParaRPr sz="600">
              <a:solidFill>
                <a:srgbClr val="999999"/>
              </a:solidFill>
            </a:endParaRPr>
          </a:p>
          <a:p>
            <a:pPr marL="0" lvl="0" indent="0" algn="l" rtl="0">
              <a:spcBef>
                <a:spcPts val="0"/>
              </a:spcBef>
              <a:spcAft>
                <a:spcPts val="0"/>
              </a:spcAft>
              <a:buNone/>
            </a:pPr>
            <a:r>
              <a:rPr lang="en" sz="600">
                <a:solidFill>
                  <a:srgbClr val="999999"/>
                </a:solidFill>
              </a:rPr>
              <a:t>  for (i = 0; i &lt; n; i++)</a:t>
            </a:r>
            <a:endParaRPr sz="600">
              <a:solidFill>
                <a:srgbClr val="999999"/>
              </a:solidFill>
            </a:endParaRPr>
          </a:p>
          <a:p>
            <a:pPr marL="0" lvl="0" indent="0" algn="l" rtl="0">
              <a:spcBef>
                <a:spcPts val="0"/>
              </a:spcBef>
              <a:spcAft>
                <a:spcPts val="0"/>
              </a:spcAft>
              <a:buNone/>
            </a:pPr>
            <a:r>
              <a:rPr lang="en" sz="600">
                <a:solidFill>
                  <a:srgbClr val="999999"/>
                </a:solidFill>
              </a:rPr>
              <a:t>	{</a:t>
            </a:r>
            <a:endParaRPr sz="600">
              <a:solidFill>
                <a:srgbClr val="999999"/>
              </a:solidFill>
            </a:endParaRPr>
          </a:p>
          <a:p>
            <a:pPr marL="0" lvl="0" indent="0" algn="l" rtl="0">
              <a:spcBef>
                <a:spcPts val="0"/>
              </a:spcBef>
              <a:spcAft>
                <a:spcPts val="0"/>
              </a:spcAft>
              <a:buNone/>
            </a:pPr>
            <a:r>
              <a:rPr lang="en" sz="600">
                <a:solidFill>
                  <a:srgbClr val="999999"/>
                </a:solidFill>
              </a:rPr>
              <a:t>  	x[i] = b[i];</a:t>
            </a:r>
            <a:endParaRPr sz="600">
              <a:solidFill>
                <a:srgbClr val="999999"/>
              </a:solidFill>
            </a:endParaRPr>
          </a:p>
          <a:p>
            <a:pPr marL="0" lvl="0" indent="0" algn="l" rtl="0">
              <a:spcBef>
                <a:spcPts val="0"/>
              </a:spcBef>
              <a:spcAft>
                <a:spcPts val="0"/>
              </a:spcAft>
              <a:buNone/>
            </a:pPr>
            <a:r>
              <a:rPr lang="en" sz="600">
                <a:solidFill>
                  <a:srgbClr val="999999"/>
                </a:solidFill>
              </a:rPr>
              <a:t>  	for (j = 0; j &lt;i; j++)</a:t>
            </a:r>
            <a:endParaRPr sz="600">
              <a:solidFill>
                <a:srgbClr val="999999"/>
              </a:solidFill>
            </a:endParaRPr>
          </a:p>
          <a:p>
            <a:pPr marL="0" lvl="0" indent="0" algn="l" rtl="0">
              <a:spcBef>
                <a:spcPts val="0"/>
              </a:spcBef>
              <a:spcAft>
                <a:spcPts val="0"/>
              </a:spcAft>
              <a:buNone/>
            </a:pPr>
            <a:r>
              <a:rPr lang="en" sz="600">
                <a:solidFill>
                  <a:srgbClr val="999999"/>
                </a:solidFill>
              </a:rPr>
              <a:t>    	x[i] -= L[i][j] * x[j];</a:t>
            </a:r>
            <a:endParaRPr sz="600">
              <a:solidFill>
                <a:srgbClr val="999999"/>
              </a:solidFill>
            </a:endParaRPr>
          </a:p>
          <a:p>
            <a:pPr marL="0" lvl="0" indent="0" algn="l" rtl="0">
              <a:spcBef>
                <a:spcPts val="0"/>
              </a:spcBef>
              <a:spcAft>
                <a:spcPts val="0"/>
              </a:spcAft>
              <a:buNone/>
            </a:pPr>
            <a:r>
              <a:rPr lang="en" sz="600">
                <a:solidFill>
                  <a:srgbClr val="999999"/>
                </a:solidFill>
              </a:rPr>
              <a:t>  	x[i] = x[i] / L[i][i];</a:t>
            </a:r>
            <a:endParaRPr sz="600">
              <a:solidFill>
                <a:srgbClr val="999999"/>
              </a:solidFill>
            </a:endParaRPr>
          </a:p>
          <a:p>
            <a:pPr marL="0" lvl="0" indent="0" algn="l" rtl="0">
              <a:spcBef>
                <a:spcPts val="0"/>
              </a:spcBef>
              <a:spcAft>
                <a:spcPts val="0"/>
              </a:spcAft>
              <a:buNone/>
            </a:pPr>
            <a:r>
              <a:rPr lang="en" sz="600">
                <a:solidFill>
                  <a:srgbClr val="999999"/>
                </a:solidFill>
              </a:rPr>
              <a:t>	}</a:t>
            </a:r>
            <a:endParaRPr sz="600">
              <a:solidFill>
                <a:srgbClr val="999999"/>
              </a:solidFill>
            </a:endParaRPr>
          </a:p>
          <a:p>
            <a:pPr marL="0" lvl="0" indent="0" algn="l" rtl="0">
              <a:spcBef>
                <a:spcPts val="0"/>
              </a:spcBef>
              <a:spcAft>
                <a:spcPts val="0"/>
              </a:spcAft>
              <a:buNone/>
            </a:pPr>
            <a:endParaRPr sz="600">
              <a:solidFill>
                <a:srgbClr val="999999"/>
              </a:solidFill>
            </a:endParaRPr>
          </a:p>
          <a:p>
            <a:pPr marL="0" lvl="0" indent="0" algn="l" rtl="0">
              <a:spcBef>
                <a:spcPts val="0"/>
              </a:spcBef>
              <a:spcAft>
                <a:spcPts val="0"/>
              </a:spcAft>
              <a:buNone/>
            </a:pPr>
            <a:r>
              <a:rPr lang="en" sz="600">
                <a:solidFill>
                  <a:srgbClr val="999999"/>
                </a:solidFill>
              </a:rPr>
              <a:t>}</a:t>
            </a:r>
            <a:endParaRPr sz="600">
              <a:solidFill>
                <a:srgbClr val="999999"/>
              </a:solidFill>
            </a:endParaRPr>
          </a:p>
        </p:txBody>
      </p:sp>
      <p:sp>
        <p:nvSpPr>
          <p:cNvPr id="364" name="Google Shape;364;p39"/>
          <p:cNvSpPr txBox="1"/>
          <p:nvPr/>
        </p:nvSpPr>
        <p:spPr>
          <a:xfrm>
            <a:off x="6040875" y="370375"/>
            <a:ext cx="2721900" cy="6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900FF"/>
                </a:solidFill>
              </a:rPr>
              <a:t>float sqrt(float);</a:t>
            </a:r>
            <a:endParaRPr sz="600">
              <a:solidFill>
                <a:srgbClr val="9900FF"/>
              </a:solidFill>
            </a:endParaRPr>
          </a:p>
          <a:p>
            <a:pPr marL="0" lvl="0" indent="0" algn="l" rtl="0">
              <a:spcBef>
                <a:spcPts val="0"/>
              </a:spcBef>
              <a:spcAft>
                <a:spcPts val="0"/>
              </a:spcAft>
              <a:buNone/>
            </a:pPr>
            <a:endParaRPr sz="600">
              <a:solidFill>
                <a:srgbClr val="9900FF"/>
              </a:solidFill>
            </a:endParaRPr>
          </a:p>
          <a:p>
            <a:pPr marL="0" lvl="0" indent="0" algn="l" rtl="0">
              <a:spcBef>
                <a:spcPts val="0"/>
              </a:spcBef>
              <a:spcAft>
                <a:spcPts val="0"/>
              </a:spcAft>
              <a:buNone/>
            </a:pPr>
            <a:r>
              <a:rPr lang="en" sz="600">
                <a:solidFill>
                  <a:srgbClr val="9900FF"/>
                </a:solidFill>
              </a:rPr>
              <a:t>void kernel_gramschmidt(int m, int n, float **A, float **R, float **Q)</a:t>
            </a:r>
            <a:endParaRPr sz="600">
              <a:solidFill>
                <a:srgbClr val="9900FF"/>
              </a:solidFill>
            </a:endParaRPr>
          </a:p>
          <a:p>
            <a:pPr marL="0" lvl="0" indent="0" algn="l" rtl="0">
              <a:spcBef>
                <a:spcPts val="0"/>
              </a:spcBef>
              <a:spcAft>
                <a:spcPts val="0"/>
              </a:spcAft>
              <a:buNone/>
            </a:pPr>
            <a:r>
              <a:rPr lang="en" sz="600">
                <a:solidFill>
                  <a:srgbClr val="9900FF"/>
                </a:solidFill>
              </a:rPr>
              <a:t>{</a:t>
            </a:r>
            <a:endParaRPr sz="600">
              <a:solidFill>
                <a:srgbClr val="9900FF"/>
              </a:solidFill>
            </a:endParaRPr>
          </a:p>
          <a:p>
            <a:pPr marL="0" lvl="0" indent="0" algn="l" rtl="0">
              <a:spcBef>
                <a:spcPts val="0"/>
              </a:spcBef>
              <a:spcAft>
                <a:spcPts val="0"/>
              </a:spcAft>
              <a:buNone/>
            </a:pPr>
            <a:r>
              <a:rPr lang="en" sz="600">
                <a:solidFill>
                  <a:srgbClr val="9900FF"/>
                </a:solidFill>
              </a:rPr>
              <a:t>  int i, j, k;</a:t>
            </a:r>
            <a:endParaRPr sz="600">
              <a:solidFill>
                <a:srgbClr val="9900FF"/>
              </a:solidFill>
            </a:endParaRPr>
          </a:p>
          <a:p>
            <a:pPr marL="0" lvl="0" indent="0" algn="l" rtl="0">
              <a:spcBef>
                <a:spcPts val="0"/>
              </a:spcBef>
              <a:spcAft>
                <a:spcPts val="0"/>
              </a:spcAft>
              <a:buNone/>
            </a:pPr>
            <a:endParaRPr sz="600">
              <a:solidFill>
                <a:srgbClr val="9900FF"/>
              </a:solidFill>
            </a:endParaRPr>
          </a:p>
          <a:p>
            <a:pPr marL="0" lvl="0" indent="0" algn="l" rtl="0">
              <a:spcBef>
                <a:spcPts val="0"/>
              </a:spcBef>
              <a:spcAft>
                <a:spcPts val="0"/>
              </a:spcAft>
              <a:buNone/>
            </a:pPr>
            <a:r>
              <a:rPr lang="en" sz="600">
                <a:solidFill>
                  <a:srgbClr val="9900FF"/>
                </a:solidFill>
              </a:rPr>
              <a:t>  float nrm;</a:t>
            </a:r>
            <a:endParaRPr sz="600">
              <a:solidFill>
                <a:srgbClr val="9900FF"/>
              </a:solidFill>
            </a:endParaRPr>
          </a:p>
          <a:p>
            <a:pPr marL="0" lvl="0" indent="0" algn="l" rtl="0">
              <a:spcBef>
                <a:spcPts val="0"/>
              </a:spcBef>
              <a:spcAft>
                <a:spcPts val="0"/>
              </a:spcAft>
              <a:buNone/>
            </a:pPr>
            <a:endParaRPr sz="600">
              <a:solidFill>
                <a:srgbClr val="9900FF"/>
              </a:solidFill>
            </a:endParaRPr>
          </a:p>
          <a:p>
            <a:pPr marL="0" lvl="0" indent="0" algn="l" rtl="0">
              <a:spcBef>
                <a:spcPts val="0"/>
              </a:spcBef>
              <a:spcAft>
                <a:spcPts val="0"/>
              </a:spcAft>
              <a:buNone/>
            </a:pPr>
            <a:r>
              <a:rPr lang="en" sz="600">
                <a:solidFill>
                  <a:srgbClr val="9900FF"/>
                </a:solidFill>
              </a:rPr>
              <a:t>  for (k = 0; k &lt; n; k++) {</a:t>
            </a:r>
            <a:endParaRPr sz="600">
              <a:solidFill>
                <a:srgbClr val="9900FF"/>
              </a:solidFill>
            </a:endParaRPr>
          </a:p>
          <a:p>
            <a:pPr marL="0" lvl="0" indent="0" algn="l" rtl="0">
              <a:spcBef>
                <a:spcPts val="0"/>
              </a:spcBef>
              <a:spcAft>
                <a:spcPts val="0"/>
              </a:spcAft>
              <a:buNone/>
            </a:pPr>
            <a:r>
              <a:rPr lang="en" sz="600">
                <a:solidFill>
                  <a:srgbClr val="9900FF"/>
                </a:solidFill>
              </a:rPr>
              <a:t>	nrm = 0.0;</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nrm += A[i][k] * A[i][k];</a:t>
            </a:r>
            <a:endParaRPr sz="600">
              <a:solidFill>
                <a:srgbClr val="9900FF"/>
              </a:solidFill>
            </a:endParaRPr>
          </a:p>
          <a:p>
            <a:pPr marL="0" lvl="0" indent="0" algn="l" rtl="0">
              <a:spcBef>
                <a:spcPts val="0"/>
              </a:spcBef>
              <a:spcAft>
                <a:spcPts val="0"/>
              </a:spcAft>
              <a:buNone/>
            </a:pPr>
            <a:r>
              <a:rPr lang="en" sz="600">
                <a:solidFill>
                  <a:srgbClr val="9900FF"/>
                </a:solidFill>
              </a:rPr>
              <a:t>	R[k][k] = sqrt(nrm);</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Q[i][k] = A[i][k] / R[k][k];</a:t>
            </a:r>
            <a:endParaRPr sz="600">
              <a:solidFill>
                <a:srgbClr val="9900FF"/>
              </a:solidFill>
            </a:endParaRPr>
          </a:p>
          <a:p>
            <a:pPr marL="0" lvl="0" indent="0" algn="l" rtl="0">
              <a:spcBef>
                <a:spcPts val="0"/>
              </a:spcBef>
              <a:spcAft>
                <a:spcPts val="0"/>
              </a:spcAft>
              <a:buNone/>
            </a:pPr>
            <a:r>
              <a:rPr lang="en" sz="600">
                <a:solidFill>
                  <a:srgbClr val="9900FF"/>
                </a:solidFill>
              </a:rPr>
              <a:t>	for (j = k + 1; j &lt; n; j++) {</a:t>
            </a:r>
            <a:endParaRPr sz="600">
              <a:solidFill>
                <a:srgbClr val="9900FF"/>
              </a:solidFill>
            </a:endParaRPr>
          </a:p>
          <a:p>
            <a:pPr marL="0" lvl="0" indent="0" algn="l" rtl="0">
              <a:spcBef>
                <a:spcPts val="0"/>
              </a:spcBef>
              <a:spcAft>
                <a:spcPts val="0"/>
              </a:spcAft>
              <a:buNone/>
            </a:pPr>
            <a:r>
              <a:rPr lang="en" sz="600">
                <a:solidFill>
                  <a:srgbClr val="9900FF"/>
                </a:solidFill>
              </a:rPr>
              <a:t>  	R[k][j] = 0.0;</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R[k][j] += Q[i][k] * A[i][j];</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A[i][j] = A[i][j] - Q[i][k] * R[k][j];</a:t>
            </a:r>
            <a:endParaRPr sz="600">
              <a:solidFill>
                <a:srgbClr val="9900FF"/>
              </a:solidFill>
            </a:endParaRPr>
          </a:p>
          <a:p>
            <a:pPr marL="0" lvl="0" indent="0" algn="l" rtl="0">
              <a:spcBef>
                <a:spcPts val="0"/>
              </a:spcBef>
              <a:spcAft>
                <a:spcPts val="0"/>
              </a:spcAft>
              <a:buNone/>
            </a:pPr>
            <a:r>
              <a:rPr lang="en" sz="600">
                <a:solidFill>
                  <a:srgbClr val="9900FF"/>
                </a:solidFill>
              </a:rPr>
              <a:t>	}</a:t>
            </a:r>
            <a:endParaRPr sz="600">
              <a:solidFill>
                <a:srgbClr val="9900FF"/>
              </a:solidFill>
            </a:endParaRPr>
          </a:p>
          <a:p>
            <a:pPr marL="0" lvl="0" indent="0" algn="l" rtl="0">
              <a:spcBef>
                <a:spcPts val="0"/>
              </a:spcBef>
              <a:spcAft>
                <a:spcPts val="0"/>
              </a:spcAft>
              <a:buNone/>
            </a:pPr>
            <a:r>
              <a:rPr lang="en" sz="600">
                <a:solidFill>
                  <a:srgbClr val="9900FF"/>
                </a:solidFill>
              </a:rPr>
              <a:t>  }</a:t>
            </a:r>
            <a:endParaRPr sz="600">
              <a:solidFill>
                <a:srgbClr val="9900FF"/>
              </a:solidFill>
            </a:endParaRPr>
          </a:p>
          <a:p>
            <a:pPr marL="0" lvl="0" indent="0" algn="l" rtl="0">
              <a:spcBef>
                <a:spcPts val="0"/>
              </a:spcBef>
              <a:spcAft>
                <a:spcPts val="0"/>
              </a:spcAft>
              <a:buNone/>
            </a:pPr>
            <a:r>
              <a:rPr lang="en" sz="600">
                <a:solidFill>
                  <a:srgbClr val="9900FF"/>
                </a:solidFill>
              </a:rPr>
              <a:t>}</a:t>
            </a:r>
            <a:endParaRPr sz="600">
              <a:solidFill>
                <a:srgbClr val="9900FF"/>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45818E"/>
                </a:solidFill>
              </a:rPr>
              <a:t>void kernel_floyd_warshall(int **path, int n)</a:t>
            </a:r>
            <a:endParaRPr sz="600">
              <a:solidFill>
                <a:srgbClr val="45818E"/>
              </a:solidFill>
            </a:endParaRPr>
          </a:p>
          <a:p>
            <a:pPr marL="0" lvl="0" indent="0" algn="l" rtl="0">
              <a:spcBef>
                <a:spcPts val="0"/>
              </a:spcBef>
              <a:spcAft>
                <a:spcPts val="0"/>
              </a:spcAft>
              <a:buNone/>
            </a:pPr>
            <a:r>
              <a:rPr lang="en" sz="600">
                <a:solidFill>
                  <a:srgbClr val="45818E"/>
                </a:solidFill>
              </a:rPr>
              <a:t>{</a:t>
            </a:r>
            <a:endParaRPr sz="600">
              <a:solidFill>
                <a:srgbClr val="45818E"/>
              </a:solidFill>
            </a:endParaRPr>
          </a:p>
          <a:p>
            <a:pPr marL="0" lvl="0" indent="0" algn="l" rtl="0">
              <a:spcBef>
                <a:spcPts val="0"/>
              </a:spcBef>
              <a:spcAft>
                <a:spcPts val="0"/>
              </a:spcAft>
              <a:buNone/>
            </a:pPr>
            <a:r>
              <a:rPr lang="en" sz="600">
                <a:solidFill>
                  <a:srgbClr val="45818E"/>
                </a:solidFill>
              </a:rPr>
              <a:t>  int i, j, k;</a:t>
            </a:r>
            <a:endParaRPr sz="600">
              <a:solidFill>
                <a:srgbClr val="45818E"/>
              </a:solidFill>
            </a:endParaRPr>
          </a:p>
          <a:p>
            <a:pPr marL="0" lvl="0" indent="0" algn="l" rtl="0">
              <a:spcBef>
                <a:spcPts val="0"/>
              </a:spcBef>
              <a:spcAft>
                <a:spcPts val="0"/>
              </a:spcAft>
              <a:buNone/>
            </a:pPr>
            <a:r>
              <a:rPr lang="en" sz="600">
                <a:solidFill>
                  <a:srgbClr val="45818E"/>
                </a:solidFill>
              </a:rPr>
              <a:t>  for (k = 0; k &lt; n; k++) {</a:t>
            </a:r>
            <a:endParaRPr sz="600">
              <a:solidFill>
                <a:srgbClr val="45818E"/>
              </a:solidFill>
            </a:endParaRPr>
          </a:p>
          <a:p>
            <a:pPr marL="0" lvl="0" indent="0" algn="l" rtl="0">
              <a:spcBef>
                <a:spcPts val="0"/>
              </a:spcBef>
              <a:spcAft>
                <a:spcPts val="0"/>
              </a:spcAft>
              <a:buNone/>
            </a:pPr>
            <a:r>
              <a:rPr lang="en" sz="600">
                <a:solidFill>
                  <a:srgbClr val="45818E"/>
                </a:solidFill>
              </a:rPr>
              <a:t>	for (i = 0; i &lt; n; i++)</a:t>
            </a:r>
            <a:endParaRPr sz="600">
              <a:solidFill>
                <a:srgbClr val="45818E"/>
              </a:solidFill>
            </a:endParaRPr>
          </a:p>
          <a:p>
            <a:pPr marL="0" lvl="0" indent="0" algn="l" rtl="0">
              <a:spcBef>
                <a:spcPts val="0"/>
              </a:spcBef>
              <a:spcAft>
                <a:spcPts val="0"/>
              </a:spcAft>
              <a:buNone/>
            </a:pPr>
            <a:r>
              <a:rPr lang="en" sz="600">
                <a:solidFill>
                  <a:srgbClr val="45818E"/>
                </a:solidFill>
              </a:rPr>
              <a:t>  	for (j = 0; j &lt; n; j++)</a:t>
            </a:r>
            <a:endParaRPr sz="600">
              <a:solidFill>
                <a:srgbClr val="45818E"/>
              </a:solidFill>
            </a:endParaRPr>
          </a:p>
          <a:p>
            <a:pPr marL="0" lvl="0" indent="0" algn="l" rtl="0">
              <a:spcBef>
                <a:spcPts val="0"/>
              </a:spcBef>
              <a:spcAft>
                <a:spcPts val="0"/>
              </a:spcAft>
              <a:buNone/>
            </a:pPr>
            <a:r>
              <a:rPr lang="en" sz="600">
                <a:solidFill>
                  <a:srgbClr val="45818E"/>
                </a:solidFill>
              </a:rPr>
              <a:t>    	path[i][j] = path[i][j] &lt; path[i][k] + path[k][j] ?</a:t>
            </a:r>
            <a:endParaRPr sz="600">
              <a:solidFill>
                <a:srgbClr val="45818E"/>
              </a:solidFill>
            </a:endParaRPr>
          </a:p>
          <a:p>
            <a:pPr marL="0" lvl="0" indent="0" algn="l" rtl="0">
              <a:spcBef>
                <a:spcPts val="0"/>
              </a:spcBef>
              <a:spcAft>
                <a:spcPts val="0"/>
              </a:spcAft>
              <a:buNone/>
            </a:pPr>
            <a:r>
              <a:rPr lang="en" sz="600">
                <a:solidFill>
                  <a:srgbClr val="45818E"/>
                </a:solidFill>
              </a:rPr>
              <a:t>      	path[i][j] : path[i][k] + path[k][j];</a:t>
            </a:r>
            <a:endParaRPr sz="600">
              <a:solidFill>
                <a:srgbClr val="45818E"/>
              </a:solidFill>
            </a:endParaRPr>
          </a:p>
          <a:p>
            <a:pPr marL="0" lvl="0" indent="0" algn="l" rtl="0">
              <a:spcBef>
                <a:spcPts val="0"/>
              </a:spcBef>
              <a:spcAft>
                <a:spcPts val="0"/>
              </a:spcAft>
              <a:buNone/>
            </a:pPr>
            <a:r>
              <a:rPr lang="en" sz="600">
                <a:solidFill>
                  <a:srgbClr val="45818E"/>
                </a:solidFill>
              </a:rPr>
              <a:t>  }</a:t>
            </a:r>
            <a:endParaRPr sz="600">
              <a:solidFill>
                <a:srgbClr val="45818E"/>
              </a:solidFill>
            </a:endParaRPr>
          </a:p>
          <a:p>
            <a:pPr marL="0" lvl="0" indent="0" algn="l" rtl="0">
              <a:spcBef>
                <a:spcPts val="0"/>
              </a:spcBef>
              <a:spcAft>
                <a:spcPts val="0"/>
              </a:spcAft>
              <a:buNone/>
            </a:pPr>
            <a:r>
              <a:rPr lang="en" sz="600">
                <a:solidFill>
                  <a:srgbClr val="45818E"/>
                </a:solidFill>
              </a:rPr>
              <a:t>}</a:t>
            </a:r>
            <a:endParaRPr sz="600">
              <a:solidFill>
                <a:srgbClr val="45818E"/>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FF00FF"/>
                </a:solidFill>
              </a:rPr>
              <a:t>double sqrt(double x);</a:t>
            </a:r>
            <a:endParaRPr sz="600">
              <a:solidFill>
                <a:srgbClr val="FF00FF"/>
              </a:solidFill>
            </a:endParaRPr>
          </a:p>
          <a:p>
            <a:pPr marL="0" lvl="0" indent="0" algn="l" rtl="0">
              <a:spcBef>
                <a:spcPts val="0"/>
              </a:spcBef>
              <a:spcAft>
                <a:spcPts val="0"/>
              </a:spcAft>
              <a:buNone/>
            </a:pPr>
            <a:r>
              <a:rPr lang="en" sz="600">
                <a:solidFill>
                  <a:srgbClr val="FF00FF"/>
                </a:solidFill>
              </a:rPr>
              <a:t>void kernel_cholesky(int n, float **A)</a:t>
            </a:r>
            <a:endParaRPr sz="600">
              <a:solidFill>
                <a:srgbClr val="FF00FF"/>
              </a:solidFill>
            </a:endParaRPr>
          </a:p>
          <a:p>
            <a:pPr marL="0" lvl="0" indent="0" algn="l" rtl="0">
              <a:spcBef>
                <a:spcPts val="0"/>
              </a:spcBef>
              <a:spcAft>
                <a:spcPts val="0"/>
              </a:spcAft>
              <a:buNone/>
            </a:pPr>
            <a:r>
              <a:rPr lang="en" sz="600">
                <a:solidFill>
                  <a:srgbClr val="FF00FF"/>
                </a:solidFill>
              </a:rPr>
              <a:t>{</a:t>
            </a:r>
            <a:endParaRPr sz="600">
              <a:solidFill>
                <a:srgbClr val="FF00FF"/>
              </a:solidFill>
            </a:endParaRPr>
          </a:p>
          <a:p>
            <a:pPr marL="0" lvl="0" indent="0" algn="l" rtl="0">
              <a:spcBef>
                <a:spcPts val="0"/>
              </a:spcBef>
              <a:spcAft>
                <a:spcPts val="0"/>
              </a:spcAft>
              <a:buNone/>
            </a:pPr>
            <a:r>
              <a:rPr lang="en" sz="600">
                <a:solidFill>
                  <a:srgbClr val="FF00FF"/>
                </a:solidFill>
              </a:rPr>
              <a:t>  int i, j, k;</a:t>
            </a:r>
            <a:endParaRPr sz="600">
              <a:solidFill>
                <a:srgbClr val="FF00FF"/>
              </a:solidFill>
            </a:endParaRPr>
          </a:p>
          <a:p>
            <a:pPr marL="0" lvl="0" indent="0" algn="l" rtl="0">
              <a:spcBef>
                <a:spcPts val="0"/>
              </a:spcBef>
              <a:spcAft>
                <a:spcPts val="0"/>
              </a:spcAft>
              <a:buNone/>
            </a:pPr>
            <a:endParaRPr sz="600">
              <a:solidFill>
                <a:srgbClr val="FF00FF"/>
              </a:solidFill>
            </a:endParaRPr>
          </a:p>
          <a:p>
            <a:pPr marL="0" lvl="0" indent="0" algn="l" rtl="0">
              <a:spcBef>
                <a:spcPts val="0"/>
              </a:spcBef>
              <a:spcAft>
                <a:spcPts val="0"/>
              </a:spcAft>
              <a:buNone/>
            </a:pPr>
            <a:r>
              <a:rPr lang="en" sz="600">
                <a:solidFill>
                  <a:srgbClr val="FF00FF"/>
                </a:solidFill>
              </a:rPr>
              <a:t>  for (i = 0; i &lt; n; i++) {</a:t>
            </a:r>
            <a:endParaRPr sz="600">
              <a:solidFill>
                <a:srgbClr val="FF00FF"/>
              </a:solidFill>
            </a:endParaRPr>
          </a:p>
          <a:p>
            <a:pPr marL="0" lvl="0" indent="0" algn="l" rtl="0">
              <a:spcBef>
                <a:spcPts val="0"/>
              </a:spcBef>
              <a:spcAft>
                <a:spcPts val="0"/>
              </a:spcAft>
              <a:buNone/>
            </a:pPr>
            <a:r>
              <a:rPr lang="en" sz="600">
                <a:solidFill>
                  <a:srgbClr val="FF00FF"/>
                </a:solidFill>
              </a:rPr>
              <a:t> 	//j&lt;i</a:t>
            </a:r>
            <a:endParaRPr sz="600">
              <a:solidFill>
                <a:srgbClr val="FF00FF"/>
              </a:solidFill>
            </a:endParaRPr>
          </a:p>
          <a:p>
            <a:pPr marL="0" lvl="0" indent="0" algn="l" rtl="0">
              <a:spcBef>
                <a:spcPts val="0"/>
              </a:spcBef>
              <a:spcAft>
                <a:spcPts val="0"/>
              </a:spcAft>
              <a:buNone/>
            </a:pPr>
            <a:r>
              <a:rPr lang="en" sz="600">
                <a:solidFill>
                  <a:srgbClr val="FF00FF"/>
                </a:solidFill>
              </a:rPr>
              <a:t> 	for (j = 0; j &lt; i; j++) {</a:t>
            </a:r>
            <a:endParaRPr sz="600">
              <a:solidFill>
                <a:srgbClr val="FF00FF"/>
              </a:solidFill>
            </a:endParaRPr>
          </a:p>
          <a:p>
            <a:pPr marL="0" lvl="0" indent="0" algn="l" rtl="0">
              <a:spcBef>
                <a:spcPts val="0"/>
              </a:spcBef>
              <a:spcAft>
                <a:spcPts val="0"/>
              </a:spcAft>
              <a:buNone/>
            </a:pPr>
            <a:r>
              <a:rPr lang="en" sz="600">
                <a:solidFill>
                  <a:srgbClr val="FF00FF"/>
                </a:solidFill>
              </a:rPr>
              <a:t>    	for (k = 0; k &lt; j; k++) {</a:t>
            </a:r>
            <a:endParaRPr sz="600">
              <a:solidFill>
                <a:srgbClr val="FF00FF"/>
              </a:solidFill>
            </a:endParaRPr>
          </a:p>
          <a:p>
            <a:pPr marL="0" lvl="0" indent="0" algn="l" rtl="0">
              <a:spcBef>
                <a:spcPts val="0"/>
              </a:spcBef>
              <a:spcAft>
                <a:spcPts val="0"/>
              </a:spcAft>
              <a:buNone/>
            </a:pPr>
            <a:r>
              <a:rPr lang="en" sz="600">
                <a:solidFill>
                  <a:srgbClr val="FF00FF"/>
                </a:solidFill>
              </a:rPr>
              <a:t>       	A[i][j] -= A[i][k] * A[j][k];</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r>
              <a:rPr lang="en" sz="600">
                <a:solidFill>
                  <a:srgbClr val="FF00FF"/>
                </a:solidFill>
              </a:rPr>
              <a:t>    	A[i][j] /= A[j][j];</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r>
              <a:rPr lang="en" sz="600">
                <a:solidFill>
                  <a:srgbClr val="FF00FF"/>
                </a:solidFill>
              </a:rPr>
              <a:t> 	// i==j case</a:t>
            </a:r>
            <a:endParaRPr sz="600">
              <a:solidFill>
                <a:srgbClr val="FF00FF"/>
              </a:solidFill>
            </a:endParaRPr>
          </a:p>
          <a:p>
            <a:pPr marL="0" lvl="0" indent="0" algn="l" rtl="0">
              <a:spcBef>
                <a:spcPts val="0"/>
              </a:spcBef>
              <a:spcAft>
                <a:spcPts val="0"/>
              </a:spcAft>
              <a:buNone/>
            </a:pPr>
            <a:r>
              <a:rPr lang="en" sz="600">
                <a:solidFill>
                  <a:srgbClr val="FF00FF"/>
                </a:solidFill>
              </a:rPr>
              <a:t> 	for (k = 0; k &lt; i; k++) {</a:t>
            </a:r>
            <a:endParaRPr sz="600">
              <a:solidFill>
                <a:srgbClr val="FF00FF"/>
              </a:solidFill>
            </a:endParaRPr>
          </a:p>
          <a:p>
            <a:pPr marL="0" lvl="0" indent="0" algn="l" rtl="0">
              <a:spcBef>
                <a:spcPts val="0"/>
              </a:spcBef>
              <a:spcAft>
                <a:spcPts val="0"/>
              </a:spcAft>
              <a:buNone/>
            </a:pPr>
            <a:r>
              <a:rPr lang="en" sz="600">
                <a:solidFill>
                  <a:srgbClr val="FF00FF"/>
                </a:solidFill>
              </a:rPr>
              <a:t>    	A[i][i] -= A[i][k] * A[i][k];</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r>
              <a:rPr lang="en" sz="600">
                <a:solidFill>
                  <a:srgbClr val="FF00FF"/>
                </a:solidFill>
              </a:rPr>
              <a:t> 	A[i][i] = sqrt(A[i][i]);</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endParaRPr sz="600">
              <a:solidFill>
                <a:srgbClr val="FF00FF"/>
              </a:solidFill>
            </a:endParaRPr>
          </a:p>
          <a:p>
            <a:pPr marL="0" lvl="0" indent="0" algn="l" rtl="0">
              <a:spcBef>
                <a:spcPts val="0"/>
              </a:spcBef>
              <a:spcAft>
                <a:spcPts val="0"/>
              </a:spcAft>
              <a:buNone/>
            </a:pPr>
            <a:r>
              <a:rPr lang="en" sz="600">
                <a:solidFill>
                  <a:srgbClr val="FF00FF"/>
                </a:solidFill>
              </a:rPr>
              <a:t>}</a:t>
            </a:r>
            <a:endParaRPr sz="600">
              <a:solidFill>
                <a:srgbClr val="FF00FF"/>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t>int main () {</a:t>
            </a:r>
            <a:endParaRPr sz="600"/>
          </a:p>
          <a:p>
            <a:pPr marL="0" lvl="0" indent="0" algn="l" rtl="0">
              <a:spcBef>
                <a:spcPts val="0"/>
              </a:spcBef>
              <a:spcAft>
                <a:spcPts val="0"/>
              </a:spcAft>
              <a:buNone/>
            </a:pPr>
            <a:r>
              <a:rPr lang="en" sz="600"/>
              <a:t>  </a:t>
            </a:r>
            <a:endParaRPr sz="600"/>
          </a:p>
          <a:p>
            <a:pPr marL="0" lvl="0" indent="0" algn="l" rtl="0">
              <a:spcBef>
                <a:spcPts val="0"/>
              </a:spcBef>
              <a:spcAft>
                <a:spcPts val="0"/>
              </a:spcAft>
              <a:buNone/>
            </a:pPr>
            <a:r>
              <a:rPr lang="en" sz="600"/>
              <a:t>  return 0;</a:t>
            </a:r>
            <a:endParaRPr sz="600"/>
          </a:p>
          <a:p>
            <a:pPr marL="0" lvl="0" indent="0" algn="l" rtl="0">
              <a:spcBef>
                <a:spcPts val="0"/>
              </a:spcBef>
              <a:spcAft>
                <a:spcPts val="0"/>
              </a:spcAft>
              <a:buNone/>
            </a:pPr>
            <a:r>
              <a:rPr lang="en" sz="600"/>
              <a:t>}</a:t>
            </a:r>
            <a:endParaRPr sz="600"/>
          </a:p>
        </p:txBody>
      </p:sp>
      <p:sp>
        <p:nvSpPr>
          <p:cNvPr id="16" name="Google Shape;270;p35"/>
          <p:cNvSpPr/>
          <p:nvPr/>
        </p:nvSpPr>
        <p:spPr>
          <a:xfrm>
            <a:off x="457200" y="2508375"/>
            <a:ext cx="2303700" cy="2161500"/>
          </a:xfrm>
          <a:prstGeom prst="cube">
            <a:avLst>
              <a:gd name="adj" fmla="val 11109"/>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271;p35"/>
          <p:cNvPicPr preferRelativeResize="0"/>
          <p:nvPr/>
        </p:nvPicPr>
        <p:blipFill>
          <a:blip r:embed="rId3">
            <a:alphaModFix/>
          </a:blip>
          <a:stretch>
            <a:fillRect/>
          </a:stretch>
        </p:blipFill>
        <p:spPr>
          <a:xfrm>
            <a:off x="679575" y="2857650"/>
            <a:ext cx="1674825" cy="16748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68"/>
        <p:cNvGrpSpPr/>
        <p:nvPr/>
      </p:nvGrpSpPr>
      <p:grpSpPr>
        <a:xfrm>
          <a:off x="0" y="0"/>
          <a:ext cx="0" cy="0"/>
          <a:chOff x="0" y="0"/>
          <a:chExt cx="0" cy="0"/>
        </a:xfrm>
      </p:grpSpPr>
      <p:sp>
        <p:nvSpPr>
          <p:cNvPr id="369" name="Google Shape;369;p40"/>
          <p:cNvSpPr/>
          <p:nvPr/>
        </p:nvSpPr>
        <p:spPr>
          <a:xfrm>
            <a:off x="3219975" y="1280875"/>
            <a:ext cx="5070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0"/>
          <p:cNvSpPr/>
          <p:nvPr/>
        </p:nvSpPr>
        <p:spPr>
          <a:xfrm>
            <a:off x="5524950" y="1280875"/>
            <a:ext cx="746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0"/>
          <p:cNvSpPr/>
          <p:nvPr/>
        </p:nvSpPr>
        <p:spPr>
          <a:xfrm>
            <a:off x="457200" y="3878200"/>
            <a:ext cx="818400" cy="791700"/>
          </a:xfrm>
          <a:prstGeom prst="cube">
            <a:avLst>
              <a:gd name="adj" fmla="val 25000"/>
            </a:avLst>
          </a:prstGeom>
          <a:solidFill>
            <a:srgbClr val="4A86E8"/>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0"/>
          <p:cNvSpPr/>
          <p:nvPr/>
        </p:nvSpPr>
        <p:spPr>
          <a:xfrm>
            <a:off x="1178875" y="3878200"/>
            <a:ext cx="818400" cy="791700"/>
          </a:xfrm>
          <a:prstGeom prst="cube">
            <a:avLst>
              <a:gd name="adj" fmla="val 25000"/>
            </a:avLst>
          </a:prstGeom>
          <a:solidFill>
            <a:srgbClr val="85200C"/>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1900550" y="3878200"/>
            <a:ext cx="818400" cy="791700"/>
          </a:xfrm>
          <a:prstGeom prst="cube">
            <a:avLst>
              <a:gd name="adj" fmla="val 25000"/>
            </a:avLst>
          </a:prstGeom>
          <a:solidFill>
            <a:srgbClr val="C27BA0"/>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457200" y="3212275"/>
            <a:ext cx="818400" cy="791700"/>
          </a:xfrm>
          <a:prstGeom prst="cube">
            <a:avLst>
              <a:gd name="adj" fmla="val 25000"/>
            </a:avLst>
          </a:prstGeom>
          <a:solidFill>
            <a:srgbClr val="CC4125"/>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1178875" y="3212275"/>
            <a:ext cx="818400" cy="791700"/>
          </a:xfrm>
          <a:prstGeom prst="cube">
            <a:avLst>
              <a:gd name="adj" fmla="val 25000"/>
            </a:avLst>
          </a:prstGeom>
          <a:solidFill>
            <a:srgbClr val="BF90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1900550" y="3212275"/>
            <a:ext cx="818400" cy="7917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457188" y="2546350"/>
            <a:ext cx="818400" cy="791700"/>
          </a:xfrm>
          <a:prstGeom prst="cube">
            <a:avLst>
              <a:gd name="adj" fmla="val 25000"/>
            </a:avLst>
          </a:prstGeom>
          <a:solidFill>
            <a:srgbClr val="EA999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1178863" y="2546350"/>
            <a:ext cx="818400" cy="791700"/>
          </a:xfrm>
          <a:prstGeom prst="cube">
            <a:avLst>
              <a:gd name="adj" fmla="val 25000"/>
            </a:avLst>
          </a:prstGeom>
          <a:solidFill>
            <a:srgbClr val="93C47D"/>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1900538" y="2546350"/>
            <a:ext cx="818400" cy="791700"/>
          </a:xfrm>
          <a:prstGeom prst="cube">
            <a:avLst>
              <a:gd name="adj" fmla="val 25000"/>
            </a:avLst>
          </a:prstGeom>
          <a:solidFill>
            <a:srgbClr val="D9D9D9"/>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txBox="1"/>
          <p:nvPr/>
        </p:nvSpPr>
        <p:spPr>
          <a:xfrm>
            <a:off x="3157725" y="191250"/>
            <a:ext cx="2721900" cy="6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DD7E6B"/>
                </a:solidFill>
              </a:rPr>
              <a:t>void kernel_2mm(int ni, int nj,</a:t>
            </a:r>
            <a:endParaRPr sz="600">
              <a:solidFill>
                <a:srgbClr val="DD7E6B"/>
              </a:solidFill>
            </a:endParaRPr>
          </a:p>
          <a:p>
            <a:pPr marL="0" lvl="0" indent="0" algn="l" rtl="0">
              <a:spcBef>
                <a:spcPts val="0"/>
              </a:spcBef>
              <a:spcAft>
                <a:spcPts val="0"/>
              </a:spcAft>
              <a:buNone/>
            </a:pPr>
            <a:r>
              <a:rPr lang="en" sz="600">
                <a:solidFill>
                  <a:srgbClr val="DD7E6B"/>
                </a:solidFill>
              </a:rPr>
              <a:t> int nk, int nl, int alpha, </a:t>
            </a:r>
            <a:endParaRPr sz="600">
              <a:solidFill>
                <a:srgbClr val="DD7E6B"/>
              </a:solidFill>
            </a:endParaRPr>
          </a:p>
          <a:p>
            <a:pPr marL="0" lvl="0" indent="0" algn="l" rtl="0">
              <a:spcBef>
                <a:spcPts val="0"/>
              </a:spcBef>
              <a:spcAft>
                <a:spcPts val="0"/>
              </a:spcAft>
              <a:buNone/>
            </a:pPr>
            <a:r>
              <a:rPr lang="en" sz="600">
                <a:solidFill>
                  <a:srgbClr val="DD7E6B"/>
                </a:solidFill>
              </a:rPr>
              <a:t>int beta, float **tmp, float **A, float **B, float **C, float **D) {   </a:t>
            </a:r>
            <a:endParaRPr sz="600">
              <a:solidFill>
                <a:srgbClr val="DD7E6B"/>
              </a:solidFill>
            </a:endParaRPr>
          </a:p>
          <a:p>
            <a:pPr marL="0" lvl="0" indent="0" algn="l" rtl="0">
              <a:spcBef>
                <a:spcPts val="0"/>
              </a:spcBef>
              <a:spcAft>
                <a:spcPts val="0"/>
              </a:spcAft>
              <a:buNone/>
            </a:pPr>
            <a:r>
              <a:rPr lang="en" sz="600">
                <a:solidFill>
                  <a:srgbClr val="DD7E6B"/>
                </a:solidFill>
              </a:rPr>
              <a:t>int i, j, k;</a:t>
            </a:r>
            <a:endParaRPr sz="600">
              <a:solidFill>
                <a:srgbClr val="DD7E6B"/>
              </a:solidFill>
            </a:endParaRPr>
          </a:p>
          <a:p>
            <a:pPr marL="0" lvl="0" indent="0" algn="l" rtl="0">
              <a:spcBef>
                <a:spcPts val="0"/>
              </a:spcBef>
              <a:spcAft>
                <a:spcPts val="0"/>
              </a:spcAft>
              <a:buNone/>
            </a:pPr>
            <a:r>
              <a:rPr lang="en" sz="600">
                <a:solidFill>
                  <a:srgbClr val="DD7E6B"/>
                </a:solidFill>
              </a:rPr>
              <a:t>  for (i = 0; i &lt; ni; i++)                                              	 </a:t>
            </a:r>
            <a:endParaRPr sz="600">
              <a:solidFill>
                <a:srgbClr val="DD7E6B"/>
              </a:solidFill>
            </a:endParaRPr>
          </a:p>
          <a:p>
            <a:pPr marL="0" lvl="0" indent="0" algn="l" rtl="0">
              <a:spcBef>
                <a:spcPts val="0"/>
              </a:spcBef>
              <a:spcAft>
                <a:spcPts val="0"/>
              </a:spcAft>
              <a:buNone/>
            </a:pPr>
            <a:r>
              <a:rPr lang="en" sz="600">
                <a:solidFill>
                  <a:srgbClr val="DD7E6B"/>
                </a:solidFill>
              </a:rPr>
              <a:t>	for (j = 0; j &lt; nj; j++) {                                                                     	 </a:t>
            </a:r>
            <a:endParaRPr sz="600">
              <a:solidFill>
                <a:srgbClr val="DD7E6B"/>
              </a:solidFill>
            </a:endParaRPr>
          </a:p>
          <a:p>
            <a:pPr marL="0" lvl="0" indent="0" algn="l" rtl="0">
              <a:spcBef>
                <a:spcPts val="0"/>
              </a:spcBef>
              <a:spcAft>
                <a:spcPts val="0"/>
              </a:spcAft>
              <a:buNone/>
            </a:pPr>
            <a:r>
              <a:rPr lang="en" sz="600">
                <a:solidFill>
                  <a:srgbClr val="DD7E6B"/>
                </a:solidFill>
              </a:rPr>
              <a:t>  	tmp[i][j] = 0;                                                          	 </a:t>
            </a:r>
            <a:endParaRPr sz="600">
              <a:solidFill>
                <a:srgbClr val="DD7E6B"/>
              </a:solidFill>
            </a:endParaRPr>
          </a:p>
          <a:p>
            <a:pPr marL="0" lvl="0" indent="0" algn="l" rtl="0">
              <a:spcBef>
                <a:spcPts val="0"/>
              </a:spcBef>
              <a:spcAft>
                <a:spcPts val="0"/>
              </a:spcAft>
              <a:buNone/>
            </a:pPr>
            <a:r>
              <a:rPr lang="en" sz="600">
                <a:solidFill>
                  <a:srgbClr val="DD7E6B"/>
                </a:solidFill>
              </a:rPr>
              <a:t>  	for (k = 0; k &lt; nk; ++k)                                            	 </a:t>
            </a:r>
            <a:endParaRPr sz="600">
              <a:solidFill>
                <a:srgbClr val="DD7E6B"/>
              </a:solidFill>
            </a:endParaRPr>
          </a:p>
          <a:p>
            <a:pPr marL="0" lvl="0" indent="0" algn="l" rtl="0">
              <a:spcBef>
                <a:spcPts val="0"/>
              </a:spcBef>
              <a:spcAft>
                <a:spcPts val="0"/>
              </a:spcAft>
              <a:buNone/>
            </a:pPr>
            <a:r>
              <a:rPr lang="en" sz="600">
                <a:solidFill>
                  <a:srgbClr val="DD7E6B"/>
                </a:solidFill>
              </a:rPr>
              <a:t>    	tmp[i][j] += alpha * A[i][k] * B[k][j];</a:t>
            </a:r>
            <a:endParaRPr sz="600">
              <a:solidFill>
                <a:srgbClr val="DD7E6B"/>
              </a:solidFill>
            </a:endParaRPr>
          </a:p>
          <a:p>
            <a:pPr marL="0" lvl="0" indent="0" algn="l" rtl="0">
              <a:spcBef>
                <a:spcPts val="0"/>
              </a:spcBef>
              <a:spcAft>
                <a:spcPts val="0"/>
              </a:spcAft>
              <a:buNone/>
            </a:pPr>
            <a:r>
              <a:rPr lang="en" sz="600">
                <a:solidFill>
                  <a:srgbClr val="DD7E6B"/>
                </a:solidFill>
              </a:rPr>
              <a:t>	}</a:t>
            </a:r>
            <a:endParaRPr sz="600">
              <a:solidFill>
                <a:srgbClr val="DD7E6B"/>
              </a:solidFill>
            </a:endParaRPr>
          </a:p>
          <a:p>
            <a:pPr marL="0" lvl="0" indent="0" algn="l" rtl="0">
              <a:spcBef>
                <a:spcPts val="0"/>
              </a:spcBef>
              <a:spcAft>
                <a:spcPts val="0"/>
              </a:spcAft>
              <a:buNone/>
            </a:pPr>
            <a:endParaRPr sz="600">
              <a:solidFill>
                <a:srgbClr val="DD7E6B"/>
              </a:solidFill>
            </a:endParaRPr>
          </a:p>
          <a:p>
            <a:pPr marL="0" lvl="0" indent="0" algn="l" rtl="0">
              <a:spcBef>
                <a:spcPts val="0"/>
              </a:spcBef>
              <a:spcAft>
                <a:spcPts val="0"/>
              </a:spcAft>
              <a:buNone/>
            </a:pPr>
            <a:r>
              <a:rPr lang="en" sz="600">
                <a:solidFill>
                  <a:srgbClr val="DD7E6B"/>
                </a:solidFill>
              </a:rPr>
              <a:t>  for (i = 0; i &lt; ni; i++)                                              	 </a:t>
            </a:r>
            <a:endParaRPr sz="600">
              <a:solidFill>
                <a:srgbClr val="DD7E6B"/>
              </a:solidFill>
            </a:endParaRPr>
          </a:p>
          <a:p>
            <a:pPr marL="0" lvl="0" indent="0" algn="l" rtl="0">
              <a:spcBef>
                <a:spcPts val="0"/>
              </a:spcBef>
              <a:spcAft>
                <a:spcPts val="0"/>
              </a:spcAft>
              <a:buNone/>
            </a:pPr>
            <a:r>
              <a:rPr lang="en" sz="600">
                <a:solidFill>
                  <a:srgbClr val="DD7E6B"/>
                </a:solidFill>
              </a:rPr>
              <a:t>	for (j = 0; j &lt; nl; j++) {</a:t>
            </a:r>
            <a:endParaRPr sz="600">
              <a:solidFill>
                <a:srgbClr val="DD7E6B"/>
              </a:solidFill>
            </a:endParaRPr>
          </a:p>
          <a:p>
            <a:pPr marL="0" lvl="0" indent="0" algn="l" rtl="0">
              <a:spcBef>
                <a:spcPts val="0"/>
              </a:spcBef>
              <a:spcAft>
                <a:spcPts val="0"/>
              </a:spcAft>
              <a:buNone/>
            </a:pPr>
            <a:r>
              <a:rPr lang="en" sz="600">
                <a:solidFill>
                  <a:srgbClr val="DD7E6B"/>
                </a:solidFill>
              </a:rPr>
              <a:t>  	D[i][j] *= beta;                                                        	 </a:t>
            </a:r>
            <a:endParaRPr sz="600">
              <a:solidFill>
                <a:srgbClr val="DD7E6B"/>
              </a:solidFill>
            </a:endParaRPr>
          </a:p>
          <a:p>
            <a:pPr marL="0" lvl="0" indent="0" algn="l" rtl="0">
              <a:spcBef>
                <a:spcPts val="0"/>
              </a:spcBef>
              <a:spcAft>
                <a:spcPts val="0"/>
              </a:spcAft>
              <a:buNone/>
            </a:pPr>
            <a:r>
              <a:rPr lang="en" sz="600">
                <a:solidFill>
                  <a:srgbClr val="DD7E6B"/>
                </a:solidFill>
              </a:rPr>
              <a:t>  	for (k = 0; k &lt; nj; ++k)                                            	 </a:t>
            </a:r>
            <a:endParaRPr sz="600">
              <a:solidFill>
                <a:srgbClr val="DD7E6B"/>
              </a:solidFill>
            </a:endParaRPr>
          </a:p>
          <a:p>
            <a:pPr marL="0" lvl="0" indent="0" algn="l" rtl="0">
              <a:spcBef>
                <a:spcPts val="0"/>
              </a:spcBef>
              <a:spcAft>
                <a:spcPts val="0"/>
              </a:spcAft>
              <a:buNone/>
            </a:pPr>
            <a:r>
              <a:rPr lang="en" sz="600">
                <a:solidFill>
                  <a:srgbClr val="DD7E6B"/>
                </a:solidFill>
              </a:rPr>
              <a:t>    	D[i][j] += tmp[i][k] * C[k][j];</a:t>
            </a:r>
            <a:endParaRPr sz="600">
              <a:solidFill>
                <a:srgbClr val="DD7E6B"/>
              </a:solidFill>
            </a:endParaRPr>
          </a:p>
          <a:p>
            <a:pPr marL="0" lvl="0" indent="0" algn="l" rtl="0">
              <a:spcBef>
                <a:spcPts val="0"/>
              </a:spcBef>
              <a:spcAft>
                <a:spcPts val="0"/>
              </a:spcAft>
              <a:buNone/>
            </a:pPr>
            <a:r>
              <a:rPr lang="en" sz="600">
                <a:solidFill>
                  <a:srgbClr val="DD7E6B"/>
                </a:solidFill>
              </a:rPr>
              <a:t>	}                                                                        	 </a:t>
            </a:r>
            <a:endParaRPr sz="600">
              <a:solidFill>
                <a:srgbClr val="DD7E6B"/>
              </a:solidFill>
            </a:endParaRPr>
          </a:p>
          <a:p>
            <a:pPr marL="0" lvl="0" indent="0" algn="l" rtl="0">
              <a:spcBef>
                <a:spcPts val="0"/>
              </a:spcBef>
              <a:spcAft>
                <a:spcPts val="0"/>
              </a:spcAft>
              <a:buNone/>
            </a:pPr>
            <a:r>
              <a:rPr lang="en" sz="600">
                <a:solidFill>
                  <a:srgbClr val="DD7E6B"/>
                </a:solidFill>
              </a:rPr>
              <a:t>}</a:t>
            </a:r>
            <a:endParaRPr sz="600">
              <a:solidFill>
                <a:srgbClr val="DD7E6B"/>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4A86E8"/>
                </a:solidFill>
              </a:rPr>
              <a:t>void initMatrix(int **v, int n) {</a:t>
            </a:r>
            <a:endParaRPr sz="600">
              <a:solidFill>
                <a:srgbClr val="4A86E8"/>
              </a:solidFill>
            </a:endParaRPr>
          </a:p>
          <a:p>
            <a:pPr marL="0" lvl="0" indent="0" algn="l" rtl="0">
              <a:spcBef>
                <a:spcPts val="0"/>
              </a:spcBef>
              <a:spcAft>
                <a:spcPts val="0"/>
              </a:spcAft>
              <a:buNone/>
            </a:pPr>
            <a:r>
              <a:rPr lang="en" sz="600">
                <a:solidFill>
                  <a:srgbClr val="4A86E8"/>
                </a:solidFill>
              </a:rPr>
              <a:t>  int i, j;</a:t>
            </a:r>
            <a:endParaRPr sz="600">
              <a:solidFill>
                <a:srgbClr val="4A86E8"/>
              </a:solidFill>
            </a:endParaRPr>
          </a:p>
          <a:p>
            <a:pPr marL="0" lvl="0" indent="0" algn="l" rtl="0">
              <a:spcBef>
                <a:spcPts val="0"/>
              </a:spcBef>
              <a:spcAft>
                <a:spcPts val="0"/>
              </a:spcAft>
              <a:buNone/>
            </a:pPr>
            <a:endParaRPr sz="600">
              <a:solidFill>
                <a:srgbClr val="4A86E8"/>
              </a:solidFill>
            </a:endParaRPr>
          </a:p>
          <a:p>
            <a:pPr marL="0" lvl="0" indent="0" algn="l" rtl="0">
              <a:spcBef>
                <a:spcPts val="0"/>
              </a:spcBef>
              <a:spcAft>
                <a:spcPts val="0"/>
              </a:spcAft>
              <a:buNone/>
            </a:pPr>
            <a:r>
              <a:rPr lang="en" sz="600">
                <a:solidFill>
                  <a:srgbClr val="4A86E8"/>
                </a:solidFill>
              </a:rPr>
              <a:t>  for (i = 0; i &lt; n; i++) {</a:t>
            </a:r>
            <a:endParaRPr sz="600">
              <a:solidFill>
                <a:srgbClr val="4A86E8"/>
              </a:solidFill>
            </a:endParaRPr>
          </a:p>
          <a:p>
            <a:pPr marL="0" lvl="0" indent="0" algn="l" rtl="0">
              <a:spcBef>
                <a:spcPts val="0"/>
              </a:spcBef>
              <a:spcAft>
                <a:spcPts val="0"/>
              </a:spcAft>
              <a:buNone/>
            </a:pPr>
            <a:r>
              <a:rPr lang="en" sz="600">
                <a:solidFill>
                  <a:srgbClr val="4A86E8"/>
                </a:solidFill>
              </a:rPr>
              <a:t>    for (j = 0; j &lt; n; j++) {</a:t>
            </a:r>
            <a:endParaRPr sz="600">
              <a:solidFill>
                <a:srgbClr val="4A86E8"/>
              </a:solidFill>
            </a:endParaRPr>
          </a:p>
          <a:p>
            <a:pPr marL="0" lvl="0" indent="0" algn="l" rtl="0">
              <a:spcBef>
                <a:spcPts val="0"/>
              </a:spcBef>
              <a:spcAft>
                <a:spcPts val="0"/>
              </a:spcAft>
              <a:buNone/>
            </a:pPr>
            <a:r>
              <a:rPr lang="en" sz="600">
                <a:solidFill>
                  <a:srgbClr val="4A86E8"/>
                </a:solidFill>
              </a:rPr>
              <a:t>      v[i][j] = 0;</a:t>
            </a:r>
            <a:endParaRPr sz="600">
              <a:solidFill>
                <a:srgbClr val="4A86E8"/>
              </a:solidFill>
            </a:endParaRPr>
          </a:p>
          <a:p>
            <a:pPr marL="0" lvl="0" indent="0" algn="l" rtl="0">
              <a:spcBef>
                <a:spcPts val="0"/>
              </a:spcBef>
              <a:spcAft>
                <a:spcPts val="0"/>
              </a:spcAft>
              <a:buNone/>
            </a:pPr>
            <a:r>
              <a:rPr lang="en" sz="600">
                <a:solidFill>
                  <a:srgbClr val="4A86E8"/>
                </a:solidFill>
              </a:rPr>
              <a:t>    }</a:t>
            </a:r>
            <a:endParaRPr sz="600">
              <a:solidFill>
                <a:srgbClr val="4A86E8"/>
              </a:solidFill>
            </a:endParaRPr>
          </a:p>
          <a:p>
            <a:pPr marL="0" lvl="0" indent="0" algn="l" rtl="0">
              <a:spcBef>
                <a:spcPts val="0"/>
              </a:spcBef>
              <a:spcAft>
                <a:spcPts val="0"/>
              </a:spcAft>
              <a:buNone/>
            </a:pPr>
            <a:r>
              <a:rPr lang="en" sz="600">
                <a:solidFill>
                  <a:srgbClr val="4A86E8"/>
                </a:solidFill>
              </a:rPr>
              <a:t>  }</a:t>
            </a:r>
            <a:endParaRPr sz="600">
              <a:solidFill>
                <a:srgbClr val="4A86E8"/>
              </a:solidFill>
            </a:endParaRPr>
          </a:p>
          <a:p>
            <a:pPr marL="0" lvl="0" indent="0" algn="l" rtl="0">
              <a:spcBef>
                <a:spcPts val="0"/>
              </a:spcBef>
              <a:spcAft>
                <a:spcPts val="0"/>
              </a:spcAft>
              <a:buNone/>
            </a:pPr>
            <a:r>
              <a:rPr lang="en" sz="600">
                <a:solidFill>
                  <a:srgbClr val="4A86E8"/>
                </a:solidFill>
              </a:rPr>
              <a:t>}</a:t>
            </a:r>
            <a:endParaRPr sz="600">
              <a:solidFill>
                <a:srgbClr val="4A86E8"/>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93C47D"/>
                </a:solidFill>
              </a:rPr>
              <a:t>void kernel_trmm(int m, int n, float alpha, float **A, float **B)</a:t>
            </a:r>
            <a:endParaRPr sz="600">
              <a:solidFill>
                <a:srgbClr val="93C47D"/>
              </a:solidFill>
            </a:endParaRPr>
          </a:p>
          <a:p>
            <a:pPr marL="0" lvl="0" indent="0" algn="l" rtl="0">
              <a:spcBef>
                <a:spcPts val="0"/>
              </a:spcBef>
              <a:spcAft>
                <a:spcPts val="0"/>
              </a:spcAft>
              <a:buNone/>
            </a:pPr>
            <a:r>
              <a:rPr lang="en" sz="600">
                <a:solidFill>
                  <a:srgbClr val="93C47D"/>
                </a:solidFill>
              </a:rPr>
              <a:t>{</a:t>
            </a:r>
            <a:endParaRPr sz="600">
              <a:solidFill>
                <a:srgbClr val="93C47D"/>
              </a:solidFill>
            </a:endParaRPr>
          </a:p>
          <a:p>
            <a:pPr marL="0" lvl="0" indent="0" algn="l" rtl="0">
              <a:spcBef>
                <a:spcPts val="0"/>
              </a:spcBef>
              <a:spcAft>
                <a:spcPts val="0"/>
              </a:spcAft>
              <a:buNone/>
            </a:pPr>
            <a:r>
              <a:rPr lang="en" sz="600">
                <a:solidFill>
                  <a:srgbClr val="93C47D"/>
                </a:solidFill>
              </a:rPr>
              <a:t>  int i, j, k;</a:t>
            </a:r>
            <a:endParaRPr sz="600">
              <a:solidFill>
                <a:srgbClr val="93C47D"/>
              </a:solidFill>
            </a:endParaRPr>
          </a:p>
          <a:p>
            <a:pPr marL="0" lvl="0" indent="0" algn="l" rtl="0">
              <a:spcBef>
                <a:spcPts val="0"/>
              </a:spcBef>
              <a:spcAft>
                <a:spcPts val="0"/>
              </a:spcAft>
              <a:buNone/>
            </a:pPr>
            <a:r>
              <a:rPr lang="en" sz="600">
                <a:solidFill>
                  <a:srgbClr val="93C47D"/>
                </a:solidFill>
              </a:rPr>
              <a:t>  float temp;</a:t>
            </a:r>
            <a:endParaRPr sz="600">
              <a:solidFill>
                <a:srgbClr val="93C47D"/>
              </a:solidFill>
            </a:endParaRPr>
          </a:p>
          <a:p>
            <a:pPr marL="0" lvl="0" indent="0" algn="l" rtl="0">
              <a:spcBef>
                <a:spcPts val="0"/>
              </a:spcBef>
              <a:spcAft>
                <a:spcPts val="0"/>
              </a:spcAft>
              <a:buNone/>
            </a:pPr>
            <a:endParaRPr sz="600">
              <a:solidFill>
                <a:srgbClr val="93C47D"/>
              </a:solidFill>
            </a:endParaRPr>
          </a:p>
          <a:p>
            <a:pPr marL="0" lvl="0" indent="0" algn="l" rtl="0">
              <a:spcBef>
                <a:spcPts val="0"/>
              </a:spcBef>
              <a:spcAft>
                <a:spcPts val="0"/>
              </a:spcAft>
              <a:buNone/>
            </a:pPr>
            <a:r>
              <a:rPr lang="en" sz="600">
                <a:solidFill>
                  <a:srgbClr val="93C47D"/>
                </a:solidFill>
              </a:rPr>
              <a:t>  for (i = 0; i &lt; m; i++)</a:t>
            </a:r>
            <a:endParaRPr sz="600">
              <a:solidFill>
                <a:srgbClr val="93C47D"/>
              </a:solidFill>
            </a:endParaRPr>
          </a:p>
          <a:p>
            <a:pPr marL="0" lvl="0" indent="0" algn="l" rtl="0">
              <a:spcBef>
                <a:spcPts val="0"/>
              </a:spcBef>
              <a:spcAft>
                <a:spcPts val="0"/>
              </a:spcAft>
              <a:buNone/>
            </a:pPr>
            <a:r>
              <a:rPr lang="en" sz="600">
                <a:solidFill>
                  <a:srgbClr val="93C47D"/>
                </a:solidFill>
              </a:rPr>
              <a:t>	for (j = 0; j &lt; n; j++) {</a:t>
            </a:r>
            <a:endParaRPr sz="600">
              <a:solidFill>
                <a:srgbClr val="93C47D"/>
              </a:solidFill>
            </a:endParaRPr>
          </a:p>
          <a:p>
            <a:pPr marL="0" lvl="0" indent="0" algn="l" rtl="0">
              <a:spcBef>
                <a:spcPts val="0"/>
              </a:spcBef>
              <a:spcAft>
                <a:spcPts val="0"/>
              </a:spcAft>
              <a:buNone/>
            </a:pPr>
            <a:r>
              <a:rPr lang="en" sz="600">
                <a:solidFill>
                  <a:srgbClr val="93C47D"/>
                </a:solidFill>
              </a:rPr>
              <a:t>  	for (k = i+1; k &lt; m; k++)</a:t>
            </a:r>
            <a:endParaRPr sz="600">
              <a:solidFill>
                <a:srgbClr val="93C47D"/>
              </a:solidFill>
            </a:endParaRPr>
          </a:p>
          <a:p>
            <a:pPr marL="0" lvl="0" indent="0" algn="l" rtl="0">
              <a:spcBef>
                <a:spcPts val="0"/>
              </a:spcBef>
              <a:spcAft>
                <a:spcPts val="0"/>
              </a:spcAft>
              <a:buNone/>
            </a:pPr>
            <a:r>
              <a:rPr lang="en" sz="600">
                <a:solidFill>
                  <a:srgbClr val="93C47D"/>
                </a:solidFill>
              </a:rPr>
              <a:t>    	B[i][j] += A[k][i] * B[k][j];</a:t>
            </a:r>
            <a:endParaRPr sz="600">
              <a:solidFill>
                <a:srgbClr val="93C47D"/>
              </a:solidFill>
            </a:endParaRPr>
          </a:p>
          <a:p>
            <a:pPr marL="0" lvl="0" indent="0" algn="l" rtl="0">
              <a:spcBef>
                <a:spcPts val="0"/>
              </a:spcBef>
              <a:spcAft>
                <a:spcPts val="0"/>
              </a:spcAft>
              <a:buNone/>
            </a:pPr>
            <a:r>
              <a:rPr lang="en" sz="600">
                <a:solidFill>
                  <a:srgbClr val="93C47D"/>
                </a:solidFill>
              </a:rPr>
              <a:t>  	B[i][j] = alpha * B[i][j];</a:t>
            </a:r>
            <a:endParaRPr sz="600">
              <a:solidFill>
                <a:srgbClr val="93C47D"/>
              </a:solidFill>
            </a:endParaRPr>
          </a:p>
          <a:p>
            <a:pPr marL="0" lvl="0" indent="0" algn="l" rtl="0">
              <a:spcBef>
                <a:spcPts val="0"/>
              </a:spcBef>
              <a:spcAft>
                <a:spcPts val="0"/>
              </a:spcAft>
              <a:buNone/>
            </a:pPr>
            <a:r>
              <a:rPr lang="en" sz="600">
                <a:solidFill>
                  <a:srgbClr val="93C47D"/>
                </a:solidFill>
              </a:rPr>
              <a:t>	}</a:t>
            </a:r>
            <a:endParaRPr sz="600">
              <a:solidFill>
                <a:srgbClr val="93C47D"/>
              </a:solidFill>
            </a:endParaRPr>
          </a:p>
          <a:p>
            <a:pPr marL="0" lvl="0" indent="0" algn="l" rtl="0">
              <a:spcBef>
                <a:spcPts val="0"/>
              </a:spcBef>
              <a:spcAft>
                <a:spcPts val="0"/>
              </a:spcAft>
              <a:buNone/>
            </a:pPr>
            <a:r>
              <a:rPr lang="en" sz="600">
                <a:solidFill>
                  <a:srgbClr val="93C47D"/>
                </a:solidFill>
              </a:rPr>
              <a:t>}</a:t>
            </a:r>
            <a:endParaRPr sz="600">
              <a:solidFill>
                <a:srgbClr val="93C47D"/>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F1C232"/>
                </a:solidFill>
              </a:rPr>
              <a:t>void kernel_seidel_2d(int n, int tsteps, float **A)</a:t>
            </a:r>
            <a:endParaRPr sz="600">
              <a:solidFill>
                <a:srgbClr val="F1C232"/>
              </a:solidFill>
            </a:endParaRPr>
          </a:p>
          <a:p>
            <a:pPr marL="0" lvl="0" indent="0" algn="l" rtl="0">
              <a:spcBef>
                <a:spcPts val="0"/>
              </a:spcBef>
              <a:spcAft>
                <a:spcPts val="0"/>
              </a:spcAft>
              <a:buNone/>
            </a:pPr>
            <a:r>
              <a:rPr lang="en" sz="600">
                <a:solidFill>
                  <a:srgbClr val="F1C232"/>
                </a:solidFill>
              </a:rPr>
              <a:t>{</a:t>
            </a:r>
            <a:endParaRPr sz="600">
              <a:solidFill>
                <a:srgbClr val="F1C232"/>
              </a:solidFill>
            </a:endParaRPr>
          </a:p>
          <a:p>
            <a:pPr marL="0" lvl="0" indent="0" algn="l" rtl="0">
              <a:spcBef>
                <a:spcPts val="0"/>
              </a:spcBef>
              <a:spcAft>
                <a:spcPts val="0"/>
              </a:spcAft>
              <a:buNone/>
            </a:pPr>
            <a:r>
              <a:rPr lang="en" sz="600">
                <a:solidFill>
                  <a:srgbClr val="F1C232"/>
                </a:solidFill>
              </a:rPr>
              <a:t>  int t, i, j;</a:t>
            </a:r>
            <a:endParaRPr sz="600">
              <a:solidFill>
                <a:srgbClr val="F1C232"/>
              </a:solidFill>
            </a:endParaRPr>
          </a:p>
          <a:p>
            <a:pPr marL="0" lvl="0" indent="0" algn="l" rtl="0">
              <a:spcBef>
                <a:spcPts val="0"/>
              </a:spcBef>
              <a:spcAft>
                <a:spcPts val="0"/>
              </a:spcAft>
              <a:buNone/>
            </a:pPr>
            <a:r>
              <a:rPr lang="en" sz="600">
                <a:solidFill>
                  <a:srgbClr val="F1C232"/>
                </a:solidFill>
              </a:rPr>
              <a:t>  for (t = 0; t &lt;= tsteps - 1; t++)</a:t>
            </a:r>
            <a:endParaRPr sz="600">
              <a:solidFill>
                <a:srgbClr val="F1C232"/>
              </a:solidFill>
            </a:endParaRPr>
          </a:p>
          <a:p>
            <a:pPr marL="0" lvl="0" indent="0" algn="l" rtl="0">
              <a:spcBef>
                <a:spcPts val="0"/>
              </a:spcBef>
              <a:spcAft>
                <a:spcPts val="0"/>
              </a:spcAft>
              <a:buNone/>
            </a:pPr>
            <a:r>
              <a:rPr lang="en" sz="600">
                <a:solidFill>
                  <a:srgbClr val="F1C232"/>
                </a:solidFill>
              </a:rPr>
              <a:t>	for (i = 1; i &lt;= n - 2; i++)</a:t>
            </a:r>
            <a:endParaRPr sz="600">
              <a:solidFill>
                <a:srgbClr val="F1C232"/>
              </a:solidFill>
            </a:endParaRPr>
          </a:p>
          <a:p>
            <a:pPr marL="0" lvl="0" indent="0" algn="l" rtl="0">
              <a:spcBef>
                <a:spcPts val="0"/>
              </a:spcBef>
              <a:spcAft>
                <a:spcPts val="0"/>
              </a:spcAft>
              <a:buNone/>
            </a:pPr>
            <a:r>
              <a:rPr lang="en" sz="600">
                <a:solidFill>
                  <a:srgbClr val="F1C232"/>
                </a:solidFill>
              </a:rPr>
              <a:t>  	for (j = 1; j &lt;= n - 2; j++)</a:t>
            </a:r>
            <a:endParaRPr sz="600">
              <a:solidFill>
                <a:srgbClr val="F1C232"/>
              </a:solidFill>
            </a:endParaRPr>
          </a:p>
          <a:p>
            <a:pPr marL="0" lvl="0" indent="0" algn="l" rtl="0">
              <a:spcBef>
                <a:spcPts val="0"/>
              </a:spcBef>
              <a:spcAft>
                <a:spcPts val="0"/>
              </a:spcAft>
              <a:buNone/>
            </a:pPr>
            <a:r>
              <a:rPr lang="en" sz="600">
                <a:solidFill>
                  <a:srgbClr val="F1C232"/>
                </a:solidFill>
              </a:rPr>
              <a:t>    	A[i][j] = (A[i-1][j-1] + A[i-1][j] + A[i-1][j+1]</a:t>
            </a:r>
            <a:endParaRPr sz="600">
              <a:solidFill>
                <a:srgbClr val="F1C232"/>
              </a:solidFill>
            </a:endParaRPr>
          </a:p>
          <a:p>
            <a:pPr marL="0" lvl="0" indent="0" algn="l" rtl="0">
              <a:spcBef>
                <a:spcPts val="0"/>
              </a:spcBef>
              <a:spcAft>
                <a:spcPts val="0"/>
              </a:spcAft>
              <a:buNone/>
            </a:pPr>
            <a:r>
              <a:rPr lang="en" sz="600">
                <a:solidFill>
                  <a:srgbClr val="F1C232"/>
                </a:solidFill>
              </a:rPr>
              <a:t>            	+ A[i][j-1] + A[i][j] + A[i][j+1]</a:t>
            </a:r>
            <a:endParaRPr sz="600">
              <a:solidFill>
                <a:srgbClr val="F1C232"/>
              </a:solidFill>
            </a:endParaRPr>
          </a:p>
          <a:p>
            <a:pPr marL="0" lvl="0" indent="0" algn="l" rtl="0">
              <a:spcBef>
                <a:spcPts val="0"/>
              </a:spcBef>
              <a:spcAft>
                <a:spcPts val="0"/>
              </a:spcAft>
              <a:buNone/>
            </a:pPr>
            <a:r>
              <a:rPr lang="en" sz="600">
                <a:solidFill>
                  <a:srgbClr val="F1C232"/>
                </a:solidFill>
              </a:rPr>
              <a:t>            	+ A[i+1][j-1] + A[i+1][j] + A[i+1][j+1])/9.0;</a:t>
            </a:r>
            <a:endParaRPr sz="600">
              <a:solidFill>
                <a:srgbClr val="F1C232"/>
              </a:solidFill>
            </a:endParaRPr>
          </a:p>
          <a:p>
            <a:pPr marL="0" lvl="0" indent="0" algn="l" rtl="0">
              <a:spcBef>
                <a:spcPts val="0"/>
              </a:spcBef>
              <a:spcAft>
                <a:spcPts val="0"/>
              </a:spcAft>
              <a:buNone/>
            </a:pPr>
            <a:r>
              <a:rPr lang="en" sz="600">
                <a:solidFill>
                  <a:srgbClr val="F1C232"/>
                </a:solidFill>
              </a:rPr>
              <a:t>}</a:t>
            </a:r>
            <a:endParaRPr sz="600">
              <a:solidFill>
                <a:srgbClr val="F1C232"/>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999999"/>
                </a:solidFill>
              </a:rPr>
              <a:t>void kernel_trisolv(int n, float **L, float *x, float *b)</a:t>
            </a:r>
            <a:endParaRPr sz="600">
              <a:solidFill>
                <a:srgbClr val="999999"/>
              </a:solidFill>
            </a:endParaRPr>
          </a:p>
          <a:p>
            <a:pPr marL="0" lvl="0" indent="0" algn="l" rtl="0">
              <a:spcBef>
                <a:spcPts val="0"/>
              </a:spcBef>
              <a:spcAft>
                <a:spcPts val="0"/>
              </a:spcAft>
              <a:buNone/>
            </a:pPr>
            <a:r>
              <a:rPr lang="en" sz="600">
                <a:solidFill>
                  <a:srgbClr val="999999"/>
                </a:solidFill>
              </a:rPr>
              <a:t>{</a:t>
            </a:r>
            <a:endParaRPr sz="600">
              <a:solidFill>
                <a:srgbClr val="999999"/>
              </a:solidFill>
            </a:endParaRPr>
          </a:p>
          <a:p>
            <a:pPr marL="0" lvl="0" indent="0" algn="l" rtl="0">
              <a:spcBef>
                <a:spcPts val="0"/>
              </a:spcBef>
              <a:spcAft>
                <a:spcPts val="0"/>
              </a:spcAft>
              <a:buNone/>
            </a:pPr>
            <a:r>
              <a:rPr lang="en" sz="600">
                <a:solidFill>
                  <a:srgbClr val="999999"/>
                </a:solidFill>
              </a:rPr>
              <a:t>  int i, j;</a:t>
            </a:r>
            <a:endParaRPr sz="600">
              <a:solidFill>
                <a:srgbClr val="999999"/>
              </a:solidFill>
            </a:endParaRPr>
          </a:p>
          <a:p>
            <a:pPr marL="0" lvl="0" indent="0" algn="l" rtl="0">
              <a:spcBef>
                <a:spcPts val="0"/>
              </a:spcBef>
              <a:spcAft>
                <a:spcPts val="0"/>
              </a:spcAft>
              <a:buNone/>
            </a:pPr>
            <a:r>
              <a:rPr lang="en" sz="600">
                <a:solidFill>
                  <a:srgbClr val="999999"/>
                </a:solidFill>
              </a:rPr>
              <a:t>  for (i = 0; i &lt; n; i++)</a:t>
            </a:r>
            <a:endParaRPr sz="600">
              <a:solidFill>
                <a:srgbClr val="999999"/>
              </a:solidFill>
            </a:endParaRPr>
          </a:p>
          <a:p>
            <a:pPr marL="0" lvl="0" indent="0" algn="l" rtl="0">
              <a:spcBef>
                <a:spcPts val="0"/>
              </a:spcBef>
              <a:spcAft>
                <a:spcPts val="0"/>
              </a:spcAft>
              <a:buNone/>
            </a:pPr>
            <a:r>
              <a:rPr lang="en" sz="600">
                <a:solidFill>
                  <a:srgbClr val="999999"/>
                </a:solidFill>
              </a:rPr>
              <a:t>	{</a:t>
            </a:r>
            <a:endParaRPr sz="600">
              <a:solidFill>
                <a:srgbClr val="999999"/>
              </a:solidFill>
            </a:endParaRPr>
          </a:p>
          <a:p>
            <a:pPr marL="0" lvl="0" indent="0" algn="l" rtl="0">
              <a:spcBef>
                <a:spcPts val="0"/>
              </a:spcBef>
              <a:spcAft>
                <a:spcPts val="0"/>
              </a:spcAft>
              <a:buNone/>
            </a:pPr>
            <a:r>
              <a:rPr lang="en" sz="600">
                <a:solidFill>
                  <a:srgbClr val="999999"/>
                </a:solidFill>
              </a:rPr>
              <a:t>  	x[i] = b[i];</a:t>
            </a:r>
            <a:endParaRPr sz="600">
              <a:solidFill>
                <a:srgbClr val="999999"/>
              </a:solidFill>
            </a:endParaRPr>
          </a:p>
          <a:p>
            <a:pPr marL="0" lvl="0" indent="0" algn="l" rtl="0">
              <a:spcBef>
                <a:spcPts val="0"/>
              </a:spcBef>
              <a:spcAft>
                <a:spcPts val="0"/>
              </a:spcAft>
              <a:buNone/>
            </a:pPr>
            <a:r>
              <a:rPr lang="en" sz="600">
                <a:solidFill>
                  <a:srgbClr val="999999"/>
                </a:solidFill>
              </a:rPr>
              <a:t>  	for (j = 0; j &lt;i; j++)</a:t>
            </a:r>
            <a:endParaRPr sz="600">
              <a:solidFill>
                <a:srgbClr val="999999"/>
              </a:solidFill>
            </a:endParaRPr>
          </a:p>
          <a:p>
            <a:pPr marL="0" lvl="0" indent="0" algn="l" rtl="0">
              <a:spcBef>
                <a:spcPts val="0"/>
              </a:spcBef>
              <a:spcAft>
                <a:spcPts val="0"/>
              </a:spcAft>
              <a:buNone/>
            </a:pPr>
            <a:r>
              <a:rPr lang="en" sz="600">
                <a:solidFill>
                  <a:srgbClr val="999999"/>
                </a:solidFill>
              </a:rPr>
              <a:t>    	x[i] -= L[i][j] * x[j];</a:t>
            </a:r>
            <a:endParaRPr sz="600">
              <a:solidFill>
                <a:srgbClr val="999999"/>
              </a:solidFill>
            </a:endParaRPr>
          </a:p>
          <a:p>
            <a:pPr marL="0" lvl="0" indent="0" algn="l" rtl="0">
              <a:spcBef>
                <a:spcPts val="0"/>
              </a:spcBef>
              <a:spcAft>
                <a:spcPts val="0"/>
              </a:spcAft>
              <a:buNone/>
            </a:pPr>
            <a:r>
              <a:rPr lang="en" sz="600">
                <a:solidFill>
                  <a:srgbClr val="999999"/>
                </a:solidFill>
              </a:rPr>
              <a:t>  	x[i] = x[i] / L[i][i];</a:t>
            </a:r>
            <a:endParaRPr sz="600">
              <a:solidFill>
                <a:srgbClr val="999999"/>
              </a:solidFill>
            </a:endParaRPr>
          </a:p>
          <a:p>
            <a:pPr marL="0" lvl="0" indent="0" algn="l" rtl="0">
              <a:spcBef>
                <a:spcPts val="0"/>
              </a:spcBef>
              <a:spcAft>
                <a:spcPts val="0"/>
              </a:spcAft>
              <a:buNone/>
            </a:pPr>
            <a:r>
              <a:rPr lang="en" sz="600">
                <a:solidFill>
                  <a:srgbClr val="999999"/>
                </a:solidFill>
              </a:rPr>
              <a:t>	}</a:t>
            </a:r>
            <a:endParaRPr sz="600">
              <a:solidFill>
                <a:srgbClr val="999999"/>
              </a:solidFill>
            </a:endParaRPr>
          </a:p>
          <a:p>
            <a:pPr marL="0" lvl="0" indent="0" algn="l" rtl="0">
              <a:spcBef>
                <a:spcPts val="0"/>
              </a:spcBef>
              <a:spcAft>
                <a:spcPts val="0"/>
              </a:spcAft>
              <a:buNone/>
            </a:pPr>
            <a:endParaRPr sz="600">
              <a:solidFill>
                <a:srgbClr val="999999"/>
              </a:solidFill>
            </a:endParaRPr>
          </a:p>
          <a:p>
            <a:pPr marL="0" lvl="0" indent="0" algn="l" rtl="0">
              <a:spcBef>
                <a:spcPts val="0"/>
              </a:spcBef>
              <a:spcAft>
                <a:spcPts val="0"/>
              </a:spcAft>
              <a:buNone/>
            </a:pPr>
            <a:r>
              <a:rPr lang="en" sz="600">
                <a:solidFill>
                  <a:srgbClr val="999999"/>
                </a:solidFill>
              </a:rPr>
              <a:t>}</a:t>
            </a:r>
            <a:endParaRPr sz="600">
              <a:solidFill>
                <a:srgbClr val="999999"/>
              </a:solidFill>
            </a:endParaRPr>
          </a:p>
        </p:txBody>
      </p:sp>
      <p:sp>
        <p:nvSpPr>
          <p:cNvPr id="381" name="Google Shape;381;p40"/>
          <p:cNvSpPr txBox="1"/>
          <p:nvPr/>
        </p:nvSpPr>
        <p:spPr>
          <a:xfrm>
            <a:off x="6040875" y="370375"/>
            <a:ext cx="2721900" cy="6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900FF"/>
                </a:solidFill>
              </a:rPr>
              <a:t>float sqrt(float);</a:t>
            </a:r>
            <a:endParaRPr sz="600">
              <a:solidFill>
                <a:srgbClr val="9900FF"/>
              </a:solidFill>
            </a:endParaRPr>
          </a:p>
          <a:p>
            <a:pPr marL="0" lvl="0" indent="0" algn="l" rtl="0">
              <a:spcBef>
                <a:spcPts val="0"/>
              </a:spcBef>
              <a:spcAft>
                <a:spcPts val="0"/>
              </a:spcAft>
              <a:buNone/>
            </a:pPr>
            <a:endParaRPr sz="600">
              <a:solidFill>
                <a:srgbClr val="9900FF"/>
              </a:solidFill>
            </a:endParaRPr>
          </a:p>
          <a:p>
            <a:pPr marL="0" lvl="0" indent="0" algn="l" rtl="0">
              <a:spcBef>
                <a:spcPts val="0"/>
              </a:spcBef>
              <a:spcAft>
                <a:spcPts val="0"/>
              </a:spcAft>
              <a:buNone/>
            </a:pPr>
            <a:r>
              <a:rPr lang="en" sz="600">
                <a:solidFill>
                  <a:srgbClr val="9900FF"/>
                </a:solidFill>
              </a:rPr>
              <a:t>void kernel_gramschmidt(int m, int n, float **A, float **R, float **Q)</a:t>
            </a:r>
            <a:endParaRPr sz="600">
              <a:solidFill>
                <a:srgbClr val="9900FF"/>
              </a:solidFill>
            </a:endParaRPr>
          </a:p>
          <a:p>
            <a:pPr marL="0" lvl="0" indent="0" algn="l" rtl="0">
              <a:spcBef>
                <a:spcPts val="0"/>
              </a:spcBef>
              <a:spcAft>
                <a:spcPts val="0"/>
              </a:spcAft>
              <a:buNone/>
            </a:pPr>
            <a:r>
              <a:rPr lang="en" sz="600">
                <a:solidFill>
                  <a:srgbClr val="9900FF"/>
                </a:solidFill>
              </a:rPr>
              <a:t>{</a:t>
            </a:r>
            <a:endParaRPr sz="600">
              <a:solidFill>
                <a:srgbClr val="9900FF"/>
              </a:solidFill>
            </a:endParaRPr>
          </a:p>
          <a:p>
            <a:pPr marL="0" lvl="0" indent="0" algn="l" rtl="0">
              <a:spcBef>
                <a:spcPts val="0"/>
              </a:spcBef>
              <a:spcAft>
                <a:spcPts val="0"/>
              </a:spcAft>
              <a:buNone/>
            </a:pPr>
            <a:r>
              <a:rPr lang="en" sz="600">
                <a:solidFill>
                  <a:srgbClr val="9900FF"/>
                </a:solidFill>
              </a:rPr>
              <a:t>  int i, j, k;</a:t>
            </a:r>
            <a:endParaRPr sz="600">
              <a:solidFill>
                <a:srgbClr val="9900FF"/>
              </a:solidFill>
            </a:endParaRPr>
          </a:p>
          <a:p>
            <a:pPr marL="0" lvl="0" indent="0" algn="l" rtl="0">
              <a:spcBef>
                <a:spcPts val="0"/>
              </a:spcBef>
              <a:spcAft>
                <a:spcPts val="0"/>
              </a:spcAft>
              <a:buNone/>
            </a:pPr>
            <a:endParaRPr sz="600">
              <a:solidFill>
                <a:srgbClr val="9900FF"/>
              </a:solidFill>
            </a:endParaRPr>
          </a:p>
          <a:p>
            <a:pPr marL="0" lvl="0" indent="0" algn="l" rtl="0">
              <a:spcBef>
                <a:spcPts val="0"/>
              </a:spcBef>
              <a:spcAft>
                <a:spcPts val="0"/>
              </a:spcAft>
              <a:buNone/>
            </a:pPr>
            <a:r>
              <a:rPr lang="en" sz="600">
                <a:solidFill>
                  <a:srgbClr val="9900FF"/>
                </a:solidFill>
              </a:rPr>
              <a:t>  float nrm;</a:t>
            </a:r>
            <a:endParaRPr sz="600">
              <a:solidFill>
                <a:srgbClr val="9900FF"/>
              </a:solidFill>
            </a:endParaRPr>
          </a:p>
          <a:p>
            <a:pPr marL="0" lvl="0" indent="0" algn="l" rtl="0">
              <a:spcBef>
                <a:spcPts val="0"/>
              </a:spcBef>
              <a:spcAft>
                <a:spcPts val="0"/>
              </a:spcAft>
              <a:buNone/>
            </a:pPr>
            <a:endParaRPr sz="600">
              <a:solidFill>
                <a:srgbClr val="9900FF"/>
              </a:solidFill>
            </a:endParaRPr>
          </a:p>
          <a:p>
            <a:pPr marL="0" lvl="0" indent="0" algn="l" rtl="0">
              <a:spcBef>
                <a:spcPts val="0"/>
              </a:spcBef>
              <a:spcAft>
                <a:spcPts val="0"/>
              </a:spcAft>
              <a:buNone/>
            </a:pPr>
            <a:r>
              <a:rPr lang="en" sz="600">
                <a:solidFill>
                  <a:srgbClr val="9900FF"/>
                </a:solidFill>
              </a:rPr>
              <a:t>  for (k = 0; k &lt; n; k++) {</a:t>
            </a:r>
            <a:endParaRPr sz="600">
              <a:solidFill>
                <a:srgbClr val="9900FF"/>
              </a:solidFill>
            </a:endParaRPr>
          </a:p>
          <a:p>
            <a:pPr marL="0" lvl="0" indent="0" algn="l" rtl="0">
              <a:spcBef>
                <a:spcPts val="0"/>
              </a:spcBef>
              <a:spcAft>
                <a:spcPts val="0"/>
              </a:spcAft>
              <a:buNone/>
            </a:pPr>
            <a:r>
              <a:rPr lang="en" sz="600">
                <a:solidFill>
                  <a:srgbClr val="9900FF"/>
                </a:solidFill>
              </a:rPr>
              <a:t>	nrm = 0.0;</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nrm += A[i][k] * A[i][k];</a:t>
            </a:r>
            <a:endParaRPr sz="600">
              <a:solidFill>
                <a:srgbClr val="9900FF"/>
              </a:solidFill>
            </a:endParaRPr>
          </a:p>
          <a:p>
            <a:pPr marL="0" lvl="0" indent="0" algn="l" rtl="0">
              <a:spcBef>
                <a:spcPts val="0"/>
              </a:spcBef>
              <a:spcAft>
                <a:spcPts val="0"/>
              </a:spcAft>
              <a:buNone/>
            </a:pPr>
            <a:r>
              <a:rPr lang="en" sz="600">
                <a:solidFill>
                  <a:srgbClr val="9900FF"/>
                </a:solidFill>
              </a:rPr>
              <a:t>	R[k][k] = sqrt(nrm);</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Q[i][k] = A[i][k] / R[k][k];</a:t>
            </a:r>
            <a:endParaRPr sz="600">
              <a:solidFill>
                <a:srgbClr val="9900FF"/>
              </a:solidFill>
            </a:endParaRPr>
          </a:p>
          <a:p>
            <a:pPr marL="0" lvl="0" indent="0" algn="l" rtl="0">
              <a:spcBef>
                <a:spcPts val="0"/>
              </a:spcBef>
              <a:spcAft>
                <a:spcPts val="0"/>
              </a:spcAft>
              <a:buNone/>
            </a:pPr>
            <a:r>
              <a:rPr lang="en" sz="600">
                <a:solidFill>
                  <a:srgbClr val="9900FF"/>
                </a:solidFill>
              </a:rPr>
              <a:t>	for (j = k + 1; j &lt; n; j++) {</a:t>
            </a:r>
            <a:endParaRPr sz="600">
              <a:solidFill>
                <a:srgbClr val="9900FF"/>
              </a:solidFill>
            </a:endParaRPr>
          </a:p>
          <a:p>
            <a:pPr marL="0" lvl="0" indent="0" algn="l" rtl="0">
              <a:spcBef>
                <a:spcPts val="0"/>
              </a:spcBef>
              <a:spcAft>
                <a:spcPts val="0"/>
              </a:spcAft>
              <a:buNone/>
            </a:pPr>
            <a:r>
              <a:rPr lang="en" sz="600">
                <a:solidFill>
                  <a:srgbClr val="9900FF"/>
                </a:solidFill>
              </a:rPr>
              <a:t>  	R[k][j] = 0.0;</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R[k][j] += Q[i][k] * A[i][j];</a:t>
            </a:r>
            <a:endParaRPr sz="600">
              <a:solidFill>
                <a:srgbClr val="9900FF"/>
              </a:solidFill>
            </a:endParaRPr>
          </a:p>
          <a:p>
            <a:pPr marL="0" lvl="0" indent="0" algn="l" rtl="0">
              <a:spcBef>
                <a:spcPts val="0"/>
              </a:spcBef>
              <a:spcAft>
                <a:spcPts val="0"/>
              </a:spcAft>
              <a:buNone/>
            </a:pPr>
            <a:r>
              <a:rPr lang="en" sz="600">
                <a:solidFill>
                  <a:srgbClr val="9900FF"/>
                </a:solidFill>
              </a:rPr>
              <a:t>  	for (i = 0; i &lt; m; i++)</a:t>
            </a:r>
            <a:endParaRPr sz="600">
              <a:solidFill>
                <a:srgbClr val="9900FF"/>
              </a:solidFill>
            </a:endParaRPr>
          </a:p>
          <a:p>
            <a:pPr marL="0" lvl="0" indent="0" algn="l" rtl="0">
              <a:spcBef>
                <a:spcPts val="0"/>
              </a:spcBef>
              <a:spcAft>
                <a:spcPts val="0"/>
              </a:spcAft>
              <a:buNone/>
            </a:pPr>
            <a:r>
              <a:rPr lang="en" sz="600">
                <a:solidFill>
                  <a:srgbClr val="9900FF"/>
                </a:solidFill>
              </a:rPr>
              <a:t>    	A[i][j] = A[i][j] - Q[i][k] * R[k][j];</a:t>
            </a:r>
            <a:endParaRPr sz="600">
              <a:solidFill>
                <a:srgbClr val="9900FF"/>
              </a:solidFill>
            </a:endParaRPr>
          </a:p>
          <a:p>
            <a:pPr marL="0" lvl="0" indent="0" algn="l" rtl="0">
              <a:spcBef>
                <a:spcPts val="0"/>
              </a:spcBef>
              <a:spcAft>
                <a:spcPts val="0"/>
              </a:spcAft>
              <a:buNone/>
            </a:pPr>
            <a:r>
              <a:rPr lang="en" sz="600">
                <a:solidFill>
                  <a:srgbClr val="9900FF"/>
                </a:solidFill>
              </a:rPr>
              <a:t>	}</a:t>
            </a:r>
            <a:endParaRPr sz="600">
              <a:solidFill>
                <a:srgbClr val="9900FF"/>
              </a:solidFill>
            </a:endParaRPr>
          </a:p>
          <a:p>
            <a:pPr marL="0" lvl="0" indent="0" algn="l" rtl="0">
              <a:spcBef>
                <a:spcPts val="0"/>
              </a:spcBef>
              <a:spcAft>
                <a:spcPts val="0"/>
              </a:spcAft>
              <a:buNone/>
            </a:pPr>
            <a:r>
              <a:rPr lang="en" sz="600">
                <a:solidFill>
                  <a:srgbClr val="9900FF"/>
                </a:solidFill>
              </a:rPr>
              <a:t>  }</a:t>
            </a:r>
            <a:endParaRPr sz="600">
              <a:solidFill>
                <a:srgbClr val="9900FF"/>
              </a:solidFill>
            </a:endParaRPr>
          </a:p>
          <a:p>
            <a:pPr marL="0" lvl="0" indent="0" algn="l" rtl="0">
              <a:spcBef>
                <a:spcPts val="0"/>
              </a:spcBef>
              <a:spcAft>
                <a:spcPts val="0"/>
              </a:spcAft>
              <a:buNone/>
            </a:pPr>
            <a:r>
              <a:rPr lang="en" sz="600">
                <a:solidFill>
                  <a:srgbClr val="9900FF"/>
                </a:solidFill>
              </a:rPr>
              <a:t>}</a:t>
            </a:r>
            <a:endParaRPr sz="600">
              <a:solidFill>
                <a:srgbClr val="9900FF"/>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45818E"/>
                </a:solidFill>
              </a:rPr>
              <a:t>void kernel_floyd_warshall(int **path, int n)</a:t>
            </a:r>
            <a:endParaRPr sz="600">
              <a:solidFill>
                <a:srgbClr val="45818E"/>
              </a:solidFill>
            </a:endParaRPr>
          </a:p>
          <a:p>
            <a:pPr marL="0" lvl="0" indent="0" algn="l" rtl="0">
              <a:spcBef>
                <a:spcPts val="0"/>
              </a:spcBef>
              <a:spcAft>
                <a:spcPts val="0"/>
              </a:spcAft>
              <a:buNone/>
            </a:pPr>
            <a:r>
              <a:rPr lang="en" sz="600">
                <a:solidFill>
                  <a:srgbClr val="45818E"/>
                </a:solidFill>
              </a:rPr>
              <a:t>{</a:t>
            </a:r>
            <a:endParaRPr sz="600">
              <a:solidFill>
                <a:srgbClr val="45818E"/>
              </a:solidFill>
            </a:endParaRPr>
          </a:p>
          <a:p>
            <a:pPr marL="0" lvl="0" indent="0" algn="l" rtl="0">
              <a:spcBef>
                <a:spcPts val="0"/>
              </a:spcBef>
              <a:spcAft>
                <a:spcPts val="0"/>
              </a:spcAft>
              <a:buNone/>
            </a:pPr>
            <a:r>
              <a:rPr lang="en" sz="600">
                <a:solidFill>
                  <a:srgbClr val="45818E"/>
                </a:solidFill>
              </a:rPr>
              <a:t>  int i, j, k;</a:t>
            </a:r>
            <a:endParaRPr sz="600">
              <a:solidFill>
                <a:srgbClr val="45818E"/>
              </a:solidFill>
            </a:endParaRPr>
          </a:p>
          <a:p>
            <a:pPr marL="0" lvl="0" indent="0" algn="l" rtl="0">
              <a:spcBef>
                <a:spcPts val="0"/>
              </a:spcBef>
              <a:spcAft>
                <a:spcPts val="0"/>
              </a:spcAft>
              <a:buNone/>
            </a:pPr>
            <a:r>
              <a:rPr lang="en" sz="600">
                <a:solidFill>
                  <a:srgbClr val="45818E"/>
                </a:solidFill>
              </a:rPr>
              <a:t>  for (k = 0; k &lt; n; k++) {</a:t>
            </a:r>
            <a:endParaRPr sz="600">
              <a:solidFill>
                <a:srgbClr val="45818E"/>
              </a:solidFill>
            </a:endParaRPr>
          </a:p>
          <a:p>
            <a:pPr marL="0" lvl="0" indent="0" algn="l" rtl="0">
              <a:spcBef>
                <a:spcPts val="0"/>
              </a:spcBef>
              <a:spcAft>
                <a:spcPts val="0"/>
              </a:spcAft>
              <a:buNone/>
            </a:pPr>
            <a:r>
              <a:rPr lang="en" sz="600">
                <a:solidFill>
                  <a:srgbClr val="45818E"/>
                </a:solidFill>
              </a:rPr>
              <a:t>	for (i = 0; i &lt; n; i++)</a:t>
            </a:r>
            <a:endParaRPr sz="600">
              <a:solidFill>
                <a:srgbClr val="45818E"/>
              </a:solidFill>
            </a:endParaRPr>
          </a:p>
          <a:p>
            <a:pPr marL="0" lvl="0" indent="0" algn="l" rtl="0">
              <a:spcBef>
                <a:spcPts val="0"/>
              </a:spcBef>
              <a:spcAft>
                <a:spcPts val="0"/>
              </a:spcAft>
              <a:buNone/>
            </a:pPr>
            <a:r>
              <a:rPr lang="en" sz="600">
                <a:solidFill>
                  <a:srgbClr val="45818E"/>
                </a:solidFill>
              </a:rPr>
              <a:t>  	for (j = 0; j &lt; n; j++)</a:t>
            </a:r>
            <a:endParaRPr sz="600">
              <a:solidFill>
                <a:srgbClr val="45818E"/>
              </a:solidFill>
            </a:endParaRPr>
          </a:p>
          <a:p>
            <a:pPr marL="0" lvl="0" indent="0" algn="l" rtl="0">
              <a:spcBef>
                <a:spcPts val="0"/>
              </a:spcBef>
              <a:spcAft>
                <a:spcPts val="0"/>
              </a:spcAft>
              <a:buNone/>
            </a:pPr>
            <a:r>
              <a:rPr lang="en" sz="600">
                <a:solidFill>
                  <a:srgbClr val="45818E"/>
                </a:solidFill>
              </a:rPr>
              <a:t>    	path[i][j] = path[i][j] &lt; path[i][k] + path[k][j] ?</a:t>
            </a:r>
            <a:endParaRPr sz="600">
              <a:solidFill>
                <a:srgbClr val="45818E"/>
              </a:solidFill>
            </a:endParaRPr>
          </a:p>
          <a:p>
            <a:pPr marL="0" lvl="0" indent="0" algn="l" rtl="0">
              <a:spcBef>
                <a:spcPts val="0"/>
              </a:spcBef>
              <a:spcAft>
                <a:spcPts val="0"/>
              </a:spcAft>
              <a:buNone/>
            </a:pPr>
            <a:r>
              <a:rPr lang="en" sz="600">
                <a:solidFill>
                  <a:srgbClr val="45818E"/>
                </a:solidFill>
              </a:rPr>
              <a:t>      	path[i][j] : path[i][k] + path[k][j];</a:t>
            </a:r>
            <a:endParaRPr sz="600">
              <a:solidFill>
                <a:srgbClr val="45818E"/>
              </a:solidFill>
            </a:endParaRPr>
          </a:p>
          <a:p>
            <a:pPr marL="0" lvl="0" indent="0" algn="l" rtl="0">
              <a:spcBef>
                <a:spcPts val="0"/>
              </a:spcBef>
              <a:spcAft>
                <a:spcPts val="0"/>
              </a:spcAft>
              <a:buNone/>
            </a:pPr>
            <a:r>
              <a:rPr lang="en" sz="600">
                <a:solidFill>
                  <a:srgbClr val="45818E"/>
                </a:solidFill>
              </a:rPr>
              <a:t>  }</a:t>
            </a:r>
            <a:endParaRPr sz="600">
              <a:solidFill>
                <a:srgbClr val="45818E"/>
              </a:solidFill>
            </a:endParaRPr>
          </a:p>
          <a:p>
            <a:pPr marL="0" lvl="0" indent="0" algn="l" rtl="0">
              <a:spcBef>
                <a:spcPts val="0"/>
              </a:spcBef>
              <a:spcAft>
                <a:spcPts val="0"/>
              </a:spcAft>
              <a:buNone/>
            </a:pPr>
            <a:r>
              <a:rPr lang="en" sz="600">
                <a:solidFill>
                  <a:srgbClr val="45818E"/>
                </a:solidFill>
              </a:rPr>
              <a:t>}</a:t>
            </a:r>
            <a:endParaRPr sz="600">
              <a:solidFill>
                <a:srgbClr val="45818E"/>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solidFill>
                  <a:srgbClr val="FF00FF"/>
                </a:solidFill>
              </a:rPr>
              <a:t>double sqrt(double x);</a:t>
            </a:r>
            <a:endParaRPr sz="600">
              <a:solidFill>
                <a:srgbClr val="FF00FF"/>
              </a:solidFill>
            </a:endParaRPr>
          </a:p>
          <a:p>
            <a:pPr marL="0" lvl="0" indent="0" algn="l" rtl="0">
              <a:spcBef>
                <a:spcPts val="0"/>
              </a:spcBef>
              <a:spcAft>
                <a:spcPts val="0"/>
              </a:spcAft>
              <a:buNone/>
            </a:pPr>
            <a:r>
              <a:rPr lang="en" sz="600">
                <a:solidFill>
                  <a:srgbClr val="FF00FF"/>
                </a:solidFill>
              </a:rPr>
              <a:t>void kernel_cholesky(int n, float **A)</a:t>
            </a:r>
            <a:endParaRPr sz="600">
              <a:solidFill>
                <a:srgbClr val="FF00FF"/>
              </a:solidFill>
            </a:endParaRPr>
          </a:p>
          <a:p>
            <a:pPr marL="0" lvl="0" indent="0" algn="l" rtl="0">
              <a:spcBef>
                <a:spcPts val="0"/>
              </a:spcBef>
              <a:spcAft>
                <a:spcPts val="0"/>
              </a:spcAft>
              <a:buNone/>
            </a:pPr>
            <a:r>
              <a:rPr lang="en" sz="600">
                <a:solidFill>
                  <a:srgbClr val="FF00FF"/>
                </a:solidFill>
              </a:rPr>
              <a:t>{</a:t>
            </a:r>
            <a:endParaRPr sz="600">
              <a:solidFill>
                <a:srgbClr val="FF00FF"/>
              </a:solidFill>
            </a:endParaRPr>
          </a:p>
          <a:p>
            <a:pPr marL="0" lvl="0" indent="0" algn="l" rtl="0">
              <a:spcBef>
                <a:spcPts val="0"/>
              </a:spcBef>
              <a:spcAft>
                <a:spcPts val="0"/>
              </a:spcAft>
              <a:buNone/>
            </a:pPr>
            <a:r>
              <a:rPr lang="en" sz="600">
                <a:solidFill>
                  <a:srgbClr val="FF00FF"/>
                </a:solidFill>
              </a:rPr>
              <a:t>  int i, j, k;</a:t>
            </a:r>
            <a:endParaRPr sz="600">
              <a:solidFill>
                <a:srgbClr val="FF00FF"/>
              </a:solidFill>
            </a:endParaRPr>
          </a:p>
          <a:p>
            <a:pPr marL="0" lvl="0" indent="0" algn="l" rtl="0">
              <a:spcBef>
                <a:spcPts val="0"/>
              </a:spcBef>
              <a:spcAft>
                <a:spcPts val="0"/>
              </a:spcAft>
              <a:buNone/>
            </a:pPr>
            <a:endParaRPr sz="600">
              <a:solidFill>
                <a:srgbClr val="FF00FF"/>
              </a:solidFill>
            </a:endParaRPr>
          </a:p>
          <a:p>
            <a:pPr marL="0" lvl="0" indent="0" algn="l" rtl="0">
              <a:spcBef>
                <a:spcPts val="0"/>
              </a:spcBef>
              <a:spcAft>
                <a:spcPts val="0"/>
              </a:spcAft>
              <a:buNone/>
            </a:pPr>
            <a:r>
              <a:rPr lang="en" sz="600">
                <a:solidFill>
                  <a:srgbClr val="FF00FF"/>
                </a:solidFill>
              </a:rPr>
              <a:t>  for (i = 0; i &lt; n; i++) {</a:t>
            </a:r>
            <a:endParaRPr sz="600">
              <a:solidFill>
                <a:srgbClr val="FF00FF"/>
              </a:solidFill>
            </a:endParaRPr>
          </a:p>
          <a:p>
            <a:pPr marL="0" lvl="0" indent="0" algn="l" rtl="0">
              <a:spcBef>
                <a:spcPts val="0"/>
              </a:spcBef>
              <a:spcAft>
                <a:spcPts val="0"/>
              </a:spcAft>
              <a:buNone/>
            </a:pPr>
            <a:r>
              <a:rPr lang="en" sz="600">
                <a:solidFill>
                  <a:srgbClr val="FF00FF"/>
                </a:solidFill>
              </a:rPr>
              <a:t> 	//j&lt;i</a:t>
            </a:r>
            <a:endParaRPr sz="600">
              <a:solidFill>
                <a:srgbClr val="FF00FF"/>
              </a:solidFill>
            </a:endParaRPr>
          </a:p>
          <a:p>
            <a:pPr marL="0" lvl="0" indent="0" algn="l" rtl="0">
              <a:spcBef>
                <a:spcPts val="0"/>
              </a:spcBef>
              <a:spcAft>
                <a:spcPts val="0"/>
              </a:spcAft>
              <a:buNone/>
            </a:pPr>
            <a:r>
              <a:rPr lang="en" sz="600">
                <a:solidFill>
                  <a:srgbClr val="FF00FF"/>
                </a:solidFill>
              </a:rPr>
              <a:t> 	for (j = 0; j &lt; i; j++) {</a:t>
            </a:r>
            <a:endParaRPr sz="600">
              <a:solidFill>
                <a:srgbClr val="FF00FF"/>
              </a:solidFill>
            </a:endParaRPr>
          </a:p>
          <a:p>
            <a:pPr marL="0" lvl="0" indent="0" algn="l" rtl="0">
              <a:spcBef>
                <a:spcPts val="0"/>
              </a:spcBef>
              <a:spcAft>
                <a:spcPts val="0"/>
              </a:spcAft>
              <a:buNone/>
            </a:pPr>
            <a:r>
              <a:rPr lang="en" sz="600">
                <a:solidFill>
                  <a:srgbClr val="FF00FF"/>
                </a:solidFill>
              </a:rPr>
              <a:t>    	for (k = 0; k &lt; j; k++) {</a:t>
            </a:r>
            <a:endParaRPr sz="600">
              <a:solidFill>
                <a:srgbClr val="FF00FF"/>
              </a:solidFill>
            </a:endParaRPr>
          </a:p>
          <a:p>
            <a:pPr marL="0" lvl="0" indent="0" algn="l" rtl="0">
              <a:spcBef>
                <a:spcPts val="0"/>
              </a:spcBef>
              <a:spcAft>
                <a:spcPts val="0"/>
              </a:spcAft>
              <a:buNone/>
            </a:pPr>
            <a:r>
              <a:rPr lang="en" sz="600">
                <a:solidFill>
                  <a:srgbClr val="FF00FF"/>
                </a:solidFill>
              </a:rPr>
              <a:t>       	A[i][j] -= A[i][k] * A[j][k];</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r>
              <a:rPr lang="en" sz="600">
                <a:solidFill>
                  <a:srgbClr val="FF00FF"/>
                </a:solidFill>
              </a:rPr>
              <a:t>    	A[i][j] /= A[j][j];</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r>
              <a:rPr lang="en" sz="600">
                <a:solidFill>
                  <a:srgbClr val="FF00FF"/>
                </a:solidFill>
              </a:rPr>
              <a:t> 	// i==j case</a:t>
            </a:r>
            <a:endParaRPr sz="600">
              <a:solidFill>
                <a:srgbClr val="FF00FF"/>
              </a:solidFill>
            </a:endParaRPr>
          </a:p>
          <a:p>
            <a:pPr marL="0" lvl="0" indent="0" algn="l" rtl="0">
              <a:spcBef>
                <a:spcPts val="0"/>
              </a:spcBef>
              <a:spcAft>
                <a:spcPts val="0"/>
              </a:spcAft>
              <a:buNone/>
            </a:pPr>
            <a:r>
              <a:rPr lang="en" sz="600">
                <a:solidFill>
                  <a:srgbClr val="FF00FF"/>
                </a:solidFill>
              </a:rPr>
              <a:t> 	for (k = 0; k &lt; i; k++) {</a:t>
            </a:r>
            <a:endParaRPr sz="600">
              <a:solidFill>
                <a:srgbClr val="FF00FF"/>
              </a:solidFill>
            </a:endParaRPr>
          </a:p>
          <a:p>
            <a:pPr marL="0" lvl="0" indent="0" algn="l" rtl="0">
              <a:spcBef>
                <a:spcPts val="0"/>
              </a:spcBef>
              <a:spcAft>
                <a:spcPts val="0"/>
              </a:spcAft>
              <a:buNone/>
            </a:pPr>
            <a:r>
              <a:rPr lang="en" sz="600">
                <a:solidFill>
                  <a:srgbClr val="FF00FF"/>
                </a:solidFill>
              </a:rPr>
              <a:t>    	A[i][i] -= A[i][k] * A[i][k];</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r>
              <a:rPr lang="en" sz="600">
                <a:solidFill>
                  <a:srgbClr val="FF00FF"/>
                </a:solidFill>
              </a:rPr>
              <a:t> 	A[i][i] = sqrt(A[i][i]);</a:t>
            </a:r>
            <a:endParaRPr sz="600">
              <a:solidFill>
                <a:srgbClr val="FF00FF"/>
              </a:solidFill>
            </a:endParaRPr>
          </a:p>
          <a:p>
            <a:pPr marL="0" lvl="0" indent="0" algn="l" rtl="0">
              <a:spcBef>
                <a:spcPts val="0"/>
              </a:spcBef>
              <a:spcAft>
                <a:spcPts val="0"/>
              </a:spcAft>
              <a:buNone/>
            </a:pPr>
            <a:r>
              <a:rPr lang="en" sz="600">
                <a:solidFill>
                  <a:srgbClr val="FF00FF"/>
                </a:solidFill>
              </a:rPr>
              <a:t>  }</a:t>
            </a:r>
            <a:endParaRPr sz="600">
              <a:solidFill>
                <a:srgbClr val="FF00FF"/>
              </a:solidFill>
            </a:endParaRPr>
          </a:p>
          <a:p>
            <a:pPr marL="0" lvl="0" indent="0" algn="l" rtl="0">
              <a:spcBef>
                <a:spcPts val="0"/>
              </a:spcBef>
              <a:spcAft>
                <a:spcPts val="0"/>
              </a:spcAft>
              <a:buNone/>
            </a:pPr>
            <a:endParaRPr sz="600">
              <a:solidFill>
                <a:srgbClr val="FF00FF"/>
              </a:solidFill>
            </a:endParaRPr>
          </a:p>
          <a:p>
            <a:pPr marL="0" lvl="0" indent="0" algn="l" rtl="0">
              <a:spcBef>
                <a:spcPts val="0"/>
              </a:spcBef>
              <a:spcAft>
                <a:spcPts val="0"/>
              </a:spcAft>
              <a:buNone/>
            </a:pPr>
            <a:r>
              <a:rPr lang="en" sz="600">
                <a:solidFill>
                  <a:srgbClr val="FF00FF"/>
                </a:solidFill>
              </a:rPr>
              <a:t>}</a:t>
            </a:r>
            <a:endParaRPr sz="600">
              <a:solidFill>
                <a:srgbClr val="FF00FF"/>
              </a:solidFill>
            </a:endParaRPr>
          </a:p>
          <a:p>
            <a:pPr marL="0" lvl="0" indent="0" algn="l" rtl="0">
              <a:spcBef>
                <a:spcPts val="0"/>
              </a:spcBef>
              <a:spcAft>
                <a:spcPts val="0"/>
              </a:spcAft>
              <a:buNone/>
            </a:pPr>
            <a:endParaRPr sz="600"/>
          </a:p>
          <a:p>
            <a:pPr marL="0" lvl="0" indent="0" algn="l" rtl="0">
              <a:spcBef>
                <a:spcPts val="0"/>
              </a:spcBef>
              <a:spcAft>
                <a:spcPts val="0"/>
              </a:spcAft>
              <a:buNone/>
            </a:pPr>
            <a:r>
              <a:rPr lang="en" sz="600"/>
              <a:t>int main () {</a:t>
            </a:r>
            <a:endParaRPr sz="600"/>
          </a:p>
          <a:p>
            <a:pPr marL="0" lvl="0" indent="0" algn="l" rtl="0">
              <a:spcBef>
                <a:spcPts val="0"/>
              </a:spcBef>
              <a:spcAft>
                <a:spcPts val="0"/>
              </a:spcAft>
              <a:buNone/>
            </a:pPr>
            <a:r>
              <a:rPr lang="en" sz="600"/>
              <a:t>  </a:t>
            </a:r>
            <a:endParaRPr sz="600"/>
          </a:p>
          <a:p>
            <a:pPr marL="0" lvl="0" indent="0" algn="l" rtl="0">
              <a:spcBef>
                <a:spcPts val="0"/>
              </a:spcBef>
              <a:spcAft>
                <a:spcPts val="0"/>
              </a:spcAft>
              <a:buNone/>
            </a:pPr>
            <a:r>
              <a:rPr lang="en" sz="600"/>
              <a:t>  return 0;</a:t>
            </a:r>
            <a:endParaRPr sz="600"/>
          </a:p>
          <a:p>
            <a:pPr marL="0" lvl="0" indent="0" algn="l" rtl="0">
              <a:spcBef>
                <a:spcPts val="0"/>
              </a:spcBef>
              <a:spcAft>
                <a:spcPts val="0"/>
              </a:spcAft>
              <a:buNone/>
            </a:pPr>
            <a:r>
              <a:rPr lang="en" sz="600"/>
              <a:t>}</a:t>
            </a:r>
            <a:endParaRPr sz="600"/>
          </a:p>
        </p:txBody>
      </p:sp>
      <p:pic>
        <p:nvPicPr>
          <p:cNvPr id="382" name="Google Shape;382;p40" descr="red-arrow-right.png"/>
          <p:cNvPicPr preferRelativeResize="0"/>
          <p:nvPr/>
        </p:nvPicPr>
        <p:blipFill>
          <a:blip r:embed="rId3">
            <a:alphaModFix/>
          </a:blip>
          <a:stretch>
            <a:fillRect/>
          </a:stretch>
        </p:blipFill>
        <p:spPr>
          <a:xfrm rot="3" flipH="1">
            <a:off x="2422918" y="2778650"/>
            <a:ext cx="1475274" cy="1300724"/>
          </a:xfrm>
          <a:prstGeom prst="rect">
            <a:avLst/>
          </a:prstGeom>
          <a:noFill/>
          <a:ln>
            <a:noFill/>
          </a:ln>
        </p:spPr>
      </p:pic>
      <p:sp>
        <p:nvSpPr>
          <p:cNvPr id="383" name="Google Shape;383;p40"/>
          <p:cNvSpPr/>
          <p:nvPr/>
        </p:nvSpPr>
        <p:spPr>
          <a:xfrm rot="-3101367">
            <a:off x="2885438" y="1298175"/>
            <a:ext cx="1545605" cy="2351207"/>
          </a:xfrm>
          <a:custGeom>
            <a:avLst/>
            <a:gdLst/>
            <a:ahLst/>
            <a:cxnLst/>
            <a:rect l="l" t="t" r="r" b="b"/>
            <a:pathLst>
              <a:path w="49755" h="43269" extrusionOk="0">
                <a:moveTo>
                  <a:pt x="20583" y="0"/>
                </a:moveTo>
                <a:cubicBezTo>
                  <a:pt x="14064" y="2329"/>
                  <a:pt x="6554" y="4655"/>
                  <a:pt x="2553" y="10304"/>
                </a:cubicBezTo>
                <a:cubicBezTo>
                  <a:pt x="-797" y="15034"/>
                  <a:pt x="-751" y="22719"/>
                  <a:pt x="2231" y="27690"/>
                </a:cubicBezTo>
                <a:cubicBezTo>
                  <a:pt x="9746" y="40218"/>
                  <a:pt x="32608" y="48215"/>
                  <a:pt x="44409" y="39603"/>
                </a:cubicBezTo>
                <a:cubicBezTo>
                  <a:pt x="47511" y="37339"/>
                  <a:pt x="50339" y="33060"/>
                  <a:pt x="49561" y="29300"/>
                </a:cubicBezTo>
                <a:cubicBezTo>
                  <a:pt x="48395" y="23666"/>
                  <a:pt x="43625" y="19199"/>
                  <a:pt x="39257" y="15455"/>
                </a:cubicBezTo>
                <a:cubicBezTo>
                  <a:pt x="31479" y="8787"/>
                  <a:pt x="21050" y="5100"/>
                  <a:pt x="10924" y="3542"/>
                </a:cubicBezTo>
              </a:path>
            </a:pathLst>
          </a:custGeom>
          <a:noFill/>
          <a:ln w="38100"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387"/>
        <p:cNvGrpSpPr/>
        <p:nvPr/>
      </p:nvGrpSpPr>
      <p:grpSpPr>
        <a:xfrm>
          <a:off x="0" y="0"/>
          <a:ext cx="0" cy="0"/>
          <a:chOff x="0" y="0"/>
          <a:chExt cx="0" cy="0"/>
        </a:xfrm>
      </p:grpSpPr>
      <p:sp>
        <p:nvSpPr>
          <p:cNvPr id="388" name="Google Shape;388;p41"/>
          <p:cNvSpPr/>
          <p:nvPr/>
        </p:nvSpPr>
        <p:spPr>
          <a:xfrm>
            <a:off x="3219975" y="1280875"/>
            <a:ext cx="5070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5524950" y="1280875"/>
            <a:ext cx="746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457200" y="38782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1178875" y="38782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1900550" y="38782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457200" y="3212275"/>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1178875" y="3212275"/>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1900550" y="3212275"/>
            <a:ext cx="818400" cy="7917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457188" y="25463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1178863" y="25463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1900538" y="25463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3777400" y="2857650"/>
            <a:ext cx="638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1"/>
          <p:cNvSpPr/>
          <p:nvPr/>
        </p:nvSpPr>
        <p:spPr>
          <a:xfrm>
            <a:off x="3125675" y="3202175"/>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1"/>
          <p:cNvSpPr/>
          <p:nvPr/>
        </p:nvSpPr>
        <p:spPr>
          <a:xfrm>
            <a:off x="4653200" y="3017475"/>
            <a:ext cx="1344300" cy="1207500"/>
          </a:xfrm>
          <a:prstGeom prst="cube">
            <a:avLst>
              <a:gd name="adj" fmla="val 27082"/>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1"/>
          <p:cNvPicPr preferRelativeResize="0"/>
          <p:nvPr/>
        </p:nvPicPr>
        <p:blipFill>
          <a:blip r:embed="rId3">
            <a:alphaModFix/>
          </a:blip>
          <a:stretch>
            <a:fillRect/>
          </a:stretch>
        </p:blipFill>
        <p:spPr>
          <a:xfrm>
            <a:off x="4867850" y="3445950"/>
            <a:ext cx="638100" cy="638100"/>
          </a:xfrm>
          <a:prstGeom prst="rect">
            <a:avLst/>
          </a:prstGeom>
          <a:noFill/>
          <a:ln>
            <a:noFill/>
          </a:ln>
        </p:spPr>
      </p:pic>
      <p:sp>
        <p:nvSpPr>
          <p:cNvPr id="403" name="Google Shape;403;p41"/>
          <p:cNvSpPr/>
          <p:nvPr/>
        </p:nvSpPr>
        <p:spPr>
          <a:xfrm>
            <a:off x="6355725" y="3299213"/>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7654850" y="2882925"/>
            <a:ext cx="1206600" cy="14766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7721188" y="33467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406" name="Google Shape;406;p41"/>
          <p:cNvSpPr/>
          <p:nvPr/>
        </p:nvSpPr>
        <p:spPr>
          <a:xfrm>
            <a:off x="7873588" y="34991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407" name="Google Shape;407;p41"/>
          <p:cNvSpPr/>
          <p:nvPr/>
        </p:nvSpPr>
        <p:spPr>
          <a:xfrm>
            <a:off x="8025988" y="36515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408" name="Google Shape;408;p41"/>
          <p:cNvSpPr txBox="1">
            <a:spLocks noGrp="1"/>
          </p:cNvSpPr>
          <p:nvPr>
            <p:ph type="title"/>
          </p:nvPr>
        </p:nvSpPr>
        <p:spPr/>
        <p:txBody>
          <a:bodyPr/>
          <a:lstStyle/>
          <a:p>
            <a:pPr lvl="0"/>
            <a:r>
              <a:rPr lang="en"/>
              <a:t>It's hard to analyze individual program parts</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443"/>
        <p:cNvGrpSpPr/>
        <p:nvPr/>
      </p:nvGrpSpPr>
      <p:grpSpPr>
        <a:xfrm>
          <a:off x="0" y="0"/>
          <a:ext cx="0" cy="0"/>
          <a:chOff x="0" y="0"/>
          <a:chExt cx="0" cy="0"/>
        </a:xfrm>
      </p:grpSpPr>
      <p:sp>
        <p:nvSpPr>
          <p:cNvPr id="444" name="Google Shape;444;p43"/>
          <p:cNvSpPr txBox="1">
            <a:spLocks noGrp="1"/>
          </p:cNvSpPr>
          <p:nvPr>
            <p:ph type="title"/>
          </p:nvPr>
        </p:nvSpPr>
        <p:spPr/>
        <p:txBody>
          <a:bodyPr/>
          <a:lstStyle/>
          <a:p>
            <a:pPr lvl="0"/>
            <a:r>
              <a:rPr lang="en">
                <a:sym typeface="Courier New"/>
              </a:rPr>
              <a:t>Goal</a:t>
            </a:r>
            <a:endParaRPr>
              <a:sym typeface="Courier New"/>
            </a:endParaRPr>
          </a:p>
        </p:txBody>
      </p:sp>
      <p:sp>
        <p:nvSpPr>
          <p:cNvPr id="445" name="Google Shape;445;p43"/>
          <p:cNvSpPr/>
          <p:nvPr/>
        </p:nvSpPr>
        <p:spPr>
          <a:xfrm>
            <a:off x="457200" y="38782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1178875" y="38782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1900550" y="38782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57200" y="3212275"/>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1178875" y="3212275"/>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1900550" y="3212275"/>
            <a:ext cx="818400" cy="791700"/>
          </a:xfrm>
          <a:prstGeom prst="cube">
            <a:avLst>
              <a:gd name="adj" fmla="val 25000"/>
            </a:avLst>
          </a:prstGeom>
          <a:solidFill>
            <a:srgbClr val="9FC5E8"/>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451" name="Google Shape;451;p43"/>
          <p:cNvSpPr/>
          <p:nvPr/>
        </p:nvSpPr>
        <p:spPr>
          <a:xfrm>
            <a:off x="457188" y="25463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1178863" y="25463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1900538" y="25463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3777400" y="2857650"/>
            <a:ext cx="638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3125675" y="3202175"/>
            <a:ext cx="1120800" cy="791700"/>
          </a:xfrm>
          <a:prstGeom prst="rightArrow">
            <a:avLst>
              <a:gd name="adj1" fmla="val 50000"/>
              <a:gd name="adj2" fmla="val 50000"/>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FF00"/>
              </a:solidFill>
            </a:endParaRPr>
          </a:p>
        </p:txBody>
      </p:sp>
      <p:sp>
        <p:nvSpPr>
          <p:cNvPr id="456" name="Google Shape;456;p43"/>
          <p:cNvSpPr/>
          <p:nvPr/>
        </p:nvSpPr>
        <p:spPr>
          <a:xfrm>
            <a:off x="4653200" y="3017475"/>
            <a:ext cx="1344300" cy="1207500"/>
          </a:xfrm>
          <a:prstGeom prst="cube">
            <a:avLst>
              <a:gd name="adj" fmla="val 27082"/>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7" name="Google Shape;457;p43"/>
          <p:cNvPicPr preferRelativeResize="0"/>
          <p:nvPr/>
        </p:nvPicPr>
        <p:blipFill>
          <a:blip r:embed="rId3">
            <a:alphaModFix/>
          </a:blip>
          <a:stretch>
            <a:fillRect/>
          </a:stretch>
        </p:blipFill>
        <p:spPr>
          <a:xfrm>
            <a:off x="4867850" y="3445950"/>
            <a:ext cx="638100" cy="638100"/>
          </a:xfrm>
          <a:prstGeom prst="rect">
            <a:avLst/>
          </a:prstGeom>
          <a:noFill/>
          <a:ln>
            <a:noFill/>
          </a:ln>
        </p:spPr>
      </p:pic>
      <p:sp>
        <p:nvSpPr>
          <p:cNvPr id="458" name="Google Shape;458;p43"/>
          <p:cNvSpPr/>
          <p:nvPr/>
        </p:nvSpPr>
        <p:spPr>
          <a:xfrm>
            <a:off x="6355725" y="3299213"/>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7654850" y="2882925"/>
            <a:ext cx="1206600" cy="14766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7721188" y="33467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461" name="Google Shape;461;p43"/>
          <p:cNvSpPr/>
          <p:nvPr/>
        </p:nvSpPr>
        <p:spPr>
          <a:xfrm>
            <a:off x="7873588" y="34991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462" name="Google Shape;462;p43"/>
          <p:cNvSpPr/>
          <p:nvPr/>
        </p:nvSpPr>
        <p:spPr>
          <a:xfrm>
            <a:off x="8025988" y="36515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464" name="Google Shape;464;p43"/>
          <p:cNvSpPr/>
          <p:nvPr/>
        </p:nvSpPr>
        <p:spPr>
          <a:xfrm rot="-3101338">
            <a:off x="1847381" y="1865545"/>
            <a:ext cx="2651959" cy="3464961"/>
          </a:xfrm>
          <a:custGeom>
            <a:avLst/>
            <a:gdLst/>
            <a:ahLst/>
            <a:cxnLst/>
            <a:rect l="l" t="t" r="r" b="b"/>
            <a:pathLst>
              <a:path w="49755" h="43269" extrusionOk="0">
                <a:moveTo>
                  <a:pt x="20583" y="0"/>
                </a:moveTo>
                <a:cubicBezTo>
                  <a:pt x="14064" y="2329"/>
                  <a:pt x="6554" y="4655"/>
                  <a:pt x="2553" y="10304"/>
                </a:cubicBezTo>
                <a:cubicBezTo>
                  <a:pt x="-797" y="15034"/>
                  <a:pt x="-751" y="22719"/>
                  <a:pt x="2231" y="27690"/>
                </a:cubicBezTo>
                <a:cubicBezTo>
                  <a:pt x="9746" y="40218"/>
                  <a:pt x="32608" y="48215"/>
                  <a:pt x="44409" y="39603"/>
                </a:cubicBezTo>
                <a:cubicBezTo>
                  <a:pt x="47511" y="37339"/>
                  <a:pt x="50339" y="33060"/>
                  <a:pt x="49561" y="29300"/>
                </a:cubicBezTo>
                <a:cubicBezTo>
                  <a:pt x="48395" y="23666"/>
                  <a:pt x="43625" y="19199"/>
                  <a:pt x="39257" y="15455"/>
                </a:cubicBezTo>
                <a:cubicBezTo>
                  <a:pt x="31479" y="8787"/>
                  <a:pt x="21050" y="5100"/>
                  <a:pt x="10924" y="3542"/>
                </a:cubicBezTo>
              </a:path>
            </a:pathLst>
          </a:custGeom>
          <a:noFill/>
          <a:ln w="28575" cap="flat" cmpd="sng">
            <a:solidFill>
              <a:srgbClr val="FF0000"/>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28"/>
        <p:cNvGrpSpPr/>
        <p:nvPr/>
      </p:nvGrpSpPr>
      <p:grpSpPr>
        <a:xfrm>
          <a:off x="0" y="0"/>
          <a:ext cx="0" cy="0"/>
          <a:chOff x="0" y="0"/>
          <a:chExt cx="0" cy="0"/>
        </a:xfrm>
      </p:grpSpPr>
      <p:sp>
        <p:nvSpPr>
          <p:cNvPr id="729" name="Google Shape;729;p47"/>
          <p:cNvSpPr/>
          <p:nvPr/>
        </p:nvSpPr>
        <p:spPr>
          <a:xfrm>
            <a:off x="1651769" y="38782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7"/>
          <p:cNvSpPr/>
          <p:nvPr/>
        </p:nvSpPr>
        <p:spPr>
          <a:xfrm>
            <a:off x="2373444" y="38782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7"/>
          <p:cNvSpPr/>
          <p:nvPr/>
        </p:nvSpPr>
        <p:spPr>
          <a:xfrm>
            <a:off x="3095119" y="38782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7"/>
          <p:cNvSpPr/>
          <p:nvPr/>
        </p:nvSpPr>
        <p:spPr>
          <a:xfrm>
            <a:off x="1651769" y="3212275"/>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7"/>
          <p:cNvSpPr/>
          <p:nvPr/>
        </p:nvSpPr>
        <p:spPr>
          <a:xfrm>
            <a:off x="2373450" y="3212275"/>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7"/>
          <p:cNvSpPr/>
          <p:nvPr/>
        </p:nvSpPr>
        <p:spPr>
          <a:xfrm>
            <a:off x="3095119" y="3212275"/>
            <a:ext cx="818400" cy="7917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7"/>
          <p:cNvSpPr/>
          <p:nvPr/>
        </p:nvSpPr>
        <p:spPr>
          <a:xfrm>
            <a:off x="1651756" y="25463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7"/>
          <p:cNvSpPr/>
          <p:nvPr/>
        </p:nvSpPr>
        <p:spPr>
          <a:xfrm>
            <a:off x="2373431" y="25463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7"/>
          <p:cNvSpPr/>
          <p:nvPr/>
        </p:nvSpPr>
        <p:spPr>
          <a:xfrm>
            <a:off x="3095106" y="25463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7"/>
          <p:cNvSpPr/>
          <p:nvPr/>
        </p:nvSpPr>
        <p:spPr>
          <a:xfrm rot="8236759">
            <a:off x="3776152" y="2052652"/>
            <a:ext cx="1978848" cy="1330904"/>
          </a:xfrm>
          <a:prstGeom prst="rightArrow">
            <a:avLst>
              <a:gd name="adj1" fmla="val 25160"/>
              <a:gd name="adj2" fmla="val 44029"/>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7"/>
          <p:cNvSpPr txBox="1">
            <a:spLocks noGrp="1"/>
          </p:cNvSpPr>
          <p:nvPr>
            <p:ph type="title"/>
          </p:nvPr>
        </p:nvSpPr>
        <p:spPr/>
        <p:txBody>
          <a:bodyPr/>
          <a:lstStyle/>
          <a:p>
            <a:pPr lvl="0"/>
            <a:r>
              <a:rPr lang="en"/>
              <a:t>Pick the part of the program that you want</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43"/>
        <p:cNvGrpSpPr/>
        <p:nvPr/>
      </p:nvGrpSpPr>
      <p:grpSpPr>
        <a:xfrm>
          <a:off x="0" y="0"/>
          <a:ext cx="0" cy="0"/>
          <a:chOff x="0" y="0"/>
          <a:chExt cx="0" cy="0"/>
        </a:xfrm>
      </p:grpSpPr>
      <p:pic>
        <p:nvPicPr>
          <p:cNvPr id="8" name="Picture 7" descr="PsycheC.jpg"/>
          <p:cNvPicPr>
            <a:picLocks noChangeAspect="1"/>
          </p:cNvPicPr>
          <p:nvPr/>
        </p:nvPicPr>
        <p:blipFill>
          <a:blip r:embed="rId3"/>
          <a:stretch>
            <a:fillRect/>
          </a:stretch>
        </p:blipFill>
        <p:spPr>
          <a:xfrm>
            <a:off x="5943600" y="4953000"/>
            <a:ext cx="1981200" cy="1905000"/>
          </a:xfrm>
          <a:prstGeom prst="rect">
            <a:avLst/>
          </a:prstGeom>
        </p:spPr>
      </p:pic>
      <p:sp>
        <p:nvSpPr>
          <p:cNvPr id="744" name="Google Shape;744;p48"/>
          <p:cNvSpPr/>
          <p:nvPr/>
        </p:nvSpPr>
        <p:spPr>
          <a:xfrm>
            <a:off x="2495549" y="2057402"/>
            <a:ext cx="1196100" cy="11973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8"/>
          <p:cNvSpPr/>
          <p:nvPr/>
        </p:nvSpPr>
        <p:spPr>
          <a:xfrm>
            <a:off x="2848626" y="2301331"/>
            <a:ext cx="1679100" cy="14793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8"/>
          <p:cNvSpPr/>
          <p:nvPr/>
        </p:nvSpPr>
        <p:spPr>
          <a:xfrm>
            <a:off x="2751896" y="2196784"/>
            <a:ext cx="2307300" cy="2265900"/>
          </a:xfrm>
          <a:prstGeom prst="ellipse">
            <a:avLst/>
          </a:prstGeom>
          <a:noFill/>
          <a:ln w="2286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7" name="Google Shape;747;p48"/>
          <p:cNvCxnSpPr>
            <a:stCxn id="746" idx="5"/>
          </p:cNvCxnSpPr>
          <p:nvPr/>
        </p:nvCxnSpPr>
        <p:spPr>
          <a:xfrm>
            <a:off x="4721299" y="4130851"/>
            <a:ext cx="1536600" cy="1383600"/>
          </a:xfrm>
          <a:prstGeom prst="straightConnector1">
            <a:avLst/>
          </a:prstGeom>
          <a:noFill/>
          <a:ln w="228600" cap="flat" cmpd="sng">
            <a:solidFill>
              <a:srgbClr val="000000"/>
            </a:solidFill>
            <a:prstDash val="solid"/>
            <a:round/>
            <a:headEnd type="none" w="med" len="med"/>
            <a:tailEnd type="none" w="med" len="med"/>
          </a:ln>
        </p:spPr>
      </p:cxnSp>
      <p:pic>
        <p:nvPicPr>
          <p:cNvPr id="748" name="Google Shape;748;p48"/>
          <p:cNvPicPr preferRelativeResize="0"/>
          <p:nvPr/>
        </p:nvPicPr>
        <p:blipFill>
          <a:blip r:embed="rId4">
            <a:alphaModFix/>
          </a:blip>
          <a:stretch>
            <a:fillRect/>
          </a:stretch>
        </p:blipFill>
        <p:spPr>
          <a:xfrm>
            <a:off x="3180074" y="2790826"/>
            <a:ext cx="909150" cy="940725"/>
          </a:xfrm>
          <a:prstGeom prst="rect">
            <a:avLst/>
          </a:prstGeom>
          <a:noFill/>
          <a:ln>
            <a:noFill/>
          </a:ln>
        </p:spPr>
      </p:pic>
      <p:sp>
        <p:nvSpPr>
          <p:cNvPr id="9" name="TextBox 8"/>
          <p:cNvSpPr txBox="1"/>
          <p:nvPr/>
        </p:nvSpPr>
        <p:spPr>
          <a:xfrm>
            <a:off x="6800915" y="3276600"/>
            <a:ext cx="1885885" cy="700131"/>
          </a:xfrm>
          <a:prstGeom prst="rect">
            <a:avLst/>
          </a:prstGeom>
          <a:solidFill>
            <a:schemeClr val="tx1"/>
          </a:solidFill>
        </p:spPr>
        <p:txBody>
          <a:bodyPr wrap="none" lIns="324000" tIns="140400" rIns="324000" bIns="187200" rtlCol="0">
            <a:spAutoFit/>
          </a:bodyPr>
          <a:lstStyle/>
          <a:p>
            <a:r>
              <a:rPr lang="en-US" sz="2400" dirty="0">
                <a:solidFill>
                  <a:schemeClr val="bg1"/>
                </a:solidFill>
              </a:rPr>
              <a:t>psyche-</a:t>
            </a:r>
            <a:r>
              <a:rPr lang="en-US" sz="2400" dirty="0" err="1">
                <a:solidFill>
                  <a:schemeClr val="bg1"/>
                </a:solidFill>
              </a:rPr>
              <a:t>c</a:t>
            </a:r>
            <a:endParaRPr lang="en-US" sz="2400">
              <a:solidFill>
                <a:schemeClr val="bg1"/>
              </a:solidFill>
            </a:endParaRPr>
          </a:p>
        </p:txBody>
      </p:sp>
      <p:pic>
        <p:nvPicPr>
          <p:cNvPr id="10" name="Google Shape;382;p40" descr="red-arrow-right.png"/>
          <p:cNvPicPr preferRelativeResize="0"/>
          <p:nvPr/>
        </p:nvPicPr>
        <p:blipFill>
          <a:blip r:embed="rId5">
            <a:alphaModFix/>
          </a:blip>
          <a:stretch>
            <a:fillRect/>
          </a:stretch>
        </p:blipFill>
        <p:spPr>
          <a:xfrm rot="20100933" flipH="1">
            <a:off x="6705601" y="4079376"/>
            <a:ext cx="1475274" cy="1300724"/>
          </a:xfrm>
          <a:prstGeom prst="rect">
            <a:avLst/>
          </a:prstGeom>
          <a:noFill/>
          <a:ln>
            <a:noFill/>
          </a:ln>
        </p:spPr>
      </p:pic>
      <p:sp>
        <p:nvSpPr>
          <p:cNvPr id="11" name="Google Shape;739;p47"/>
          <p:cNvSpPr txBox="1">
            <a:spLocks noGrp="1"/>
          </p:cNvSpPr>
          <p:nvPr>
            <p:ph type="title"/>
          </p:nvPr>
        </p:nvSpPr>
        <p:spPr>
          <a:xfrm>
            <a:off x="457200" y="274638"/>
            <a:ext cx="8229600" cy="717900"/>
          </a:xfrm>
        </p:spPr>
        <p:txBody>
          <a:bodyPr/>
          <a:lstStyle/>
          <a:p>
            <a:pPr lvl="0"/>
            <a:r>
              <a:rPr lang="en"/>
              <a:t>Fill in the holes, so that it compiles</a:t>
            </a:r>
            <a:endParaRPr/>
          </a:p>
        </p:txBody>
      </p:sp>
      <p:sp>
        <p:nvSpPr>
          <p:cNvPr id="12" name="TextBox 11"/>
          <p:cNvSpPr txBox="1"/>
          <p:nvPr/>
        </p:nvSpPr>
        <p:spPr>
          <a:xfrm>
            <a:off x="-11917" y="6550223"/>
            <a:ext cx="5527625" cy="307777"/>
          </a:xfrm>
          <a:prstGeom prst="rect">
            <a:avLst/>
          </a:prstGeom>
          <a:noFill/>
        </p:spPr>
        <p:txBody>
          <a:bodyPr wrap="none" rtlCol="0">
            <a:spAutoFit/>
          </a:bodyPr>
          <a:lstStyle/>
          <a:p>
            <a:r>
              <a:rPr lang="en-US"/>
              <a:t>Inference of Static Semantics for Incomplete C Programs, POPL'18</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64"/>
        <p:cNvGrpSpPr/>
        <p:nvPr/>
      </p:nvGrpSpPr>
      <p:grpSpPr>
        <a:xfrm>
          <a:off x="0" y="0"/>
          <a:ext cx="0" cy="0"/>
          <a:chOff x="0" y="0"/>
          <a:chExt cx="0" cy="0"/>
        </a:xfrm>
      </p:grpSpPr>
      <p:sp>
        <p:nvSpPr>
          <p:cNvPr id="13" name="TextBox 12"/>
          <p:cNvSpPr txBox="1"/>
          <p:nvPr/>
        </p:nvSpPr>
        <p:spPr>
          <a:xfrm>
            <a:off x="4895915" y="1281069"/>
            <a:ext cx="1885885" cy="700131"/>
          </a:xfrm>
          <a:prstGeom prst="rect">
            <a:avLst/>
          </a:prstGeom>
          <a:solidFill>
            <a:schemeClr val="tx1"/>
          </a:solidFill>
        </p:spPr>
        <p:txBody>
          <a:bodyPr wrap="none" lIns="324000" tIns="140400" rIns="324000" bIns="187200" rtlCol="0">
            <a:spAutoFit/>
          </a:bodyPr>
          <a:lstStyle/>
          <a:p>
            <a:r>
              <a:rPr lang="en-US" sz="2400">
                <a:solidFill>
                  <a:schemeClr val="bg1"/>
                </a:solidFill>
              </a:rPr>
              <a:t>psyche-c</a:t>
            </a:r>
          </a:p>
        </p:txBody>
      </p:sp>
      <p:sp>
        <p:nvSpPr>
          <p:cNvPr id="765" name="Google Shape;765;p50"/>
          <p:cNvSpPr/>
          <p:nvPr/>
        </p:nvSpPr>
        <p:spPr>
          <a:xfrm>
            <a:off x="1651769" y="38782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0"/>
          <p:cNvSpPr/>
          <p:nvPr/>
        </p:nvSpPr>
        <p:spPr>
          <a:xfrm>
            <a:off x="2373444" y="38782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0"/>
          <p:cNvSpPr/>
          <p:nvPr/>
        </p:nvSpPr>
        <p:spPr>
          <a:xfrm>
            <a:off x="1651769" y="3212275"/>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0"/>
          <p:cNvSpPr/>
          <p:nvPr/>
        </p:nvSpPr>
        <p:spPr>
          <a:xfrm>
            <a:off x="1651756" y="25463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0"/>
          <p:cNvSpPr/>
          <p:nvPr/>
        </p:nvSpPr>
        <p:spPr>
          <a:xfrm>
            <a:off x="2373431" y="25463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0"/>
          <p:cNvSpPr/>
          <p:nvPr/>
        </p:nvSpPr>
        <p:spPr>
          <a:xfrm>
            <a:off x="1651836" y="3878200"/>
            <a:ext cx="2261700" cy="7917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0"/>
          <p:cNvSpPr/>
          <p:nvPr/>
        </p:nvSpPr>
        <p:spPr>
          <a:xfrm>
            <a:off x="1651775" y="3076725"/>
            <a:ext cx="1540200" cy="9990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0"/>
          <p:cNvSpPr/>
          <p:nvPr/>
        </p:nvSpPr>
        <p:spPr>
          <a:xfrm>
            <a:off x="1651764" y="2546350"/>
            <a:ext cx="2261700" cy="7917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4" name="Google Shape;774;p50" descr="red-arrow-right.png"/>
          <p:cNvPicPr preferRelativeResize="0"/>
          <p:nvPr/>
        </p:nvPicPr>
        <p:blipFill>
          <a:blip r:embed="rId3">
            <a:alphaModFix/>
          </a:blip>
          <a:stretch>
            <a:fillRect/>
          </a:stretch>
        </p:blipFill>
        <p:spPr>
          <a:xfrm rot="6578568">
            <a:off x="3526401" y="1482173"/>
            <a:ext cx="1475275" cy="1300725"/>
          </a:xfrm>
          <a:prstGeom prst="rect">
            <a:avLst/>
          </a:prstGeom>
          <a:noFill/>
          <a:ln>
            <a:noFill/>
          </a:ln>
        </p:spPr>
      </p:pic>
      <p:sp>
        <p:nvSpPr>
          <p:cNvPr id="12" name="Title 11"/>
          <p:cNvSpPr>
            <a:spLocks noGrp="1"/>
          </p:cNvSpPr>
          <p:nvPr>
            <p:ph type="title"/>
          </p:nvPr>
        </p:nvSpPr>
        <p:spPr/>
        <p:txBody>
          <a:bodyPr/>
          <a:lstStyle/>
          <a:p>
            <a:r>
              <a:rPr lang="en-US"/>
              <a:t>Build a driver to run the individual part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78"/>
        <p:cNvGrpSpPr/>
        <p:nvPr/>
      </p:nvGrpSpPr>
      <p:grpSpPr>
        <a:xfrm>
          <a:off x="0" y="0"/>
          <a:ext cx="0" cy="0"/>
          <a:chOff x="0" y="0"/>
          <a:chExt cx="0" cy="0"/>
        </a:xfrm>
      </p:grpSpPr>
      <p:sp>
        <p:nvSpPr>
          <p:cNvPr id="779" name="Google Shape;779;p51"/>
          <p:cNvSpPr/>
          <p:nvPr/>
        </p:nvSpPr>
        <p:spPr>
          <a:xfrm>
            <a:off x="5393908" y="3112177"/>
            <a:ext cx="293100" cy="316500"/>
          </a:xfrm>
          <a:prstGeom prst="downArrow">
            <a:avLst>
              <a:gd name="adj1" fmla="val 50000"/>
              <a:gd name="adj2" fmla="val 50000"/>
            </a:avLst>
          </a:prstGeom>
          <a:solidFill>
            <a:srgbClr val="38761D"/>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5727450" y="3036302"/>
            <a:ext cx="293100" cy="316500"/>
          </a:xfrm>
          <a:prstGeom prst="downArrow">
            <a:avLst>
              <a:gd name="adj1" fmla="val 50000"/>
              <a:gd name="adj2" fmla="val 50000"/>
            </a:avLst>
          </a:prstGeom>
          <a:solidFill>
            <a:srgbClr val="38761D"/>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2916803" y="3656835"/>
            <a:ext cx="3310500" cy="10131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2916725" y="2631275"/>
            <a:ext cx="2103300" cy="12783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2916697" y="1952624"/>
            <a:ext cx="3310500" cy="10131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060383" y="3261249"/>
            <a:ext cx="293100" cy="316500"/>
          </a:xfrm>
          <a:prstGeom prst="downArrow">
            <a:avLst>
              <a:gd name="adj1" fmla="val 50000"/>
              <a:gd name="adj2" fmla="val 50000"/>
            </a:avLst>
          </a:prstGeom>
          <a:solidFill>
            <a:srgbClr val="38761D"/>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4788546" y="2965724"/>
            <a:ext cx="293100" cy="316500"/>
          </a:xfrm>
          <a:prstGeom prst="downArrow">
            <a:avLst>
              <a:gd name="adj1" fmla="val 50000"/>
              <a:gd name="adj2" fmla="val 50000"/>
            </a:avLst>
          </a:prstGeom>
          <a:solidFill>
            <a:srgbClr val="38761D"/>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itle 11"/>
          <p:cNvSpPr>
            <a:spLocks noGrp="1"/>
          </p:cNvSpPr>
          <p:nvPr>
            <p:ph type="title"/>
          </p:nvPr>
        </p:nvSpPr>
        <p:spPr>
          <a:xfrm>
            <a:off x="457200" y="274638"/>
            <a:ext cx="8229600" cy="717900"/>
          </a:xfrm>
        </p:spPr>
        <p:txBody>
          <a:bodyPr/>
          <a:lstStyle/>
          <a:p>
            <a:r>
              <a:rPr lang="en-US"/>
              <a:t>The driver must generate valid inputs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249362"/>
          </a:xfrm>
        </p:spPr>
        <p:txBody>
          <a:bodyPr/>
          <a:lstStyle/>
          <a:p>
            <a:pPr algn="l"/>
            <a:r>
              <a:rPr lang="en-US" dirty="0">
                <a:solidFill>
                  <a:srgbClr val="000000"/>
                </a:solidFill>
              </a:rPr>
              <a:t>The goal of this work is to develop techniques to support the dynamic analysis of program parts</a:t>
            </a:r>
          </a:p>
        </p:txBody>
      </p:sp>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789"/>
        <p:cNvGrpSpPr/>
        <p:nvPr/>
      </p:nvGrpSpPr>
      <p:grpSpPr>
        <a:xfrm>
          <a:off x="0" y="0"/>
          <a:ext cx="0" cy="0"/>
          <a:chOff x="0" y="0"/>
          <a:chExt cx="0" cy="0"/>
        </a:xfrm>
      </p:grpSpPr>
      <p:sp>
        <p:nvSpPr>
          <p:cNvPr id="790" name="Google Shape;790;p52"/>
          <p:cNvSpPr/>
          <p:nvPr/>
        </p:nvSpPr>
        <p:spPr>
          <a:xfrm>
            <a:off x="1651769" y="38782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2"/>
          <p:cNvSpPr/>
          <p:nvPr/>
        </p:nvSpPr>
        <p:spPr>
          <a:xfrm>
            <a:off x="2373444" y="38782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2"/>
          <p:cNvSpPr/>
          <p:nvPr/>
        </p:nvSpPr>
        <p:spPr>
          <a:xfrm>
            <a:off x="1651769" y="3212275"/>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2"/>
          <p:cNvSpPr/>
          <p:nvPr/>
        </p:nvSpPr>
        <p:spPr>
          <a:xfrm>
            <a:off x="1651756" y="25463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2"/>
          <p:cNvSpPr/>
          <p:nvPr/>
        </p:nvSpPr>
        <p:spPr>
          <a:xfrm>
            <a:off x="2373431" y="25463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2"/>
          <p:cNvSpPr/>
          <p:nvPr/>
        </p:nvSpPr>
        <p:spPr>
          <a:xfrm>
            <a:off x="1651836" y="3878200"/>
            <a:ext cx="2261700" cy="7917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2"/>
          <p:cNvSpPr/>
          <p:nvPr/>
        </p:nvSpPr>
        <p:spPr>
          <a:xfrm>
            <a:off x="1651775" y="3076725"/>
            <a:ext cx="1540200" cy="9990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2"/>
          <p:cNvSpPr/>
          <p:nvPr/>
        </p:nvSpPr>
        <p:spPr>
          <a:xfrm>
            <a:off x="3095119" y="3212275"/>
            <a:ext cx="818400" cy="7917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2"/>
          <p:cNvSpPr/>
          <p:nvPr/>
        </p:nvSpPr>
        <p:spPr>
          <a:xfrm>
            <a:off x="1651764" y="2546350"/>
            <a:ext cx="2261700" cy="7917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1"/>
          <p:cNvSpPr>
            <a:spLocks noGrp="1"/>
          </p:cNvSpPr>
          <p:nvPr>
            <p:ph type="title"/>
          </p:nvPr>
        </p:nvSpPr>
        <p:spPr>
          <a:xfrm>
            <a:off x="457200" y="274638"/>
            <a:ext cx="8229600" cy="717900"/>
          </a:xfrm>
        </p:spPr>
        <p:txBody>
          <a:bodyPr/>
          <a:lstStyle/>
          <a:p>
            <a:r>
              <a:rPr lang="en-US"/>
              <a:t>Driver + Program part = Testable program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02"/>
        <p:cNvGrpSpPr/>
        <p:nvPr/>
      </p:nvGrpSpPr>
      <p:grpSpPr>
        <a:xfrm>
          <a:off x="0" y="0"/>
          <a:ext cx="0" cy="0"/>
          <a:chOff x="0" y="0"/>
          <a:chExt cx="0" cy="0"/>
        </a:xfrm>
      </p:grpSpPr>
      <p:sp>
        <p:nvSpPr>
          <p:cNvPr id="803" name="Google Shape;803;p53"/>
          <p:cNvSpPr/>
          <p:nvPr/>
        </p:nvSpPr>
        <p:spPr>
          <a:xfrm>
            <a:off x="515344" y="38913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237019" y="389130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3"/>
          <p:cNvSpPr/>
          <p:nvPr/>
        </p:nvSpPr>
        <p:spPr>
          <a:xfrm>
            <a:off x="515344" y="3225375"/>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3"/>
          <p:cNvSpPr/>
          <p:nvPr/>
        </p:nvSpPr>
        <p:spPr>
          <a:xfrm>
            <a:off x="515331" y="25594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3"/>
          <p:cNvSpPr/>
          <p:nvPr/>
        </p:nvSpPr>
        <p:spPr>
          <a:xfrm>
            <a:off x="1237006" y="2559450"/>
            <a:ext cx="818400" cy="791700"/>
          </a:xfrm>
          <a:prstGeom prst="cube">
            <a:avLst>
              <a:gd name="adj" fmla="val 25000"/>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515411" y="3891300"/>
            <a:ext cx="2261700" cy="7917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3"/>
          <p:cNvSpPr/>
          <p:nvPr/>
        </p:nvSpPr>
        <p:spPr>
          <a:xfrm>
            <a:off x="515350" y="3089825"/>
            <a:ext cx="1540200" cy="9990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1958694" y="3225375"/>
            <a:ext cx="818400" cy="7917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p:nvPr/>
        </p:nvSpPr>
        <p:spPr>
          <a:xfrm>
            <a:off x="515339" y="2559450"/>
            <a:ext cx="2261700" cy="791700"/>
          </a:xfrm>
          <a:prstGeom prst="cube">
            <a:avLst>
              <a:gd name="adj" fmla="val 25000"/>
            </a:avLst>
          </a:prstGeom>
          <a:solidFill>
            <a:srgbClr val="CCCCCC"/>
          </a:solidFill>
          <a:ln w="19050"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3"/>
          <p:cNvSpPr/>
          <p:nvPr/>
        </p:nvSpPr>
        <p:spPr>
          <a:xfrm>
            <a:off x="3125675" y="3202175"/>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3"/>
          <p:cNvSpPr/>
          <p:nvPr/>
        </p:nvSpPr>
        <p:spPr>
          <a:xfrm>
            <a:off x="4653200" y="3017475"/>
            <a:ext cx="1344300" cy="1207500"/>
          </a:xfrm>
          <a:prstGeom prst="cube">
            <a:avLst>
              <a:gd name="adj" fmla="val 27082"/>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4" name="Google Shape;814;p53"/>
          <p:cNvPicPr preferRelativeResize="0"/>
          <p:nvPr/>
        </p:nvPicPr>
        <p:blipFill>
          <a:blip r:embed="rId3">
            <a:alphaModFix/>
          </a:blip>
          <a:stretch>
            <a:fillRect/>
          </a:stretch>
        </p:blipFill>
        <p:spPr>
          <a:xfrm>
            <a:off x="4867850" y="3445950"/>
            <a:ext cx="638100" cy="638100"/>
          </a:xfrm>
          <a:prstGeom prst="rect">
            <a:avLst/>
          </a:prstGeom>
          <a:noFill/>
          <a:ln>
            <a:noFill/>
          </a:ln>
        </p:spPr>
      </p:pic>
      <p:sp>
        <p:nvSpPr>
          <p:cNvPr id="815" name="Google Shape;815;p53"/>
          <p:cNvSpPr/>
          <p:nvPr/>
        </p:nvSpPr>
        <p:spPr>
          <a:xfrm>
            <a:off x="6355725" y="3299213"/>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7654850" y="2882925"/>
            <a:ext cx="1206600" cy="14766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7721188" y="33467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818" name="Google Shape;818;p53"/>
          <p:cNvSpPr/>
          <p:nvPr/>
        </p:nvSpPr>
        <p:spPr>
          <a:xfrm>
            <a:off x="7873588" y="3499163"/>
            <a:ext cx="845025" cy="177900"/>
          </a:xfrm>
          <a:custGeom>
            <a:avLst/>
            <a:gdLst/>
            <a:ahLst/>
            <a:cxnLst/>
            <a:rect l="l" t="t" r="r" b="b"/>
            <a:pathLst>
              <a:path w="33801" h="7116" extrusionOk="0">
                <a:moveTo>
                  <a:pt x="0" y="4981"/>
                </a:moveTo>
                <a:lnTo>
                  <a:pt x="5337" y="0"/>
                </a:lnTo>
                <a:lnTo>
                  <a:pt x="6404" y="4981"/>
                </a:lnTo>
                <a:lnTo>
                  <a:pt x="8895" y="1067"/>
                </a:lnTo>
                <a:lnTo>
                  <a:pt x="11385" y="4981"/>
                </a:lnTo>
                <a:lnTo>
                  <a:pt x="14588" y="711"/>
                </a:lnTo>
                <a:lnTo>
                  <a:pt x="18501" y="6760"/>
                </a:lnTo>
                <a:lnTo>
                  <a:pt x="21348" y="1423"/>
                </a:lnTo>
                <a:lnTo>
                  <a:pt x="23838" y="6404"/>
                </a:lnTo>
                <a:lnTo>
                  <a:pt x="27396" y="1779"/>
                </a:lnTo>
                <a:lnTo>
                  <a:pt x="29531" y="7116"/>
                </a:lnTo>
                <a:lnTo>
                  <a:pt x="33801" y="356"/>
                </a:lnTo>
              </a:path>
            </a:pathLst>
          </a:custGeom>
          <a:noFill/>
          <a:ln w="28575" cap="flat" cmpd="sng">
            <a:solidFill>
              <a:srgbClr val="38761D"/>
            </a:solidFill>
            <a:prstDash val="solid"/>
            <a:round/>
            <a:headEnd type="none" w="med" len="med"/>
            <a:tailEnd type="none" w="med" len="med"/>
          </a:ln>
        </p:spPr>
      </p:sp>
      <p:sp>
        <p:nvSpPr>
          <p:cNvPr id="18" name="Title 17"/>
          <p:cNvSpPr>
            <a:spLocks noGrp="1"/>
          </p:cNvSpPr>
          <p:nvPr>
            <p:ph type="title"/>
          </p:nvPr>
        </p:nvSpPr>
        <p:spPr/>
        <p:txBody>
          <a:bodyPr/>
          <a:lstStyle/>
          <a:p>
            <a:r>
              <a:rPr lang="en-US"/>
              <a:t>Perform the dynamic analysis on this ensemble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22"/>
        <p:cNvGrpSpPr/>
        <p:nvPr/>
      </p:nvGrpSpPr>
      <p:grpSpPr>
        <a:xfrm>
          <a:off x="0" y="0"/>
          <a:ext cx="0" cy="0"/>
          <a:chOff x="0" y="0"/>
          <a:chExt cx="0" cy="0"/>
        </a:xfrm>
      </p:grpSpPr>
      <p:sp>
        <p:nvSpPr>
          <p:cNvPr id="823" name="Google Shape;823;p54"/>
          <p:cNvSpPr/>
          <p:nvPr/>
        </p:nvSpPr>
        <p:spPr>
          <a:xfrm>
            <a:off x="726694" y="44475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4"/>
          <p:cNvSpPr/>
          <p:nvPr/>
        </p:nvSpPr>
        <p:spPr>
          <a:xfrm>
            <a:off x="1448369" y="44475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4"/>
          <p:cNvSpPr/>
          <p:nvPr/>
        </p:nvSpPr>
        <p:spPr>
          <a:xfrm>
            <a:off x="2170044" y="444750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4"/>
          <p:cNvSpPr/>
          <p:nvPr/>
        </p:nvSpPr>
        <p:spPr>
          <a:xfrm>
            <a:off x="726694" y="3781575"/>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4"/>
          <p:cNvSpPr/>
          <p:nvPr/>
        </p:nvSpPr>
        <p:spPr>
          <a:xfrm>
            <a:off x="1448369" y="3781575"/>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4"/>
          <p:cNvSpPr/>
          <p:nvPr/>
        </p:nvSpPr>
        <p:spPr>
          <a:xfrm>
            <a:off x="2170044" y="3781575"/>
            <a:ext cx="818400" cy="791700"/>
          </a:xfrm>
          <a:prstGeom prst="cube">
            <a:avLst>
              <a:gd name="adj" fmla="val 25000"/>
            </a:avLst>
          </a:prstGeom>
          <a:solidFill>
            <a:srgbClr val="9FC5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4"/>
          <p:cNvSpPr/>
          <p:nvPr/>
        </p:nvSpPr>
        <p:spPr>
          <a:xfrm>
            <a:off x="726681" y="31156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4"/>
          <p:cNvSpPr/>
          <p:nvPr/>
        </p:nvSpPr>
        <p:spPr>
          <a:xfrm>
            <a:off x="1448356" y="31156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4"/>
          <p:cNvSpPr/>
          <p:nvPr/>
        </p:nvSpPr>
        <p:spPr>
          <a:xfrm>
            <a:off x="2170031" y="3115650"/>
            <a:ext cx="818400" cy="791700"/>
          </a:xfrm>
          <a:prstGeom prst="cube">
            <a:avLst>
              <a:gd name="adj" fmla="val 25000"/>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4"/>
          <p:cNvSpPr txBox="1">
            <a:spLocks noGrp="1"/>
          </p:cNvSpPr>
          <p:nvPr>
            <p:ph type="title"/>
          </p:nvPr>
        </p:nvSpPr>
        <p:spPr/>
        <p:txBody>
          <a:bodyPr/>
          <a:lstStyle/>
          <a:p>
            <a:pPr lvl="0"/>
            <a:r>
              <a:rPr lang="en"/>
              <a:t>Example: Initializing a Matrix</a:t>
            </a:r>
            <a:endParaRPr/>
          </a:p>
        </p:txBody>
      </p:sp>
      <p:sp>
        <p:nvSpPr>
          <p:cNvPr id="833" name="Google Shape;833;p54"/>
          <p:cNvSpPr/>
          <p:nvPr/>
        </p:nvSpPr>
        <p:spPr>
          <a:xfrm>
            <a:off x="4407550" y="1869225"/>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**v, int n)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pic>
        <p:nvPicPr>
          <p:cNvPr id="834" name="Google Shape;834;p54" descr="red-arrow-right.png"/>
          <p:cNvPicPr preferRelativeResize="0"/>
          <p:nvPr/>
        </p:nvPicPr>
        <p:blipFill>
          <a:blip r:embed="rId3">
            <a:alphaModFix/>
          </a:blip>
          <a:stretch>
            <a:fillRect/>
          </a:stretch>
        </p:blipFill>
        <p:spPr>
          <a:xfrm rot="-2475254">
            <a:off x="2921018" y="3613500"/>
            <a:ext cx="1475275" cy="1300724"/>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38"/>
        <p:cNvGrpSpPr/>
        <p:nvPr/>
      </p:nvGrpSpPr>
      <p:grpSpPr>
        <a:xfrm>
          <a:off x="0" y="0"/>
          <a:ext cx="0" cy="0"/>
          <a:chOff x="0" y="0"/>
          <a:chExt cx="0" cy="0"/>
        </a:xfrm>
      </p:grpSpPr>
      <p:sp>
        <p:nvSpPr>
          <p:cNvPr id="839" name="Google Shape;839;p55"/>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840" name="Google Shape;840;p55"/>
          <p:cNvSpPr/>
          <p:nvPr/>
        </p:nvSpPr>
        <p:spPr>
          <a:xfrm rot="7042016">
            <a:off x="5693850" y="1787928"/>
            <a:ext cx="987410" cy="47123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5"/>
          <p:cNvSpPr/>
          <p:nvPr/>
        </p:nvSpPr>
        <p:spPr>
          <a:xfrm rot="3007654">
            <a:off x="4189439" y="1787870"/>
            <a:ext cx="987395" cy="47134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45"/>
        <p:cNvGrpSpPr/>
        <p:nvPr/>
      </p:nvGrpSpPr>
      <p:grpSpPr>
        <a:xfrm>
          <a:off x="0" y="0"/>
          <a:ext cx="0" cy="0"/>
          <a:chOff x="0" y="0"/>
          <a:chExt cx="0" cy="0"/>
        </a:xfrm>
      </p:grpSpPr>
      <p:sp>
        <p:nvSpPr>
          <p:cNvPr id="846" name="Google Shape;846;p56"/>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847" name="Google Shape;847;p56"/>
          <p:cNvSpPr txBox="1"/>
          <p:nvPr/>
        </p:nvSpPr>
        <p:spPr>
          <a:xfrm>
            <a:off x="3228875" y="355800"/>
            <a:ext cx="1360800" cy="1458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p:txBody>
      </p:sp>
      <p:sp>
        <p:nvSpPr>
          <p:cNvPr id="848" name="Google Shape;848;p56"/>
          <p:cNvSpPr/>
          <p:nvPr/>
        </p:nvSpPr>
        <p:spPr>
          <a:xfrm rot="3007654">
            <a:off x="4189439" y="1787870"/>
            <a:ext cx="987395" cy="47134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6"/>
          <p:cNvSpPr/>
          <p:nvPr/>
        </p:nvSpPr>
        <p:spPr>
          <a:xfrm>
            <a:off x="3411925" y="608588"/>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50" name="Google Shape;850;p56"/>
          <p:cNvSpPr/>
          <p:nvPr/>
        </p:nvSpPr>
        <p:spPr>
          <a:xfrm>
            <a:off x="3743525" y="608588"/>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1" name="Google Shape;851;p56"/>
          <p:cNvSpPr/>
          <p:nvPr/>
        </p:nvSpPr>
        <p:spPr>
          <a:xfrm>
            <a:off x="4075125" y="608588"/>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2" name="Google Shape;852;p56"/>
          <p:cNvSpPr/>
          <p:nvPr/>
        </p:nvSpPr>
        <p:spPr>
          <a:xfrm>
            <a:off x="3411925" y="926246"/>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3" name="Google Shape;853;p56"/>
          <p:cNvSpPr/>
          <p:nvPr/>
        </p:nvSpPr>
        <p:spPr>
          <a:xfrm>
            <a:off x="3743525" y="926246"/>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4" name="Google Shape;854;p56"/>
          <p:cNvSpPr/>
          <p:nvPr/>
        </p:nvSpPr>
        <p:spPr>
          <a:xfrm>
            <a:off x="4075125" y="926246"/>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5" name="Google Shape;855;p56"/>
          <p:cNvSpPr/>
          <p:nvPr/>
        </p:nvSpPr>
        <p:spPr>
          <a:xfrm>
            <a:off x="34119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6" name="Google Shape;856;p56"/>
          <p:cNvSpPr/>
          <p:nvPr/>
        </p:nvSpPr>
        <p:spPr>
          <a:xfrm>
            <a:off x="37435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7" name="Google Shape;857;p56"/>
          <p:cNvSpPr/>
          <p:nvPr/>
        </p:nvSpPr>
        <p:spPr>
          <a:xfrm>
            <a:off x="40751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rgbClr val="FFFFFF"/>
                </a:solidFill>
              </a:rPr>
              <a:t>?</a:t>
            </a:r>
            <a:endParaRPr>
              <a:solidFill>
                <a:srgbClr val="FFFFFF"/>
              </a:solidFill>
            </a:endParaRPr>
          </a:p>
        </p:txBody>
      </p:sp>
      <p:sp>
        <p:nvSpPr>
          <p:cNvPr id="858" name="Google Shape;858;p56"/>
          <p:cNvSpPr/>
          <p:nvPr/>
        </p:nvSpPr>
        <p:spPr>
          <a:xfrm rot="7042016">
            <a:off x="5693850" y="1787928"/>
            <a:ext cx="987410" cy="47123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62"/>
        <p:cNvGrpSpPr/>
        <p:nvPr/>
      </p:nvGrpSpPr>
      <p:grpSpPr>
        <a:xfrm>
          <a:off x="0" y="0"/>
          <a:ext cx="0" cy="0"/>
          <a:chOff x="0" y="0"/>
          <a:chExt cx="0" cy="0"/>
        </a:xfrm>
      </p:grpSpPr>
      <p:sp>
        <p:nvSpPr>
          <p:cNvPr id="863" name="Google Shape;863;p57"/>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864" name="Google Shape;864;p57"/>
          <p:cNvSpPr txBox="1"/>
          <p:nvPr/>
        </p:nvSpPr>
        <p:spPr>
          <a:xfrm>
            <a:off x="3228875" y="355800"/>
            <a:ext cx="1360800" cy="1458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p:txBody>
      </p:sp>
      <p:sp>
        <p:nvSpPr>
          <p:cNvPr id="865" name="Google Shape;865;p57"/>
          <p:cNvSpPr/>
          <p:nvPr/>
        </p:nvSpPr>
        <p:spPr>
          <a:xfrm rot="3007654">
            <a:off x="4189439" y="1787870"/>
            <a:ext cx="987395" cy="47134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7"/>
          <p:cNvSpPr/>
          <p:nvPr/>
        </p:nvSpPr>
        <p:spPr>
          <a:xfrm>
            <a:off x="40751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67" name="Google Shape;867;p57"/>
          <p:cNvSpPr/>
          <p:nvPr/>
        </p:nvSpPr>
        <p:spPr>
          <a:xfrm>
            <a:off x="40751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68" name="Google Shape;868;p57"/>
          <p:cNvSpPr/>
          <p:nvPr/>
        </p:nvSpPr>
        <p:spPr>
          <a:xfrm>
            <a:off x="34119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69" name="Google Shape;869;p57"/>
          <p:cNvSpPr/>
          <p:nvPr/>
        </p:nvSpPr>
        <p:spPr>
          <a:xfrm>
            <a:off x="37435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70" name="Google Shape;870;p57"/>
          <p:cNvSpPr/>
          <p:nvPr/>
        </p:nvSpPr>
        <p:spPr>
          <a:xfrm>
            <a:off x="40751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71" name="Google Shape;871;p57"/>
          <p:cNvSpPr txBox="1"/>
          <p:nvPr/>
        </p:nvSpPr>
        <p:spPr>
          <a:xfrm>
            <a:off x="6297625" y="926300"/>
            <a:ext cx="791700" cy="6927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rPr>
              <a:t>3</a:t>
            </a:r>
            <a:endParaRPr sz="3000">
              <a:solidFill>
                <a:srgbClr val="FFFFFF"/>
              </a:solidFill>
            </a:endParaRPr>
          </a:p>
        </p:txBody>
      </p:sp>
      <p:sp>
        <p:nvSpPr>
          <p:cNvPr id="872" name="Google Shape;872;p57"/>
          <p:cNvSpPr/>
          <p:nvPr/>
        </p:nvSpPr>
        <p:spPr>
          <a:xfrm rot="7042016">
            <a:off x="5693850" y="1787928"/>
            <a:ext cx="987410" cy="47123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7"/>
          <p:cNvSpPr/>
          <p:nvPr/>
        </p:nvSpPr>
        <p:spPr>
          <a:xfrm>
            <a:off x="34119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74" name="Google Shape;874;p57"/>
          <p:cNvSpPr/>
          <p:nvPr/>
        </p:nvSpPr>
        <p:spPr>
          <a:xfrm>
            <a:off x="37435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75" name="Google Shape;875;p57"/>
          <p:cNvSpPr/>
          <p:nvPr/>
        </p:nvSpPr>
        <p:spPr>
          <a:xfrm>
            <a:off x="34119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76" name="Google Shape;876;p57"/>
          <p:cNvSpPr/>
          <p:nvPr/>
        </p:nvSpPr>
        <p:spPr>
          <a:xfrm>
            <a:off x="37435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80"/>
        <p:cNvGrpSpPr/>
        <p:nvPr/>
      </p:nvGrpSpPr>
      <p:grpSpPr>
        <a:xfrm>
          <a:off x="0" y="0"/>
          <a:ext cx="0" cy="0"/>
          <a:chOff x="0" y="0"/>
          <a:chExt cx="0" cy="0"/>
        </a:xfrm>
      </p:grpSpPr>
      <p:sp>
        <p:nvSpPr>
          <p:cNvPr id="881" name="Google Shape;881;p58"/>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882" name="Google Shape;882;p58"/>
          <p:cNvSpPr txBox="1"/>
          <p:nvPr/>
        </p:nvSpPr>
        <p:spPr>
          <a:xfrm>
            <a:off x="3228875" y="355800"/>
            <a:ext cx="1360800" cy="1458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p:txBody>
      </p:sp>
      <p:sp>
        <p:nvSpPr>
          <p:cNvPr id="883" name="Google Shape;883;p58"/>
          <p:cNvSpPr/>
          <p:nvPr/>
        </p:nvSpPr>
        <p:spPr>
          <a:xfrm rot="3007654">
            <a:off x="4189439" y="1787870"/>
            <a:ext cx="987395" cy="47134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8"/>
          <p:cNvSpPr/>
          <p:nvPr/>
        </p:nvSpPr>
        <p:spPr>
          <a:xfrm>
            <a:off x="4075125" y="608588"/>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85" name="Google Shape;885;p58"/>
          <p:cNvSpPr/>
          <p:nvPr/>
        </p:nvSpPr>
        <p:spPr>
          <a:xfrm>
            <a:off x="4075125" y="926246"/>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86" name="Google Shape;886;p58"/>
          <p:cNvSpPr/>
          <p:nvPr/>
        </p:nvSpPr>
        <p:spPr>
          <a:xfrm>
            <a:off x="34119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87" name="Google Shape;887;p58"/>
          <p:cNvSpPr/>
          <p:nvPr/>
        </p:nvSpPr>
        <p:spPr>
          <a:xfrm>
            <a:off x="37435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88" name="Google Shape;888;p58"/>
          <p:cNvSpPr/>
          <p:nvPr/>
        </p:nvSpPr>
        <p:spPr>
          <a:xfrm>
            <a:off x="40751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89" name="Google Shape;889;p58"/>
          <p:cNvSpPr txBox="1"/>
          <p:nvPr/>
        </p:nvSpPr>
        <p:spPr>
          <a:xfrm>
            <a:off x="6297625" y="926300"/>
            <a:ext cx="791700" cy="6927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rPr>
              <a:t>2</a:t>
            </a:r>
            <a:endParaRPr sz="3000">
              <a:solidFill>
                <a:srgbClr val="FFFFFF"/>
              </a:solidFill>
            </a:endParaRPr>
          </a:p>
        </p:txBody>
      </p:sp>
      <p:sp>
        <p:nvSpPr>
          <p:cNvPr id="890" name="Google Shape;890;p58"/>
          <p:cNvSpPr/>
          <p:nvPr/>
        </p:nvSpPr>
        <p:spPr>
          <a:xfrm rot="7042016">
            <a:off x="5693850" y="1787928"/>
            <a:ext cx="987410" cy="47123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8"/>
          <p:cNvSpPr/>
          <p:nvPr/>
        </p:nvSpPr>
        <p:spPr>
          <a:xfrm>
            <a:off x="34119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92" name="Google Shape;892;p58"/>
          <p:cNvSpPr/>
          <p:nvPr/>
        </p:nvSpPr>
        <p:spPr>
          <a:xfrm>
            <a:off x="37435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93" name="Google Shape;893;p58"/>
          <p:cNvSpPr/>
          <p:nvPr/>
        </p:nvSpPr>
        <p:spPr>
          <a:xfrm>
            <a:off x="34119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894" name="Google Shape;894;p58"/>
          <p:cNvSpPr/>
          <p:nvPr/>
        </p:nvSpPr>
        <p:spPr>
          <a:xfrm>
            <a:off x="37435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898"/>
        <p:cNvGrpSpPr/>
        <p:nvPr/>
      </p:nvGrpSpPr>
      <p:grpSpPr>
        <a:xfrm>
          <a:off x="0" y="0"/>
          <a:ext cx="0" cy="0"/>
          <a:chOff x="0" y="0"/>
          <a:chExt cx="0" cy="0"/>
        </a:xfrm>
      </p:grpSpPr>
      <p:sp>
        <p:nvSpPr>
          <p:cNvPr id="899" name="Google Shape;899;p59"/>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900" name="Google Shape;900;p59"/>
          <p:cNvSpPr txBox="1"/>
          <p:nvPr/>
        </p:nvSpPr>
        <p:spPr>
          <a:xfrm>
            <a:off x="3228875" y="355800"/>
            <a:ext cx="1360800" cy="1458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p:txBody>
      </p:sp>
      <p:sp>
        <p:nvSpPr>
          <p:cNvPr id="901" name="Google Shape;901;p59"/>
          <p:cNvSpPr/>
          <p:nvPr/>
        </p:nvSpPr>
        <p:spPr>
          <a:xfrm rot="3007654">
            <a:off x="4189439" y="1787870"/>
            <a:ext cx="987395" cy="47134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9"/>
          <p:cNvSpPr/>
          <p:nvPr/>
        </p:nvSpPr>
        <p:spPr>
          <a:xfrm>
            <a:off x="3411925" y="608588"/>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03" name="Google Shape;903;p59"/>
          <p:cNvSpPr/>
          <p:nvPr/>
        </p:nvSpPr>
        <p:spPr>
          <a:xfrm>
            <a:off x="3743525" y="608588"/>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04" name="Google Shape;904;p59"/>
          <p:cNvSpPr/>
          <p:nvPr/>
        </p:nvSpPr>
        <p:spPr>
          <a:xfrm>
            <a:off x="4075125" y="608588"/>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05" name="Google Shape;905;p59"/>
          <p:cNvSpPr/>
          <p:nvPr/>
        </p:nvSpPr>
        <p:spPr>
          <a:xfrm>
            <a:off x="3411925" y="926246"/>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06" name="Google Shape;906;p59"/>
          <p:cNvSpPr/>
          <p:nvPr/>
        </p:nvSpPr>
        <p:spPr>
          <a:xfrm>
            <a:off x="3743525" y="926246"/>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07" name="Google Shape;907;p59"/>
          <p:cNvSpPr/>
          <p:nvPr/>
        </p:nvSpPr>
        <p:spPr>
          <a:xfrm>
            <a:off x="4075125" y="926246"/>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08" name="Google Shape;908;p59"/>
          <p:cNvSpPr/>
          <p:nvPr/>
        </p:nvSpPr>
        <p:spPr>
          <a:xfrm>
            <a:off x="34119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09" name="Google Shape;909;p59"/>
          <p:cNvSpPr/>
          <p:nvPr/>
        </p:nvSpPr>
        <p:spPr>
          <a:xfrm>
            <a:off x="37435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10" name="Google Shape;910;p59"/>
          <p:cNvSpPr/>
          <p:nvPr/>
        </p:nvSpPr>
        <p:spPr>
          <a:xfrm>
            <a:off x="4075125" y="1243904"/>
            <a:ext cx="331500" cy="317700"/>
          </a:xfrm>
          <a:prstGeom prst="rect">
            <a:avLst/>
          </a:prstGeom>
          <a:solidFill>
            <a:srgbClr val="000000"/>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11" name="Google Shape;911;p59"/>
          <p:cNvSpPr txBox="1"/>
          <p:nvPr/>
        </p:nvSpPr>
        <p:spPr>
          <a:xfrm>
            <a:off x="6297625" y="926300"/>
            <a:ext cx="791700" cy="6927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rPr>
              <a:t>4</a:t>
            </a:r>
            <a:endParaRPr sz="3000">
              <a:solidFill>
                <a:srgbClr val="FFFFFF"/>
              </a:solidFill>
            </a:endParaRPr>
          </a:p>
        </p:txBody>
      </p:sp>
      <p:sp>
        <p:nvSpPr>
          <p:cNvPr id="912" name="Google Shape;912;p59"/>
          <p:cNvSpPr/>
          <p:nvPr/>
        </p:nvSpPr>
        <p:spPr>
          <a:xfrm rot="7042016">
            <a:off x="5693850" y="1787928"/>
            <a:ext cx="987410" cy="47123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9"/>
          <p:cNvSpPr txBox="1"/>
          <p:nvPr/>
        </p:nvSpPr>
        <p:spPr>
          <a:xfrm>
            <a:off x="5318988" y="4364525"/>
            <a:ext cx="1530000" cy="17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a:solidFill>
                  <a:srgbClr val="FF0000"/>
                </a:solidFill>
              </a:rPr>
              <a:t>?</a:t>
            </a:r>
            <a:endParaRPr sz="9600" b="1">
              <a:solidFill>
                <a:srgbClr val="FF0000"/>
              </a:solidFill>
            </a:endParaRPr>
          </a:p>
        </p:txBody>
      </p:sp>
      <p:grpSp>
        <p:nvGrpSpPr>
          <p:cNvPr id="914" name="Google Shape;914;p59"/>
          <p:cNvGrpSpPr/>
          <p:nvPr/>
        </p:nvGrpSpPr>
        <p:grpSpPr>
          <a:xfrm>
            <a:off x="4218614" y="5170225"/>
            <a:ext cx="1080402" cy="1687775"/>
            <a:chOff x="1820701" y="5165225"/>
            <a:chExt cx="1080402" cy="1687775"/>
          </a:xfrm>
        </p:grpSpPr>
        <p:sp>
          <p:nvSpPr>
            <p:cNvPr id="915" name="Google Shape;915;p59"/>
            <p:cNvSpPr/>
            <p:nvPr/>
          </p:nvSpPr>
          <p:spPr>
            <a:xfrm>
              <a:off x="1981525" y="5165225"/>
              <a:ext cx="843900" cy="8349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9"/>
            <p:cNvSpPr/>
            <p:nvPr/>
          </p:nvSpPr>
          <p:spPr>
            <a:xfrm>
              <a:off x="2012575" y="6053500"/>
              <a:ext cx="781800" cy="719400"/>
            </a:xfrm>
            <a:prstGeom prst="round2SameRect">
              <a:avLst>
                <a:gd name="adj1" fmla="val 16667"/>
                <a:gd name="adj2" fmla="val 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9"/>
            <p:cNvSpPr/>
            <p:nvPr/>
          </p:nvSpPr>
          <p:spPr>
            <a:xfrm rot="-4674132">
              <a:off x="1629187" y="5976859"/>
              <a:ext cx="924216" cy="355379"/>
            </a:xfrm>
            <a:prstGeom prst="flowChartTerminator">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9"/>
            <p:cNvSpPr/>
            <p:nvPr/>
          </p:nvSpPr>
          <p:spPr>
            <a:xfrm rot="-5399768">
              <a:off x="2323627" y="6275551"/>
              <a:ext cx="799524" cy="355374"/>
            </a:xfrm>
            <a:prstGeom prst="flowChartTerminator">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22"/>
        <p:cNvGrpSpPr/>
        <p:nvPr/>
      </p:nvGrpSpPr>
      <p:grpSpPr>
        <a:xfrm>
          <a:off x="0" y="0"/>
          <a:ext cx="0" cy="0"/>
          <a:chOff x="0" y="0"/>
          <a:chExt cx="0" cy="0"/>
        </a:xfrm>
      </p:grpSpPr>
      <p:sp>
        <p:nvSpPr>
          <p:cNvPr id="923" name="Google Shape;923;p60"/>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924" name="Google Shape;924;p60"/>
          <p:cNvSpPr txBox="1"/>
          <p:nvPr/>
        </p:nvSpPr>
        <p:spPr>
          <a:xfrm>
            <a:off x="3228875" y="355800"/>
            <a:ext cx="1360800" cy="1458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p:txBody>
      </p:sp>
      <p:sp>
        <p:nvSpPr>
          <p:cNvPr id="925" name="Google Shape;925;p60"/>
          <p:cNvSpPr/>
          <p:nvPr/>
        </p:nvSpPr>
        <p:spPr>
          <a:xfrm rot="3007654">
            <a:off x="4189439" y="1787870"/>
            <a:ext cx="987395" cy="471342"/>
          </a:xfrm>
          <a:prstGeom prst="rightArrow">
            <a:avLst>
              <a:gd name="adj1" fmla="val 50000"/>
              <a:gd name="adj2"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0"/>
          <p:cNvSpPr/>
          <p:nvPr/>
        </p:nvSpPr>
        <p:spPr>
          <a:xfrm>
            <a:off x="34119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27" name="Google Shape;927;p60"/>
          <p:cNvSpPr/>
          <p:nvPr/>
        </p:nvSpPr>
        <p:spPr>
          <a:xfrm>
            <a:off x="37435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28" name="Google Shape;928;p60"/>
          <p:cNvSpPr/>
          <p:nvPr/>
        </p:nvSpPr>
        <p:spPr>
          <a:xfrm>
            <a:off x="40751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29" name="Google Shape;929;p60"/>
          <p:cNvSpPr/>
          <p:nvPr/>
        </p:nvSpPr>
        <p:spPr>
          <a:xfrm>
            <a:off x="34119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0" name="Google Shape;930;p60"/>
          <p:cNvSpPr/>
          <p:nvPr/>
        </p:nvSpPr>
        <p:spPr>
          <a:xfrm>
            <a:off x="37435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1" name="Google Shape;931;p60"/>
          <p:cNvSpPr/>
          <p:nvPr/>
        </p:nvSpPr>
        <p:spPr>
          <a:xfrm>
            <a:off x="40751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2" name="Google Shape;932;p60"/>
          <p:cNvSpPr/>
          <p:nvPr/>
        </p:nvSpPr>
        <p:spPr>
          <a:xfrm>
            <a:off x="34119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3" name="Google Shape;933;p60"/>
          <p:cNvSpPr/>
          <p:nvPr/>
        </p:nvSpPr>
        <p:spPr>
          <a:xfrm>
            <a:off x="37435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4" name="Google Shape;934;p60"/>
          <p:cNvSpPr/>
          <p:nvPr/>
        </p:nvSpPr>
        <p:spPr>
          <a:xfrm>
            <a:off x="40751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5" name="Google Shape;935;p60"/>
          <p:cNvSpPr/>
          <p:nvPr/>
        </p:nvSpPr>
        <p:spPr>
          <a:xfrm rot="7042016">
            <a:off x="5693850" y="1787928"/>
            <a:ext cx="987410" cy="471230"/>
          </a:xfrm>
          <a:prstGeom prst="rightArrow">
            <a:avLst>
              <a:gd name="adj1" fmla="val 50000"/>
              <a:gd name="adj2" fmla="val 50000"/>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0"/>
          <p:cNvSpPr/>
          <p:nvPr/>
        </p:nvSpPr>
        <p:spPr>
          <a:xfrm>
            <a:off x="4406725" y="608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7" name="Google Shape;937;p60"/>
          <p:cNvSpPr/>
          <p:nvPr/>
        </p:nvSpPr>
        <p:spPr>
          <a:xfrm>
            <a:off x="4406725" y="92623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8" name="Google Shape;938;p60"/>
          <p:cNvSpPr/>
          <p:nvPr/>
        </p:nvSpPr>
        <p:spPr>
          <a:xfrm>
            <a:off x="4406725" y="12438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39" name="Google Shape;939;p60"/>
          <p:cNvSpPr/>
          <p:nvPr/>
        </p:nvSpPr>
        <p:spPr>
          <a:xfrm>
            <a:off x="34119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40" name="Google Shape;940;p60"/>
          <p:cNvSpPr/>
          <p:nvPr/>
        </p:nvSpPr>
        <p:spPr>
          <a:xfrm>
            <a:off x="37435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41" name="Google Shape;941;p60"/>
          <p:cNvSpPr/>
          <p:nvPr/>
        </p:nvSpPr>
        <p:spPr>
          <a:xfrm>
            <a:off x="40751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42" name="Google Shape;942;p60"/>
          <p:cNvSpPr/>
          <p:nvPr/>
        </p:nvSpPr>
        <p:spPr>
          <a:xfrm>
            <a:off x="44067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43" name="Google Shape;943;p60"/>
          <p:cNvSpPr txBox="1"/>
          <p:nvPr/>
        </p:nvSpPr>
        <p:spPr>
          <a:xfrm>
            <a:off x="6297625" y="926300"/>
            <a:ext cx="791700" cy="6927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rPr>
              <a:t>4</a:t>
            </a:r>
            <a:endParaRPr sz="3000">
              <a:solidFill>
                <a:srgbClr val="FFFFFF"/>
              </a:solidFill>
            </a:endParaRPr>
          </a:p>
        </p:txBody>
      </p:sp>
      <p:sp>
        <p:nvSpPr>
          <p:cNvPr id="944" name="Google Shape;944;p60"/>
          <p:cNvSpPr/>
          <p:nvPr/>
        </p:nvSpPr>
        <p:spPr>
          <a:xfrm>
            <a:off x="4410488" y="6058500"/>
            <a:ext cx="781800" cy="719400"/>
          </a:xfrm>
          <a:prstGeom prst="round2SameRect">
            <a:avLst>
              <a:gd name="adj1" fmla="val 16667"/>
              <a:gd name="adj2" fmla="val 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rot="-5399768">
            <a:off x="4721539" y="6280551"/>
            <a:ext cx="799524" cy="355374"/>
          </a:xfrm>
          <a:prstGeom prst="flowChartTerminator">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6" name="Google Shape;946;p60"/>
          <p:cNvPicPr preferRelativeResize="0"/>
          <p:nvPr/>
        </p:nvPicPr>
        <p:blipFill>
          <a:blip r:embed="rId3">
            <a:alphaModFix/>
          </a:blip>
          <a:stretch>
            <a:fillRect/>
          </a:stretch>
        </p:blipFill>
        <p:spPr>
          <a:xfrm>
            <a:off x="4410500" y="5186075"/>
            <a:ext cx="872400" cy="872400"/>
          </a:xfrm>
          <a:prstGeom prst="rect">
            <a:avLst/>
          </a:prstGeom>
          <a:noFill/>
          <a:ln>
            <a:noFill/>
          </a:ln>
        </p:spPr>
      </p:pic>
      <p:sp>
        <p:nvSpPr>
          <p:cNvPr id="947" name="Google Shape;947;p60"/>
          <p:cNvSpPr/>
          <p:nvPr/>
        </p:nvSpPr>
        <p:spPr>
          <a:xfrm rot="-4674132">
            <a:off x="4027100" y="5981859"/>
            <a:ext cx="924216" cy="355379"/>
          </a:xfrm>
          <a:prstGeom prst="flowChartTerminator">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51"/>
        <p:cNvGrpSpPr/>
        <p:nvPr/>
      </p:nvGrpSpPr>
      <p:grpSpPr>
        <a:xfrm>
          <a:off x="0" y="0"/>
          <a:ext cx="0" cy="0"/>
          <a:chOff x="0" y="0"/>
          <a:chExt cx="0" cy="0"/>
        </a:xfrm>
      </p:grpSpPr>
      <p:pic>
        <p:nvPicPr>
          <p:cNvPr id="953" name="Google Shape;953;p61" descr="while_lac_no_background_small.png"/>
          <p:cNvPicPr preferRelativeResize="0"/>
          <p:nvPr/>
        </p:nvPicPr>
        <p:blipFill>
          <a:blip r:embed="rId3">
            <a:alphaModFix/>
          </a:blip>
          <a:stretch>
            <a:fillRect/>
          </a:stretch>
        </p:blipFill>
        <p:spPr>
          <a:xfrm>
            <a:off x="8523450" y="6319063"/>
            <a:ext cx="323850" cy="352425"/>
          </a:xfrm>
          <a:prstGeom prst="rect">
            <a:avLst/>
          </a:prstGeom>
          <a:noFill/>
          <a:ln>
            <a:noFill/>
          </a:ln>
        </p:spPr>
      </p:pic>
      <p:pic>
        <p:nvPicPr>
          <p:cNvPr id="954" name="Google Shape;954;p61"/>
          <p:cNvPicPr preferRelativeResize="0"/>
          <p:nvPr/>
        </p:nvPicPr>
        <p:blipFill>
          <a:blip r:embed="rId4">
            <a:alphaModFix/>
          </a:blip>
          <a:stretch>
            <a:fillRect/>
          </a:stretch>
        </p:blipFill>
        <p:spPr>
          <a:xfrm>
            <a:off x="7489550" y="5065900"/>
            <a:ext cx="1556625" cy="1720925"/>
          </a:xfrm>
          <a:prstGeom prst="rect">
            <a:avLst/>
          </a:prstGeom>
          <a:noFill/>
          <a:ln>
            <a:noFill/>
          </a:ln>
        </p:spPr>
      </p:pic>
      <p:sp>
        <p:nvSpPr>
          <p:cNvPr id="7" name="Google Shape;924;p60"/>
          <p:cNvSpPr txBox="1"/>
          <p:nvPr/>
        </p:nvSpPr>
        <p:spPr>
          <a:xfrm>
            <a:off x="3228875" y="355800"/>
            <a:ext cx="1360800" cy="1458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a:p>
            <a:pPr marL="0" lvl="0" indent="0" algn="ctr" rtl="0">
              <a:spcBef>
                <a:spcPts val="0"/>
              </a:spcBef>
              <a:spcAft>
                <a:spcPts val="0"/>
              </a:spcAft>
              <a:buNone/>
            </a:pPr>
            <a:endParaRPr>
              <a:solidFill>
                <a:srgbClr val="FFFFFF"/>
              </a:solidFill>
            </a:endParaRPr>
          </a:p>
        </p:txBody>
      </p:sp>
      <p:sp>
        <p:nvSpPr>
          <p:cNvPr id="8" name="Google Shape;926;p60"/>
          <p:cNvSpPr/>
          <p:nvPr/>
        </p:nvSpPr>
        <p:spPr>
          <a:xfrm>
            <a:off x="34119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9" name="Google Shape;927;p60"/>
          <p:cNvSpPr/>
          <p:nvPr/>
        </p:nvSpPr>
        <p:spPr>
          <a:xfrm>
            <a:off x="37435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0" name="Google Shape;928;p60"/>
          <p:cNvSpPr/>
          <p:nvPr/>
        </p:nvSpPr>
        <p:spPr>
          <a:xfrm>
            <a:off x="4075125" y="608588"/>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1" name="Google Shape;929;p60"/>
          <p:cNvSpPr/>
          <p:nvPr/>
        </p:nvSpPr>
        <p:spPr>
          <a:xfrm>
            <a:off x="34119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2" name="Google Shape;930;p60"/>
          <p:cNvSpPr/>
          <p:nvPr/>
        </p:nvSpPr>
        <p:spPr>
          <a:xfrm>
            <a:off x="37435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3" name="Google Shape;931;p60"/>
          <p:cNvSpPr/>
          <p:nvPr/>
        </p:nvSpPr>
        <p:spPr>
          <a:xfrm>
            <a:off x="4075125" y="926246"/>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4" name="Google Shape;932;p60"/>
          <p:cNvSpPr/>
          <p:nvPr/>
        </p:nvSpPr>
        <p:spPr>
          <a:xfrm>
            <a:off x="34119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5" name="Google Shape;933;p60"/>
          <p:cNvSpPr/>
          <p:nvPr/>
        </p:nvSpPr>
        <p:spPr>
          <a:xfrm>
            <a:off x="37435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6" name="Google Shape;934;p60"/>
          <p:cNvSpPr/>
          <p:nvPr/>
        </p:nvSpPr>
        <p:spPr>
          <a:xfrm>
            <a:off x="4075125" y="1243904"/>
            <a:ext cx="331500" cy="317700"/>
          </a:xfrm>
          <a:prstGeom prst="rect">
            <a:avLst/>
          </a:prstGeom>
          <a:solidFill>
            <a:srgbClr val="38761D"/>
          </a:solid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7" name="Google Shape;936;p60"/>
          <p:cNvSpPr/>
          <p:nvPr/>
        </p:nvSpPr>
        <p:spPr>
          <a:xfrm>
            <a:off x="4406725" y="608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8" name="Google Shape;937;p60"/>
          <p:cNvSpPr/>
          <p:nvPr/>
        </p:nvSpPr>
        <p:spPr>
          <a:xfrm>
            <a:off x="4406725" y="92623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19" name="Google Shape;938;p60"/>
          <p:cNvSpPr/>
          <p:nvPr/>
        </p:nvSpPr>
        <p:spPr>
          <a:xfrm>
            <a:off x="4406725" y="12438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20" name="Google Shape;939;p60"/>
          <p:cNvSpPr/>
          <p:nvPr/>
        </p:nvSpPr>
        <p:spPr>
          <a:xfrm>
            <a:off x="34119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21" name="Google Shape;940;p60"/>
          <p:cNvSpPr/>
          <p:nvPr/>
        </p:nvSpPr>
        <p:spPr>
          <a:xfrm>
            <a:off x="37435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22" name="Google Shape;941;p60"/>
          <p:cNvSpPr/>
          <p:nvPr/>
        </p:nvSpPr>
        <p:spPr>
          <a:xfrm>
            <a:off x="40751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23" name="Google Shape;942;p60"/>
          <p:cNvSpPr/>
          <p:nvPr/>
        </p:nvSpPr>
        <p:spPr>
          <a:xfrm>
            <a:off x="4406725" y="1561588"/>
            <a:ext cx="331500" cy="317700"/>
          </a:xfrm>
          <a:prstGeom prst="rect">
            <a:avLst/>
          </a:prstGeom>
          <a:solidFill>
            <a:srgbClr val="98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a:t>
            </a:r>
            <a:endParaRPr>
              <a:solidFill>
                <a:srgbClr val="FFFFFF"/>
              </a:solidFill>
            </a:endParaRPr>
          </a:p>
        </p:txBody>
      </p:sp>
      <p:sp>
        <p:nvSpPr>
          <p:cNvPr id="24" name="Google Shape;943;p60"/>
          <p:cNvSpPr txBox="1"/>
          <p:nvPr/>
        </p:nvSpPr>
        <p:spPr>
          <a:xfrm>
            <a:off x="6297625" y="926300"/>
            <a:ext cx="791700" cy="6927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rPr>
              <a:t>4</a:t>
            </a:r>
            <a:endParaRPr sz="3000">
              <a:solidFill>
                <a:srgbClr val="FFFFFF"/>
              </a:solidFill>
            </a:endParaRPr>
          </a:p>
        </p:txBody>
      </p:sp>
      <p:sp>
        <p:nvSpPr>
          <p:cNvPr id="25" name="TextBox 24"/>
          <p:cNvSpPr txBox="1"/>
          <p:nvPr/>
        </p:nvSpPr>
        <p:spPr>
          <a:xfrm>
            <a:off x="990600" y="3581400"/>
            <a:ext cx="7097165" cy="461665"/>
          </a:xfrm>
          <a:prstGeom prst="rect">
            <a:avLst/>
          </a:prstGeom>
          <a:noFill/>
        </p:spPr>
        <p:txBody>
          <a:bodyPr wrap="none" rtlCol="0">
            <a:spAutoFit/>
          </a:bodyPr>
          <a:lstStyle/>
          <a:p>
            <a:r>
              <a:rPr lang="en-US" sz="2400"/>
              <a:t>Out of bounds accesses cause undefined behavior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2"/>
          <p:cNvSpPr>
            <a:spLocks noGrp="1"/>
          </p:cNvSpPr>
          <p:nvPr>
            <p:ph type="title"/>
          </p:nvPr>
        </p:nvSpPr>
        <p:spPr>
          <a:xfrm>
            <a:off x="457200" y="274638"/>
            <a:ext cx="8229600" cy="1249362"/>
          </a:xfrm>
        </p:spPr>
        <p:txBody>
          <a:bodyPr/>
          <a:lstStyle/>
          <a:p>
            <a:pPr algn="l"/>
            <a:r>
              <a:rPr lang="en-US" dirty="0">
                <a:solidFill>
                  <a:schemeClr val="tx1">
                    <a:lumMod val="50000"/>
                    <a:lumOff val="50000"/>
                  </a:schemeClr>
                </a:solidFill>
              </a:rPr>
              <a:t>The goal of this work is to develop techniques to support the dynamic analysis of program parts</a:t>
            </a:r>
          </a:p>
        </p:txBody>
      </p:sp>
      <p:cxnSp>
        <p:nvCxnSpPr>
          <p:cNvPr id="6" name="Straight Connector 5"/>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Title 2"/>
          <p:cNvSpPr txBox="1">
            <a:spLocks/>
          </p:cNvSpPr>
          <p:nvPr/>
        </p:nvSpPr>
        <p:spPr>
          <a:xfrm>
            <a:off x="457200" y="5105400"/>
            <a:ext cx="8229600" cy="12493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US" sz="3000" b="0" i="0" u="none" strike="noStrike" kern="0" cap="none" spc="0" normalizeH="0" baseline="0" noProof="0" dirty="0">
                <a:ln>
                  <a:noFill/>
                </a:ln>
                <a:solidFill>
                  <a:schemeClr val="tx1"/>
                </a:solidFill>
                <a:effectLst/>
                <a:uLnTx/>
                <a:uFillTx/>
                <a:latin typeface="Calibri"/>
                <a:ea typeface="Calibri"/>
                <a:cs typeface="Calibri"/>
                <a:sym typeface="Calibri"/>
              </a:rPr>
              <a:t>We want to produce inputs that will not cause out-of-bounds</a:t>
            </a:r>
            <a:r>
              <a:rPr kumimoji="0" lang="en-US" sz="3000" b="0" i="0" u="none" strike="noStrike" kern="0" cap="none" spc="0" normalizeH="0" noProof="0" dirty="0">
                <a:ln>
                  <a:noFill/>
                </a:ln>
                <a:solidFill>
                  <a:schemeClr val="tx1"/>
                </a:solidFill>
                <a:effectLst/>
                <a:uLnTx/>
                <a:uFillTx/>
                <a:latin typeface="Calibri"/>
                <a:ea typeface="Calibri"/>
                <a:cs typeface="Calibri"/>
                <a:sym typeface="Calibri"/>
              </a:rPr>
              <a:t> memory accesses during testing</a:t>
            </a:r>
            <a:endParaRPr kumimoji="0" lang="en-US" sz="3000" b="0" i="0" u="none" strike="noStrike" kern="0" cap="none" spc="0" normalizeH="0" baseline="0" noProof="0" dirty="0">
              <a:ln>
                <a:noFill/>
              </a:ln>
              <a:solidFill>
                <a:schemeClr val="tx1"/>
              </a:solidFill>
              <a:effectLst/>
              <a:uLnTx/>
              <a:uFillTx/>
              <a:latin typeface="Calibri"/>
              <a:ea typeface="Calibri"/>
              <a:cs typeface="Calibri"/>
              <a:sym typeface="Calibri"/>
            </a:endParaRPr>
          </a:p>
        </p:txBody>
      </p:sp>
      <p:cxnSp>
        <p:nvCxnSpPr>
          <p:cNvPr id="8" name="Straight Connector 7"/>
          <p:cNvCxnSpPr/>
          <p:nvPr/>
        </p:nvCxnSpPr>
        <p:spPr>
          <a:xfrm>
            <a:off x="7239000" y="51054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Google Shape;839;p55"/>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5" name="Google Shape;840;p55"/>
          <p:cNvSpPr/>
          <p:nvPr/>
        </p:nvSpPr>
        <p:spPr>
          <a:xfrm rot="7042016">
            <a:off x="5693850" y="1787928"/>
            <a:ext cx="987410" cy="471230"/>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41;p55"/>
          <p:cNvSpPr/>
          <p:nvPr/>
        </p:nvSpPr>
        <p:spPr>
          <a:xfrm rot="3007654">
            <a:off x="4189439" y="1787870"/>
            <a:ext cx="987395" cy="471342"/>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itle 5"/>
          <p:cNvSpPr>
            <a:spLocks noGrp="1"/>
          </p:cNvSpPr>
          <p:nvPr>
            <p:ph type="title"/>
          </p:nvPr>
        </p:nvSpPr>
        <p:spPr>
          <a:xfrm>
            <a:off x="457200" y="274638"/>
            <a:ext cx="8229600" cy="717900"/>
          </a:xfrm>
        </p:spPr>
        <p:txBody>
          <a:bodyPr/>
          <a:lstStyle/>
          <a:p>
            <a:r>
              <a:rPr lang="en-US"/>
              <a:t>There is no contract between </a:t>
            </a:r>
            <a:r>
              <a:rPr lang="en" b="1">
                <a:solidFill>
                  <a:srgbClr val="FF0000"/>
                </a:solidFill>
              </a:rPr>
              <a:t>v </a:t>
            </a:r>
            <a:r>
              <a:rPr lang="en-US"/>
              <a:t>and </a:t>
            </a:r>
            <a:r>
              <a:rPr lang="en" b="1">
                <a:solidFill>
                  <a:srgbClr val="FF0000"/>
                </a:solidFill>
              </a:rPr>
              <a:t>n</a:t>
            </a:r>
            <a:endParaRPr lang="en-US" b="1">
              <a:solidFill>
                <a:srgbClr val="FF66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59"/>
        <p:cNvGrpSpPr/>
        <p:nvPr/>
      </p:nvGrpSpPr>
      <p:grpSpPr>
        <a:xfrm>
          <a:off x="0" y="0"/>
          <a:ext cx="0" cy="0"/>
          <a:chOff x="0" y="0"/>
          <a:chExt cx="0" cy="0"/>
        </a:xfrm>
      </p:grpSpPr>
      <p:sp>
        <p:nvSpPr>
          <p:cNvPr id="960" name="Google Shape;960;p62"/>
          <p:cNvSpPr/>
          <p:nvPr/>
        </p:nvSpPr>
        <p:spPr>
          <a:xfrm>
            <a:off x="23439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38761D"/>
                </a:solidFill>
              </a:rPr>
              <a:t>v</a:t>
            </a:r>
            <a:r>
              <a:rPr lang="en" sz="2400"/>
              <a:t>, int </a:t>
            </a:r>
            <a:r>
              <a:rPr lang="en" sz="2400" b="1">
                <a:solidFill>
                  <a:srgbClr val="38761D"/>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961" name="Google Shape;961;p62"/>
          <p:cNvSpPr/>
          <p:nvPr/>
        </p:nvSpPr>
        <p:spPr>
          <a:xfrm rot="3630854">
            <a:off x="5151269" y="1787994"/>
            <a:ext cx="987389" cy="471126"/>
          </a:xfrm>
          <a:prstGeom prst="rightArrow">
            <a:avLst>
              <a:gd name="adj1" fmla="val 50000"/>
              <a:gd name="adj2" fmla="val 50000"/>
            </a:avLst>
          </a:prstGeom>
          <a:solidFill>
            <a:srgbClr val="38761D"/>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2"/>
          <p:cNvSpPr/>
          <p:nvPr/>
        </p:nvSpPr>
        <p:spPr>
          <a:xfrm rot="7135465">
            <a:off x="4865945" y="1787900"/>
            <a:ext cx="987480" cy="471318"/>
          </a:xfrm>
          <a:prstGeom prst="rightArrow">
            <a:avLst>
              <a:gd name="adj1" fmla="val 50000"/>
              <a:gd name="adj2" fmla="val 50000"/>
            </a:avLst>
          </a:prstGeom>
          <a:solidFill>
            <a:srgbClr val="38761D"/>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title"/>
          </p:nvPr>
        </p:nvSpPr>
        <p:spPr/>
        <p:txBody>
          <a:bodyPr/>
          <a:lstStyle/>
          <a:p>
            <a:r>
              <a:rPr lang="en-US"/>
              <a:t>We will show how to create such contracts</a:t>
            </a:r>
            <a:endParaRPr lang="en-US" b="1">
              <a:solidFill>
                <a:srgbClr val="008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67"/>
        <p:cNvGrpSpPr/>
        <p:nvPr/>
      </p:nvGrpSpPr>
      <p:grpSpPr>
        <a:xfrm>
          <a:off x="0" y="0"/>
          <a:ext cx="0" cy="0"/>
          <a:chOff x="0" y="0"/>
          <a:chExt cx="0" cy="0"/>
        </a:xfrm>
      </p:grpSpPr>
      <p:sp>
        <p:nvSpPr>
          <p:cNvPr id="968" name="Google Shape;968;p63"/>
          <p:cNvSpPr txBox="1">
            <a:spLocks noGrp="1"/>
          </p:cNvSpPr>
          <p:nvPr>
            <p:ph type="title"/>
          </p:nvPr>
        </p:nvSpPr>
        <p:spPr>
          <a:xfrm>
            <a:off x="898695" y="2211149"/>
            <a:ext cx="7407600" cy="136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Symbolic Interval Analysis</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2"/>
          <p:cNvSpPr txBox="1">
            <a:spLocks/>
          </p:cNvSpPr>
          <p:nvPr/>
        </p:nvSpPr>
        <p:spPr>
          <a:xfrm>
            <a:off x="457200" y="5105400"/>
            <a:ext cx="8229600" cy="12493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US" sz="3000" b="0" i="0" u="none" strike="noStrike" kern="0" cap="none" spc="0" normalizeH="0" baseline="0" noProof="0">
                <a:ln>
                  <a:noFill/>
                </a:ln>
                <a:solidFill>
                  <a:schemeClr val="dk1"/>
                </a:solidFill>
                <a:effectLst/>
                <a:uLnTx/>
                <a:uFillTx/>
                <a:latin typeface="Calibri"/>
                <a:ea typeface="Calibri"/>
                <a:cs typeface="Calibri"/>
                <a:sym typeface="Calibri"/>
              </a:rPr>
              <a:t>A technique that finds conservative</a:t>
            </a:r>
            <a:r>
              <a:rPr kumimoji="0" lang="en-US" sz="3000" b="0" i="0" u="none" strike="noStrike" kern="0" cap="none" spc="0" normalizeH="0" noProof="0">
                <a:ln>
                  <a:noFill/>
                </a:ln>
                <a:solidFill>
                  <a:schemeClr val="dk1"/>
                </a:solidFill>
                <a:effectLst/>
                <a:uLnTx/>
                <a:uFillTx/>
                <a:latin typeface="Calibri"/>
                <a:ea typeface="Calibri"/>
                <a:cs typeface="Calibri"/>
                <a:sym typeface="Calibri"/>
              </a:rPr>
              <a:t> approximations for the upper and lower values of each variable</a:t>
            </a:r>
            <a:endParaRPr kumimoji="0" lang="en-US"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6" name="Straight Connector 5"/>
          <p:cNvCxnSpPr/>
          <p:nvPr/>
        </p:nvCxnSpPr>
        <p:spPr>
          <a:xfrm>
            <a:off x="7239000" y="51054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00400" y="2743200"/>
            <a:ext cx="2717849" cy="553998"/>
          </a:xfrm>
          <a:prstGeom prst="rect">
            <a:avLst/>
          </a:prstGeom>
          <a:noFill/>
        </p:spPr>
        <p:txBody>
          <a:bodyPr wrap="none" rtlCol="0">
            <a:spAutoFit/>
          </a:bodyPr>
          <a:lstStyle/>
          <a:p>
            <a:r>
              <a:rPr lang="en-US" sz="3000"/>
              <a:t>R(i) = [0, N - 1]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p:spPr>
        <p:txBody>
          <a:bodyPr/>
          <a:lstStyle/>
          <a:p>
            <a:pPr algn="l"/>
            <a:r>
              <a:rPr lang="en-US"/>
              <a:t>We build contracts between variables using a Symbolic Interval Analysis</a:t>
            </a:r>
          </a:p>
        </p:txBody>
      </p:sp>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Title 2"/>
          <p:cNvSpPr txBox="1">
            <a:spLocks/>
          </p:cNvSpPr>
          <p:nvPr/>
        </p:nvSpPr>
        <p:spPr>
          <a:xfrm>
            <a:off x="457200" y="5105400"/>
            <a:ext cx="8229600" cy="12493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US" sz="3000" b="0" i="0" u="none" strike="noStrike" kern="0" cap="none" spc="0" normalizeH="0" baseline="0" noProof="0">
                <a:ln>
                  <a:noFill/>
                </a:ln>
                <a:solidFill>
                  <a:schemeClr val="tx1">
                    <a:lumMod val="50000"/>
                    <a:lumOff val="50000"/>
                  </a:schemeClr>
                </a:solidFill>
                <a:effectLst/>
                <a:uLnTx/>
                <a:uFillTx/>
                <a:latin typeface="Calibri"/>
                <a:ea typeface="Calibri"/>
                <a:cs typeface="Calibri"/>
                <a:sym typeface="Calibri"/>
              </a:rPr>
              <a:t>A technique that finds conservative</a:t>
            </a:r>
            <a:r>
              <a:rPr kumimoji="0" lang="en-US" sz="3000" b="0" i="0" u="none" strike="noStrike" kern="0" cap="none" spc="0" normalizeH="0" noProof="0">
                <a:ln>
                  <a:noFill/>
                </a:ln>
                <a:solidFill>
                  <a:schemeClr val="tx1">
                    <a:lumMod val="50000"/>
                    <a:lumOff val="50000"/>
                  </a:schemeClr>
                </a:solidFill>
                <a:effectLst/>
                <a:uLnTx/>
                <a:uFillTx/>
                <a:latin typeface="Calibri"/>
                <a:ea typeface="Calibri"/>
                <a:cs typeface="Calibri"/>
                <a:sym typeface="Calibri"/>
              </a:rPr>
              <a:t> approximations for the upper and lower values of each variable</a:t>
            </a:r>
            <a:endParaRPr kumimoji="0" lang="en-US" sz="3000" b="0" i="0" u="none" strike="noStrike" kern="0" cap="none" spc="0" normalizeH="0" baseline="0" noProof="0">
              <a:ln>
                <a:noFill/>
              </a:ln>
              <a:solidFill>
                <a:schemeClr val="tx1">
                  <a:lumMod val="50000"/>
                  <a:lumOff val="50000"/>
                </a:schemeClr>
              </a:solidFill>
              <a:effectLst/>
              <a:uLnTx/>
              <a:uFillTx/>
              <a:latin typeface="Calibri"/>
              <a:ea typeface="Calibri"/>
              <a:cs typeface="Calibri"/>
              <a:sym typeface="Calibri"/>
            </a:endParaRPr>
          </a:p>
        </p:txBody>
      </p:sp>
      <p:cxnSp>
        <p:nvCxnSpPr>
          <p:cNvPr id="6" name="Straight Connector 5"/>
          <p:cNvCxnSpPr/>
          <p:nvPr/>
        </p:nvCxnSpPr>
        <p:spPr>
          <a:xfrm>
            <a:off x="7239000" y="51054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49362"/>
          </a:xfrm>
        </p:spPr>
        <p:txBody>
          <a:bodyPr/>
          <a:lstStyle/>
          <a:p>
            <a:pPr algn="l"/>
            <a:r>
              <a:rPr lang="en-US">
                <a:solidFill>
                  <a:schemeClr val="tx1">
                    <a:lumMod val="50000"/>
                    <a:lumOff val="50000"/>
                  </a:schemeClr>
                </a:solidFill>
              </a:rPr>
              <a:t>We build contracts between variables using a Symbolic Interval Analysis</a:t>
            </a:r>
          </a:p>
        </p:txBody>
      </p:sp>
      <p:cxnSp>
        <p:nvCxnSpPr>
          <p:cNvPr id="4" name="Straight Connector 3"/>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itle 2"/>
          <p:cNvSpPr txBox="1">
            <a:spLocks/>
          </p:cNvSpPr>
          <p:nvPr/>
        </p:nvSpPr>
        <p:spPr>
          <a:xfrm>
            <a:off x="457200" y="5105400"/>
            <a:ext cx="8229600" cy="12493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US" sz="3000" b="0" i="0" u="none" strike="noStrike" kern="0" cap="none" spc="0" normalizeH="0" baseline="0" noProof="0">
                <a:ln>
                  <a:noFill/>
                </a:ln>
                <a:solidFill>
                  <a:srgbClr val="7F7F7F"/>
                </a:solidFill>
                <a:effectLst/>
                <a:uLnTx/>
                <a:uFillTx/>
                <a:latin typeface="Calibri"/>
                <a:ea typeface="Calibri"/>
                <a:cs typeface="Calibri"/>
                <a:sym typeface="Calibri"/>
              </a:rPr>
              <a:t>A technique that finds conservative</a:t>
            </a:r>
            <a:r>
              <a:rPr kumimoji="0" lang="en-US" sz="3000" b="0" i="0" u="none" strike="noStrike" kern="0" cap="none" spc="0" normalizeH="0" noProof="0">
                <a:ln>
                  <a:noFill/>
                </a:ln>
                <a:solidFill>
                  <a:srgbClr val="7F7F7F"/>
                </a:solidFill>
                <a:effectLst/>
                <a:uLnTx/>
                <a:uFillTx/>
                <a:latin typeface="Calibri"/>
                <a:ea typeface="Calibri"/>
                <a:cs typeface="Calibri"/>
                <a:sym typeface="Calibri"/>
              </a:rPr>
              <a:t> approximations for the upper and lower values of each variable</a:t>
            </a:r>
            <a:endParaRPr kumimoji="0" lang="en-US" sz="3000" b="0" i="0" u="none" strike="noStrike" kern="0" cap="none" spc="0" normalizeH="0" baseline="0" noProof="0">
              <a:ln>
                <a:noFill/>
              </a:ln>
              <a:solidFill>
                <a:srgbClr val="7F7F7F"/>
              </a:solidFill>
              <a:effectLst/>
              <a:uLnTx/>
              <a:uFillTx/>
              <a:latin typeface="Calibri"/>
              <a:ea typeface="Calibri"/>
              <a:cs typeface="Calibri"/>
              <a:sym typeface="Calibri"/>
            </a:endParaRPr>
          </a:p>
        </p:txBody>
      </p:sp>
      <p:cxnSp>
        <p:nvCxnSpPr>
          <p:cNvPr id="6" name="Straight Connector 5"/>
          <p:cNvCxnSpPr/>
          <p:nvPr/>
        </p:nvCxnSpPr>
        <p:spPr>
          <a:xfrm>
            <a:off x="7239000" y="51054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 name="Google Shape;1379;p77"/>
          <p:cNvSpPr txBox="1"/>
          <p:nvPr/>
        </p:nvSpPr>
        <p:spPr>
          <a:xfrm>
            <a:off x="1082825" y="1666050"/>
            <a:ext cx="3308400" cy="328695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Courier New"/>
                <a:ea typeface="Courier New"/>
                <a:cs typeface="Courier New"/>
                <a:sym typeface="Courier New"/>
              </a:rPr>
              <a:t>void foo(int *v) {</a:t>
            </a:r>
            <a:endParaRPr sz="1800" b="1">
              <a:latin typeface="Courier New"/>
              <a:ea typeface="Courier New"/>
              <a:cs typeface="Courier New"/>
              <a:sym typeface="Courier New"/>
            </a:endParaRPr>
          </a:p>
          <a:p>
            <a:pPr marL="0" lvl="0" indent="0" algn="l" rtl="0">
              <a:spcBef>
                <a:spcPts val="0"/>
              </a:spcBef>
              <a:spcAft>
                <a:spcPts val="0"/>
              </a:spcAft>
              <a:buNone/>
            </a:pPr>
            <a:r>
              <a:rPr lang="en" sz="1800" b="1">
                <a:latin typeface="Courier New"/>
                <a:ea typeface="Courier New"/>
                <a:cs typeface="Courier New"/>
                <a:sym typeface="Courier New"/>
              </a:rPr>
              <a:t>  int i = 0;</a:t>
            </a:r>
            <a:endParaRPr sz="1800" b="1">
              <a:latin typeface="Courier New"/>
              <a:ea typeface="Courier New"/>
              <a:cs typeface="Courier New"/>
              <a:sym typeface="Courier New"/>
            </a:endParaRPr>
          </a:p>
          <a:p>
            <a:pPr marL="0" lvl="0" indent="0" algn="l" rtl="0">
              <a:spcBef>
                <a:spcPts val="0"/>
              </a:spcBef>
              <a:spcAft>
                <a:spcPts val="0"/>
              </a:spcAft>
              <a:buNone/>
            </a:pPr>
            <a:r>
              <a:rPr lang="en" sz="1800" b="1">
                <a:latin typeface="Courier New"/>
                <a:ea typeface="Courier New"/>
                <a:cs typeface="Courier New"/>
                <a:sym typeface="Courier New"/>
              </a:rPr>
              <a:t>  </a:t>
            </a:r>
            <a:endParaRPr sz="1800" b="1">
              <a:latin typeface="Courier New"/>
              <a:ea typeface="Courier New"/>
              <a:cs typeface="Courier New"/>
              <a:sym typeface="Courier New"/>
            </a:endParaRPr>
          </a:p>
          <a:p>
            <a:pPr marL="0" lvl="0" indent="0" algn="l" rtl="0">
              <a:spcBef>
                <a:spcPts val="0"/>
              </a:spcBef>
              <a:spcAft>
                <a:spcPts val="0"/>
              </a:spcAft>
              <a:buNone/>
            </a:pPr>
            <a:r>
              <a:rPr lang="en" sz="1800" b="1">
                <a:latin typeface="Courier New"/>
                <a:ea typeface="Courier New"/>
                <a:cs typeface="Courier New"/>
                <a:sym typeface="Courier New"/>
              </a:rPr>
              <a:t>  while (i &lt; N) {</a:t>
            </a:r>
            <a:endParaRPr sz="1800" b="1">
              <a:latin typeface="Courier New"/>
              <a:ea typeface="Courier New"/>
              <a:cs typeface="Courier New"/>
              <a:sym typeface="Courier New"/>
            </a:endParaRPr>
          </a:p>
          <a:p>
            <a:pPr marL="0" lvl="0" indent="0" algn="l" rtl="0">
              <a:spcBef>
                <a:spcPts val="0"/>
              </a:spcBef>
              <a:spcAft>
                <a:spcPts val="0"/>
              </a:spcAft>
              <a:buNone/>
            </a:pPr>
            <a:endParaRPr sz="1800" b="1">
              <a:latin typeface="Courier New"/>
              <a:ea typeface="Courier New"/>
              <a:cs typeface="Courier New"/>
              <a:sym typeface="Courier New"/>
            </a:endParaRPr>
          </a:p>
          <a:p>
            <a:pPr marL="0" lvl="0" indent="0" algn="l" rtl="0">
              <a:spcBef>
                <a:spcPts val="0"/>
              </a:spcBef>
              <a:spcAft>
                <a:spcPts val="0"/>
              </a:spcAft>
              <a:buNone/>
            </a:pPr>
            <a:r>
              <a:rPr lang="en" sz="1800" b="1">
                <a:latin typeface="Courier New"/>
                <a:ea typeface="Courier New"/>
                <a:cs typeface="Courier New"/>
                <a:sym typeface="Courier New"/>
              </a:rPr>
              <a:t>    v[i] = 0;</a:t>
            </a:r>
            <a:endParaRPr sz="1800" b="1">
              <a:latin typeface="Courier New"/>
              <a:ea typeface="Courier New"/>
              <a:cs typeface="Courier New"/>
              <a:sym typeface="Courier New"/>
            </a:endParaRPr>
          </a:p>
          <a:p>
            <a:pPr marL="0" lvl="0" indent="0" algn="l" rtl="0">
              <a:spcBef>
                <a:spcPts val="0"/>
              </a:spcBef>
              <a:spcAft>
                <a:spcPts val="0"/>
              </a:spcAft>
              <a:buNone/>
            </a:pPr>
            <a:r>
              <a:rPr lang="en" sz="1800" b="1">
                <a:latin typeface="Courier New"/>
                <a:ea typeface="Courier New"/>
                <a:cs typeface="Courier New"/>
                <a:sym typeface="Courier New"/>
              </a:rPr>
              <a:t>    i++;</a:t>
            </a:r>
            <a:endParaRPr sz="1800" b="1">
              <a:latin typeface="Courier New"/>
              <a:ea typeface="Courier New"/>
              <a:cs typeface="Courier New"/>
              <a:sym typeface="Courier New"/>
            </a:endParaRPr>
          </a:p>
          <a:p>
            <a:pPr marL="0" lvl="0" indent="0" algn="l" rtl="0">
              <a:spcBef>
                <a:spcPts val="0"/>
              </a:spcBef>
              <a:spcAft>
                <a:spcPts val="0"/>
              </a:spcAft>
              <a:buNone/>
            </a:pPr>
            <a:endParaRPr sz="1800" b="1">
              <a:latin typeface="Courier New"/>
              <a:ea typeface="Courier New"/>
              <a:cs typeface="Courier New"/>
              <a:sym typeface="Courier New"/>
            </a:endParaRPr>
          </a:p>
          <a:p>
            <a:pPr marL="0" lvl="0" indent="0" algn="l" rtl="0">
              <a:spcBef>
                <a:spcPts val="0"/>
              </a:spcBef>
              <a:spcAft>
                <a:spcPts val="0"/>
              </a:spcAft>
              <a:buNone/>
            </a:pPr>
            <a:r>
              <a:rPr lang="en" sz="1800" b="1">
                <a:latin typeface="Courier New"/>
                <a:ea typeface="Courier New"/>
                <a:cs typeface="Courier New"/>
                <a:sym typeface="Courier New"/>
              </a:rPr>
              <a:t>  }</a:t>
            </a:r>
            <a:endParaRPr sz="1800" b="1">
              <a:latin typeface="Courier New"/>
              <a:ea typeface="Courier New"/>
              <a:cs typeface="Courier New"/>
              <a:sym typeface="Courier New"/>
            </a:endParaRPr>
          </a:p>
          <a:p>
            <a:pPr marL="0" lvl="0" indent="0" algn="l" rtl="0">
              <a:spcBef>
                <a:spcPts val="0"/>
              </a:spcBef>
              <a:spcAft>
                <a:spcPts val="0"/>
              </a:spcAft>
              <a:buNone/>
            </a:pPr>
            <a:endParaRPr sz="1800" b="1">
              <a:latin typeface="Courier New"/>
              <a:ea typeface="Courier New"/>
              <a:cs typeface="Courier New"/>
              <a:sym typeface="Courier New"/>
            </a:endParaRPr>
          </a:p>
          <a:p>
            <a:pPr marL="0" lvl="0" indent="0" algn="l" rtl="0">
              <a:spcBef>
                <a:spcPts val="0"/>
              </a:spcBef>
              <a:spcAft>
                <a:spcPts val="0"/>
              </a:spcAft>
              <a:buNone/>
            </a:pPr>
            <a:r>
              <a:rPr lang="en" sz="1800" b="1">
                <a:latin typeface="Courier New"/>
                <a:ea typeface="Courier New"/>
                <a:cs typeface="Courier New"/>
                <a:sym typeface="Courier New"/>
              </a:rPr>
              <a:t>}</a:t>
            </a:r>
            <a:endParaRPr sz="1800" b="1">
              <a:latin typeface="Courier New"/>
              <a:ea typeface="Courier New"/>
              <a:cs typeface="Courier New"/>
              <a:sym typeface="Courier New"/>
            </a:endParaRPr>
          </a:p>
        </p:txBody>
      </p:sp>
      <p:sp>
        <p:nvSpPr>
          <p:cNvPr id="10" name="Google Shape;1380;p77"/>
          <p:cNvSpPr txBox="1"/>
          <p:nvPr/>
        </p:nvSpPr>
        <p:spPr>
          <a:xfrm>
            <a:off x="4752775" y="1666050"/>
            <a:ext cx="3308400" cy="328695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999999"/>
                </a:solidFill>
                <a:latin typeface="Courier New"/>
                <a:ea typeface="Courier New"/>
                <a:cs typeface="Courier New"/>
                <a:sym typeface="Courier New"/>
              </a:rPr>
              <a:t>void foo(int *v) {</a:t>
            </a:r>
            <a:endParaRPr sz="180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sz="1800">
                <a:solidFill>
                  <a:srgbClr val="999999"/>
                </a:solidFill>
                <a:latin typeface="Courier New"/>
                <a:ea typeface="Courier New"/>
                <a:cs typeface="Courier New"/>
                <a:sym typeface="Courier New"/>
              </a:rPr>
              <a:t>  int </a:t>
            </a:r>
            <a:r>
              <a:rPr lang="en" sz="1800" b="1">
                <a:solidFill>
                  <a:srgbClr val="FF0000"/>
                </a:solidFill>
                <a:latin typeface="Courier New"/>
                <a:ea typeface="Courier New"/>
                <a:cs typeface="Courier New"/>
                <a:sym typeface="Courier New"/>
              </a:rPr>
              <a:t>i = 0</a:t>
            </a:r>
            <a:r>
              <a:rPr lang="en" sz="1800">
                <a:solidFill>
                  <a:srgbClr val="999999"/>
                </a:solidFill>
                <a:latin typeface="Courier New"/>
                <a:ea typeface="Courier New"/>
                <a:cs typeface="Courier New"/>
                <a:sym typeface="Courier New"/>
              </a:rPr>
              <a:t>;</a:t>
            </a:r>
            <a:endParaRPr sz="180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sz="1800">
                <a:latin typeface="Courier New"/>
                <a:ea typeface="Courier New"/>
                <a:cs typeface="Courier New"/>
                <a:sym typeface="Courier New"/>
              </a:rPr>
              <a:t>  </a:t>
            </a:r>
            <a:r>
              <a:rPr lang="en" sz="1800" b="1" i="1">
                <a:solidFill>
                  <a:srgbClr val="0000FF"/>
                </a:solidFill>
                <a:latin typeface="Courier New"/>
                <a:ea typeface="Courier New"/>
                <a:cs typeface="Courier New"/>
                <a:sym typeface="Courier New"/>
              </a:rPr>
              <a:t>// R(i) = [0, 0]</a:t>
            </a:r>
            <a:endParaRPr sz="1800" b="1" i="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800">
                <a:solidFill>
                  <a:srgbClr val="999999"/>
                </a:solidFill>
                <a:latin typeface="Courier New"/>
                <a:ea typeface="Courier New"/>
                <a:cs typeface="Courier New"/>
                <a:sym typeface="Courier New"/>
              </a:rPr>
              <a:t>  while (</a:t>
            </a:r>
            <a:r>
              <a:rPr lang="en" sz="1800" b="1">
                <a:solidFill>
                  <a:srgbClr val="FF0000"/>
                </a:solidFill>
                <a:latin typeface="Courier New"/>
                <a:ea typeface="Courier New"/>
                <a:cs typeface="Courier New"/>
                <a:sym typeface="Courier New"/>
              </a:rPr>
              <a:t>i &lt; N</a:t>
            </a:r>
            <a:r>
              <a:rPr lang="en" sz="1800">
                <a:solidFill>
                  <a:srgbClr val="999999"/>
                </a:solidFill>
                <a:latin typeface="Courier New"/>
                <a:ea typeface="Courier New"/>
                <a:cs typeface="Courier New"/>
                <a:sym typeface="Courier New"/>
              </a:rPr>
              <a:t>) {</a:t>
            </a:r>
            <a:endParaRPr sz="180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sz="1800">
                <a:latin typeface="Courier New"/>
                <a:ea typeface="Courier New"/>
                <a:cs typeface="Courier New"/>
                <a:sym typeface="Courier New"/>
              </a:rPr>
              <a:t>    </a:t>
            </a:r>
            <a:r>
              <a:rPr lang="en" sz="1800" b="1" i="1">
                <a:solidFill>
                  <a:srgbClr val="0000FF"/>
                </a:solidFill>
                <a:latin typeface="Courier New"/>
                <a:ea typeface="Courier New"/>
                <a:cs typeface="Courier New"/>
                <a:sym typeface="Courier New"/>
              </a:rPr>
              <a:t>// R(i) = [0, N-1]</a:t>
            </a:r>
            <a:endParaRPr sz="1800" b="1" i="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800">
                <a:solidFill>
                  <a:srgbClr val="999999"/>
                </a:solidFill>
                <a:latin typeface="Courier New"/>
                <a:ea typeface="Courier New"/>
                <a:cs typeface="Courier New"/>
                <a:sym typeface="Courier New"/>
              </a:rPr>
              <a:t>    v[i] = 0;</a:t>
            </a:r>
            <a:endParaRPr sz="180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sz="1800">
                <a:solidFill>
                  <a:srgbClr val="999999"/>
                </a:solidFill>
                <a:latin typeface="Courier New"/>
                <a:ea typeface="Courier New"/>
                <a:cs typeface="Courier New"/>
                <a:sym typeface="Courier New"/>
              </a:rPr>
              <a:t>    </a:t>
            </a:r>
            <a:r>
              <a:rPr lang="en" sz="1800" b="1">
                <a:solidFill>
                  <a:srgbClr val="FF0000"/>
                </a:solidFill>
                <a:latin typeface="Courier New"/>
                <a:ea typeface="Courier New"/>
                <a:cs typeface="Courier New"/>
                <a:sym typeface="Courier New"/>
              </a:rPr>
              <a:t>i++</a:t>
            </a:r>
            <a:r>
              <a:rPr lang="en" sz="1800">
                <a:solidFill>
                  <a:srgbClr val="999999"/>
                </a:solidFill>
                <a:latin typeface="Courier New"/>
                <a:ea typeface="Courier New"/>
                <a:cs typeface="Courier New"/>
                <a:sym typeface="Courier New"/>
              </a:rPr>
              <a:t>;</a:t>
            </a:r>
            <a:endParaRPr sz="180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sz="1800">
                <a:latin typeface="Courier New"/>
                <a:ea typeface="Courier New"/>
                <a:cs typeface="Courier New"/>
                <a:sym typeface="Courier New"/>
              </a:rPr>
              <a:t>    </a:t>
            </a:r>
            <a:r>
              <a:rPr lang="en" sz="1800" b="1" i="1">
                <a:solidFill>
                  <a:srgbClr val="0000FF"/>
                </a:solidFill>
                <a:latin typeface="Courier New"/>
                <a:ea typeface="Courier New"/>
                <a:cs typeface="Courier New"/>
                <a:sym typeface="Courier New"/>
              </a:rPr>
              <a:t>// R(i) = [1, N]</a:t>
            </a:r>
            <a:endParaRPr sz="1800" b="1" i="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800">
                <a:solidFill>
                  <a:srgbClr val="999999"/>
                </a:solidFill>
                <a:latin typeface="Courier New"/>
                <a:ea typeface="Courier New"/>
                <a:cs typeface="Courier New"/>
                <a:sym typeface="Courier New"/>
              </a:rPr>
              <a:t>  }</a:t>
            </a:r>
            <a:endParaRPr sz="1800">
              <a:solidFill>
                <a:srgbClr val="999999"/>
              </a:solidFill>
              <a:latin typeface="Courier New"/>
              <a:ea typeface="Courier New"/>
              <a:cs typeface="Courier New"/>
              <a:sym typeface="Courier New"/>
            </a:endParaRPr>
          </a:p>
          <a:p>
            <a:pPr marL="0" lvl="0" indent="0" algn="l" rtl="0">
              <a:spcBef>
                <a:spcPts val="0"/>
              </a:spcBef>
              <a:spcAft>
                <a:spcPts val="0"/>
              </a:spcAft>
              <a:buNone/>
            </a:pPr>
            <a:r>
              <a:rPr lang="en" sz="1800" i="1">
                <a:solidFill>
                  <a:srgbClr val="999999"/>
                </a:solidFill>
                <a:latin typeface="Courier New"/>
                <a:ea typeface="Courier New"/>
                <a:cs typeface="Courier New"/>
                <a:sym typeface="Courier New"/>
              </a:rPr>
              <a:t>  </a:t>
            </a:r>
            <a:r>
              <a:rPr lang="en" sz="1800" b="1" i="1">
                <a:solidFill>
                  <a:srgbClr val="0000FF"/>
                </a:solidFill>
                <a:latin typeface="Courier New"/>
                <a:ea typeface="Courier New"/>
                <a:cs typeface="Courier New"/>
                <a:sym typeface="Courier New"/>
              </a:rPr>
              <a:t>// R(i) = [0, N]</a:t>
            </a:r>
            <a:endParaRPr sz="1800" b="1" i="1">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sz="1800">
                <a:solidFill>
                  <a:srgbClr val="999999"/>
                </a:solidFill>
                <a:latin typeface="Courier New"/>
                <a:ea typeface="Courier New"/>
                <a:cs typeface="Courier New"/>
                <a:sym typeface="Courier New"/>
              </a:rPr>
              <a:t>}</a:t>
            </a:r>
            <a:endParaRPr sz="1800">
              <a:solidFill>
                <a:srgbClr val="999999"/>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973"/>
        <p:cNvGrpSpPr/>
        <p:nvPr/>
      </p:nvGrpSpPr>
      <p:grpSpPr>
        <a:xfrm>
          <a:off x="0" y="0"/>
          <a:ext cx="0" cy="0"/>
          <a:chOff x="0" y="0"/>
          <a:chExt cx="0" cy="0"/>
        </a:xfrm>
      </p:grpSpPr>
      <p:cxnSp>
        <p:nvCxnSpPr>
          <p:cNvPr id="974" name="Google Shape;974;p64"/>
          <p:cNvCxnSpPr/>
          <p:nvPr/>
        </p:nvCxnSpPr>
        <p:spPr>
          <a:xfrm flipH="1">
            <a:off x="4217975" y="136850"/>
            <a:ext cx="24000" cy="4491600"/>
          </a:xfrm>
          <a:prstGeom prst="straightConnector1">
            <a:avLst/>
          </a:prstGeom>
          <a:noFill/>
          <a:ln w="28575" cap="flat" cmpd="sng">
            <a:solidFill>
              <a:srgbClr val="FCE5CD"/>
            </a:solidFill>
            <a:prstDash val="solid"/>
            <a:round/>
            <a:headEnd type="none" w="med" len="med"/>
            <a:tailEnd type="none" w="med" len="med"/>
          </a:ln>
        </p:spPr>
      </p:cxnSp>
      <p:cxnSp>
        <p:nvCxnSpPr>
          <p:cNvPr id="975" name="Google Shape;975;p64"/>
          <p:cNvCxnSpPr/>
          <p:nvPr/>
        </p:nvCxnSpPr>
        <p:spPr>
          <a:xfrm rot="10800000" flipH="1">
            <a:off x="3147275" y="652000"/>
            <a:ext cx="1119000" cy="1143000"/>
          </a:xfrm>
          <a:prstGeom prst="straightConnector1">
            <a:avLst/>
          </a:prstGeom>
          <a:noFill/>
          <a:ln w="28575" cap="flat" cmpd="sng">
            <a:solidFill>
              <a:srgbClr val="FCE5CD"/>
            </a:solidFill>
            <a:prstDash val="solid"/>
            <a:round/>
            <a:headEnd type="none" w="med" len="med"/>
            <a:tailEnd type="none" w="med" len="med"/>
          </a:ln>
        </p:spPr>
      </p:cxnSp>
      <p:cxnSp>
        <p:nvCxnSpPr>
          <p:cNvPr id="976" name="Google Shape;976;p64"/>
          <p:cNvCxnSpPr/>
          <p:nvPr/>
        </p:nvCxnSpPr>
        <p:spPr>
          <a:xfrm rot="10800000">
            <a:off x="4290325" y="1054325"/>
            <a:ext cx="1609800" cy="829200"/>
          </a:xfrm>
          <a:prstGeom prst="straightConnector1">
            <a:avLst/>
          </a:prstGeom>
          <a:noFill/>
          <a:ln w="28575" cap="flat" cmpd="sng">
            <a:solidFill>
              <a:srgbClr val="FCE5CD"/>
            </a:solidFill>
            <a:prstDash val="solid"/>
            <a:round/>
            <a:headEnd type="none" w="med" len="med"/>
            <a:tailEnd type="none" w="med" len="med"/>
          </a:ln>
        </p:spPr>
      </p:cxnSp>
      <p:cxnSp>
        <p:nvCxnSpPr>
          <p:cNvPr id="977" name="Google Shape;977;p64"/>
          <p:cNvCxnSpPr/>
          <p:nvPr/>
        </p:nvCxnSpPr>
        <p:spPr>
          <a:xfrm rot="10800000">
            <a:off x="4241950" y="1923650"/>
            <a:ext cx="1577700" cy="877500"/>
          </a:xfrm>
          <a:prstGeom prst="straightConnector1">
            <a:avLst/>
          </a:prstGeom>
          <a:noFill/>
          <a:ln w="28575" cap="flat" cmpd="sng">
            <a:solidFill>
              <a:srgbClr val="FCE5CD"/>
            </a:solidFill>
            <a:prstDash val="solid"/>
            <a:round/>
            <a:headEnd type="none" w="med" len="med"/>
            <a:tailEnd type="none" w="med" len="med"/>
          </a:ln>
        </p:spPr>
      </p:cxnSp>
      <p:cxnSp>
        <p:nvCxnSpPr>
          <p:cNvPr id="978" name="Google Shape;978;p64"/>
          <p:cNvCxnSpPr/>
          <p:nvPr/>
        </p:nvCxnSpPr>
        <p:spPr>
          <a:xfrm rot="10800000" flipH="1">
            <a:off x="2929950" y="2205500"/>
            <a:ext cx="1304100" cy="523200"/>
          </a:xfrm>
          <a:prstGeom prst="straightConnector1">
            <a:avLst/>
          </a:prstGeom>
          <a:noFill/>
          <a:ln w="28575" cap="flat" cmpd="sng">
            <a:solidFill>
              <a:srgbClr val="FCE5CD"/>
            </a:solidFill>
            <a:prstDash val="solid"/>
            <a:round/>
            <a:headEnd type="none" w="med" len="med"/>
            <a:tailEnd type="none" w="med" len="med"/>
          </a:ln>
        </p:spPr>
      </p:cxnSp>
      <p:cxnSp>
        <p:nvCxnSpPr>
          <p:cNvPr id="979" name="Google Shape;979;p64"/>
          <p:cNvCxnSpPr/>
          <p:nvPr/>
        </p:nvCxnSpPr>
        <p:spPr>
          <a:xfrm rot="10800000" flipH="1">
            <a:off x="1617900" y="2801100"/>
            <a:ext cx="1255800" cy="8100"/>
          </a:xfrm>
          <a:prstGeom prst="straightConnector1">
            <a:avLst/>
          </a:prstGeom>
          <a:noFill/>
          <a:ln w="28575" cap="flat" cmpd="sng">
            <a:solidFill>
              <a:srgbClr val="FCE5CD"/>
            </a:solidFill>
            <a:prstDash val="solid"/>
            <a:round/>
            <a:headEnd type="none" w="med" len="med"/>
            <a:tailEnd type="none" w="med" len="med"/>
          </a:ln>
        </p:spPr>
      </p:cxnSp>
      <p:cxnSp>
        <p:nvCxnSpPr>
          <p:cNvPr id="980" name="Google Shape;980;p64"/>
          <p:cNvCxnSpPr/>
          <p:nvPr/>
        </p:nvCxnSpPr>
        <p:spPr>
          <a:xfrm rot="10800000" flipH="1">
            <a:off x="764675" y="2889650"/>
            <a:ext cx="1424700" cy="1102800"/>
          </a:xfrm>
          <a:prstGeom prst="straightConnector1">
            <a:avLst/>
          </a:prstGeom>
          <a:noFill/>
          <a:ln w="28575" cap="flat" cmpd="sng">
            <a:solidFill>
              <a:srgbClr val="FCE5CD"/>
            </a:solidFill>
            <a:prstDash val="solid"/>
            <a:round/>
            <a:headEnd type="none" w="med" len="med"/>
            <a:tailEnd type="none" w="med" len="med"/>
          </a:ln>
        </p:spPr>
      </p:cxnSp>
      <p:cxnSp>
        <p:nvCxnSpPr>
          <p:cNvPr id="981" name="Google Shape;981;p64"/>
          <p:cNvCxnSpPr/>
          <p:nvPr/>
        </p:nvCxnSpPr>
        <p:spPr>
          <a:xfrm rot="10800000">
            <a:off x="2269800" y="2913925"/>
            <a:ext cx="1207500" cy="1416600"/>
          </a:xfrm>
          <a:prstGeom prst="straightConnector1">
            <a:avLst/>
          </a:prstGeom>
          <a:noFill/>
          <a:ln w="28575" cap="flat" cmpd="sng">
            <a:solidFill>
              <a:srgbClr val="FCE5CD"/>
            </a:solidFill>
            <a:prstDash val="solid"/>
            <a:round/>
            <a:headEnd type="none" w="med" len="med"/>
            <a:tailEnd type="none" w="med" len="med"/>
          </a:ln>
        </p:spPr>
      </p:cxnSp>
      <p:cxnSp>
        <p:nvCxnSpPr>
          <p:cNvPr id="982" name="Google Shape;982;p64"/>
          <p:cNvCxnSpPr>
            <a:endCxn id="983" idx="3"/>
          </p:cNvCxnSpPr>
          <p:nvPr/>
        </p:nvCxnSpPr>
        <p:spPr>
          <a:xfrm rot="10800000" flipH="1">
            <a:off x="4153499" y="4175846"/>
            <a:ext cx="1430700" cy="1305600"/>
          </a:xfrm>
          <a:prstGeom prst="straightConnector1">
            <a:avLst/>
          </a:prstGeom>
          <a:noFill/>
          <a:ln w="28575" cap="flat" cmpd="sng">
            <a:solidFill>
              <a:srgbClr val="FCE5CD"/>
            </a:solidFill>
            <a:prstDash val="solid"/>
            <a:round/>
            <a:headEnd type="none" w="med" len="med"/>
            <a:tailEnd type="none" w="med" len="med"/>
          </a:ln>
        </p:spPr>
      </p:cxnSp>
      <p:cxnSp>
        <p:nvCxnSpPr>
          <p:cNvPr id="984" name="Google Shape;984;p64"/>
          <p:cNvCxnSpPr>
            <a:stCxn id="985" idx="0"/>
            <a:endCxn id="986" idx="1"/>
          </p:cNvCxnSpPr>
          <p:nvPr/>
        </p:nvCxnSpPr>
        <p:spPr>
          <a:xfrm>
            <a:off x="4242850" y="3120625"/>
            <a:ext cx="2316000" cy="1582200"/>
          </a:xfrm>
          <a:prstGeom prst="straightConnector1">
            <a:avLst/>
          </a:prstGeom>
          <a:noFill/>
          <a:ln w="28575" cap="flat" cmpd="sng">
            <a:solidFill>
              <a:srgbClr val="FCE5CD"/>
            </a:solidFill>
            <a:prstDash val="solid"/>
            <a:round/>
            <a:headEnd type="none" w="med" len="med"/>
            <a:tailEnd type="none" w="med" len="med"/>
          </a:ln>
        </p:spPr>
      </p:cxnSp>
      <p:cxnSp>
        <p:nvCxnSpPr>
          <p:cNvPr id="987" name="Google Shape;987;p64"/>
          <p:cNvCxnSpPr>
            <a:stCxn id="986" idx="1"/>
            <a:endCxn id="988" idx="1"/>
          </p:cNvCxnSpPr>
          <p:nvPr/>
        </p:nvCxnSpPr>
        <p:spPr>
          <a:xfrm>
            <a:off x="6558993" y="4702852"/>
            <a:ext cx="565500" cy="1121700"/>
          </a:xfrm>
          <a:prstGeom prst="straightConnector1">
            <a:avLst/>
          </a:prstGeom>
          <a:noFill/>
          <a:ln w="28575" cap="flat" cmpd="sng">
            <a:solidFill>
              <a:srgbClr val="FCE5CD"/>
            </a:solidFill>
            <a:prstDash val="solid"/>
            <a:round/>
            <a:headEnd type="none" w="med" len="med"/>
            <a:tailEnd type="none" w="med" len="med"/>
          </a:ln>
        </p:spPr>
      </p:cxnSp>
      <p:cxnSp>
        <p:nvCxnSpPr>
          <p:cNvPr id="989" name="Google Shape;989;p64"/>
          <p:cNvCxnSpPr/>
          <p:nvPr/>
        </p:nvCxnSpPr>
        <p:spPr>
          <a:xfrm flipH="1">
            <a:off x="6037000" y="5473525"/>
            <a:ext cx="804900" cy="933600"/>
          </a:xfrm>
          <a:prstGeom prst="straightConnector1">
            <a:avLst/>
          </a:prstGeom>
          <a:noFill/>
          <a:ln w="28575" cap="flat" cmpd="sng">
            <a:solidFill>
              <a:srgbClr val="FCE5CD"/>
            </a:solidFill>
            <a:prstDash val="solid"/>
            <a:round/>
            <a:headEnd type="none" w="med" len="med"/>
            <a:tailEnd type="none" w="med" len="med"/>
          </a:ln>
        </p:spPr>
      </p:cxnSp>
      <p:cxnSp>
        <p:nvCxnSpPr>
          <p:cNvPr id="990" name="Google Shape;990;p64"/>
          <p:cNvCxnSpPr>
            <a:endCxn id="988" idx="3"/>
          </p:cNvCxnSpPr>
          <p:nvPr/>
        </p:nvCxnSpPr>
        <p:spPr>
          <a:xfrm>
            <a:off x="6922523" y="5747127"/>
            <a:ext cx="875400" cy="844500"/>
          </a:xfrm>
          <a:prstGeom prst="straightConnector1">
            <a:avLst/>
          </a:prstGeom>
          <a:noFill/>
          <a:ln w="28575" cap="flat" cmpd="sng">
            <a:solidFill>
              <a:srgbClr val="FCE5CD"/>
            </a:solidFill>
            <a:prstDash val="solid"/>
            <a:round/>
            <a:headEnd type="none" w="med" len="med"/>
            <a:tailEnd type="none" w="med" len="med"/>
          </a:ln>
        </p:spPr>
      </p:cxnSp>
      <p:sp>
        <p:nvSpPr>
          <p:cNvPr id="991" name="Google Shape;991;p64"/>
          <p:cNvSpPr/>
          <p:nvPr/>
        </p:nvSpPr>
        <p:spPr>
          <a:xfrm>
            <a:off x="2817250" y="16340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4"/>
          <p:cNvSpPr/>
          <p:nvPr/>
        </p:nvSpPr>
        <p:spPr>
          <a:xfrm>
            <a:off x="5633975" y="1738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4"/>
          <p:cNvSpPr/>
          <p:nvPr/>
        </p:nvSpPr>
        <p:spPr>
          <a:xfrm>
            <a:off x="5586250" y="2611988"/>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4"/>
          <p:cNvSpPr/>
          <p:nvPr/>
        </p:nvSpPr>
        <p:spPr>
          <a:xfrm>
            <a:off x="1270175" y="2566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4"/>
          <p:cNvSpPr/>
          <p:nvPr/>
        </p:nvSpPr>
        <p:spPr>
          <a:xfrm>
            <a:off x="488875" y="37895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4"/>
          <p:cNvSpPr/>
          <p:nvPr/>
        </p:nvSpPr>
        <p:spPr>
          <a:xfrm>
            <a:off x="3147275" y="41024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4"/>
          <p:cNvSpPr/>
          <p:nvPr/>
        </p:nvSpPr>
        <p:spPr>
          <a:xfrm>
            <a:off x="3980438" y="44887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4"/>
          <p:cNvSpPr/>
          <p:nvPr/>
        </p:nvSpPr>
        <p:spPr>
          <a:xfrm>
            <a:off x="3876000" y="53608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4"/>
          <p:cNvSpPr/>
          <p:nvPr/>
        </p:nvSpPr>
        <p:spPr>
          <a:xfrm>
            <a:off x="5759000" y="61614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4"/>
          <p:cNvSpPr/>
          <p:nvPr/>
        </p:nvSpPr>
        <p:spPr>
          <a:xfrm>
            <a:off x="7545425" y="63021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4"/>
          <p:cNvSpPr/>
          <p:nvPr/>
        </p:nvSpPr>
        <p:spPr>
          <a:xfrm>
            <a:off x="6756050" y="55486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4"/>
          <p:cNvSpPr/>
          <p:nvPr/>
        </p:nvSpPr>
        <p:spPr>
          <a:xfrm>
            <a:off x="6625425" y="53608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4"/>
          <p:cNvSpPr/>
          <p:nvPr/>
        </p:nvSpPr>
        <p:spPr>
          <a:xfrm>
            <a:off x="2624013" y="2566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4"/>
          <p:cNvSpPr/>
          <p:nvPr/>
        </p:nvSpPr>
        <p:spPr>
          <a:xfrm>
            <a:off x="1947100" y="26814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4"/>
          <p:cNvSpPr/>
          <p:nvPr/>
        </p:nvSpPr>
        <p:spPr>
          <a:xfrm>
            <a:off x="2124950" y="29139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4"/>
          <p:cNvSpPr/>
          <p:nvPr/>
        </p:nvSpPr>
        <p:spPr>
          <a:xfrm>
            <a:off x="5320575" y="38958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4"/>
          <p:cNvSpPr/>
          <p:nvPr/>
        </p:nvSpPr>
        <p:spPr>
          <a:xfrm>
            <a:off x="3980438" y="9009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4"/>
          <p:cNvSpPr/>
          <p:nvPr/>
        </p:nvSpPr>
        <p:spPr>
          <a:xfrm>
            <a:off x="4015525" y="5146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4"/>
          <p:cNvSpPr txBox="1"/>
          <p:nvPr/>
        </p:nvSpPr>
        <p:spPr>
          <a:xfrm rot="-5400000">
            <a:off x="3536000" y="717950"/>
            <a:ext cx="12408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int main</a:t>
            </a:r>
            <a:endParaRPr sz="1800" b="1"/>
          </a:p>
        </p:txBody>
      </p:sp>
      <p:sp>
        <p:nvSpPr>
          <p:cNvPr id="1010" name="Google Shape;1010;p64"/>
          <p:cNvSpPr txBox="1"/>
          <p:nvPr/>
        </p:nvSpPr>
        <p:spPr>
          <a:xfrm rot="-2700000">
            <a:off x="2416184" y="1345516"/>
            <a:ext cx="1710208" cy="3525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function call</a:t>
            </a:r>
            <a:endParaRPr sz="1800" b="1"/>
          </a:p>
        </p:txBody>
      </p:sp>
      <p:sp>
        <p:nvSpPr>
          <p:cNvPr id="1011" name="Google Shape;1011;p64"/>
          <p:cNvSpPr txBox="1"/>
          <p:nvPr/>
        </p:nvSpPr>
        <p:spPr>
          <a:xfrm rot="-1416247">
            <a:off x="2984471" y="2347496"/>
            <a:ext cx="857111" cy="3526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tipos</a:t>
            </a:r>
            <a:endParaRPr sz="1800" b="1"/>
          </a:p>
        </p:txBody>
      </p:sp>
      <p:sp>
        <p:nvSpPr>
          <p:cNvPr id="1012" name="Google Shape;1012;p64"/>
          <p:cNvSpPr txBox="1"/>
          <p:nvPr/>
        </p:nvSpPr>
        <p:spPr>
          <a:xfrm rot="2031183">
            <a:off x="4439728" y="3808563"/>
            <a:ext cx="2398644" cy="352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function call</a:t>
            </a:r>
            <a:endParaRPr sz="1800" b="1"/>
          </a:p>
        </p:txBody>
      </p:sp>
      <p:sp>
        <p:nvSpPr>
          <p:cNvPr id="1013" name="Google Shape;1013;p64"/>
          <p:cNvSpPr txBox="1"/>
          <p:nvPr/>
        </p:nvSpPr>
        <p:spPr>
          <a:xfrm rot="1917963">
            <a:off x="4499631" y="1258522"/>
            <a:ext cx="1297088" cy="3525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int j = 10;</a:t>
            </a:r>
            <a:endParaRPr sz="1800" b="1"/>
          </a:p>
        </p:txBody>
      </p:sp>
      <p:sp>
        <p:nvSpPr>
          <p:cNvPr id="1014" name="Google Shape;1014;p64"/>
          <p:cNvSpPr txBox="1"/>
          <p:nvPr/>
        </p:nvSpPr>
        <p:spPr>
          <a:xfrm rot="1747975">
            <a:off x="4398163" y="2464524"/>
            <a:ext cx="2323774" cy="3524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for (i = 0; i &lt; n; i++)</a:t>
            </a:r>
            <a:endParaRPr sz="1800" b="1"/>
          </a:p>
        </p:txBody>
      </p:sp>
      <p:sp>
        <p:nvSpPr>
          <p:cNvPr id="1015" name="Google Shape;1015;p64"/>
          <p:cNvSpPr txBox="1"/>
          <p:nvPr/>
        </p:nvSpPr>
        <p:spPr>
          <a:xfrm rot="5400000">
            <a:off x="3594400" y="4143425"/>
            <a:ext cx="12969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while</a:t>
            </a:r>
            <a:endParaRPr sz="1800" b="1"/>
          </a:p>
        </p:txBody>
      </p:sp>
      <p:sp>
        <p:nvSpPr>
          <p:cNvPr id="1016" name="Google Shape;1016;p64"/>
          <p:cNvSpPr txBox="1"/>
          <p:nvPr/>
        </p:nvSpPr>
        <p:spPr>
          <a:xfrm>
            <a:off x="1807800" y="2614725"/>
            <a:ext cx="12969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do while</a:t>
            </a:r>
            <a:endParaRPr sz="1800" b="1"/>
          </a:p>
        </p:txBody>
      </p:sp>
      <p:sp>
        <p:nvSpPr>
          <p:cNvPr id="1017" name="Google Shape;1017;p64"/>
          <p:cNvSpPr txBox="1"/>
          <p:nvPr/>
        </p:nvSpPr>
        <p:spPr>
          <a:xfrm>
            <a:off x="4057750" y="3120625"/>
            <a:ext cx="3702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if</a:t>
            </a:r>
            <a:endParaRPr sz="1800" b="1"/>
          </a:p>
        </p:txBody>
      </p:sp>
      <p:sp>
        <p:nvSpPr>
          <p:cNvPr id="1018" name="Google Shape;1018;p64"/>
          <p:cNvSpPr txBox="1"/>
          <p:nvPr/>
        </p:nvSpPr>
        <p:spPr>
          <a:xfrm rot="-5400000">
            <a:off x="3461825" y="2161825"/>
            <a:ext cx="14574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if-then-else</a:t>
            </a:r>
            <a:endParaRPr sz="1800" b="1"/>
          </a:p>
        </p:txBody>
      </p:sp>
      <p:sp>
        <p:nvSpPr>
          <p:cNvPr id="1019" name="Google Shape;1019;p64"/>
          <p:cNvSpPr txBox="1"/>
          <p:nvPr/>
        </p:nvSpPr>
        <p:spPr>
          <a:xfrm rot="-2355684">
            <a:off x="4166993" y="4505032"/>
            <a:ext cx="1597511" cy="3526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statement</a:t>
            </a:r>
            <a:endParaRPr sz="1800" b="1"/>
          </a:p>
        </p:txBody>
      </p:sp>
      <p:sp>
        <p:nvSpPr>
          <p:cNvPr id="1020" name="Google Shape;1020;p64"/>
          <p:cNvSpPr txBox="1"/>
          <p:nvPr/>
        </p:nvSpPr>
        <p:spPr>
          <a:xfrm rot="3092273">
            <a:off x="2246339" y="3493741"/>
            <a:ext cx="1412225" cy="3525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021" name="Google Shape;1021;p64"/>
          <p:cNvSpPr txBox="1"/>
          <p:nvPr/>
        </p:nvSpPr>
        <p:spPr>
          <a:xfrm rot="4055297">
            <a:off x="6038985" y="5060183"/>
            <a:ext cx="1480094" cy="3524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022" name="Google Shape;1022;p64"/>
          <p:cNvSpPr txBox="1"/>
          <p:nvPr/>
        </p:nvSpPr>
        <p:spPr>
          <a:xfrm rot="-2178694">
            <a:off x="717956" y="3252711"/>
            <a:ext cx="1440788" cy="352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023" name="Google Shape;1023;p64"/>
          <p:cNvSpPr txBox="1"/>
          <p:nvPr/>
        </p:nvSpPr>
        <p:spPr>
          <a:xfrm rot="-2916604">
            <a:off x="5618639" y="5914841"/>
            <a:ext cx="1236425" cy="352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variable</a:t>
            </a:r>
            <a:endParaRPr sz="1800" b="1"/>
          </a:p>
        </p:txBody>
      </p:sp>
      <p:sp>
        <p:nvSpPr>
          <p:cNvPr id="1024" name="Google Shape;1024;p64"/>
          <p:cNvSpPr txBox="1"/>
          <p:nvPr/>
        </p:nvSpPr>
        <p:spPr>
          <a:xfrm rot="2923047">
            <a:off x="6950771" y="6031847"/>
            <a:ext cx="1020806" cy="3524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number</a:t>
            </a:r>
            <a:endParaRPr sz="1800" b="1"/>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28"/>
        <p:cNvGrpSpPr/>
        <p:nvPr/>
      </p:nvGrpSpPr>
      <p:grpSpPr>
        <a:xfrm>
          <a:off x="0" y="0"/>
          <a:ext cx="0" cy="0"/>
          <a:chOff x="0" y="0"/>
          <a:chExt cx="0" cy="0"/>
        </a:xfrm>
      </p:grpSpPr>
      <p:sp>
        <p:nvSpPr>
          <p:cNvPr id="53" name="TextBox 52"/>
          <p:cNvSpPr txBox="1"/>
          <p:nvPr/>
        </p:nvSpPr>
        <p:spPr>
          <a:xfrm>
            <a:off x="5795460" y="1855434"/>
            <a:ext cx="1428629" cy="700131"/>
          </a:xfrm>
          <a:prstGeom prst="rect">
            <a:avLst/>
          </a:prstGeom>
          <a:solidFill>
            <a:schemeClr val="tx1"/>
          </a:solidFill>
        </p:spPr>
        <p:txBody>
          <a:bodyPr wrap="none" lIns="324000" tIns="140400" rIns="324000" bIns="187200" rtlCol="0">
            <a:spAutoFit/>
          </a:bodyPr>
          <a:lstStyle/>
          <a:p>
            <a:r>
              <a:rPr lang="en-US" sz="2400">
                <a:solidFill>
                  <a:schemeClr val="bg1"/>
                </a:solidFill>
              </a:rPr>
              <a:t>j = 10</a:t>
            </a:r>
          </a:p>
        </p:txBody>
      </p:sp>
      <p:cxnSp>
        <p:nvCxnSpPr>
          <p:cNvPr id="1029" name="Google Shape;1029;p65"/>
          <p:cNvCxnSpPr/>
          <p:nvPr/>
        </p:nvCxnSpPr>
        <p:spPr>
          <a:xfrm flipH="1">
            <a:off x="4217975" y="136850"/>
            <a:ext cx="24000" cy="4491600"/>
          </a:xfrm>
          <a:prstGeom prst="straightConnector1">
            <a:avLst/>
          </a:prstGeom>
          <a:noFill/>
          <a:ln w="28575" cap="flat" cmpd="sng">
            <a:solidFill>
              <a:srgbClr val="FCE5CD"/>
            </a:solidFill>
            <a:prstDash val="solid"/>
            <a:round/>
            <a:headEnd type="none" w="med" len="med"/>
            <a:tailEnd type="none" w="med" len="med"/>
          </a:ln>
        </p:spPr>
      </p:cxnSp>
      <p:cxnSp>
        <p:nvCxnSpPr>
          <p:cNvPr id="1030" name="Google Shape;1030;p65"/>
          <p:cNvCxnSpPr/>
          <p:nvPr/>
        </p:nvCxnSpPr>
        <p:spPr>
          <a:xfrm rot="10800000" flipH="1">
            <a:off x="3147275" y="652000"/>
            <a:ext cx="1119000" cy="1143000"/>
          </a:xfrm>
          <a:prstGeom prst="straightConnector1">
            <a:avLst/>
          </a:prstGeom>
          <a:noFill/>
          <a:ln w="28575" cap="flat" cmpd="sng">
            <a:solidFill>
              <a:srgbClr val="FCE5CD"/>
            </a:solidFill>
            <a:prstDash val="solid"/>
            <a:round/>
            <a:headEnd type="none" w="med" len="med"/>
            <a:tailEnd type="none" w="med" len="med"/>
          </a:ln>
        </p:spPr>
      </p:cxnSp>
      <p:cxnSp>
        <p:nvCxnSpPr>
          <p:cNvPr id="1031" name="Google Shape;1031;p65"/>
          <p:cNvCxnSpPr/>
          <p:nvPr/>
        </p:nvCxnSpPr>
        <p:spPr>
          <a:xfrm rot="10800000">
            <a:off x="4290325" y="1054325"/>
            <a:ext cx="1609800" cy="829200"/>
          </a:xfrm>
          <a:prstGeom prst="straightConnector1">
            <a:avLst/>
          </a:prstGeom>
          <a:noFill/>
          <a:ln w="28575" cap="flat" cmpd="sng">
            <a:solidFill>
              <a:srgbClr val="FCE5CD"/>
            </a:solidFill>
            <a:prstDash val="solid"/>
            <a:round/>
            <a:headEnd type="none" w="med" len="med"/>
            <a:tailEnd type="none" w="med" len="med"/>
          </a:ln>
        </p:spPr>
      </p:cxnSp>
      <p:cxnSp>
        <p:nvCxnSpPr>
          <p:cNvPr id="1032" name="Google Shape;1032;p65"/>
          <p:cNvCxnSpPr/>
          <p:nvPr/>
        </p:nvCxnSpPr>
        <p:spPr>
          <a:xfrm rot="10800000">
            <a:off x="4241950" y="1923650"/>
            <a:ext cx="1577700" cy="877500"/>
          </a:xfrm>
          <a:prstGeom prst="straightConnector1">
            <a:avLst/>
          </a:prstGeom>
          <a:noFill/>
          <a:ln w="28575" cap="flat" cmpd="sng">
            <a:solidFill>
              <a:srgbClr val="FCE5CD"/>
            </a:solidFill>
            <a:prstDash val="solid"/>
            <a:round/>
            <a:headEnd type="none" w="med" len="med"/>
            <a:tailEnd type="none" w="med" len="med"/>
          </a:ln>
        </p:spPr>
      </p:cxnSp>
      <p:cxnSp>
        <p:nvCxnSpPr>
          <p:cNvPr id="1033" name="Google Shape;1033;p65"/>
          <p:cNvCxnSpPr/>
          <p:nvPr/>
        </p:nvCxnSpPr>
        <p:spPr>
          <a:xfrm rot="10800000" flipH="1">
            <a:off x="2929950" y="2205500"/>
            <a:ext cx="1304100" cy="523200"/>
          </a:xfrm>
          <a:prstGeom prst="straightConnector1">
            <a:avLst/>
          </a:prstGeom>
          <a:noFill/>
          <a:ln w="28575" cap="flat" cmpd="sng">
            <a:solidFill>
              <a:srgbClr val="FCE5CD"/>
            </a:solidFill>
            <a:prstDash val="solid"/>
            <a:round/>
            <a:headEnd type="none" w="med" len="med"/>
            <a:tailEnd type="none" w="med" len="med"/>
          </a:ln>
        </p:spPr>
      </p:cxnSp>
      <p:cxnSp>
        <p:nvCxnSpPr>
          <p:cNvPr id="1034" name="Google Shape;1034;p65"/>
          <p:cNvCxnSpPr/>
          <p:nvPr/>
        </p:nvCxnSpPr>
        <p:spPr>
          <a:xfrm rot="10800000" flipH="1">
            <a:off x="1617900" y="2801100"/>
            <a:ext cx="1255800" cy="8100"/>
          </a:xfrm>
          <a:prstGeom prst="straightConnector1">
            <a:avLst/>
          </a:prstGeom>
          <a:noFill/>
          <a:ln w="28575" cap="flat" cmpd="sng">
            <a:solidFill>
              <a:srgbClr val="FCE5CD"/>
            </a:solidFill>
            <a:prstDash val="solid"/>
            <a:round/>
            <a:headEnd type="none" w="med" len="med"/>
            <a:tailEnd type="none" w="med" len="med"/>
          </a:ln>
        </p:spPr>
      </p:cxnSp>
      <p:cxnSp>
        <p:nvCxnSpPr>
          <p:cNvPr id="1035" name="Google Shape;1035;p65"/>
          <p:cNvCxnSpPr/>
          <p:nvPr/>
        </p:nvCxnSpPr>
        <p:spPr>
          <a:xfrm rot="10800000" flipH="1">
            <a:off x="764675" y="2889650"/>
            <a:ext cx="1424700" cy="1102800"/>
          </a:xfrm>
          <a:prstGeom prst="straightConnector1">
            <a:avLst/>
          </a:prstGeom>
          <a:noFill/>
          <a:ln w="28575" cap="flat" cmpd="sng">
            <a:solidFill>
              <a:srgbClr val="FCE5CD"/>
            </a:solidFill>
            <a:prstDash val="solid"/>
            <a:round/>
            <a:headEnd type="none" w="med" len="med"/>
            <a:tailEnd type="none" w="med" len="med"/>
          </a:ln>
        </p:spPr>
      </p:cxnSp>
      <p:cxnSp>
        <p:nvCxnSpPr>
          <p:cNvPr id="1036" name="Google Shape;1036;p65"/>
          <p:cNvCxnSpPr/>
          <p:nvPr/>
        </p:nvCxnSpPr>
        <p:spPr>
          <a:xfrm rot="10800000">
            <a:off x="2269800" y="2913925"/>
            <a:ext cx="1207500" cy="1416600"/>
          </a:xfrm>
          <a:prstGeom prst="straightConnector1">
            <a:avLst/>
          </a:prstGeom>
          <a:noFill/>
          <a:ln w="28575" cap="flat" cmpd="sng">
            <a:solidFill>
              <a:srgbClr val="FCE5CD"/>
            </a:solidFill>
            <a:prstDash val="solid"/>
            <a:round/>
            <a:headEnd type="none" w="med" len="med"/>
            <a:tailEnd type="none" w="med" len="med"/>
          </a:ln>
        </p:spPr>
      </p:cxnSp>
      <p:cxnSp>
        <p:nvCxnSpPr>
          <p:cNvPr id="1037" name="Google Shape;1037;p65"/>
          <p:cNvCxnSpPr>
            <a:endCxn id="1038" idx="3"/>
          </p:cNvCxnSpPr>
          <p:nvPr/>
        </p:nvCxnSpPr>
        <p:spPr>
          <a:xfrm rot="10800000" flipH="1">
            <a:off x="4153499" y="4175846"/>
            <a:ext cx="1430700" cy="1305600"/>
          </a:xfrm>
          <a:prstGeom prst="straightConnector1">
            <a:avLst/>
          </a:prstGeom>
          <a:noFill/>
          <a:ln w="28575" cap="flat" cmpd="sng">
            <a:solidFill>
              <a:srgbClr val="FCE5CD"/>
            </a:solidFill>
            <a:prstDash val="solid"/>
            <a:round/>
            <a:headEnd type="none" w="med" len="med"/>
            <a:tailEnd type="none" w="med" len="med"/>
          </a:ln>
        </p:spPr>
      </p:cxnSp>
      <p:cxnSp>
        <p:nvCxnSpPr>
          <p:cNvPr id="1039" name="Google Shape;1039;p65"/>
          <p:cNvCxnSpPr>
            <a:stCxn id="1040" idx="0"/>
            <a:endCxn id="1041" idx="1"/>
          </p:cNvCxnSpPr>
          <p:nvPr/>
        </p:nvCxnSpPr>
        <p:spPr>
          <a:xfrm>
            <a:off x="4242850" y="3120625"/>
            <a:ext cx="2316000" cy="1582200"/>
          </a:xfrm>
          <a:prstGeom prst="straightConnector1">
            <a:avLst/>
          </a:prstGeom>
          <a:noFill/>
          <a:ln w="28575" cap="flat" cmpd="sng">
            <a:solidFill>
              <a:srgbClr val="FCE5CD"/>
            </a:solidFill>
            <a:prstDash val="solid"/>
            <a:round/>
            <a:headEnd type="none" w="med" len="med"/>
            <a:tailEnd type="none" w="med" len="med"/>
          </a:ln>
        </p:spPr>
      </p:cxnSp>
      <p:cxnSp>
        <p:nvCxnSpPr>
          <p:cNvPr id="1042" name="Google Shape;1042;p65"/>
          <p:cNvCxnSpPr>
            <a:stCxn id="1041" idx="1"/>
            <a:endCxn id="1043" idx="1"/>
          </p:cNvCxnSpPr>
          <p:nvPr/>
        </p:nvCxnSpPr>
        <p:spPr>
          <a:xfrm>
            <a:off x="6558993" y="4702852"/>
            <a:ext cx="565500" cy="1121700"/>
          </a:xfrm>
          <a:prstGeom prst="straightConnector1">
            <a:avLst/>
          </a:prstGeom>
          <a:noFill/>
          <a:ln w="28575" cap="flat" cmpd="sng">
            <a:solidFill>
              <a:srgbClr val="FCE5CD"/>
            </a:solidFill>
            <a:prstDash val="solid"/>
            <a:round/>
            <a:headEnd type="none" w="med" len="med"/>
            <a:tailEnd type="none" w="med" len="med"/>
          </a:ln>
        </p:spPr>
      </p:cxnSp>
      <p:cxnSp>
        <p:nvCxnSpPr>
          <p:cNvPr id="1044" name="Google Shape;1044;p65"/>
          <p:cNvCxnSpPr/>
          <p:nvPr/>
        </p:nvCxnSpPr>
        <p:spPr>
          <a:xfrm flipH="1">
            <a:off x="6037000" y="5473525"/>
            <a:ext cx="804900" cy="933600"/>
          </a:xfrm>
          <a:prstGeom prst="straightConnector1">
            <a:avLst/>
          </a:prstGeom>
          <a:noFill/>
          <a:ln w="28575" cap="flat" cmpd="sng">
            <a:solidFill>
              <a:srgbClr val="FCE5CD"/>
            </a:solidFill>
            <a:prstDash val="solid"/>
            <a:round/>
            <a:headEnd type="none" w="med" len="med"/>
            <a:tailEnd type="none" w="med" len="med"/>
          </a:ln>
        </p:spPr>
      </p:cxnSp>
      <p:cxnSp>
        <p:nvCxnSpPr>
          <p:cNvPr id="1045" name="Google Shape;1045;p65"/>
          <p:cNvCxnSpPr>
            <a:endCxn id="1043" idx="3"/>
          </p:cNvCxnSpPr>
          <p:nvPr/>
        </p:nvCxnSpPr>
        <p:spPr>
          <a:xfrm>
            <a:off x="6922523" y="5747127"/>
            <a:ext cx="875400" cy="844500"/>
          </a:xfrm>
          <a:prstGeom prst="straightConnector1">
            <a:avLst/>
          </a:prstGeom>
          <a:noFill/>
          <a:ln w="28575" cap="flat" cmpd="sng">
            <a:solidFill>
              <a:srgbClr val="FCE5CD"/>
            </a:solidFill>
            <a:prstDash val="solid"/>
            <a:round/>
            <a:headEnd type="none" w="med" len="med"/>
            <a:tailEnd type="none" w="med" len="med"/>
          </a:ln>
        </p:spPr>
      </p:cxnSp>
      <p:sp>
        <p:nvSpPr>
          <p:cNvPr id="1046" name="Google Shape;1046;p65"/>
          <p:cNvSpPr/>
          <p:nvPr/>
        </p:nvSpPr>
        <p:spPr>
          <a:xfrm>
            <a:off x="2817250" y="16340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5"/>
          <p:cNvSpPr/>
          <p:nvPr/>
        </p:nvSpPr>
        <p:spPr>
          <a:xfrm>
            <a:off x="5586250" y="2611988"/>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5"/>
          <p:cNvSpPr/>
          <p:nvPr/>
        </p:nvSpPr>
        <p:spPr>
          <a:xfrm>
            <a:off x="1270175" y="2566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5"/>
          <p:cNvSpPr/>
          <p:nvPr/>
        </p:nvSpPr>
        <p:spPr>
          <a:xfrm>
            <a:off x="488875" y="37895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65"/>
          <p:cNvSpPr/>
          <p:nvPr/>
        </p:nvSpPr>
        <p:spPr>
          <a:xfrm>
            <a:off x="3147275" y="41024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65"/>
          <p:cNvSpPr/>
          <p:nvPr/>
        </p:nvSpPr>
        <p:spPr>
          <a:xfrm>
            <a:off x="3980438" y="44887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65"/>
          <p:cNvSpPr/>
          <p:nvPr/>
        </p:nvSpPr>
        <p:spPr>
          <a:xfrm>
            <a:off x="3876000" y="53608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5"/>
          <p:cNvSpPr/>
          <p:nvPr/>
        </p:nvSpPr>
        <p:spPr>
          <a:xfrm>
            <a:off x="5759000" y="61614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5"/>
          <p:cNvSpPr/>
          <p:nvPr/>
        </p:nvSpPr>
        <p:spPr>
          <a:xfrm>
            <a:off x="7545425" y="63021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5"/>
          <p:cNvSpPr/>
          <p:nvPr/>
        </p:nvSpPr>
        <p:spPr>
          <a:xfrm>
            <a:off x="6756050" y="55486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65"/>
          <p:cNvSpPr/>
          <p:nvPr/>
        </p:nvSpPr>
        <p:spPr>
          <a:xfrm>
            <a:off x="6625425" y="53608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65"/>
          <p:cNvSpPr/>
          <p:nvPr/>
        </p:nvSpPr>
        <p:spPr>
          <a:xfrm>
            <a:off x="2624013" y="2566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65"/>
          <p:cNvSpPr/>
          <p:nvPr/>
        </p:nvSpPr>
        <p:spPr>
          <a:xfrm>
            <a:off x="1947100" y="26814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5"/>
          <p:cNvSpPr/>
          <p:nvPr/>
        </p:nvSpPr>
        <p:spPr>
          <a:xfrm>
            <a:off x="2124950" y="29139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5"/>
          <p:cNvSpPr/>
          <p:nvPr/>
        </p:nvSpPr>
        <p:spPr>
          <a:xfrm>
            <a:off x="5320575" y="38958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5"/>
          <p:cNvSpPr/>
          <p:nvPr/>
        </p:nvSpPr>
        <p:spPr>
          <a:xfrm>
            <a:off x="3980438" y="9009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5"/>
          <p:cNvSpPr/>
          <p:nvPr/>
        </p:nvSpPr>
        <p:spPr>
          <a:xfrm>
            <a:off x="4015525" y="5146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5"/>
          <p:cNvSpPr txBox="1"/>
          <p:nvPr/>
        </p:nvSpPr>
        <p:spPr>
          <a:xfrm rot="-5400000">
            <a:off x="3536000" y="717950"/>
            <a:ext cx="12408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int main</a:t>
            </a:r>
            <a:endParaRPr sz="1800" b="1"/>
          </a:p>
        </p:txBody>
      </p:sp>
      <p:sp>
        <p:nvSpPr>
          <p:cNvPr id="1065" name="Google Shape;1065;p65"/>
          <p:cNvSpPr txBox="1"/>
          <p:nvPr/>
        </p:nvSpPr>
        <p:spPr>
          <a:xfrm rot="-2700000">
            <a:off x="2416184" y="1345516"/>
            <a:ext cx="1710208" cy="3525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function call</a:t>
            </a:r>
            <a:endParaRPr sz="1800" b="1"/>
          </a:p>
        </p:txBody>
      </p:sp>
      <p:sp>
        <p:nvSpPr>
          <p:cNvPr id="1066" name="Google Shape;1066;p65"/>
          <p:cNvSpPr txBox="1"/>
          <p:nvPr/>
        </p:nvSpPr>
        <p:spPr>
          <a:xfrm rot="-1416247">
            <a:off x="2984471" y="2347496"/>
            <a:ext cx="857111" cy="3526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tipos</a:t>
            </a:r>
            <a:endParaRPr sz="1800" b="1"/>
          </a:p>
        </p:txBody>
      </p:sp>
      <p:sp>
        <p:nvSpPr>
          <p:cNvPr id="1067" name="Google Shape;1067;p65"/>
          <p:cNvSpPr txBox="1"/>
          <p:nvPr/>
        </p:nvSpPr>
        <p:spPr>
          <a:xfrm rot="2031183">
            <a:off x="4439728" y="3808563"/>
            <a:ext cx="2398644" cy="352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function call</a:t>
            </a:r>
            <a:endParaRPr sz="1800" b="1"/>
          </a:p>
        </p:txBody>
      </p:sp>
      <p:sp>
        <p:nvSpPr>
          <p:cNvPr id="1068" name="Google Shape;1068;p65"/>
          <p:cNvSpPr txBox="1"/>
          <p:nvPr/>
        </p:nvSpPr>
        <p:spPr>
          <a:xfrm rot="1917963">
            <a:off x="4499631" y="1258522"/>
            <a:ext cx="1297088" cy="3525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int j = 10;</a:t>
            </a:r>
            <a:endParaRPr sz="1800" b="1"/>
          </a:p>
        </p:txBody>
      </p:sp>
      <p:sp>
        <p:nvSpPr>
          <p:cNvPr id="1069" name="Google Shape;1069;p65"/>
          <p:cNvSpPr txBox="1"/>
          <p:nvPr/>
        </p:nvSpPr>
        <p:spPr>
          <a:xfrm rot="1747975">
            <a:off x="4398163" y="2464524"/>
            <a:ext cx="2323774" cy="3524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for (i = 0; i &lt; n; i++)</a:t>
            </a:r>
            <a:endParaRPr sz="1800" b="1"/>
          </a:p>
        </p:txBody>
      </p:sp>
      <p:sp>
        <p:nvSpPr>
          <p:cNvPr id="1070" name="Google Shape;1070;p65"/>
          <p:cNvSpPr txBox="1"/>
          <p:nvPr/>
        </p:nvSpPr>
        <p:spPr>
          <a:xfrm rot="5400000">
            <a:off x="3594400" y="4143425"/>
            <a:ext cx="12969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while</a:t>
            </a:r>
            <a:endParaRPr sz="1800" b="1"/>
          </a:p>
        </p:txBody>
      </p:sp>
      <p:sp>
        <p:nvSpPr>
          <p:cNvPr id="1071" name="Google Shape;1071;p65"/>
          <p:cNvSpPr txBox="1"/>
          <p:nvPr/>
        </p:nvSpPr>
        <p:spPr>
          <a:xfrm>
            <a:off x="1807800" y="2614725"/>
            <a:ext cx="12969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do while</a:t>
            </a:r>
            <a:endParaRPr sz="1800" b="1"/>
          </a:p>
        </p:txBody>
      </p:sp>
      <p:sp>
        <p:nvSpPr>
          <p:cNvPr id="1072" name="Google Shape;1072;p65"/>
          <p:cNvSpPr txBox="1"/>
          <p:nvPr/>
        </p:nvSpPr>
        <p:spPr>
          <a:xfrm>
            <a:off x="4057750" y="3120625"/>
            <a:ext cx="3702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if</a:t>
            </a:r>
            <a:endParaRPr sz="1800" b="1"/>
          </a:p>
        </p:txBody>
      </p:sp>
      <p:sp>
        <p:nvSpPr>
          <p:cNvPr id="1073" name="Google Shape;1073;p65"/>
          <p:cNvSpPr txBox="1"/>
          <p:nvPr/>
        </p:nvSpPr>
        <p:spPr>
          <a:xfrm rot="-5400000">
            <a:off x="3461825" y="2161825"/>
            <a:ext cx="14574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if-then-else</a:t>
            </a:r>
            <a:endParaRPr sz="1800" b="1"/>
          </a:p>
        </p:txBody>
      </p:sp>
      <p:sp>
        <p:nvSpPr>
          <p:cNvPr id="1074" name="Google Shape;1074;p65"/>
          <p:cNvSpPr txBox="1"/>
          <p:nvPr/>
        </p:nvSpPr>
        <p:spPr>
          <a:xfrm rot="-2355684">
            <a:off x="4166993" y="4505032"/>
            <a:ext cx="1597511" cy="3526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statement</a:t>
            </a:r>
            <a:endParaRPr sz="1800" b="1"/>
          </a:p>
        </p:txBody>
      </p:sp>
      <p:sp>
        <p:nvSpPr>
          <p:cNvPr id="1075" name="Google Shape;1075;p65"/>
          <p:cNvSpPr txBox="1"/>
          <p:nvPr/>
        </p:nvSpPr>
        <p:spPr>
          <a:xfrm rot="3092273">
            <a:off x="2246339" y="3493741"/>
            <a:ext cx="1412225" cy="3525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076" name="Google Shape;1076;p65"/>
          <p:cNvSpPr txBox="1"/>
          <p:nvPr/>
        </p:nvSpPr>
        <p:spPr>
          <a:xfrm rot="4055297">
            <a:off x="6038985" y="5060183"/>
            <a:ext cx="1480094" cy="3524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077" name="Google Shape;1077;p65"/>
          <p:cNvSpPr txBox="1"/>
          <p:nvPr/>
        </p:nvSpPr>
        <p:spPr>
          <a:xfrm rot="-2178694">
            <a:off x="717956" y="3252711"/>
            <a:ext cx="1440788" cy="352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078" name="Google Shape;1078;p65"/>
          <p:cNvSpPr txBox="1"/>
          <p:nvPr/>
        </p:nvSpPr>
        <p:spPr>
          <a:xfrm rot="-2916604">
            <a:off x="5618639" y="5914841"/>
            <a:ext cx="1236425" cy="352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variable</a:t>
            </a:r>
            <a:endParaRPr sz="1800" b="1"/>
          </a:p>
        </p:txBody>
      </p:sp>
      <p:sp>
        <p:nvSpPr>
          <p:cNvPr id="1079" name="Google Shape;1079;p65"/>
          <p:cNvSpPr txBox="1"/>
          <p:nvPr/>
        </p:nvSpPr>
        <p:spPr>
          <a:xfrm rot="2923047">
            <a:off x="6950771" y="6031847"/>
            <a:ext cx="1020806" cy="3524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number</a:t>
            </a:r>
            <a:endParaRPr sz="1800" b="1"/>
          </a:p>
        </p:txBody>
      </p:sp>
      <p:sp>
        <p:nvSpPr>
          <p:cNvPr id="1080" name="Google Shape;1080;p65"/>
          <p:cNvSpPr/>
          <p:nvPr/>
        </p:nvSpPr>
        <p:spPr>
          <a:xfrm rot="-9514848">
            <a:off x="4249270" y="964628"/>
            <a:ext cx="938384" cy="701859"/>
          </a:xfrm>
          <a:custGeom>
            <a:avLst/>
            <a:gdLst/>
            <a:ahLst/>
            <a:cxnLst/>
            <a:rect l="l" t="t" r="r" b="b"/>
            <a:pathLst>
              <a:path w="49755" h="43269" extrusionOk="0">
                <a:moveTo>
                  <a:pt x="20583" y="0"/>
                </a:moveTo>
                <a:cubicBezTo>
                  <a:pt x="14064" y="2329"/>
                  <a:pt x="6554" y="4655"/>
                  <a:pt x="2553" y="10304"/>
                </a:cubicBezTo>
                <a:cubicBezTo>
                  <a:pt x="-797" y="15034"/>
                  <a:pt x="-751" y="22719"/>
                  <a:pt x="2231" y="27690"/>
                </a:cubicBezTo>
                <a:cubicBezTo>
                  <a:pt x="9746" y="40218"/>
                  <a:pt x="32608" y="48215"/>
                  <a:pt x="44409" y="39603"/>
                </a:cubicBezTo>
                <a:cubicBezTo>
                  <a:pt x="47511" y="37339"/>
                  <a:pt x="50339" y="33060"/>
                  <a:pt x="49561" y="29300"/>
                </a:cubicBezTo>
                <a:cubicBezTo>
                  <a:pt x="48395" y="23666"/>
                  <a:pt x="43625" y="19199"/>
                  <a:pt x="39257" y="15455"/>
                </a:cubicBezTo>
                <a:cubicBezTo>
                  <a:pt x="31479" y="8787"/>
                  <a:pt x="21050" y="5100"/>
                  <a:pt x="10924" y="3542"/>
                </a:cubicBezTo>
              </a:path>
            </a:pathLst>
          </a:custGeom>
          <a:noFill/>
          <a:ln w="28575" cap="flat" cmpd="sng">
            <a:solidFill>
              <a:srgbClr val="FF0000"/>
            </a:solidFill>
            <a:prstDash val="solid"/>
            <a:round/>
            <a:headEnd type="none" w="med" len="med"/>
            <a:tailEnd type="none" w="med" len="med"/>
          </a:ln>
        </p:spPr>
      </p:sp>
      <p:pic>
        <p:nvPicPr>
          <p:cNvPr id="1081" name="Google Shape;1081;p65" descr="curved_arrow2.png"/>
          <p:cNvPicPr preferRelativeResize="0"/>
          <p:nvPr/>
        </p:nvPicPr>
        <p:blipFill rotWithShape="1">
          <a:blip r:embed="rId3">
            <a:alphaModFix/>
          </a:blip>
          <a:srcRect/>
          <a:stretch/>
        </p:blipFill>
        <p:spPr>
          <a:xfrm>
            <a:off x="4738400" y="1035838"/>
            <a:ext cx="2194800" cy="9807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086"/>
        <p:cNvGrpSpPr/>
        <p:nvPr/>
      </p:nvGrpSpPr>
      <p:grpSpPr>
        <a:xfrm>
          <a:off x="0" y="0"/>
          <a:ext cx="0" cy="0"/>
          <a:chOff x="0" y="0"/>
          <a:chExt cx="0" cy="0"/>
        </a:xfrm>
      </p:grpSpPr>
      <p:cxnSp>
        <p:nvCxnSpPr>
          <p:cNvPr id="1087" name="Google Shape;1087;p66"/>
          <p:cNvCxnSpPr/>
          <p:nvPr/>
        </p:nvCxnSpPr>
        <p:spPr>
          <a:xfrm flipH="1">
            <a:off x="4217975" y="136850"/>
            <a:ext cx="24000" cy="4491600"/>
          </a:xfrm>
          <a:prstGeom prst="straightConnector1">
            <a:avLst/>
          </a:prstGeom>
          <a:noFill/>
          <a:ln w="28575" cap="flat" cmpd="sng">
            <a:solidFill>
              <a:srgbClr val="FCE5CD"/>
            </a:solidFill>
            <a:prstDash val="solid"/>
            <a:round/>
            <a:headEnd type="none" w="med" len="med"/>
            <a:tailEnd type="none" w="med" len="med"/>
          </a:ln>
        </p:spPr>
      </p:cxnSp>
      <p:cxnSp>
        <p:nvCxnSpPr>
          <p:cNvPr id="1088" name="Google Shape;1088;p66"/>
          <p:cNvCxnSpPr/>
          <p:nvPr/>
        </p:nvCxnSpPr>
        <p:spPr>
          <a:xfrm rot="10800000" flipH="1">
            <a:off x="3147275" y="652000"/>
            <a:ext cx="1119000" cy="1143000"/>
          </a:xfrm>
          <a:prstGeom prst="straightConnector1">
            <a:avLst/>
          </a:prstGeom>
          <a:noFill/>
          <a:ln w="28575" cap="flat" cmpd="sng">
            <a:solidFill>
              <a:srgbClr val="FCE5CD"/>
            </a:solidFill>
            <a:prstDash val="solid"/>
            <a:round/>
            <a:headEnd type="none" w="med" len="med"/>
            <a:tailEnd type="none" w="med" len="med"/>
          </a:ln>
        </p:spPr>
      </p:cxnSp>
      <p:cxnSp>
        <p:nvCxnSpPr>
          <p:cNvPr id="1089" name="Google Shape;1089;p66"/>
          <p:cNvCxnSpPr/>
          <p:nvPr/>
        </p:nvCxnSpPr>
        <p:spPr>
          <a:xfrm rot="10800000">
            <a:off x="4290325" y="1054325"/>
            <a:ext cx="1609800" cy="829200"/>
          </a:xfrm>
          <a:prstGeom prst="straightConnector1">
            <a:avLst/>
          </a:prstGeom>
          <a:noFill/>
          <a:ln w="28575" cap="flat" cmpd="sng">
            <a:solidFill>
              <a:srgbClr val="FCE5CD"/>
            </a:solidFill>
            <a:prstDash val="solid"/>
            <a:round/>
            <a:headEnd type="none" w="med" len="med"/>
            <a:tailEnd type="none" w="med" len="med"/>
          </a:ln>
        </p:spPr>
      </p:cxnSp>
      <p:cxnSp>
        <p:nvCxnSpPr>
          <p:cNvPr id="1090" name="Google Shape;1090;p66"/>
          <p:cNvCxnSpPr/>
          <p:nvPr/>
        </p:nvCxnSpPr>
        <p:spPr>
          <a:xfrm rot="10800000">
            <a:off x="4241950" y="1923650"/>
            <a:ext cx="1577700" cy="877500"/>
          </a:xfrm>
          <a:prstGeom prst="straightConnector1">
            <a:avLst/>
          </a:prstGeom>
          <a:noFill/>
          <a:ln w="28575" cap="flat" cmpd="sng">
            <a:solidFill>
              <a:srgbClr val="FCE5CD"/>
            </a:solidFill>
            <a:prstDash val="solid"/>
            <a:round/>
            <a:headEnd type="none" w="med" len="med"/>
            <a:tailEnd type="none" w="med" len="med"/>
          </a:ln>
        </p:spPr>
      </p:cxnSp>
      <p:cxnSp>
        <p:nvCxnSpPr>
          <p:cNvPr id="1091" name="Google Shape;1091;p66"/>
          <p:cNvCxnSpPr/>
          <p:nvPr/>
        </p:nvCxnSpPr>
        <p:spPr>
          <a:xfrm rot="10800000" flipH="1">
            <a:off x="2929950" y="2205500"/>
            <a:ext cx="1304100" cy="523200"/>
          </a:xfrm>
          <a:prstGeom prst="straightConnector1">
            <a:avLst/>
          </a:prstGeom>
          <a:noFill/>
          <a:ln w="28575" cap="flat" cmpd="sng">
            <a:solidFill>
              <a:srgbClr val="FCE5CD"/>
            </a:solidFill>
            <a:prstDash val="solid"/>
            <a:round/>
            <a:headEnd type="none" w="med" len="med"/>
            <a:tailEnd type="none" w="med" len="med"/>
          </a:ln>
        </p:spPr>
      </p:cxnSp>
      <p:cxnSp>
        <p:nvCxnSpPr>
          <p:cNvPr id="1092" name="Google Shape;1092;p66"/>
          <p:cNvCxnSpPr/>
          <p:nvPr/>
        </p:nvCxnSpPr>
        <p:spPr>
          <a:xfrm rot="10800000" flipH="1">
            <a:off x="1617900" y="2801100"/>
            <a:ext cx="1255800" cy="8100"/>
          </a:xfrm>
          <a:prstGeom prst="straightConnector1">
            <a:avLst/>
          </a:prstGeom>
          <a:noFill/>
          <a:ln w="28575" cap="flat" cmpd="sng">
            <a:solidFill>
              <a:srgbClr val="FCE5CD"/>
            </a:solidFill>
            <a:prstDash val="solid"/>
            <a:round/>
            <a:headEnd type="none" w="med" len="med"/>
            <a:tailEnd type="none" w="med" len="med"/>
          </a:ln>
        </p:spPr>
      </p:cxnSp>
      <p:cxnSp>
        <p:nvCxnSpPr>
          <p:cNvPr id="1093" name="Google Shape;1093;p66"/>
          <p:cNvCxnSpPr/>
          <p:nvPr/>
        </p:nvCxnSpPr>
        <p:spPr>
          <a:xfrm rot="10800000" flipH="1">
            <a:off x="764675" y="2889650"/>
            <a:ext cx="1424700" cy="1102800"/>
          </a:xfrm>
          <a:prstGeom prst="straightConnector1">
            <a:avLst/>
          </a:prstGeom>
          <a:noFill/>
          <a:ln w="28575" cap="flat" cmpd="sng">
            <a:solidFill>
              <a:srgbClr val="FCE5CD"/>
            </a:solidFill>
            <a:prstDash val="solid"/>
            <a:round/>
            <a:headEnd type="none" w="med" len="med"/>
            <a:tailEnd type="none" w="med" len="med"/>
          </a:ln>
        </p:spPr>
      </p:cxnSp>
      <p:cxnSp>
        <p:nvCxnSpPr>
          <p:cNvPr id="1094" name="Google Shape;1094;p66"/>
          <p:cNvCxnSpPr/>
          <p:nvPr/>
        </p:nvCxnSpPr>
        <p:spPr>
          <a:xfrm rot="10800000">
            <a:off x="2269800" y="2913925"/>
            <a:ext cx="1207500" cy="1416600"/>
          </a:xfrm>
          <a:prstGeom prst="straightConnector1">
            <a:avLst/>
          </a:prstGeom>
          <a:noFill/>
          <a:ln w="28575" cap="flat" cmpd="sng">
            <a:solidFill>
              <a:srgbClr val="FCE5CD"/>
            </a:solidFill>
            <a:prstDash val="solid"/>
            <a:round/>
            <a:headEnd type="none" w="med" len="med"/>
            <a:tailEnd type="none" w="med" len="med"/>
          </a:ln>
        </p:spPr>
      </p:cxnSp>
      <p:cxnSp>
        <p:nvCxnSpPr>
          <p:cNvPr id="1095" name="Google Shape;1095;p66"/>
          <p:cNvCxnSpPr>
            <a:endCxn id="1096" idx="3"/>
          </p:cNvCxnSpPr>
          <p:nvPr/>
        </p:nvCxnSpPr>
        <p:spPr>
          <a:xfrm rot="10800000" flipH="1">
            <a:off x="4153499" y="4175846"/>
            <a:ext cx="1430700" cy="1305600"/>
          </a:xfrm>
          <a:prstGeom prst="straightConnector1">
            <a:avLst/>
          </a:prstGeom>
          <a:noFill/>
          <a:ln w="28575" cap="flat" cmpd="sng">
            <a:solidFill>
              <a:srgbClr val="FCE5CD"/>
            </a:solidFill>
            <a:prstDash val="solid"/>
            <a:round/>
            <a:headEnd type="none" w="med" len="med"/>
            <a:tailEnd type="none" w="med" len="med"/>
          </a:ln>
        </p:spPr>
      </p:cxnSp>
      <p:cxnSp>
        <p:nvCxnSpPr>
          <p:cNvPr id="1097" name="Google Shape;1097;p66"/>
          <p:cNvCxnSpPr>
            <a:stCxn id="1098" idx="0"/>
            <a:endCxn id="1099" idx="1"/>
          </p:cNvCxnSpPr>
          <p:nvPr/>
        </p:nvCxnSpPr>
        <p:spPr>
          <a:xfrm>
            <a:off x="4242850" y="3120625"/>
            <a:ext cx="2316000" cy="1582200"/>
          </a:xfrm>
          <a:prstGeom prst="straightConnector1">
            <a:avLst/>
          </a:prstGeom>
          <a:noFill/>
          <a:ln w="28575" cap="flat" cmpd="sng">
            <a:solidFill>
              <a:srgbClr val="FCE5CD"/>
            </a:solidFill>
            <a:prstDash val="solid"/>
            <a:round/>
            <a:headEnd type="none" w="med" len="med"/>
            <a:tailEnd type="none" w="med" len="med"/>
          </a:ln>
        </p:spPr>
      </p:cxnSp>
      <p:cxnSp>
        <p:nvCxnSpPr>
          <p:cNvPr id="1100" name="Google Shape;1100;p66"/>
          <p:cNvCxnSpPr>
            <a:stCxn id="1099" idx="1"/>
            <a:endCxn id="1101" idx="1"/>
          </p:cNvCxnSpPr>
          <p:nvPr/>
        </p:nvCxnSpPr>
        <p:spPr>
          <a:xfrm>
            <a:off x="6558993" y="4702852"/>
            <a:ext cx="565500" cy="1121700"/>
          </a:xfrm>
          <a:prstGeom prst="straightConnector1">
            <a:avLst/>
          </a:prstGeom>
          <a:noFill/>
          <a:ln w="28575" cap="flat" cmpd="sng">
            <a:solidFill>
              <a:srgbClr val="FCE5CD"/>
            </a:solidFill>
            <a:prstDash val="solid"/>
            <a:round/>
            <a:headEnd type="none" w="med" len="med"/>
            <a:tailEnd type="none" w="med" len="med"/>
          </a:ln>
        </p:spPr>
      </p:cxnSp>
      <p:cxnSp>
        <p:nvCxnSpPr>
          <p:cNvPr id="1102" name="Google Shape;1102;p66"/>
          <p:cNvCxnSpPr/>
          <p:nvPr/>
        </p:nvCxnSpPr>
        <p:spPr>
          <a:xfrm flipH="1">
            <a:off x="6037000" y="5473525"/>
            <a:ext cx="804900" cy="933600"/>
          </a:xfrm>
          <a:prstGeom prst="straightConnector1">
            <a:avLst/>
          </a:prstGeom>
          <a:noFill/>
          <a:ln w="28575" cap="flat" cmpd="sng">
            <a:solidFill>
              <a:srgbClr val="FCE5CD"/>
            </a:solidFill>
            <a:prstDash val="solid"/>
            <a:round/>
            <a:headEnd type="none" w="med" len="med"/>
            <a:tailEnd type="none" w="med" len="med"/>
          </a:ln>
        </p:spPr>
      </p:cxnSp>
      <p:cxnSp>
        <p:nvCxnSpPr>
          <p:cNvPr id="1103" name="Google Shape;1103;p66"/>
          <p:cNvCxnSpPr>
            <a:endCxn id="1101" idx="3"/>
          </p:cNvCxnSpPr>
          <p:nvPr/>
        </p:nvCxnSpPr>
        <p:spPr>
          <a:xfrm>
            <a:off x="6922523" y="5747127"/>
            <a:ext cx="875400" cy="844500"/>
          </a:xfrm>
          <a:prstGeom prst="straightConnector1">
            <a:avLst/>
          </a:prstGeom>
          <a:noFill/>
          <a:ln w="28575" cap="flat" cmpd="sng">
            <a:solidFill>
              <a:srgbClr val="FCE5CD"/>
            </a:solidFill>
            <a:prstDash val="solid"/>
            <a:round/>
            <a:headEnd type="none" w="med" len="med"/>
            <a:tailEnd type="none" w="med" len="med"/>
          </a:ln>
        </p:spPr>
      </p:cxnSp>
      <p:sp>
        <p:nvSpPr>
          <p:cNvPr id="1104" name="Google Shape;1104;p66"/>
          <p:cNvSpPr/>
          <p:nvPr/>
        </p:nvSpPr>
        <p:spPr>
          <a:xfrm>
            <a:off x="2817250" y="16340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6"/>
          <p:cNvSpPr/>
          <p:nvPr/>
        </p:nvSpPr>
        <p:spPr>
          <a:xfrm>
            <a:off x="5633975" y="1738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66"/>
          <p:cNvSpPr/>
          <p:nvPr/>
        </p:nvSpPr>
        <p:spPr>
          <a:xfrm>
            <a:off x="5586250" y="2611988"/>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66"/>
          <p:cNvSpPr/>
          <p:nvPr/>
        </p:nvSpPr>
        <p:spPr>
          <a:xfrm>
            <a:off x="1270175" y="2566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66"/>
          <p:cNvSpPr/>
          <p:nvPr/>
        </p:nvSpPr>
        <p:spPr>
          <a:xfrm>
            <a:off x="488875" y="37895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66"/>
          <p:cNvSpPr/>
          <p:nvPr/>
        </p:nvSpPr>
        <p:spPr>
          <a:xfrm>
            <a:off x="3147275" y="41024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6"/>
          <p:cNvSpPr/>
          <p:nvPr/>
        </p:nvSpPr>
        <p:spPr>
          <a:xfrm>
            <a:off x="3980438" y="44887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6"/>
          <p:cNvSpPr/>
          <p:nvPr/>
        </p:nvSpPr>
        <p:spPr>
          <a:xfrm>
            <a:off x="3876000" y="53608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6"/>
          <p:cNvSpPr/>
          <p:nvPr/>
        </p:nvSpPr>
        <p:spPr>
          <a:xfrm>
            <a:off x="5759000" y="61614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6"/>
          <p:cNvSpPr/>
          <p:nvPr/>
        </p:nvSpPr>
        <p:spPr>
          <a:xfrm>
            <a:off x="7545425" y="63021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6"/>
          <p:cNvSpPr/>
          <p:nvPr/>
        </p:nvSpPr>
        <p:spPr>
          <a:xfrm>
            <a:off x="6756050" y="55486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66"/>
          <p:cNvSpPr/>
          <p:nvPr/>
        </p:nvSpPr>
        <p:spPr>
          <a:xfrm>
            <a:off x="6625425" y="53608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66"/>
          <p:cNvSpPr/>
          <p:nvPr/>
        </p:nvSpPr>
        <p:spPr>
          <a:xfrm>
            <a:off x="2624013" y="256610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6"/>
          <p:cNvSpPr/>
          <p:nvPr/>
        </p:nvSpPr>
        <p:spPr>
          <a:xfrm>
            <a:off x="1947100" y="26814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66"/>
          <p:cNvSpPr/>
          <p:nvPr/>
        </p:nvSpPr>
        <p:spPr>
          <a:xfrm>
            <a:off x="2124950" y="291392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6"/>
          <p:cNvSpPr/>
          <p:nvPr/>
        </p:nvSpPr>
        <p:spPr>
          <a:xfrm>
            <a:off x="5320575" y="38958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6"/>
          <p:cNvSpPr/>
          <p:nvPr/>
        </p:nvSpPr>
        <p:spPr>
          <a:xfrm>
            <a:off x="3980438" y="900975"/>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6"/>
          <p:cNvSpPr/>
          <p:nvPr/>
        </p:nvSpPr>
        <p:spPr>
          <a:xfrm>
            <a:off x="4015525" y="514650"/>
            <a:ext cx="499068" cy="386316"/>
          </a:xfrm>
          <a:prstGeom prst="cloud">
            <a:avLst/>
          </a:prstGeom>
          <a:solidFill>
            <a:srgbClr val="D9EAD3">
              <a:alpha val="54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6"/>
          <p:cNvSpPr txBox="1"/>
          <p:nvPr/>
        </p:nvSpPr>
        <p:spPr>
          <a:xfrm rot="-5400000">
            <a:off x="3536000" y="717950"/>
            <a:ext cx="12408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int main</a:t>
            </a:r>
            <a:endParaRPr sz="1800" b="1"/>
          </a:p>
        </p:txBody>
      </p:sp>
      <p:sp>
        <p:nvSpPr>
          <p:cNvPr id="1123" name="Google Shape;1123;p66"/>
          <p:cNvSpPr txBox="1"/>
          <p:nvPr/>
        </p:nvSpPr>
        <p:spPr>
          <a:xfrm rot="-2700000">
            <a:off x="2416184" y="1345516"/>
            <a:ext cx="1710208" cy="3525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function call</a:t>
            </a:r>
            <a:endParaRPr sz="1800" b="1"/>
          </a:p>
        </p:txBody>
      </p:sp>
      <p:sp>
        <p:nvSpPr>
          <p:cNvPr id="1124" name="Google Shape;1124;p66"/>
          <p:cNvSpPr txBox="1"/>
          <p:nvPr/>
        </p:nvSpPr>
        <p:spPr>
          <a:xfrm rot="-1416247">
            <a:off x="2984471" y="2347496"/>
            <a:ext cx="857111" cy="35264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tipos</a:t>
            </a:r>
            <a:endParaRPr sz="1800" b="1"/>
          </a:p>
        </p:txBody>
      </p:sp>
      <p:sp>
        <p:nvSpPr>
          <p:cNvPr id="1125" name="Google Shape;1125;p66"/>
          <p:cNvSpPr txBox="1"/>
          <p:nvPr/>
        </p:nvSpPr>
        <p:spPr>
          <a:xfrm rot="2031183">
            <a:off x="4439728" y="3808563"/>
            <a:ext cx="2398644" cy="352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function call</a:t>
            </a:r>
            <a:endParaRPr sz="1800" b="1"/>
          </a:p>
        </p:txBody>
      </p:sp>
      <p:sp>
        <p:nvSpPr>
          <p:cNvPr id="1126" name="Google Shape;1126;p66"/>
          <p:cNvSpPr txBox="1"/>
          <p:nvPr/>
        </p:nvSpPr>
        <p:spPr>
          <a:xfrm rot="1917963">
            <a:off x="4499631" y="1258522"/>
            <a:ext cx="1297088" cy="3525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int j = 10;</a:t>
            </a:r>
            <a:endParaRPr sz="1800" b="1"/>
          </a:p>
        </p:txBody>
      </p:sp>
      <p:sp>
        <p:nvSpPr>
          <p:cNvPr id="1127" name="Google Shape;1127;p66"/>
          <p:cNvSpPr txBox="1"/>
          <p:nvPr/>
        </p:nvSpPr>
        <p:spPr>
          <a:xfrm rot="1747975">
            <a:off x="4398163" y="2464524"/>
            <a:ext cx="2323774" cy="3524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for (i = 0; i &lt; n; i++)</a:t>
            </a:r>
            <a:endParaRPr sz="1800" b="1"/>
          </a:p>
        </p:txBody>
      </p:sp>
      <p:sp>
        <p:nvSpPr>
          <p:cNvPr id="1128" name="Google Shape;1128;p66"/>
          <p:cNvSpPr txBox="1"/>
          <p:nvPr/>
        </p:nvSpPr>
        <p:spPr>
          <a:xfrm rot="5400000">
            <a:off x="3594400" y="4143425"/>
            <a:ext cx="12969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while</a:t>
            </a:r>
            <a:endParaRPr sz="1800" b="1"/>
          </a:p>
        </p:txBody>
      </p:sp>
      <p:sp>
        <p:nvSpPr>
          <p:cNvPr id="1129" name="Google Shape;1129;p66"/>
          <p:cNvSpPr txBox="1"/>
          <p:nvPr/>
        </p:nvSpPr>
        <p:spPr>
          <a:xfrm>
            <a:off x="1807800" y="2614725"/>
            <a:ext cx="12969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do while</a:t>
            </a:r>
            <a:endParaRPr sz="1800" b="1"/>
          </a:p>
        </p:txBody>
      </p:sp>
      <p:sp>
        <p:nvSpPr>
          <p:cNvPr id="1130" name="Google Shape;1130;p66"/>
          <p:cNvSpPr txBox="1"/>
          <p:nvPr/>
        </p:nvSpPr>
        <p:spPr>
          <a:xfrm>
            <a:off x="4057750" y="3120625"/>
            <a:ext cx="3702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if</a:t>
            </a:r>
            <a:endParaRPr sz="1800" b="1"/>
          </a:p>
        </p:txBody>
      </p:sp>
      <p:sp>
        <p:nvSpPr>
          <p:cNvPr id="1131" name="Google Shape;1131;p66"/>
          <p:cNvSpPr txBox="1"/>
          <p:nvPr/>
        </p:nvSpPr>
        <p:spPr>
          <a:xfrm rot="-5400000">
            <a:off x="3461825" y="2161825"/>
            <a:ext cx="1457400" cy="3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if-then-else</a:t>
            </a:r>
            <a:endParaRPr sz="1800" b="1"/>
          </a:p>
        </p:txBody>
      </p:sp>
      <p:sp>
        <p:nvSpPr>
          <p:cNvPr id="1132" name="Google Shape;1132;p66"/>
          <p:cNvSpPr txBox="1"/>
          <p:nvPr/>
        </p:nvSpPr>
        <p:spPr>
          <a:xfrm rot="-2355684">
            <a:off x="4166993" y="4505032"/>
            <a:ext cx="1597511" cy="3526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statement</a:t>
            </a:r>
            <a:endParaRPr sz="1800" b="1"/>
          </a:p>
        </p:txBody>
      </p:sp>
      <p:sp>
        <p:nvSpPr>
          <p:cNvPr id="1133" name="Google Shape;1133;p66"/>
          <p:cNvSpPr txBox="1"/>
          <p:nvPr/>
        </p:nvSpPr>
        <p:spPr>
          <a:xfrm rot="3092273">
            <a:off x="2246339" y="3493741"/>
            <a:ext cx="1412225" cy="3525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134" name="Google Shape;1134;p66"/>
          <p:cNvSpPr txBox="1"/>
          <p:nvPr/>
        </p:nvSpPr>
        <p:spPr>
          <a:xfrm rot="4055297">
            <a:off x="6038985" y="5060183"/>
            <a:ext cx="1480094" cy="3524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135" name="Google Shape;1135;p66"/>
          <p:cNvSpPr txBox="1"/>
          <p:nvPr/>
        </p:nvSpPr>
        <p:spPr>
          <a:xfrm rot="-2178694">
            <a:off x="717956" y="3252711"/>
            <a:ext cx="1440788" cy="35257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expression</a:t>
            </a:r>
            <a:endParaRPr sz="1800" b="1"/>
          </a:p>
        </p:txBody>
      </p:sp>
      <p:sp>
        <p:nvSpPr>
          <p:cNvPr id="1136" name="Google Shape;1136;p66"/>
          <p:cNvSpPr txBox="1"/>
          <p:nvPr/>
        </p:nvSpPr>
        <p:spPr>
          <a:xfrm rot="-2916604">
            <a:off x="5618639" y="5914841"/>
            <a:ext cx="1236425" cy="352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variable</a:t>
            </a:r>
            <a:endParaRPr sz="1800" b="1"/>
          </a:p>
        </p:txBody>
      </p:sp>
      <p:sp>
        <p:nvSpPr>
          <p:cNvPr id="1137" name="Google Shape;1137;p66"/>
          <p:cNvSpPr txBox="1"/>
          <p:nvPr/>
        </p:nvSpPr>
        <p:spPr>
          <a:xfrm rot="2923047">
            <a:off x="6950771" y="6031847"/>
            <a:ext cx="1020806" cy="3524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number</a:t>
            </a:r>
            <a:endParaRPr sz="1800" b="1"/>
          </a:p>
        </p:txBody>
      </p:sp>
      <p:sp>
        <p:nvSpPr>
          <p:cNvPr id="1138" name="Google Shape;1138;p66"/>
          <p:cNvSpPr/>
          <p:nvPr/>
        </p:nvSpPr>
        <p:spPr>
          <a:xfrm rot="-3896900">
            <a:off x="620566" y="2672397"/>
            <a:ext cx="1746098" cy="1513251"/>
          </a:xfrm>
          <a:custGeom>
            <a:avLst/>
            <a:gdLst/>
            <a:ahLst/>
            <a:cxnLst/>
            <a:rect l="l" t="t" r="r" b="b"/>
            <a:pathLst>
              <a:path w="49755" h="43269" extrusionOk="0">
                <a:moveTo>
                  <a:pt x="20583" y="0"/>
                </a:moveTo>
                <a:cubicBezTo>
                  <a:pt x="14064" y="2329"/>
                  <a:pt x="6554" y="4655"/>
                  <a:pt x="2553" y="10304"/>
                </a:cubicBezTo>
                <a:cubicBezTo>
                  <a:pt x="-797" y="15034"/>
                  <a:pt x="-751" y="22719"/>
                  <a:pt x="2231" y="27690"/>
                </a:cubicBezTo>
                <a:cubicBezTo>
                  <a:pt x="9746" y="40218"/>
                  <a:pt x="32608" y="48215"/>
                  <a:pt x="44409" y="39603"/>
                </a:cubicBezTo>
                <a:cubicBezTo>
                  <a:pt x="47511" y="37339"/>
                  <a:pt x="50339" y="33060"/>
                  <a:pt x="49561" y="29300"/>
                </a:cubicBezTo>
                <a:cubicBezTo>
                  <a:pt x="48395" y="23666"/>
                  <a:pt x="43625" y="19199"/>
                  <a:pt x="39257" y="15455"/>
                </a:cubicBezTo>
                <a:cubicBezTo>
                  <a:pt x="31479" y="8787"/>
                  <a:pt x="21050" y="5100"/>
                  <a:pt x="10924" y="3542"/>
                </a:cubicBezTo>
              </a:path>
            </a:pathLst>
          </a:custGeom>
          <a:noFill/>
          <a:ln w="28575" cap="flat" cmpd="sng">
            <a:solidFill>
              <a:srgbClr val="FF0000"/>
            </a:solidFill>
            <a:prstDash val="solid"/>
            <a:round/>
            <a:headEnd type="none" w="med" len="med"/>
            <a:tailEnd type="none" w="med" len="med"/>
          </a:ln>
        </p:spPr>
      </p:sp>
      <p:sp>
        <p:nvSpPr>
          <p:cNvPr id="1141" name="Google Shape;1141;p66"/>
          <p:cNvSpPr/>
          <p:nvPr/>
        </p:nvSpPr>
        <p:spPr>
          <a:xfrm rot="-9514848">
            <a:off x="4249270" y="964628"/>
            <a:ext cx="938384" cy="701859"/>
          </a:xfrm>
          <a:custGeom>
            <a:avLst/>
            <a:gdLst/>
            <a:ahLst/>
            <a:cxnLst/>
            <a:rect l="l" t="t" r="r" b="b"/>
            <a:pathLst>
              <a:path w="49755" h="43269" extrusionOk="0">
                <a:moveTo>
                  <a:pt x="20583" y="0"/>
                </a:moveTo>
                <a:cubicBezTo>
                  <a:pt x="14064" y="2329"/>
                  <a:pt x="6554" y="4655"/>
                  <a:pt x="2553" y="10304"/>
                </a:cubicBezTo>
                <a:cubicBezTo>
                  <a:pt x="-797" y="15034"/>
                  <a:pt x="-751" y="22719"/>
                  <a:pt x="2231" y="27690"/>
                </a:cubicBezTo>
                <a:cubicBezTo>
                  <a:pt x="9746" y="40218"/>
                  <a:pt x="32608" y="48215"/>
                  <a:pt x="44409" y="39603"/>
                </a:cubicBezTo>
                <a:cubicBezTo>
                  <a:pt x="47511" y="37339"/>
                  <a:pt x="50339" y="33060"/>
                  <a:pt x="49561" y="29300"/>
                </a:cubicBezTo>
                <a:cubicBezTo>
                  <a:pt x="48395" y="23666"/>
                  <a:pt x="43625" y="19199"/>
                  <a:pt x="39257" y="15455"/>
                </a:cubicBezTo>
                <a:cubicBezTo>
                  <a:pt x="31479" y="8787"/>
                  <a:pt x="21050" y="5100"/>
                  <a:pt x="10924" y="3542"/>
                </a:cubicBezTo>
              </a:path>
            </a:pathLst>
          </a:custGeom>
          <a:noFill/>
          <a:ln w="28575" cap="flat" cmpd="sng">
            <a:solidFill>
              <a:srgbClr val="FF0000"/>
            </a:solidFill>
            <a:prstDash val="solid"/>
            <a:round/>
            <a:headEnd type="none" w="med" len="med"/>
            <a:tailEnd type="none" w="med" len="med"/>
          </a:ln>
        </p:spPr>
      </p:sp>
      <p:sp>
        <p:nvSpPr>
          <p:cNvPr id="56" name="TextBox 55"/>
          <p:cNvSpPr txBox="1"/>
          <p:nvPr/>
        </p:nvSpPr>
        <p:spPr>
          <a:xfrm>
            <a:off x="5795460" y="1855434"/>
            <a:ext cx="1428629" cy="700131"/>
          </a:xfrm>
          <a:prstGeom prst="rect">
            <a:avLst/>
          </a:prstGeom>
          <a:solidFill>
            <a:schemeClr val="tx1"/>
          </a:solidFill>
        </p:spPr>
        <p:txBody>
          <a:bodyPr wrap="none" lIns="324000" tIns="140400" rIns="324000" bIns="187200" rtlCol="0">
            <a:spAutoFit/>
          </a:bodyPr>
          <a:lstStyle/>
          <a:p>
            <a:r>
              <a:rPr lang="en-US" sz="2400">
                <a:solidFill>
                  <a:schemeClr val="bg1"/>
                </a:solidFill>
              </a:rPr>
              <a:t>j = 10</a:t>
            </a:r>
          </a:p>
        </p:txBody>
      </p:sp>
      <p:sp>
        <p:nvSpPr>
          <p:cNvPr id="57" name="TextBox 56"/>
          <p:cNvSpPr txBox="1"/>
          <p:nvPr/>
        </p:nvSpPr>
        <p:spPr>
          <a:xfrm>
            <a:off x="2677477" y="3402319"/>
            <a:ext cx="1937732" cy="700131"/>
          </a:xfrm>
          <a:prstGeom prst="rect">
            <a:avLst/>
          </a:prstGeom>
          <a:solidFill>
            <a:schemeClr val="tx1"/>
          </a:solidFill>
        </p:spPr>
        <p:txBody>
          <a:bodyPr wrap="none" lIns="324000" tIns="140400" rIns="324000" bIns="187200" rtlCol="0">
            <a:spAutoFit/>
          </a:bodyPr>
          <a:lstStyle/>
          <a:p>
            <a:r>
              <a:rPr lang="en-US" sz="2400">
                <a:solidFill>
                  <a:schemeClr val="bg1"/>
                </a:solidFill>
              </a:rPr>
              <a:t>0 ≤ j &lt; 10</a:t>
            </a:r>
          </a:p>
        </p:txBody>
      </p:sp>
      <p:pic>
        <p:nvPicPr>
          <p:cNvPr id="1140" name="Google Shape;1140;p66" descr="curved_arrow2.png"/>
          <p:cNvPicPr preferRelativeResize="0"/>
          <p:nvPr/>
        </p:nvPicPr>
        <p:blipFill rotWithShape="1">
          <a:blip r:embed="rId3">
            <a:alphaModFix/>
          </a:blip>
          <a:srcRect/>
          <a:stretch/>
        </p:blipFill>
        <p:spPr>
          <a:xfrm>
            <a:off x="1711300" y="2611988"/>
            <a:ext cx="2194800" cy="980700"/>
          </a:xfrm>
          <a:prstGeom prst="rect">
            <a:avLst/>
          </a:prstGeom>
          <a:noFill/>
          <a:ln>
            <a:noFill/>
          </a:ln>
        </p:spPr>
      </p:pic>
      <p:pic>
        <p:nvPicPr>
          <p:cNvPr id="1142" name="Google Shape;1142;p66" descr="curved_arrow2.png"/>
          <p:cNvPicPr preferRelativeResize="0"/>
          <p:nvPr/>
        </p:nvPicPr>
        <p:blipFill rotWithShape="1">
          <a:blip r:embed="rId3">
            <a:alphaModFix/>
          </a:blip>
          <a:srcRect/>
          <a:stretch/>
        </p:blipFill>
        <p:spPr>
          <a:xfrm>
            <a:off x="4738400" y="1035838"/>
            <a:ext cx="2194800" cy="9807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232"/>
        <p:cNvGrpSpPr/>
        <p:nvPr/>
      </p:nvGrpSpPr>
      <p:grpSpPr>
        <a:xfrm>
          <a:off x="0" y="0"/>
          <a:ext cx="0" cy="0"/>
          <a:chOff x="0" y="0"/>
          <a:chExt cx="0" cy="0"/>
        </a:xfrm>
      </p:grpSpPr>
      <p:sp>
        <p:nvSpPr>
          <p:cNvPr id="1233" name="Google Shape;1233;p71"/>
          <p:cNvSpPr txBox="1">
            <a:spLocks noGrp="1"/>
          </p:cNvSpPr>
          <p:nvPr>
            <p:ph type="title"/>
          </p:nvPr>
        </p:nvSpPr>
        <p:spPr>
          <a:xfrm>
            <a:off x="457200" y="274638"/>
            <a:ext cx="8229600" cy="1249362"/>
          </a:xfrm>
        </p:spPr>
        <p:txBody>
          <a:bodyPr/>
          <a:lstStyle/>
          <a:p>
            <a:pPr lvl="0" algn="l"/>
            <a:r>
              <a:rPr lang="en"/>
              <a:t>Symbolic Interval Analysis works by applying rules on the nodes of the program's AST</a:t>
            </a:r>
            <a:endParaRPr/>
          </a:p>
        </p:txBody>
      </p:sp>
      <p:sp>
        <p:nvSpPr>
          <p:cNvPr id="1234" name="Google Shape;1234;p71"/>
          <p:cNvSpPr/>
          <p:nvPr/>
        </p:nvSpPr>
        <p:spPr>
          <a:xfrm>
            <a:off x="3153225" y="1873163"/>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1"/>
          <p:cNvSpPr/>
          <p:nvPr/>
        </p:nvSpPr>
        <p:spPr>
          <a:xfrm>
            <a:off x="2254550" y="2749388"/>
            <a:ext cx="507000" cy="483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1"/>
          <p:cNvSpPr/>
          <p:nvPr/>
        </p:nvSpPr>
        <p:spPr>
          <a:xfrm>
            <a:off x="4051900" y="274938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7" name="Google Shape;1237;p71"/>
          <p:cNvCxnSpPr>
            <a:stCxn id="1234" idx="3"/>
            <a:endCxn id="1235" idx="7"/>
          </p:cNvCxnSpPr>
          <p:nvPr/>
        </p:nvCxnSpPr>
        <p:spPr>
          <a:xfrm flipH="1">
            <a:off x="2687173" y="2285429"/>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238" name="Google Shape;1238;p71"/>
          <p:cNvCxnSpPr>
            <a:stCxn id="1234" idx="5"/>
            <a:endCxn id="1236" idx="1"/>
          </p:cNvCxnSpPr>
          <p:nvPr/>
        </p:nvCxnSpPr>
        <p:spPr>
          <a:xfrm>
            <a:off x="3585977" y="2285429"/>
            <a:ext cx="540300" cy="534600"/>
          </a:xfrm>
          <a:prstGeom prst="straightConnector1">
            <a:avLst/>
          </a:prstGeom>
          <a:noFill/>
          <a:ln w="28575" cap="flat" cmpd="sng">
            <a:solidFill>
              <a:schemeClr val="dk2"/>
            </a:solidFill>
            <a:prstDash val="solid"/>
            <a:round/>
            <a:headEnd type="none" w="med" len="med"/>
            <a:tailEnd type="none" w="med" len="med"/>
          </a:ln>
        </p:spPr>
      </p:cxnSp>
      <p:sp>
        <p:nvSpPr>
          <p:cNvPr id="1239" name="Google Shape;1239;p71"/>
          <p:cNvSpPr/>
          <p:nvPr/>
        </p:nvSpPr>
        <p:spPr>
          <a:xfrm>
            <a:off x="2254550" y="274938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1"/>
          <p:cNvSpPr/>
          <p:nvPr/>
        </p:nvSpPr>
        <p:spPr>
          <a:xfrm>
            <a:off x="1355875" y="3625613"/>
            <a:ext cx="507000" cy="483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1"/>
          <p:cNvSpPr/>
          <p:nvPr/>
        </p:nvSpPr>
        <p:spPr>
          <a:xfrm>
            <a:off x="3153225" y="3625613"/>
            <a:ext cx="507000" cy="483000"/>
          </a:xfrm>
          <a:prstGeom prst="ellipse">
            <a:avLst/>
          </a:prstGeom>
          <a:solidFill>
            <a:srgbClr val="E69138"/>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2" name="Google Shape;1242;p71"/>
          <p:cNvCxnSpPr>
            <a:stCxn id="1239" idx="3"/>
            <a:endCxn id="1240" idx="7"/>
          </p:cNvCxnSpPr>
          <p:nvPr/>
        </p:nvCxnSpPr>
        <p:spPr>
          <a:xfrm flipH="1">
            <a:off x="1788498" y="3161654"/>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243" name="Google Shape;1243;p71"/>
          <p:cNvCxnSpPr>
            <a:stCxn id="1239" idx="5"/>
            <a:endCxn id="1241" idx="1"/>
          </p:cNvCxnSpPr>
          <p:nvPr/>
        </p:nvCxnSpPr>
        <p:spPr>
          <a:xfrm>
            <a:off x="2687302" y="3161654"/>
            <a:ext cx="540300" cy="534600"/>
          </a:xfrm>
          <a:prstGeom prst="straightConnector1">
            <a:avLst/>
          </a:prstGeom>
          <a:noFill/>
          <a:ln w="28575" cap="flat" cmpd="sng">
            <a:solidFill>
              <a:schemeClr val="dk2"/>
            </a:solidFill>
            <a:prstDash val="solid"/>
            <a:round/>
            <a:headEnd type="none" w="med" len="med"/>
            <a:tailEnd type="none" w="med" len="med"/>
          </a:ln>
        </p:spPr>
      </p:cxnSp>
      <p:sp>
        <p:nvSpPr>
          <p:cNvPr id="1244" name="Google Shape;1244;p71"/>
          <p:cNvSpPr/>
          <p:nvPr/>
        </p:nvSpPr>
        <p:spPr>
          <a:xfrm>
            <a:off x="1355863" y="3625613"/>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1"/>
          <p:cNvSpPr/>
          <p:nvPr/>
        </p:nvSpPr>
        <p:spPr>
          <a:xfrm>
            <a:off x="457188" y="450183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1"/>
          <p:cNvSpPr/>
          <p:nvPr/>
        </p:nvSpPr>
        <p:spPr>
          <a:xfrm>
            <a:off x="2254538" y="450183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7" name="Google Shape;1247;p71"/>
          <p:cNvCxnSpPr>
            <a:stCxn id="1244" idx="3"/>
            <a:endCxn id="1245" idx="7"/>
          </p:cNvCxnSpPr>
          <p:nvPr/>
        </p:nvCxnSpPr>
        <p:spPr>
          <a:xfrm flipH="1">
            <a:off x="889811" y="4037879"/>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248" name="Google Shape;1248;p71"/>
          <p:cNvCxnSpPr>
            <a:stCxn id="1244" idx="5"/>
            <a:endCxn id="1246" idx="1"/>
          </p:cNvCxnSpPr>
          <p:nvPr/>
        </p:nvCxnSpPr>
        <p:spPr>
          <a:xfrm>
            <a:off x="1788614" y="4037879"/>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249" name="Google Shape;1249;p71"/>
          <p:cNvCxnSpPr>
            <a:stCxn id="1236" idx="5"/>
          </p:cNvCxnSpPr>
          <p:nvPr/>
        </p:nvCxnSpPr>
        <p:spPr>
          <a:xfrm>
            <a:off x="4484652" y="3161654"/>
            <a:ext cx="555900" cy="538800"/>
          </a:xfrm>
          <a:prstGeom prst="straightConnector1">
            <a:avLst/>
          </a:prstGeom>
          <a:noFill/>
          <a:ln w="28575" cap="flat" cmpd="sng">
            <a:solidFill>
              <a:schemeClr val="dk2"/>
            </a:solidFill>
            <a:prstDash val="dash"/>
            <a:round/>
            <a:headEnd type="none" w="med" len="med"/>
            <a:tailEnd type="none" w="med" len="med"/>
          </a:ln>
        </p:spPr>
      </p:cxnSp>
      <p:cxnSp>
        <p:nvCxnSpPr>
          <p:cNvPr id="1250" name="Google Shape;1250;p71"/>
          <p:cNvCxnSpPr>
            <a:stCxn id="1241" idx="5"/>
          </p:cNvCxnSpPr>
          <p:nvPr/>
        </p:nvCxnSpPr>
        <p:spPr>
          <a:xfrm>
            <a:off x="3585977" y="4037879"/>
            <a:ext cx="548100" cy="531900"/>
          </a:xfrm>
          <a:prstGeom prst="straightConnector1">
            <a:avLst/>
          </a:prstGeom>
          <a:noFill/>
          <a:ln w="28575" cap="flat" cmpd="sng">
            <a:solidFill>
              <a:schemeClr val="dk2"/>
            </a:solidFill>
            <a:prstDash val="dash"/>
            <a:round/>
            <a:headEnd type="none" w="med" len="med"/>
            <a:tailEnd type="none" w="med" len="med"/>
          </a:ln>
        </p:spPr>
      </p:cxnSp>
      <p:cxnSp>
        <p:nvCxnSpPr>
          <p:cNvPr id="1251" name="Google Shape;1251;p71"/>
          <p:cNvCxnSpPr>
            <a:stCxn id="1234" idx="1"/>
            <a:endCxn id="1245" idx="1"/>
          </p:cNvCxnSpPr>
          <p:nvPr/>
        </p:nvCxnSpPr>
        <p:spPr>
          <a:xfrm flipH="1">
            <a:off x="531373" y="1943896"/>
            <a:ext cx="2696100" cy="2628600"/>
          </a:xfrm>
          <a:prstGeom prst="straightConnector1">
            <a:avLst/>
          </a:prstGeom>
          <a:noFill/>
          <a:ln w="76200" cap="flat" cmpd="sng">
            <a:solidFill>
              <a:srgbClr val="0000FF"/>
            </a:solidFill>
            <a:prstDash val="solid"/>
            <a:round/>
            <a:headEnd type="none" w="med" len="med"/>
            <a:tailEnd type="none" w="med" len="med"/>
          </a:ln>
        </p:spPr>
      </p:cxnSp>
      <p:cxnSp>
        <p:nvCxnSpPr>
          <p:cNvPr id="1252" name="Google Shape;1252;p71"/>
          <p:cNvCxnSpPr>
            <a:stCxn id="1245" idx="1"/>
            <a:endCxn id="1246" idx="1"/>
          </p:cNvCxnSpPr>
          <p:nvPr/>
        </p:nvCxnSpPr>
        <p:spPr>
          <a:xfrm rot="-5400000" flipH="1">
            <a:off x="1429786" y="3674221"/>
            <a:ext cx="600" cy="1797300"/>
          </a:xfrm>
          <a:prstGeom prst="curvedConnector3">
            <a:avLst>
              <a:gd name="adj1" fmla="val -51476452"/>
            </a:avLst>
          </a:prstGeom>
          <a:noFill/>
          <a:ln w="76200" cap="flat" cmpd="sng">
            <a:solidFill>
              <a:srgbClr val="0000FF"/>
            </a:solidFill>
            <a:prstDash val="solid"/>
            <a:round/>
            <a:headEnd type="none" w="med" len="med"/>
            <a:tailEnd type="none" w="med" len="med"/>
          </a:ln>
        </p:spPr>
      </p:cxnSp>
      <p:cxnSp>
        <p:nvCxnSpPr>
          <p:cNvPr id="1253" name="Google Shape;1253;p71"/>
          <p:cNvCxnSpPr>
            <a:stCxn id="1246" idx="1"/>
            <a:endCxn id="1241" idx="1"/>
          </p:cNvCxnSpPr>
          <p:nvPr/>
        </p:nvCxnSpPr>
        <p:spPr>
          <a:xfrm rot="-5400000">
            <a:off x="2340036" y="3685021"/>
            <a:ext cx="876300" cy="898800"/>
          </a:xfrm>
          <a:prstGeom prst="curvedConnector3">
            <a:avLst>
              <a:gd name="adj1" fmla="val 135237"/>
            </a:avLst>
          </a:prstGeom>
          <a:noFill/>
          <a:ln w="76200" cap="flat" cmpd="sng">
            <a:solidFill>
              <a:srgbClr val="0000FF"/>
            </a:solidFill>
            <a:prstDash val="solid"/>
            <a:round/>
            <a:headEnd type="none" w="med" len="med"/>
            <a:tailEnd type="none" w="med" len="med"/>
          </a:ln>
        </p:spPr>
      </p:cxnSp>
      <p:sp>
        <p:nvSpPr>
          <p:cNvPr id="1254" name="Google Shape;1254;p71"/>
          <p:cNvSpPr/>
          <p:nvPr/>
        </p:nvSpPr>
        <p:spPr>
          <a:xfrm>
            <a:off x="3074825" y="1873175"/>
            <a:ext cx="245100" cy="2214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1"/>
          <p:cNvSpPr/>
          <p:nvPr/>
        </p:nvSpPr>
        <p:spPr>
          <a:xfrm rot="8866471">
            <a:off x="3135015" y="3549491"/>
            <a:ext cx="289731" cy="309796"/>
          </a:xfrm>
          <a:prstGeom prst="triangle">
            <a:avLst>
              <a:gd name="adj" fmla="val 50000"/>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1"/>
          <p:cNvSpPr/>
          <p:nvPr/>
        </p:nvSpPr>
        <p:spPr>
          <a:xfrm>
            <a:off x="457200" y="4456425"/>
            <a:ext cx="189900" cy="1842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1"/>
          <p:cNvSpPr/>
          <p:nvPr/>
        </p:nvSpPr>
        <p:spPr>
          <a:xfrm>
            <a:off x="2254550" y="4456425"/>
            <a:ext cx="189900" cy="1842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Straight Connector 27"/>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2"/>
          <p:cNvSpPr>
            <a:spLocks noGrp="1"/>
          </p:cNvSpPr>
          <p:nvPr>
            <p:ph type="title"/>
          </p:nvPr>
        </p:nvSpPr>
        <p:spPr>
          <a:xfrm>
            <a:off x="457200" y="274638"/>
            <a:ext cx="8229600" cy="1249362"/>
          </a:xfrm>
        </p:spPr>
        <p:txBody>
          <a:bodyPr/>
          <a:lstStyle/>
          <a:p>
            <a:pPr algn="l"/>
            <a:r>
              <a:rPr lang="en-US" dirty="0">
                <a:solidFill>
                  <a:schemeClr val="tx1">
                    <a:lumMod val="50000"/>
                    <a:lumOff val="50000"/>
                  </a:schemeClr>
                </a:solidFill>
              </a:rPr>
              <a:t>The goal of this work is to develop techniques to support the dynamic analysis of program parts</a:t>
            </a:r>
          </a:p>
        </p:txBody>
      </p:sp>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7239000" y="51054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Title 2"/>
          <p:cNvSpPr txBox="1">
            <a:spLocks/>
          </p:cNvSpPr>
          <p:nvPr/>
        </p:nvSpPr>
        <p:spPr>
          <a:xfrm>
            <a:off x="457200" y="2590800"/>
            <a:ext cx="8229600" cy="1524000"/>
          </a:xfrm>
          <a:prstGeom prst="rect">
            <a:avLst/>
          </a:prstGeom>
          <a:noFill/>
          <a:ln>
            <a:noFill/>
          </a:ln>
        </p:spPr>
        <p:txBody>
          <a:bodyPr spcFirstLastPara="1" wrap="square" lIns="91425" tIns="91425" rIns="91425" bIns="91425" anchor="ctr" anchorCtr="0"/>
          <a:lstStyle/>
          <a:p>
            <a:pPr marL="0" marR="0" lvl="0" indent="0" algn="ct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US" sz="3000" b="0" i="0" u="none" strike="noStrike" kern="0" cap="none" spc="0" normalizeH="0" baseline="0" noProof="0" dirty="0">
                <a:ln>
                  <a:noFill/>
                </a:ln>
                <a:solidFill>
                  <a:schemeClr val="dk1"/>
                </a:solidFill>
                <a:effectLst/>
                <a:uLnTx/>
                <a:uFillTx/>
                <a:latin typeface="Calibri"/>
                <a:ea typeface="Calibri"/>
                <a:cs typeface="Calibri"/>
                <a:sym typeface="Calibri"/>
              </a:rPr>
              <a:t>Our</a:t>
            </a:r>
            <a:r>
              <a:rPr kumimoji="0" lang="en-US" sz="3000" b="0" i="0" u="none" strike="noStrike" kern="0" cap="none" spc="0" normalizeH="0" noProof="0" dirty="0">
                <a:ln>
                  <a:noFill/>
                </a:ln>
                <a:solidFill>
                  <a:schemeClr val="dk1"/>
                </a:solidFill>
                <a:effectLst/>
                <a:uLnTx/>
                <a:uFillTx/>
                <a:latin typeface="Calibri"/>
                <a:ea typeface="Calibri"/>
                <a:cs typeface="Calibri"/>
                <a:sym typeface="Calibri"/>
              </a:rPr>
              <a:t> </a:t>
            </a:r>
            <a:r>
              <a:rPr kumimoji="0" lang="en-US" sz="3000" b="0" i="0" u="none" strike="noStrike" kern="0" cap="none" spc="0" normalizeH="0" baseline="0" noProof="0" dirty="0">
                <a:ln>
                  <a:noFill/>
                </a:ln>
                <a:solidFill>
                  <a:schemeClr val="dk1"/>
                </a:solidFill>
                <a:effectLst/>
                <a:uLnTx/>
                <a:uFillTx/>
                <a:latin typeface="Calibri"/>
                <a:ea typeface="Calibri"/>
                <a:cs typeface="Calibri"/>
                <a:sym typeface="Calibri"/>
              </a:rPr>
              <a:t>insight is the observation</a:t>
            </a:r>
            <a:r>
              <a:rPr kumimoji="0" lang="en-US" sz="3000" b="0" i="0" u="none" strike="noStrike" kern="0" cap="none" spc="0" normalizeH="0" noProof="0" dirty="0">
                <a:ln>
                  <a:noFill/>
                </a:ln>
                <a:solidFill>
                  <a:schemeClr val="dk1"/>
                </a:solidFill>
                <a:effectLst/>
                <a:uLnTx/>
                <a:uFillTx/>
                <a:latin typeface="Calibri"/>
                <a:ea typeface="Calibri"/>
                <a:cs typeface="Calibri"/>
                <a:sym typeface="Calibri"/>
              </a:rPr>
              <a:t> that many array accesses in actual programs can be grouped into a category of expressions that are easy to bound</a:t>
            </a:r>
            <a:endParaRPr kumimoji="0" lang="en-US" sz="30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 name="Title 2"/>
          <p:cNvSpPr txBox="1">
            <a:spLocks/>
          </p:cNvSpPr>
          <p:nvPr/>
        </p:nvSpPr>
        <p:spPr>
          <a:xfrm>
            <a:off x="457200" y="5105400"/>
            <a:ext cx="8229600" cy="12493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US" sz="3000" b="0" i="0" u="none" strike="noStrike" kern="0" cap="none" spc="0" normalizeH="0" baseline="0" noProof="0" dirty="0">
                <a:ln>
                  <a:noFill/>
                </a:ln>
                <a:solidFill>
                  <a:schemeClr val="tx1">
                    <a:lumMod val="50000"/>
                    <a:lumOff val="50000"/>
                  </a:schemeClr>
                </a:solidFill>
                <a:effectLst/>
                <a:uLnTx/>
                <a:uFillTx/>
                <a:latin typeface="Calibri"/>
                <a:ea typeface="Calibri"/>
                <a:cs typeface="Calibri"/>
                <a:sym typeface="Calibri"/>
              </a:rPr>
              <a:t>We want to produce inputs that will not cause out-of-bounds</a:t>
            </a:r>
            <a:r>
              <a:rPr kumimoji="0" lang="en-US" sz="3000" b="0" i="0" u="none" strike="noStrike" kern="0" cap="none" spc="0" normalizeH="0" noProof="0" dirty="0">
                <a:ln>
                  <a:noFill/>
                </a:ln>
                <a:solidFill>
                  <a:schemeClr val="tx1">
                    <a:lumMod val="50000"/>
                    <a:lumOff val="50000"/>
                  </a:schemeClr>
                </a:solidFill>
                <a:effectLst/>
                <a:uLnTx/>
                <a:uFillTx/>
                <a:latin typeface="Calibri"/>
                <a:ea typeface="Calibri"/>
                <a:cs typeface="Calibri"/>
                <a:sym typeface="Calibri"/>
              </a:rPr>
              <a:t> memory accesses during testing</a:t>
            </a:r>
            <a:endParaRPr kumimoji="0" lang="en-US" sz="3000" b="0" i="0" u="none" strike="noStrike" kern="0" cap="none" spc="0" normalizeH="0" baseline="0" noProof="0" dirty="0">
              <a:ln>
                <a:noFill/>
              </a:ln>
              <a:solidFill>
                <a:schemeClr val="tx1">
                  <a:lumMod val="50000"/>
                  <a:lumOff val="50000"/>
                </a:schemeClr>
              </a:solidFill>
              <a:effectLst/>
              <a:uLnTx/>
              <a:uFillTx/>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292"/>
        <p:cNvGrpSpPr/>
        <p:nvPr/>
      </p:nvGrpSpPr>
      <p:grpSpPr>
        <a:xfrm>
          <a:off x="0" y="0"/>
          <a:ext cx="0" cy="0"/>
          <a:chOff x="0" y="0"/>
          <a:chExt cx="0" cy="0"/>
        </a:xfrm>
      </p:grpSpPr>
      <p:sp>
        <p:nvSpPr>
          <p:cNvPr id="1293" name="Google Shape;1293;p73"/>
          <p:cNvSpPr/>
          <p:nvPr/>
        </p:nvSpPr>
        <p:spPr>
          <a:xfrm>
            <a:off x="8148625" y="6174421"/>
            <a:ext cx="781800" cy="719400"/>
          </a:xfrm>
          <a:prstGeom prst="round2SameRect">
            <a:avLst>
              <a:gd name="adj1" fmla="val 16667"/>
              <a:gd name="adj2" fmla="val 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3"/>
          <p:cNvSpPr/>
          <p:nvPr/>
        </p:nvSpPr>
        <p:spPr>
          <a:xfrm rot="-6208072">
            <a:off x="7633121" y="5689415"/>
            <a:ext cx="924191" cy="355429"/>
          </a:xfrm>
          <a:prstGeom prst="flowChartTerminator">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3"/>
          <p:cNvSpPr txBox="1">
            <a:spLocks noGrp="1"/>
          </p:cNvSpPr>
          <p:nvPr>
            <p:ph type="title"/>
          </p:nvPr>
        </p:nvSpPr>
        <p:spPr/>
        <p:txBody>
          <a:bodyPr/>
          <a:lstStyle/>
          <a:p>
            <a:pPr lvl="0"/>
            <a:r>
              <a:rPr lang="en"/>
              <a:t>Abstract Interpretation</a:t>
            </a:r>
            <a:endParaRPr/>
          </a:p>
        </p:txBody>
      </p:sp>
      <p:pic>
        <p:nvPicPr>
          <p:cNvPr id="1296" name="Google Shape;1296;p73" descr="rules_ra.png"/>
          <p:cNvPicPr preferRelativeResize="0"/>
          <p:nvPr/>
        </p:nvPicPr>
        <p:blipFill>
          <a:blip r:embed="rId3">
            <a:alphaModFix/>
          </a:blip>
          <a:stretch>
            <a:fillRect/>
          </a:stretch>
        </p:blipFill>
        <p:spPr>
          <a:xfrm>
            <a:off x="152401" y="2063996"/>
            <a:ext cx="8839197" cy="2730008"/>
          </a:xfrm>
          <a:prstGeom prst="rect">
            <a:avLst/>
          </a:prstGeom>
          <a:noFill/>
          <a:ln>
            <a:noFill/>
          </a:ln>
        </p:spPr>
      </p:pic>
      <p:sp>
        <p:nvSpPr>
          <p:cNvPr id="1298" name="Google Shape;1298;p73"/>
          <p:cNvSpPr/>
          <p:nvPr/>
        </p:nvSpPr>
        <p:spPr>
          <a:xfrm>
            <a:off x="8117575" y="5289008"/>
            <a:ext cx="843900" cy="8349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9" name="Google Shape;1299;p73"/>
          <p:cNvPicPr preferRelativeResize="0"/>
          <p:nvPr/>
        </p:nvPicPr>
        <p:blipFill>
          <a:blip r:embed="rId4">
            <a:alphaModFix/>
          </a:blip>
          <a:stretch>
            <a:fillRect/>
          </a:stretch>
        </p:blipFill>
        <p:spPr>
          <a:xfrm>
            <a:off x="7525850" y="4621383"/>
            <a:ext cx="1618150" cy="1618150"/>
          </a:xfrm>
          <a:prstGeom prst="rect">
            <a:avLst/>
          </a:prstGeom>
          <a:noFill/>
          <a:ln>
            <a:noFill/>
          </a:ln>
        </p:spPr>
      </p:pic>
      <p:sp>
        <p:nvSpPr>
          <p:cNvPr id="1300" name="Google Shape;1300;p73"/>
          <p:cNvSpPr/>
          <p:nvPr/>
        </p:nvSpPr>
        <p:spPr>
          <a:xfrm rot="4617295">
            <a:off x="8347133" y="5791572"/>
            <a:ext cx="799530" cy="355372"/>
          </a:xfrm>
          <a:prstGeom prst="flowChartTerminator">
            <a:avLst/>
          </a:prstGeom>
          <a:solidFill>
            <a:srgbClr val="00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0" y="6334780"/>
            <a:ext cx="7525850" cy="523220"/>
          </a:xfrm>
          <a:prstGeom prst="rect">
            <a:avLst/>
          </a:prstGeom>
          <a:noFill/>
        </p:spPr>
        <p:txBody>
          <a:bodyPr wrap="square" rtlCol="0">
            <a:spAutoFit/>
          </a:bodyPr>
          <a:lstStyle/>
          <a:p>
            <a:r>
              <a:t>Abstract interpretation: a unified lattice model for static analysis of programs by construction or approximation of fixpoints</a:t>
            </a:r>
            <a:r>
              <a:rPr lang="x-none"/>
              <a:t>, POPL'77</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1336"/>
        <p:cNvGrpSpPr/>
        <p:nvPr/>
      </p:nvGrpSpPr>
      <p:grpSpPr>
        <a:xfrm>
          <a:off x="0" y="0"/>
          <a:ext cx="0" cy="0"/>
          <a:chOff x="0" y="0"/>
          <a:chExt cx="0" cy="0"/>
        </a:xfrm>
      </p:grpSpPr>
      <p:sp>
        <p:nvSpPr>
          <p:cNvPr id="1337" name="Google Shape;1337;p75"/>
          <p:cNvSpPr/>
          <p:nvPr/>
        </p:nvSpPr>
        <p:spPr>
          <a:xfrm>
            <a:off x="3153225" y="1873163"/>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5"/>
          <p:cNvSpPr/>
          <p:nvPr/>
        </p:nvSpPr>
        <p:spPr>
          <a:xfrm>
            <a:off x="2254550" y="2749388"/>
            <a:ext cx="507000" cy="483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5"/>
          <p:cNvSpPr/>
          <p:nvPr/>
        </p:nvSpPr>
        <p:spPr>
          <a:xfrm>
            <a:off x="4051900" y="274938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0" name="Google Shape;1340;p75"/>
          <p:cNvCxnSpPr>
            <a:stCxn id="1337" idx="3"/>
            <a:endCxn id="1338" idx="7"/>
          </p:cNvCxnSpPr>
          <p:nvPr/>
        </p:nvCxnSpPr>
        <p:spPr>
          <a:xfrm flipH="1">
            <a:off x="2687173" y="2285429"/>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341" name="Google Shape;1341;p75"/>
          <p:cNvCxnSpPr>
            <a:stCxn id="1337" idx="5"/>
            <a:endCxn id="1339" idx="1"/>
          </p:cNvCxnSpPr>
          <p:nvPr/>
        </p:nvCxnSpPr>
        <p:spPr>
          <a:xfrm>
            <a:off x="3585977" y="2285429"/>
            <a:ext cx="540300" cy="534600"/>
          </a:xfrm>
          <a:prstGeom prst="straightConnector1">
            <a:avLst/>
          </a:prstGeom>
          <a:noFill/>
          <a:ln w="28575" cap="flat" cmpd="sng">
            <a:solidFill>
              <a:schemeClr val="dk2"/>
            </a:solidFill>
            <a:prstDash val="solid"/>
            <a:round/>
            <a:headEnd type="none" w="med" len="med"/>
            <a:tailEnd type="none" w="med" len="med"/>
          </a:ln>
        </p:spPr>
      </p:cxnSp>
      <p:sp>
        <p:nvSpPr>
          <p:cNvPr id="1342" name="Google Shape;1342;p75"/>
          <p:cNvSpPr/>
          <p:nvPr/>
        </p:nvSpPr>
        <p:spPr>
          <a:xfrm>
            <a:off x="2254550" y="274938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5"/>
          <p:cNvSpPr/>
          <p:nvPr/>
        </p:nvSpPr>
        <p:spPr>
          <a:xfrm>
            <a:off x="1355875" y="3625613"/>
            <a:ext cx="507000" cy="483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5"/>
          <p:cNvSpPr/>
          <p:nvPr/>
        </p:nvSpPr>
        <p:spPr>
          <a:xfrm>
            <a:off x="3153225" y="3625613"/>
            <a:ext cx="507000" cy="483000"/>
          </a:xfrm>
          <a:prstGeom prst="ellipse">
            <a:avLst/>
          </a:prstGeom>
          <a:solidFill>
            <a:srgbClr val="E69138"/>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5" name="Google Shape;1345;p75"/>
          <p:cNvCxnSpPr>
            <a:stCxn id="1342" idx="3"/>
            <a:endCxn id="1343" idx="7"/>
          </p:cNvCxnSpPr>
          <p:nvPr/>
        </p:nvCxnSpPr>
        <p:spPr>
          <a:xfrm flipH="1">
            <a:off x="1788498" y="3161654"/>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346" name="Google Shape;1346;p75"/>
          <p:cNvCxnSpPr>
            <a:stCxn id="1342" idx="5"/>
            <a:endCxn id="1344" idx="1"/>
          </p:cNvCxnSpPr>
          <p:nvPr/>
        </p:nvCxnSpPr>
        <p:spPr>
          <a:xfrm>
            <a:off x="2687302" y="3161654"/>
            <a:ext cx="540300" cy="534600"/>
          </a:xfrm>
          <a:prstGeom prst="straightConnector1">
            <a:avLst/>
          </a:prstGeom>
          <a:noFill/>
          <a:ln w="28575" cap="flat" cmpd="sng">
            <a:solidFill>
              <a:schemeClr val="dk2"/>
            </a:solidFill>
            <a:prstDash val="solid"/>
            <a:round/>
            <a:headEnd type="none" w="med" len="med"/>
            <a:tailEnd type="none" w="med" len="med"/>
          </a:ln>
        </p:spPr>
      </p:cxnSp>
      <p:sp>
        <p:nvSpPr>
          <p:cNvPr id="1347" name="Google Shape;1347;p75"/>
          <p:cNvSpPr/>
          <p:nvPr/>
        </p:nvSpPr>
        <p:spPr>
          <a:xfrm>
            <a:off x="1355863" y="3625613"/>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5"/>
          <p:cNvSpPr/>
          <p:nvPr/>
        </p:nvSpPr>
        <p:spPr>
          <a:xfrm>
            <a:off x="457188" y="450183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5"/>
          <p:cNvSpPr/>
          <p:nvPr/>
        </p:nvSpPr>
        <p:spPr>
          <a:xfrm>
            <a:off x="2254538" y="4501838"/>
            <a:ext cx="507000" cy="483000"/>
          </a:xfrm>
          <a:prstGeom prst="ellipse">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0" name="Google Shape;1350;p75"/>
          <p:cNvCxnSpPr>
            <a:stCxn id="1347" idx="3"/>
            <a:endCxn id="1348" idx="7"/>
          </p:cNvCxnSpPr>
          <p:nvPr/>
        </p:nvCxnSpPr>
        <p:spPr>
          <a:xfrm flipH="1">
            <a:off x="889811" y="4037879"/>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351" name="Google Shape;1351;p75"/>
          <p:cNvCxnSpPr>
            <a:stCxn id="1347" idx="5"/>
            <a:endCxn id="1349" idx="1"/>
          </p:cNvCxnSpPr>
          <p:nvPr/>
        </p:nvCxnSpPr>
        <p:spPr>
          <a:xfrm>
            <a:off x="1788614" y="4037879"/>
            <a:ext cx="540300" cy="534600"/>
          </a:xfrm>
          <a:prstGeom prst="straightConnector1">
            <a:avLst/>
          </a:prstGeom>
          <a:noFill/>
          <a:ln w="28575" cap="flat" cmpd="sng">
            <a:solidFill>
              <a:schemeClr val="dk2"/>
            </a:solidFill>
            <a:prstDash val="solid"/>
            <a:round/>
            <a:headEnd type="none" w="med" len="med"/>
            <a:tailEnd type="none" w="med" len="med"/>
          </a:ln>
        </p:spPr>
      </p:cxnSp>
      <p:cxnSp>
        <p:nvCxnSpPr>
          <p:cNvPr id="1352" name="Google Shape;1352;p75"/>
          <p:cNvCxnSpPr>
            <a:stCxn id="1339" idx="5"/>
          </p:cNvCxnSpPr>
          <p:nvPr/>
        </p:nvCxnSpPr>
        <p:spPr>
          <a:xfrm>
            <a:off x="4484652" y="3161654"/>
            <a:ext cx="555900" cy="538800"/>
          </a:xfrm>
          <a:prstGeom prst="straightConnector1">
            <a:avLst/>
          </a:prstGeom>
          <a:noFill/>
          <a:ln w="28575" cap="flat" cmpd="sng">
            <a:solidFill>
              <a:schemeClr val="dk2"/>
            </a:solidFill>
            <a:prstDash val="dash"/>
            <a:round/>
            <a:headEnd type="none" w="med" len="med"/>
            <a:tailEnd type="none" w="med" len="med"/>
          </a:ln>
        </p:spPr>
      </p:cxnSp>
      <p:cxnSp>
        <p:nvCxnSpPr>
          <p:cNvPr id="1353" name="Google Shape;1353;p75"/>
          <p:cNvCxnSpPr>
            <a:stCxn id="1344" idx="5"/>
          </p:cNvCxnSpPr>
          <p:nvPr/>
        </p:nvCxnSpPr>
        <p:spPr>
          <a:xfrm>
            <a:off x="3585977" y="4037879"/>
            <a:ext cx="548100" cy="531900"/>
          </a:xfrm>
          <a:prstGeom prst="straightConnector1">
            <a:avLst/>
          </a:prstGeom>
          <a:noFill/>
          <a:ln w="28575" cap="flat" cmpd="sng">
            <a:solidFill>
              <a:schemeClr val="dk2"/>
            </a:solidFill>
            <a:prstDash val="dash"/>
            <a:round/>
            <a:headEnd type="none" w="med" len="med"/>
            <a:tailEnd type="none" w="med" len="med"/>
          </a:ln>
        </p:spPr>
      </p:cxnSp>
      <p:cxnSp>
        <p:nvCxnSpPr>
          <p:cNvPr id="1354" name="Google Shape;1354;p75"/>
          <p:cNvCxnSpPr>
            <a:stCxn id="1337" idx="1"/>
            <a:endCxn id="1348" idx="1"/>
          </p:cNvCxnSpPr>
          <p:nvPr/>
        </p:nvCxnSpPr>
        <p:spPr>
          <a:xfrm flipH="1">
            <a:off x="531373" y="1943896"/>
            <a:ext cx="2696100" cy="2628600"/>
          </a:xfrm>
          <a:prstGeom prst="straightConnector1">
            <a:avLst/>
          </a:prstGeom>
          <a:noFill/>
          <a:ln w="76200" cap="flat" cmpd="sng">
            <a:solidFill>
              <a:srgbClr val="0000FF"/>
            </a:solidFill>
            <a:prstDash val="solid"/>
            <a:round/>
            <a:headEnd type="none" w="med" len="med"/>
            <a:tailEnd type="none" w="med" len="med"/>
          </a:ln>
        </p:spPr>
      </p:cxnSp>
      <p:cxnSp>
        <p:nvCxnSpPr>
          <p:cNvPr id="1355" name="Google Shape;1355;p75"/>
          <p:cNvCxnSpPr>
            <a:stCxn id="1348" idx="1"/>
            <a:endCxn id="1349" idx="1"/>
          </p:cNvCxnSpPr>
          <p:nvPr/>
        </p:nvCxnSpPr>
        <p:spPr>
          <a:xfrm rot="-5400000" flipH="1">
            <a:off x="1429786" y="3674221"/>
            <a:ext cx="600" cy="1797300"/>
          </a:xfrm>
          <a:prstGeom prst="curvedConnector3">
            <a:avLst>
              <a:gd name="adj1" fmla="val -51476452"/>
            </a:avLst>
          </a:prstGeom>
          <a:noFill/>
          <a:ln w="76200" cap="flat" cmpd="sng">
            <a:solidFill>
              <a:srgbClr val="0000FF"/>
            </a:solidFill>
            <a:prstDash val="solid"/>
            <a:round/>
            <a:headEnd type="none" w="med" len="med"/>
            <a:tailEnd type="none" w="med" len="med"/>
          </a:ln>
        </p:spPr>
      </p:cxnSp>
      <p:cxnSp>
        <p:nvCxnSpPr>
          <p:cNvPr id="1356" name="Google Shape;1356;p75"/>
          <p:cNvCxnSpPr>
            <a:stCxn id="1349" idx="1"/>
            <a:endCxn id="1344" idx="1"/>
          </p:cNvCxnSpPr>
          <p:nvPr/>
        </p:nvCxnSpPr>
        <p:spPr>
          <a:xfrm rot="-5400000">
            <a:off x="2340036" y="3685021"/>
            <a:ext cx="876300" cy="898800"/>
          </a:xfrm>
          <a:prstGeom prst="curvedConnector3">
            <a:avLst>
              <a:gd name="adj1" fmla="val 135237"/>
            </a:avLst>
          </a:prstGeom>
          <a:noFill/>
          <a:ln w="76200" cap="flat" cmpd="sng">
            <a:solidFill>
              <a:srgbClr val="0000FF"/>
            </a:solidFill>
            <a:prstDash val="solid"/>
            <a:round/>
            <a:headEnd type="none" w="med" len="med"/>
            <a:tailEnd type="none" w="med" len="med"/>
          </a:ln>
        </p:spPr>
      </p:cxnSp>
      <p:sp>
        <p:nvSpPr>
          <p:cNvPr id="1357" name="Google Shape;1357;p75"/>
          <p:cNvSpPr/>
          <p:nvPr/>
        </p:nvSpPr>
        <p:spPr>
          <a:xfrm>
            <a:off x="3074825" y="1873175"/>
            <a:ext cx="245100" cy="2214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5"/>
          <p:cNvSpPr/>
          <p:nvPr/>
        </p:nvSpPr>
        <p:spPr>
          <a:xfrm rot="8866471">
            <a:off x="3135015" y="3549491"/>
            <a:ext cx="289731" cy="309796"/>
          </a:xfrm>
          <a:prstGeom prst="triangle">
            <a:avLst>
              <a:gd name="adj" fmla="val 50000"/>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5"/>
          <p:cNvSpPr/>
          <p:nvPr/>
        </p:nvSpPr>
        <p:spPr>
          <a:xfrm>
            <a:off x="457200" y="4456425"/>
            <a:ext cx="189900" cy="1842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5"/>
          <p:cNvSpPr/>
          <p:nvPr/>
        </p:nvSpPr>
        <p:spPr>
          <a:xfrm>
            <a:off x="2254550" y="4456425"/>
            <a:ext cx="189900" cy="1842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1" name="Google Shape;1361;p75" descr="rule_ra.png"/>
          <p:cNvPicPr preferRelativeResize="0"/>
          <p:nvPr/>
        </p:nvPicPr>
        <p:blipFill>
          <a:blip r:embed="rId3">
            <a:alphaModFix/>
          </a:blip>
          <a:stretch>
            <a:fillRect/>
          </a:stretch>
        </p:blipFill>
        <p:spPr>
          <a:xfrm>
            <a:off x="4001600" y="4854228"/>
            <a:ext cx="4535600" cy="1045900"/>
          </a:xfrm>
          <a:prstGeom prst="rect">
            <a:avLst/>
          </a:prstGeom>
          <a:noFill/>
          <a:ln w="28575" cap="flat" cmpd="sng">
            <a:solidFill>
              <a:srgbClr val="FF0000"/>
            </a:solidFill>
            <a:prstDash val="solid"/>
            <a:round/>
            <a:headEnd type="none" w="sm" len="sm"/>
            <a:tailEnd type="none" w="sm" len="sm"/>
          </a:ln>
        </p:spPr>
      </p:pic>
      <p:sp>
        <p:nvSpPr>
          <p:cNvPr id="1362" name="Google Shape;1362;p75"/>
          <p:cNvSpPr txBox="1"/>
          <p:nvPr/>
        </p:nvSpPr>
        <p:spPr>
          <a:xfrm>
            <a:off x="5956475" y="2438925"/>
            <a:ext cx="2954100" cy="153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1364" name="Google Shape;1364;p75"/>
          <p:cNvCxnSpPr/>
          <p:nvPr/>
        </p:nvCxnSpPr>
        <p:spPr>
          <a:xfrm rot="10800000" flipH="1">
            <a:off x="3437050" y="3010325"/>
            <a:ext cx="3171300" cy="829200"/>
          </a:xfrm>
          <a:prstGeom prst="straightConnector1">
            <a:avLst/>
          </a:prstGeom>
          <a:noFill/>
          <a:ln w="9525" cap="flat" cmpd="sng">
            <a:solidFill>
              <a:srgbClr val="000000"/>
            </a:solidFill>
            <a:prstDash val="dash"/>
            <a:round/>
            <a:headEnd type="none" w="med" len="med"/>
            <a:tailEnd type="none" w="med" len="med"/>
          </a:ln>
        </p:spPr>
      </p:cxnSp>
      <p:cxnSp>
        <p:nvCxnSpPr>
          <p:cNvPr id="1365" name="Google Shape;1365;p75"/>
          <p:cNvCxnSpPr/>
          <p:nvPr/>
        </p:nvCxnSpPr>
        <p:spPr>
          <a:xfrm rot="10800000" flipH="1">
            <a:off x="3429000" y="3541575"/>
            <a:ext cx="3163500" cy="306000"/>
          </a:xfrm>
          <a:prstGeom prst="straightConnector1">
            <a:avLst/>
          </a:prstGeom>
          <a:noFill/>
          <a:ln w="9525" cap="flat" cmpd="sng">
            <a:solidFill>
              <a:srgbClr val="000000"/>
            </a:solidFill>
            <a:prstDash val="dash"/>
            <a:round/>
            <a:headEnd type="none" w="med" len="med"/>
            <a:tailEnd type="none" w="med" len="med"/>
          </a:ln>
        </p:spPr>
      </p:cxnSp>
      <p:pic>
        <p:nvPicPr>
          <p:cNvPr id="1366" name="Google Shape;1366;p75" descr="red-arrow-right.png"/>
          <p:cNvPicPr preferRelativeResize="0"/>
          <p:nvPr/>
        </p:nvPicPr>
        <p:blipFill>
          <a:blip r:embed="rId4">
            <a:alphaModFix/>
          </a:blip>
          <a:stretch>
            <a:fillRect/>
          </a:stretch>
        </p:blipFill>
        <p:spPr>
          <a:xfrm rot="5400000">
            <a:off x="5566600" y="3529375"/>
            <a:ext cx="1475275" cy="1300725"/>
          </a:xfrm>
          <a:prstGeom prst="rect">
            <a:avLst/>
          </a:prstGeom>
          <a:noFill/>
          <a:ln>
            <a:noFill/>
          </a:ln>
        </p:spPr>
      </p:pic>
      <p:sp>
        <p:nvSpPr>
          <p:cNvPr id="1367" name="Google Shape;1367;p75"/>
          <p:cNvSpPr txBox="1"/>
          <p:nvPr/>
        </p:nvSpPr>
        <p:spPr>
          <a:xfrm>
            <a:off x="6600425" y="2987750"/>
            <a:ext cx="1311900" cy="5409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ourier New"/>
                <a:ea typeface="Courier New"/>
                <a:cs typeface="Courier New"/>
                <a:sym typeface="Courier New"/>
              </a:rPr>
              <a:t>a = b;</a:t>
            </a:r>
            <a:endParaRPr sz="2400">
              <a:latin typeface="Courier New"/>
              <a:ea typeface="Courier New"/>
              <a:cs typeface="Courier New"/>
              <a:sym typeface="Courier New"/>
            </a:endParaRPr>
          </a:p>
        </p:txBody>
      </p:sp>
      <p:sp>
        <p:nvSpPr>
          <p:cNvPr id="34" name="Title 33"/>
          <p:cNvSpPr>
            <a:spLocks noGrp="1"/>
          </p:cNvSpPr>
          <p:nvPr>
            <p:ph type="title"/>
          </p:nvPr>
        </p:nvSpPr>
        <p:spPr/>
        <p:txBody>
          <a:bodyPr/>
          <a:lstStyle/>
          <a:p>
            <a:r>
              <a:rPr lang="en-US"/>
              <a:t>Visitors and Pattern Matching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Symbolic Summations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analyze and bound</a:t>
            </a:r>
            <a:endParaRPr/>
          </a:p>
        </p:txBody>
      </p:sp>
      <p:cxnSp>
        <p:nvCxnSpPr>
          <p:cNvPr id="6" name="Straight Connector 5"/>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Google Shape;839;p55"/>
          <p:cNvSpPr/>
          <p:nvPr/>
        </p:nvSpPr>
        <p:spPr>
          <a:xfrm>
            <a:off x="457200" y="1975950"/>
            <a:ext cx="4456200" cy="4151400"/>
          </a:xfrm>
          <a:prstGeom prst="foldedCorner">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0"/>
              </a:spcBef>
              <a:spcAft>
                <a:spcPts val="0"/>
              </a:spcAft>
              <a:buNone/>
            </a:pPr>
            <a:r>
              <a:rPr lang="en" sz="2400"/>
              <a:t>void initMatrix(int **</a:t>
            </a:r>
            <a:r>
              <a:rPr lang="en" sz="2400" b="1">
                <a:solidFill>
                  <a:srgbClr val="FF0000"/>
                </a:solidFill>
              </a:rPr>
              <a:t>v</a:t>
            </a:r>
            <a:r>
              <a:rPr lang="en" sz="2400"/>
              <a:t>, int </a:t>
            </a:r>
            <a:r>
              <a:rPr lang="en" sz="2400" b="1">
                <a:solidFill>
                  <a:srgbClr val="FF0000"/>
                </a:solidFill>
              </a:rPr>
              <a:t>n</a:t>
            </a:r>
            <a:r>
              <a:rPr lang="en" sz="2400"/>
              <a:t>) {</a:t>
            </a:r>
            <a:endParaRPr sz="2400"/>
          </a:p>
          <a:p>
            <a:pPr marL="0" lvl="0" indent="0" algn="l" rtl="0">
              <a:spcBef>
                <a:spcPts val="0"/>
              </a:spcBef>
              <a:spcAft>
                <a:spcPts val="0"/>
              </a:spcAft>
              <a:buNone/>
            </a:pPr>
            <a:r>
              <a:rPr lang="en" sz="2400"/>
              <a:t>  int i, j;</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  for (i = 0; i &lt; n; i++) {</a:t>
            </a:r>
            <a:endParaRPr sz="2400"/>
          </a:p>
          <a:p>
            <a:pPr marL="0" lvl="0" indent="0" algn="l" rtl="0">
              <a:spcBef>
                <a:spcPts val="0"/>
              </a:spcBef>
              <a:spcAft>
                <a:spcPts val="0"/>
              </a:spcAft>
              <a:buNone/>
            </a:pPr>
            <a:r>
              <a:rPr lang="en" sz="2400"/>
              <a:t>    for (j = 0; j &lt; n; j++) {</a:t>
            </a:r>
            <a:endParaRPr sz="2400"/>
          </a:p>
          <a:p>
            <a:pPr marL="0" lvl="0" indent="0" algn="l" rtl="0">
              <a:spcBef>
                <a:spcPts val="0"/>
              </a:spcBef>
              <a:spcAft>
                <a:spcPts val="0"/>
              </a:spcAft>
              <a:buNone/>
            </a:pPr>
            <a:r>
              <a:rPr lang="en" sz="2400"/>
              <a:t>      v[i][j] = 0;</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  }</a:t>
            </a:r>
            <a:endParaRPr sz="2400"/>
          </a:p>
          <a:p>
            <a:pPr marL="0" lvl="0" indent="0" algn="l" rtl="0">
              <a:spcBef>
                <a:spcPts val="0"/>
              </a:spcBef>
              <a:spcAft>
                <a:spcPts val="0"/>
              </a:spcAft>
              <a:buNone/>
            </a:pPr>
            <a:r>
              <a:rPr lang="en" sz="2400"/>
              <a:t>}</a:t>
            </a:r>
            <a:endParaRPr sz="2400"/>
          </a:p>
        </p:txBody>
      </p:sp>
      <p:sp>
        <p:nvSpPr>
          <p:cNvPr id="9" name="TextBox 8"/>
          <p:cNvSpPr txBox="1"/>
          <p:nvPr/>
        </p:nvSpPr>
        <p:spPr>
          <a:xfrm>
            <a:off x="5241561" y="1966869"/>
            <a:ext cx="3445239" cy="700131"/>
          </a:xfrm>
          <a:prstGeom prst="rect">
            <a:avLst/>
          </a:prstGeom>
          <a:solidFill>
            <a:schemeClr val="tx1"/>
          </a:solidFill>
        </p:spPr>
        <p:txBody>
          <a:bodyPr wrap="none" lIns="324000" tIns="140400" rIns="108000" bIns="187200" rtlCol="0">
            <a:spAutoFit/>
          </a:bodyPr>
          <a:lstStyle/>
          <a:p>
            <a:r>
              <a:rPr lang="en-US" sz="2400" i="1">
                <a:solidFill>
                  <a:schemeClr val="bg1"/>
                </a:solidFill>
                <a:latin typeface="Times New Roman"/>
                <a:cs typeface="Times New Roman"/>
              </a:rPr>
              <a:t>e = x</a:t>
            </a:r>
            <a:r>
              <a:rPr lang="en-US" sz="2400" baseline="-25000">
                <a:solidFill>
                  <a:schemeClr val="bg1"/>
                </a:solidFill>
                <a:latin typeface="Times New Roman"/>
                <a:cs typeface="Times New Roman"/>
              </a:rPr>
              <a:t>1</a:t>
            </a:r>
            <a:r>
              <a:rPr lang="en-US" sz="2400">
                <a:solidFill>
                  <a:schemeClr val="bg1"/>
                </a:solidFill>
                <a:latin typeface="Times New Roman"/>
                <a:cs typeface="Times New Roman"/>
              </a:rPr>
              <a:t> + </a:t>
            </a:r>
            <a:r>
              <a:rPr lang="en-US" sz="2400" i="1">
                <a:solidFill>
                  <a:schemeClr val="bg1"/>
                </a:solidFill>
                <a:latin typeface="Times New Roman"/>
                <a:cs typeface="Times New Roman"/>
              </a:rPr>
              <a:t>x</a:t>
            </a:r>
            <a:r>
              <a:rPr lang="en-US" sz="2400" baseline="-25000">
                <a:solidFill>
                  <a:schemeClr val="bg1"/>
                </a:solidFill>
                <a:latin typeface="Times New Roman"/>
                <a:cs typeface="Times New Roman"/>
              </a:rPr>
              <a:t>2</a:t>
            </a:r>
            <a:r>
              <a:rPr lang="en-US" sz="2400">
                <a:solidFill>
                  <a:schemeClr val="bg1"/>
                </a:solidFill>
                <a:latin typeface="Times New Roman"/>
                <a:cs typeface="Times New Roman"/>
              </a:rPr>
              <a:t> + ... + </a:t>
            </a:r>
            <a:r>
              <a:rPr lang="en-US" sz="2400" i="1">
                <a:solidFill>
                  <a:schemeClr val="bg1"/>
                </a:solidFill>
                <a:latin typeface="Times New Roman"/>
                <a:cs typeface="Times New Roman"/>
              </a:rPr>
              <a:t>x</a:t>
            </a:r>
            <a:r>
              <a:rPr lang="en-US" sz="2400" baseline="-25000">
                <a:solidFill>
                  <a:schemeClr val="bg1"/>
                </a:solidFill>
                <a:latin typeface="Times New Roman"/>
                <a:cs typeface="Times New Roman"/>
              </a:rPr>
              <a:t>n</a:t>
            </a:r>
            <a:r>
              <a:rPr lang="en-US" sz="2400">
                <a:solidFill>
                  <a:schemeClr val="bg1"/>
                </a:solidFill>
                <a:latin typeface="Times New Roman"/>
                <a:cs typeface="Times New Roman"/>
              </a:rPr>
              <a:t> + </a:t>
            </a:r>
            <a:r>
              <a:rPr lang="en-US" sz="2400" i="1">
                <a:solidFill>
                  <a:schemeClr val="bg1"/>
                </a:solidFill>
                <a:latin typeface="Times New Roman"/>
                <a:cs typeface="Times New Roman"/>
              </a:rPr>
              <a:t>c</a:t>
            </a:r>
          </a:p>
        </p:txBody>
      </p:sp>
      <p:sp>
        <p:nvSpPr>
          <p:cNvPr id="10" name="Freeform 9"/>
          <p:cNvSpPr/>
          <p:nvPr/>
        </p:nvSpPr>
        <p:spPr>
          <a:xfrm>
            <a:off x="1315683" y="2677409"/>
            <a:ext cx="4576291" cy="2878754"/>
          </a:xfrm>
          <a:custGeom>
            <a:avLst/>
            <a:gdLst>
              <a:gd name="connsiteX0" fmla="*/ 0 w 4576291"/>
              <a:gd name="connsiteY0" fmla="*/ 2070987 h 2965363"/>
              <a:gd name="connsiteX1" fmla="*/ 1784754 w 4576291"/>
              <a:gd name="connsiteY1" fmla="*/ 2620199 h 2965363"/>
              <a:gd name="connsiteX2" fmla="*/ 4576291 w 4576291"/>
              <a:gd name="connsiteY2" fmla="*/ 0 h 2965363"/>
            </a:gdLst>
            <a:ahLst/>
            <a:cxnLst>
              <a:cxn ang="0">
                <a:pos x="connsiteX0" y="connsiteY0"/>
              </a:cxn>
              <a:cxn ang="0">
                <a:pos x="connsiteX1" y="connsiteY1"/>
              </a:cxn>
              <a:cxn ang="0">
                <a:pos x="connsiteX2" y="connsiteY2"/>
              </a:cxn>
            </a:cxnLst>
            <a:rect l="l" t="t" r="r" b="b"/>
            <a:pathLst>
              <a:path w="4576291" h="2965363">
                <a:moveTo>
                  <a:pt x="0" y="2070987"/>
                </a:moveTo>
                <a:cubicBezTo>
                  <a:pt x="511019" y="2518175"/>
                  <a:pt x="1022039" y="2965363"/>
                  <a:pt x="1784754" y="2620199"/>
                </a:cubicBezTo>
                <a:cubicBezTo>
                  <a:pt x="2547469" y="2275035"/>
                  <a:pt x="3561880" y="1137517"/>
                  <a:pt x="4576291"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1590261" y="2677409"/>
            <a:ext cx="4564849" cy="3148435"/>
          </a:xfrm>
          <a:custGeom>
            <a:avLst/>
            <a:gdLst>
              <a:gd name="connsiteX0" fmla="*/ 0 w 4564849"/>
              <a:gd name="connsiteY0" fmla="*/ 2002336 h 3148435"/>
              <a:gd name="connsiteX1" fmla="*/ 1693227 w 4564849"/>
              <a:gd name="connsiteY1" fmla="*/ 2814712 h 3148435"/>
              <a:gd name="connsiteX2" fmla="*/ 4564849 w 4564849"/>
              <a:gd name="connsiteY2" fmla="*/ 0 h 3148435"/>
            </a:gdLst>
            <a:ahLst/>
            <a:cxnLst>
              <a:cxn ang="0">
                <a:pos x="connsiteX0" y="connsiteY0"/>
              </a:cxn>
              <a:cxn ang="0">
                <a:pos x="connsiteX1" y="connsiteY1"/>
              </a:cxn>
              <a:cxn ang="0">
                <a:pos x="connsiteX2" y="connsiteY2"/>
              </a:cxn>
            </a:cxnLst>
            <a:rect l="l" t="t" r="r" b="b"/>
            <a:pathLst>
              <a:path w="4564849" h="3148435">
                <a:moveTo>
                  <a:pt x="0" y="2002336"/>
                </a:moveTo>
                <a:cubicBezTo>
                  <a:pt x="466209" y="2575385"/>
                  <a:pt x="932419" y="3148435"/>
                  <a:pt x="1693227" y="2814712"/>
                </a:cubicBezTo>
                <a:cubicBezTo>
                  <a:pt x="2454035" y="2480989"/>
                  <a:pt x="3509442" y="1240494"/>
                  <a:pt x="4564849"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bound</a:t>
            </a:r>
            <a:endParaRPr/>
          </a:p>
        </p:txBody>
      </p:sp>
      <p:cxnSp>
        <p:nvCxnSpPr>
          <p:cNvPr id="4" name="Straight Connector 3"/>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7200" y="4648200"/>
            <a:ext cx="912271" cy="553998"/>
          </a:xfrm>
          <a:prstGeom prst="rect">
            <a:avLst/>
          </a:prstGeom>
          <a:noFill/>
        </p:spPr>
        <p:txBody>
          <a:bodyPr wrap="none" rtlCol="0">
            <a:spAutoFit/>
          </a:bodyPr>
          <a:lstStyle/>
          <a:p>
            <a:r>
              <a:rPr lang="en-US" sz="3000" i="1">
                <a:latin typeface="Times New Roman"/>
                <a:cs typeface="Times New Roman"/>
              </a:rPr>
              <a:t>e</a:t>
            </a:r>
            <a:r>
              <a:rPr lang="en-US" sz="3000">
                <a:latin typeface="Times New Roman"/>
                <a:cs typeface="Times New Roman"/>
              </a:rPr>
              <a:t> ::=</a:t>
            </a:r>
          </a:p>
        </p:txBody>
      </p:sp>
      <p:sp>
        <p:nvSpPr>
          <p:cNvPr id="10" name="TextBox 9"/>
          <p:cNvSpPr txBox="1"/>
          <p:nvPr/>
        </p:nvSpPr>
        <p:spPr>
          <a:xfrm>
            <a:off x="1369471" y="4648200"/>
            <a:ext cx="1109064" cy="1938992"/>
          </a:xfrm>
          <a:prstGeom prst="rect">
            <a:avLst/>
          </a:prstGeom>
          <a:noFill/>
        </p:spPr>
        <p:txBody>
          <a:bodyPr wrap="none" rtlCol="0">
            <a:spAutoFit/>
          </a:bodyPr>
          <a:lstStyle/>
          <a:p>
            <a:r>
              <a:rPr lang="en-US" sz="3000" i="1">
                <a:latin typeface="Times New Roman"/>
                <a:cs typeface="Times New Roman"/>
              </a:rPr>
              <a:t>c</a:t>
            </a:r>
          </a:p>
          <a:p>
            <a:r>
              <a:rPr lang="en-US" sz="3000" i="1">
                <a:latin typeface="Times New Roman"/>
                <a:cs typeface="Times New Roman"/>
              </a:rPr>
              <a:t>x</a:t>
            </a:r>
          </a:p>
          <a:p>
            <a:r>
              <a:rPr lang="en-US" sz="3000" i="1">
                <a:latin typeface="Times New Roman"/>
                <a:cs typeface="Times New Roman"/>
              </a:rPr>
              <a:t>e + e</a:t>
            </a:r>
          </a:p>
          <a:p>
            <a:r>
              <a:rPr lang="en-US" sz="3000" i="1">
                <a:latin typeface="Times New Roman"/>
                <a:cs typeface="Times New Roman"/>
              </a:rPr>
              <a:t>e × e</a:t>
            </a:r>
            <a:endParaRPr lang="en-US" sz="3000">
              <a:latin typeface="Times New Roman"/>
              <a:cs typeface="Times New Roman"/>
            </a:endParaRPr>
          </a:p>
        </p:txBody>
      </p:sp>
      <p:sp>
        <p:nvSpPr>
          <p:cNvPr id="11" name="TextBox 10"/>
          <p:cNvSpPr txBox="1"/>
          <p:nvPr/>
        </p:nvSpPr>
        <p:spPr>
          <a:xfrm>
            <a:off x="2478535" y="4648200"/>
            <a:ext cx="3057485" cy="1938992"/>
          </a:xfrm>
          <a:prstGeom prst="rect">
            <a:avLst/>
          </a:prstGeom>
          <a:noFill/>
        </p:spPr>
        <p:txBody>
          <a:bodyPr wrap="none" rtlCol="0">
            <a:spAutoFit/>
          </a:bodyPr>
          <a:lstStyle/>
          <a:p>
            <a:r>
              <a:rPr lang="en-US" sz="3000">
                <a:solidFill>
                  <a:schemeClr val="tx1">
                    <a:lumMod val="65000"/>
                    <a:lumOff val="35000"/>
                  </a:schemeClr>
                </a:solidFill>
                <a:latin typeface="Times New Roman"/>
                <a:cs typeface="Times New Roman"/>
              </a:rPr>
              <a:t>constants</a:t>
            </a:r>
          </a:p>
          <a:p>
            <a:r>
              <a:rPr lang="en-US" sz="3000">
                <a:solidFill>
                  <a:schemeClr val="tx1">
                    <a:lumMod val="65000"/>
                    <a:lumOff val="35000"/>
                  </a:schemeClr>
                </a:solidFill>
                <a:latin typeface="Times New Roman"/>
                <a:cs typeface="Times New Roman"/>
              </a:rPr>
              <a:t>traceable variables</a:t>
            </a:r>
          </a:p>
          <a:p>
            <a:r>
              <a:rPr lang="en-US" sz="3000">
                <a:solidFill>
                  <a:schemeClr val="tx1">
                    <a:lumMod val="65000"/>
                    <a:lumOff val="35000"/>
                  </a:schemeClr>
                </a:solidFill>
                <a:latin typeface="Times New Roman"/>
                <a:cs typeface="Times New Roman"/>
              </a:rPr>
              <a:t>summations</a:t>
            </a:r>
          </a:p>
          <a:p>
            <a:r>
              <a:rPr lang="en-US" sz="3000">
                <a:solidFill>
                  <a:schemeClr val="tx1">
                    <a:lumMod val="65000"/>
                    <a:lumOff val="35000"/>
                  </a:schemeClr>
                </a:solidFill>
                <a:latin typeface="Times New Roman"/>
                <a:cs typeface="Times New Roman"/>
              </a:rPr>
              <a:t>multiplications</a:t>
            </a:r>
          </a:p>
        </p:txBody>
      </p:sp>
      <p:sp>
        <p:nvSpPr>
          <p:cNvPr id="12" name="TextBox 11"/>
          <p:cNvSpPr txBox="1"/>
          <p:nvPr/>
        </p:nvSpPr>
        <p:spPr>
          <a:xfrm>
            <a:off x="5241561" y="1966869"/>
            <a:ext cx="3445239" cy="700131"/>
          </a:xfrm>
          <a:prstGeom prst="rect">
            <a:avLst/>
          </a:prstGeom>
          <a:solidFill>
            <a:schemeClr val="tx1"/>
          </a:solidFill>
        </p:spPr>
        <p:txBody>
          <a:bodyPr wrap="none" lIns="324000" tIns="140400" rIns="108000" bIns="187200" rtlCol="0">
            <a:spAutoFit/>
          </a:bodyPr>
          <a:lstStyle/>
          <a:p>
            <a:r>
              <a:rPr lang="en-US" sz="2400" i="1">
                <a:solidFill>
                  <a:schemeClr val="bg1"/>
                </a:solidFill>
                <a:latin typeface="Times New Roman"/>
                <a:cs typeface="Times New Roman"/>
              </a:rPr>
              <a:t>e = x</a:t>
            </a:r>
            <a:r>
              <a:rPr lang="en-US" sz="2400" baseline="-25000">
                <a:solidFill>
                  <a:schemeClr val="bg1"/>
                </a:solidFill>
                <a:latin typeface="Times New Roman"/>
                <a:cs typeface="Times New Roman"/>
              </a:rPr>
              <a:t>1</a:t>
            </a:r>
            <a:r>
              <a:rPr lang="en-US" sz="2400">
                <a:solidFill>
                  <a:schemeClr val="bg1"/>
                </a:solidFill>
                <a:latin typeface="Times New Roman"/>
                <a:cs typeface="Times New Roman"/>
              </a:rPr>
              <a:t> + </a:t>
            </a:r>
            <a:r>
              <a:rPr lang="en-US" sz="2400" i="1">
                <a:solidFill>
                  <a:schemeClr val="bg1"/>
                </a:solidFill>
                <a:latin typeface="Times New Roman"/>
                <a:cs typeface="Times New Roman"/>
              </a:rPr>
              <a:t>x</a:t>
            </a:r>
            <a:r>
              <a:rPr lang="en-US" sz="2400" baseline="-25000">
                <a:solidFill>
                  <a:schemeClr val="bg1"/>
                </a:solidFill>
                <a:latin typeface="Times New Roman"/>
                <a:cs typeface="Times New Roman"/>
              </a:rPr>
              <a:t>2</a:t>
            </a:r>
            <a:r>
              <a:rPr lang="en-US" sz="2400">
                <a:solidFill>
                  <a:schemeClr val="bg1"/>
                </a:solidFill>
                <a:latin typeface="Times New Roman"/>
                <a:cs typeface="Times New Roman"/>
              </a:rPr>
              <a:t> + ... + </a:t>
            </a:r>
            <a:r>
              <a:rPr lang="en-US" sz="2400" i="1">
                <a:solidFill>
                  <a:schemeClr val="bg1"/>
                </a:solidFill>
                <a:latin typeface="Times New Roman"/>
                <a:cs typeface="Times New Roman"/>
              </a:rPr>
              <a:t>x</a:t>
            </a:r>
            <a:r>
              <a:rPr lang="en-US" sz="2400" baseline="-25000">
                <a:solidFill>
                  <a:schemeClr val="bg1"/>
                </a:solidFill>
                <a:latin typeface="Times New Roman"/>
                <a:cs typeface="Times New Roman"/>
              </a:rPr>
              <a:t>n</a:t>
            </a:r>
            <a:r>
              <a:rPr lang="en-US" sz="2400">
                <a:solidFill>
                  <a:schemeClr val="bg1"/>
                </a:solidFill>
                <a:latin typeface="Times New Roman"/>
                <a:cs typeface="Times New Roman"/>
              </a:rPr>
              <a:t> + </a:t>
            </a:r>
            <a:r>
              <a:rPr lang="en-US" sz="2400" i="1">
                <a:solidFill>
                  <a:schemeClr val="bg1"/>
                </a:solidFill>
                <a:latin typeface="Times New Roman"/>
                <a:cs typeface="Times New Roman"/>
              </a:rPr>
              <a:t>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bound</a:t>
            </a:r>
            <a:endParaRPr/>
          </a:p>
        </p:txBody>
      </p:sp>
      <p:cxnSp>
        <p:nvCxnSpPr>
          <p:cNvPr id="4" name="Straight Connector 3"/>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57200" y="4648200"/>
            <a:ext cx="912271" cy="553998"/>
          </a:xfrm>
          <a:prstGeom prst="rect">
            <a:avLst/>
          </a:prstGeom>
          <a:noFill/>
        </p:spPr>
        <p:txBody>
          <a:bodyPr wrap="none" rtlCol="0">
            <a:spAutoFit/>
          </a:bodyPr>
          <a:lstStyle/>
          <a:p>
            <a:r>
              <a:rPr lang="en-US" sz="3000" i="1">
                <a:latin typeface="Times New Roman"/>
                <a:cs typeface="Times New Roman"/>
              </a:rPr>
              <a:t>e</a:t>
            </a:r>
            <a:r>
              <a:rPr lang="en-US" sz="3000">
                <a:latin typeface="Times New Roman"/>
                <a:cs typeface="Times New Roman"/>
              </a:rPr>
              <a:t> ::=</a:t>
            </a:r>
          </a:p>
        </p:txBody>
      </p:sp>
      <p:sp>
        <p:nvSpPr>
          <p:cNvPr id="6" name="TextBox 5"/>
          <p:cNvSpPr txBox="1"/>
          <p:nvPr/>
        </p:nvSpPr>
        <p:spPr>
          <a:xfrm>
            <a:off x="1369471" y="4648200"/>
            <a:ext cx="1109064" cy="1938992"/>
          </a:xfrm>
          <a:prstGeom prst="rect">
            <a:avLst/>
          </a:prstGeom>
          <a:noFill/>
        </p:spPr>
        <p:txBody>
          <a:bodyPr wrap="none" rtlCol="0">
            <a:spAutoFit/>
          </a:bodyPr>
          <a:lstStyle/>
          <a:p>
            <a:r>
              <a:rPr lang="en-US" sz="3000" i="1">
                <a:latin typeface="Times New Roman"/>
                <a:cs typeface="Times New Roman"/>
              </a:rPr>
              <a:t>c</a:t>
            </a:r>
          </a:p>
          <a:p>
            <a:r>
              <a:rPr lang="en-US" sz="3000" i="1">
                <a:latin typeface="Times New Roman"/>
                <a:cs typeface="Times New Roman"/>
              </a:rPr>
              <a:t>x</a:t>
            </a:r>
          </a:p>
          <a:p>
            <a:r>
              <a:rPr lang="en-US" sz="3000" i="1">
                <a:latin typeface="Times New Roman"/>
                <a:cs typeface="Times New Roman"/>
              </a:rPr>
              <a:t>e + e</a:t>
            </a:r>
          </a:p>
          <a:p>
            <a:r>
              <a:rPr lang="en-US" sz="3000" i="1">
                <a:latin typeface="Times New Roman"/>
                <a:cs typeface="Times New Roman"/>
              </a:rPr>
              <a:t>e × e</a:t>
            </a:r>
            <a:endParaRPr lang="en-US" sz="3000">
              <a:latin typeface="Times New Roman"/>
              <a:cs typeface="Times New Roman"/>
            </a:endParaRPr>
          </a:p>
        </p:txBody>
      </p:sp>
      <p:sp>
        <p:nvSpPr>
          <p:cNvPr id="7" name="TextBox 6"/>
          <p:cNvSpPr txBox="1"/>
          <p:nvPr/>
        </p:nvSpPr>
        <p:spPr>
          <a:xfrm>
            <a:off x="2478535" y="4648200"/>
            <a:ext cx="3057485" cy="1938992"/>
          </a:xfrm>
          <a:prstGeom prst="rect">
            <a:avLst/>
          </a:prstGeom>
          <a:noFill/>
        </p:spPr>
        <p:txBody>
          <a:bodyPr wrap="none" rtlCol="0">
            <a:spAutoFit/>
          </a:bodyPr>
          <a:lstStyle/>
          <a:p>
            <a:r>
              <a:rPr lang="en-US" sz="3000">
                <a:solidFill>
                  <a:schemeClr val="tx1">
                    <a:lumMod val="65000"/>
                    <a:lumOff val="35000"/>
                  </a:schemeClr>
                </a:solidFill>
                <a:latin typeface="Times New Roman"/>
                <a:cs typeface="Times New Roman"/>
              </a:rPr>
              <a:t>constants</a:t>
            </a:r>
          </a:p>
          <a:p>
            <a:r>
              <a:rPr lang="en-US" sz="3000">
                <a:solidFill>
                  <a:schemeClr val="tx1">
                    <a:lumMod val="65000"/>
                    <a:lumOff val="35000"/>
                  </a:schemeClr>
                </a:solidFill>
                <a:latin typeface="Times New Roman"/>
                <a:cs typeface="Times New Roman"/>
              </a:rPr>
              <a:t>traceable variables</a:t>
            </a:r>
          </a:p>
          <a:p>
            <a:r>
              <a:rPr lang="en-US" sz="3000">
                <a:solidFill>
                  <a:schemeClr val="tx1">
                    <a:lumMod val="65000"/>
                    <a:lumOff val="35000"/>
                  </a:schemeClr>
                </a:solidFill>
                <a:latin typeface="Times New Roman"/>
                <a:cs typeface="Times New Roman"/>
              </a:rPr>
              <a:t>summations</a:t>
            </a:r>
          </a:p>
          <a:p>
            <a:r>
              <a:rPr lang="en-US" sz="3000">
                <a:solidFill>
                  <a:schemeClr val="tx1">
                    <a:lumMod val="65000"/>
                    <a:lumOff val="35000"/>
                  </a:schemeClr>
                </a:solidFill>
                <a:latin typeface="Times New Roman"/>
                <a:cs typeface="Times New Roman"/>
              </a:rPr>
              <a:t>multiplications</a:t>
            </a:r>
          </a:p>
        </p:txBody>
      </p:sp>
      <p:sp>
        <p:nvSpPr>
          <p:cNvPr id="9" name="Google Shape;1233;p71"/>
          <p:cNvSpPr txBox="1">
            <a:spLocks/>
          </p:cNvSpPr>
          <p:nvPr/>
        </p:nvSpPr>
        <p:spPr>
          <a:xfrm>
            <a:off x="457200" y="1676400"/>
            <a:ext cx="8229600" cy="12493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The values assigned to symbolic summations grow monotonically</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10" name="Straight Connector 9"/>
          <p:cNvCxnSpPr/>
          <p:nvPr/>
        </p:nvCxnSpPr>
        <p:spPr>
          <a:xfrm>
            <a:off x="7239000" y="2924174"/>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457200" y="1676400"/>
            <a:ext cx="8229600" cy="2971800"/>
          </a:xfrm>
        </p:spPr>
        <p:txBody>
          <a:bodyPr/>
          <a:lstStyle/>
          <a:p>
            <a:r>
              <a:rPr lang="en-US"/>
              <a:t>Formal arguments</a:t>
            </a:r>
          </a:p>
          <a:p>
            <a:r>
              <a:rPr lang="en-US"/>
              <a:t>Unambiguous global variables</a:t>
            </a:r>
          </a:p>
          <a:p>
            <a:pPr lvl="1"/>
            <a:r>
              <a:rPr lang="en-US"/>
              <a:t>No aliasing</a:t>
            </a:r>
          </a:p>
          <a:p>
            <a:r>
              <a:rPr lang="en-US"/>
              <a:t>Return value of functions</a:t>
            </a:r>
          </a:p>
        </p:txBody>
      </p:sp>
      <p:cxnSp>
        <p:nvCxnSpPr>
          <p:cNvPr id="4" name="Straight Connector 3"/>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478535" y="4648200"/>
            <a:ext cx="3057485" cy="1938992"/>
          </a:xfrm>
          <a:prstGeom prst="rect">
            <a:avLst/>
          </a:prstGeom>
          <a:noFill/>
        </p:spPr>
        <p:txBody>
          <a:bodyPr wrap="none" rtlCol="0">
            <a:spAutoFit/>
          </a:bodyPr>
          <a:lstStyle/>
          <a:p>
            <a:r>
              <a:rPr lang="en-US" sz="3000">
                <a:solidFill>
                  <a:schemeClr val="bg1"/>
                </a:solidFill>
                <a:latin typeface="Times New Roman"/>
                <a:cs typeface="Times New Roman"/>
              </a:rPr>
              <a:t>constants</a:t>
            </a:r>
          </a:p>
          <a:p>
            <a:r>
              <a:rPr lang="en-US" sz="3000">
                <a:solidFill>
                  <a:schemeClr val="tx1"/>
                </a:solidFill>
                <a:latin typeface="Times New Roman"/>
                <a:cs typeface="Times New Roman"/>
              </a:rPr>
              <a:t>traceable variables</a:t>
            </a:r>
          </a:p>
          <a:p>
            <a:r>
              <a:rPr lang="en-US" sz="3000">
                <a:solidFill>
                  <a:srgbClr val="FFFFFF"/>
                </a:solidFill>
                <a:latin typeface="Times New Roman"/>
                <a:cs typeface="Times New Roman"/>
              </a:rPr>
              <a:t>summations</a:t>
            </a:r>
          </a:p>
          <a:p>
            <a:r>
              <a:rPr lang="en-US" sz="3000">
                <a:solidFill>
                  <a:srgbClr val="FFFFFF"/>
                </a:solidFill>
                <a:latin typeface="Times New Roman"/>
                <a:cs typeface="Times New Roman"/>
              </a:rPr>
              <a:t>multiplications</a:t>
            </a:r>
          </a:p>
        </p:txBody>
      </p:sp>
      <p:sp>
        <p:nvSpPr>
          <p:cNvPr id="13"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bound</a:t>
            </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10"/>
          <p:cNvSpPr>
            <a:spLocks noGrp="1"/>
          </p:cNvSpPr>
          <p:nvPr>
            <p:ph idx="1"/>
          </p:nvPr>
        </p:nvSpPr>
        <p:spPr>
          <a:xfrm>
            <a:off x="4724400" y="4724400"/>
            <a:ext cx="3962400" cy="1676400"/>
          </a:xfrm>
          <a:ln w="6350">
            <a:solidFill>
              <a:srgbClr val="FF0000"/>
            </a:solidFill>
          </a:ln>
        </p:spPr>
        <p:txBody>
          <a:bodyPr/>
          <a:lstStyle/>
          <a:p>
            <a:r>
              <a:rPr lang="en-US" sz="2000"/>
              <a:t>Formal arguments</a:t>
            </a:r>
          </a:p>
          <a:p>
            <a:r>
              <a:rPr lang="en-US" sz="2000"/>
              <a:t>Unambiguous global variables</a:t>
            </a:r>
          </a:p>
          <a:p>
            <a:pPr lvl="1"/>
            <a:r>
              <a:rPr lang="en-US" sz="2000"/>
              <a:t>No aliasing</a:t>
            </a:r>
          </a:p>
          <a:p>
            <a:r>
              <a:rPr lang="en-US" sz="2000"/>
              <a:t>Return value of functions</a:t>
            </a:r>
          </a:p>
        </p:txBody>
      </p:sp>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bound</a:t>
            </a:r>
            <a:endParaRPr/>
          </a:p>
        </p:txBody>
      </p:sp>
      <p:sp>
        <p:nvSpPr>
          <p:cNvPr id="9" name="TextBox 8"/>
          <p:cNvSpPr txBox="1"/>
          <p:nvPr/>
        </p:nvSpPr>
        <p:spPr>
          <a:xfrm>
            <a:off x="457200" y="1767750"/>
            <a:ext cx="7560609" cy="3170099"/>
          </a:xfrm>
          <a:prstGeom prst="rect">
            <a:avLst/>
          </a:prstGeom>
          <a:noFill/>
        </p:spPr>
        <p:txBody>
          <a:bodyPr wrap="none" rtlCol="0">
            <a:spAutoFit/>
          </a:bodyPr>
          <a:lstStyle/>
          <a:p>
            <a:r>
              <a:rPr lang="en-US" sz="2000"/>
              <a:t>float* get_vector(int Width);</a:t>
            </a:r>
          </a:p>
          <a:p>
            <a:endParaRPr lang="en-US" sz="2000"/>
          </a:p>
          <a:p>
            <a:r>
              <a:rPr lang="en-US" sz="2000"/>
              <a:t>float* convol(float* </a:t>
            </a:r>
            <a:r>
              <a:rPr lang="en-US" sz="2000">
                <a:solidFill>
                  <a:srgbClr val="FF0000"/>
                </a:solidFill>
              </a:rPr>
              <a:t>mm</a:t>
            </a:r>
            <a:r>
              <a:rPr lang="en-US" sz="2000"/>
              <a:t>, int </a:t>
            </a:r>
            <a:r>
              <a:rPr lang="en-US" sz="2000">
                <a:solidFill>
                  <a:srgbClr val="FF0000"/>
                </a:solidFill>
              </a:rPr>
              <a:t>row</a:t>
            </a:r>
            <a:r>
              <a:rPr lang="en-US" sz="2000"/>
              <a:t>, int </a:t>
            </a:r>
            <a:r>
              <a:rPr lang="en-US" sz="2000">
                <a:solidFill>
                  <a:srgbClr val="FF0000"/>
                </a:solidFill>
              </a:rPr>
              <a:t>col</a:t>
            </a:r>
            <a:r>
              <a:rPr lang="en-US" sz="2000"/>
              <a:t>, int </a:t>
            </a:r>
            <a:r>
              <a:rPr lang="en-US" sz="2000">
                <a:solidFill>
                  <a:srgbClr val="FF0000"/>
                </a:solidFill>
              </a:rPr>
              <a:t>N</a:t>
            </a:r>
            <a:r>
              <a:rPr lang="en-US" sz="2000"/>
              <a:t>) {</a:t>
            </a:r>
          </a:p>
          <a:p>
            <a:r>
              <a:rPr lang="en-US" sz="2000"/>
              <a:t>  int i, j;</a:t>
            </a:r>
          </a:p>
          <a:p>
            <a:r>
              <a:rPr lang="en-US" sz="2000"/>
              <a:t>  float* </a:t>
            </a:r>
            <a:r>
              <a:rPr lang="en-US" sz="2000">
                <a:solidFill>
                  <a:srgbClr val="FF0000"/>
                </a:solidFill>
              </a:rPr>
              <a:t>v</a:t>
            </a:r>
            <a:r>
              <a:rPr lang="en-US" sz="2000"/>
              <a:t> = get_vector(N);</a:t>
            </a:r>
          </a:p>
          <a:p>
            <a:r>
              <a:rPr lang="en-US" sz="2000"/>
              <a:t>  for (i = 0; i &lt; N; i++) {</a:t>
            </a:r>
          </a:p>
          <a:p>
            <a:r>
              <a:rPr lang="en-US" sz="2000"/>
              <a:t>    v[i] = mm[(1+row) * (N+1) + i + 1] * mm[1 + col + (i+1) * (N+1)];</a:t>
            </a:r>
          </a:p>
          <a:p>
            <a:r>
              <a:rPr lang="en-US" sz="2000"/>
              <a:t>  }</a:t>
            </a:r>
          </a:p>
          <a:p>
            <a:r>
              <a:rPr lang="en-US" sz="2000"/>
              <a:t>  return v;</a:t>
            </a:r>
          </a:p>
          <a:p>
            <a:r>
              <a:rPr lang="en-US" sz="2000"/>
              <a:t>}</a:t>
            </a:r>
          </a:p>
        </p:txBody>
      </p:sp>
      <p:sp>
        <p:nvSpPr>
          <p:cNvPr id="10" name="Rectangle 9"/>
          <p:cNvSpPr/>
          <p:nvPr/>
        </p:nvSpPr>
        <p:spPr>
          <a:xfrm>
            <a:off x="457201" y="5410200"/>
            <a:ext cx="3962400" cy="1015663"/>
          </a:xfrm>
          <a:prstGeom prst="rect">
            <a:avLst/>
          </a:prstGeom>
        </p:spPr>
        <p:txBody>
          <a:bodyPr wrap="square">
            <a:spAutoFit/>
          </a:bodyPr>
          <a:lstStyle/>
          <a:p>
            <a:r>
              <a:rPr lang="en-US" sz="3000">
                <a:solidFill>
                  <a:schemeClr val="tx1"/>
                </a:solidFill>
                <a:latin typeface="Times New Roman"/>
                <a:cs typeface="Times New Roman"/>
              </a:rPr>
              <a:t>First order traceable variables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Content Placeholder 10"/>
          <p:cNvSpPr>
            <a:spLocks noGrp="1"/>
          </p:cNvSpPr>
          <p:nvPr>
            <p:ph idx="1"/>
          </p:nvPr>
        </p:nvSpPr>
        <p:spPr>
          <a:xfrm>
            <a:off x="4724400" y="4724400"/>
            <a:ext cx="3962400" cy="1676400"/>
          </a:xfrm>
          <a:ln w="6350">
            <a:solidFill>
              <a:srgbClr val="FF0000"/>
            </a:solidFill>
          </a:ln>
        </p:spPr>
        <p:txBody>
          <a:bodyPr/>
          <a:lstStyle/>
          <a:p>
            <a:r>
              <a:rPr lang="en-US" sz="2000"/>
              <a:t>Formal arguments</a:t>
            </a:r>
          </a:p>
          <a:p>
            <a:r>
              <a:rPr lang="en-US" sz="2000"/>
              <a:t>Unambiguous global variables</a:t>
            </a:r>
          </a:p>
          <a:p>
            <a:pPr lvl="1"/>
            <a:r>
              <a:rPr lang="en-US" sz="2000"/>
              <a:t>No aliasing</a:t>
            </a:r>
          </a:p>
          <a:p>
            <a:r>
              <a:rPr lang="en-US" sz="2000"/>
              <a:t>Return value of functions</a:t>
            </a:r>
          </a:p>
        </p:txBody>
      </p:sp>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bound</a:t>
            </a:r>
            <a:endParaRPr/>
          </a:p>
        </p:txBody>
      </p:sp>
      <p:sp>
        <p:nvSpPr>
          <p:cNvPr id="7" name="TextBox 6"/>
          <p:cNvSpPr txBox="1"/>
          <p:nvPr/>
        </p:nvSpPr>
        <p:spPr>
          <a:xfrm>
            <a:off x="457200" y="1767750"/>
            <a:ext cx="7560609" cy="3170099"/>
          </a:xfrm>
          <a:prstGeom prst="rect">
            <a:avLst/>
          </a:prstGeom>
          <a:noFill/>
        </p:spPr>
        <p:txBody>
          <a:bodyPr wrap="none" rtlCol="0">
            <a:spAutoFit/>
          </a:bodyPr>
          <a:lstStyle/>
          <a:p>
            <a:r>
              <a:rPr lang="en-US" sz="2000"/>
              <a:t>float* get_vector(int Width);</a:t>
            </a:r>
          </a:p>
          <a:p>
            <a:endParaRPr lang="en-US" sz="2000"/>
          </a:p>
          <a:p>
            <a:r>
              <a:rPr lang="en-US" sz="2000"/>
              <a:t>float* convol(float* </a:t>
            </a:r>
            <a:r>
              <a:rPr lang="en-US" sz="2000">
                <a:solidFill>
                  <a:srgbClr val="FF0000"/>
                </a:solidFill>
              </a:rPr>
              <a:t>mm</a:t>
            </a:r>
            <a:r>
              <a:rPr lang="en-US" sz="2000"/>
              <a:t>, int </a:t>
            </a:r>
            <a:r>
              <a:rPr lang="en-US" sz="2000">
                <a:solidFill>
                  <a:srgbClr val="FF0000"/>
                </a:solidFill>
              </a:rPr>
              <a:t>row</a:t>
            </a:r>
            <a:r>
              <a:rPr lang="en-US" sz="2000"/>
              <a:t>, int </a:t>
            </a:r>
            <a:r>
              <a:rPr lang="en-US" sz="2000">
                <a:solidFill>
                  <a:srgbClr val="FF0000"/>
                </a:solidFill>
              </a:rPr>
              <a:t>col</a:t>
            </a:r>
            <a:r>
              <a:rPr lang="en-US" sz="2000"/>
              <a:t>, int </a:t>
            </a:r>
            <a:r>
              <a:rPr lang="en-US" sz="2000">
                <a:solidFill>
                  <a:srgbClr val="FF0000"/>
                </a:solidFill>
              </a:rPr>
              <a:t>N</a:t>
            </a:r>
            <a:r>
              <a:rPr lang="en-US" sz="2000"/>
              <a:t>) {</a:t>
            </a:r>
          </a:p>
          <a:p>
            <a:r>
              <a:rPr lang="en-US" sz="2000"/>
              <a:t>  int i, j;</a:t>
            </a:r>
          </a:p>
          <a:p>
            <a:r>
              <a:rPr lang="en-US" sz="2000"/>
              <a:t>  float* </a:t>
            </a:r>
            <a:r>
              <a:rPr lang="en-US" sz="2000">
                <a:solidFill>
                  <a:srgbClr val="FF0000"/>
                </a:solidFill>
              </a:rPr>
              <a:t>v</a:t>
            </a:r>
            <a:r>
              <a:rPr lang="en-US" sz="2000"/>
              <a:t> = get_vector(N);</a:t>
            </a:r>
          </a:p>
          <a:p>
            <a:r>
              <a:rPr lang="en-US" sz="2000"/>
              <a:t>  for (</a:t>
            </a:r>
            <a:r>
              <a:rPr lang="en-US" sz="2000">
                <a:solidFill>
                  <a:srgbClr val="FF0000"/>
                </a:solidFill>
              </a:rPr>
              <a:t>i</a:t>
            </a:r>
            <a:r>
              <a:rPr lang="en-US" sz="2000"/>
              <a:t> = 0; </a:t>
            </a:r>
            <a:r>
              <a:rPr lang="en-US" sz="2000">
                <a:solidFill>
                  <a:srgbClr val="FF0000"/>
                </a:solidFill>
              </a:rPr>
              <a:t>i</a:t>
            </a:r>
            <a:r>
              <a:rPr lang="en-US" sz="2000"/>
              <a:t> &lt; N; </a:t>
            </a:r>
            <a:r>
              <a:rPr lang="en-US" sz="2000">
                <a:solidFill>
                  <a:srgbClr val="FF0000"/>
                </a:solidFill>
              </a:rPr>
              <a:t>i</a:t>
            </a:r>
            <a:r>
              <a:rPr lang="en-US" sz="2000"/>
              <a:t>++) {</a:t>
            </a:r>
          </a:p>
          <a:p>
            <a:r>
              <a:rPr lang="en-US" sz="2000"/>
              <a:t>    v[i] = mm[(</a:t>
            </a:r>
            <a:r>
              <a:rPr lang="en-US" sz="2000">
                <a:solidFill>
                  <a:srgbClr val="FF0000"/>
                </a:solidFill>
              </a:rPr>
              <a:t>1+row</a:t>
            </a:r>
            <a:r>
              <a:rPr lang="en-US" sz="2000"/>
              <a:t>) * (</a:t>
            </a:r>
            <a:r>
              <a:rPr lang="en-US" sz="2000">
                <a:solidFill>
                  <a:srgbClr val="FF0000"/>
                </a:solidFill>
              </a:rPr>
              <a:t>N+1</a:t>
            </a:r>
            <a:r>
              <a:rPr lang="en-US" sz="2000"/>
              <a:t>) + </a:t>
            </a:r>
            <a:r>
              <a:rPr lang="en-US" sz="2000">
                <a:solidFill>
                  <a:srgbClr val="FF0000"/>
                </a:solidFill>
              </a:rPr>
              <a:t>i + 1</a:t>
            </a:r>
            <a:r>
              <a:rPr lang="en-US" sz="2000"/>
              <a:t>] * mm[</a:t>
            </a:r>
            <a:r>
              <a:rPr lang="en-US" sz="2000">
                <a:solidFill>
                  <a:srgbClr val="FF0000"/>
                </a:solidFill>
              </a:rPr>
              <a:t>1 + col</a:t>
            </a:r>
            <a:r>
              <a:rPr lang="en-US" sz="2000"/>
              <a:t> + (</a:t>
            </a:r>
            <a:r>
              <a:rPr lang="en-US" sz="2000">
                <a:solidFill>
                  <a:srgbClr val="FF0000"/>
                </a:solidFill>
              </a:rPr>
              <a:t>i+1</a:t>
            </a:r>
            <a:r>
              <a:rPr lang="en-US" sz="2000"/>
              <a:t>) * (</a:t>
            </a:r>
            <a:r>
              <a:rPr lang="en-US" sz="2000">
                <a:solidFill>
                  <a:srgbClr val="FF0000"/>
                </a:solidFill>
              </a:rPr>
              <a:t>N+1</a:t>
            </a:r>
            <a:r>
              <a:rPr lang="en-US" sz="2000"/>
              <a:t>)];</a:t>
            </a:r>
          </a:p>
          <a:p>
            <a:r>
              <a:rPr lang="en-US" sz="2000"/>
              <a:t>  }</a:t>
            </a:r>
          </a:p>
          <a:p>
            <a:r>
              <a:rPr lang="en-US" sz="2000"/>
              <a:t>  return v;</a:t>
            </a:r>
          </a:p>
          <a:p>
            <a:r>
              <a:rPr lang="en-US" sz="2000"/>
              <a:t>}</a:t>
            </a:r>
          </a:p>
        </p:txBody>
      </p:sp>
      <p:sp>
        <p:nvSpPr>
          <p:cNvPr id="8" name="Rectangle 7"/>
          <p:cNvSpPr/>
          <p:nvPr/>
        </p:nvSpPr>
        <p:spPr>
          <a:xfrm>
            <a:off x="457201" y="5410200"/>
            <a:ext cx="3962400" cy="1015663"/>
          </a:xfrm>
          <a:prstGeom prst="rect">
            <a:avLst/>
          </a:prstGeom>
        </p:spPr>
        <p:txBody>
          <a:bodyPr wrap="square">
            <a:spAutoFit/>
          </a:bodyPr>
          <a:lstStyle/>
          <a:p>
            <a:r>
              <a:rPr lang="en-US" sz="3000">
                <a:solidFill>
                  <a:schemeClr val="tx1"/>
                </a:solidFill>
                <a:latin typeface="Times New Roman"/>
                <a:cs typeface="Times New Roman"/>
              </a:rPr>
              <a:t>Second order traceable variables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bound</a:t>
            </a:r>
            <a:endParaRPr/>
          </a:p>
        </p:txBody>
      </p:sp>
      <p:sp>
        <p:nvSpPr>
          <p:cNvPr id="7" name="TextBox 6"/>
          <p:cNvSpPr txBox="1"/>
          <p:nvPr/>
        </p:nvSpPr>
        <p:spPr>
          <a:xfrm>
            <a:off x="457200" y="1767750"/>
            <a:ext cx="7560609" cy="3170099"/>
          </a:xfrm>
          <a:prstGeom prst="rect">
            <a:avLst/>
          </a:prstGeom>
          <a:noFill/>
        </p:spPr>
        <p:txBody>
          <a:bodyPr wrap="none" rtlCol="0">
            <a:spAutoFit/>
          </a:bodyPr>
          <a:lstStyle/>
          <a:p>
            <a:r>
              <a:rPr lang="en-US" sz="2000">
                <a:solidFill>
                  <a:schemeClr val="tx1"/>
                </a:solidFill>
              </a:rPr>
              <a:t>float* get_vector(int Width);</a:t>
            </a:r>
          </a:p>
          <a:p>
            <a:endParaRPr lang="en-US" sz="2000">
              <a:solidFill>
                <a:schemeClr val="tx1"/>
              </a:solidFill>
            </a:endParaRPr>
          </a:p>
          <a:p>
            <a:r>
              <a:rPr lang="en-US" sz="2000">
                <a:solidFill>
                  <a:schemeClr val="tx1"/>
                </a:solidFill>
              </a:rPr>
              <a:t>float* convol(float* mm, int row, int col, int N) {</a:t>
            </a:r>
          </a:p>
          <a:p>
            <a:r>
              <a:rPr lang="en-US" sz="2000">
                <a:solidFill>
                  <a:schemeClr val="tx1"/>
                </a:solidFill>
              </a:rPr>
              <a:t>  int i, j;</a:t>
            </a:r>
          </a:p>
          <a:p>
            <a:r>
              <a:rPr lang="en-US" sz="2000">
                <a:solidFill>
                  <a:schemeClr val="tx1"/>
                </a:solidFill>
              </a:rPr>
              <a:t>  float* v = get_vector(N);</a:t>
            </a:r>
          </a:p>
          <a:p>
            <a:r>
              <a:rPr lang="en-US" sz="2000">
                <a:solidFill>
                  <a:schemeClr val="tx1"/>
                </a:solidFill>
              </a:rPr>
              <a:t>  for (i = 0; i &lt; N; i++) {</a:t>
            </a:r>
          </a:p>
          <a:p>
            <a:r>
              <a:rPr lang="en-US" sz="2000">
                <a:solidFill>
                  <a:schemeClr val="tx1"/>
                </a:solidFill>
              </a:rPr>
              <a:t>    v[i] = mm[</a:t>
            </a:r>
            <a:r>
              <a:rPr lang="en-US" sz="2000">
                <a:solidFill>
                  <a:srgbClr val="FF0000"/>
                </a:solidFill>
              </a:rPr>
              <a:t>(1+row) * (N+1) + i + 1</a:t>
            </a:r>
            <a:r>
              <a:rPr lang="en-US" sz="2000">
                <a:solidFill>
                  <a:schemeClr val="tx1"/>
                </a:solidFill>
              </a:rPr>
              <a:t>] * mm[</a:t>
            </a:r>
            <a:r>
              <a:rPr lang="en-US" sz="2000">
                <a:solidFill>
                  <a:srgbClr val="FF0000"/>
                </a:solidFill>
              </a:rPr>
              <a:t>1 + col + (i+1) * (N+1)</a:t>
            </a:r>
            <a:r>
              <a:rPr lang="en-US" sz="2000">
                <a:solidFill>
                  <a:schemeClr val="tx1"/>
                </a:solidFill>
              </a:rPr>
              <a:t>];</a:t>
            </a:r>
          </a:p>
          <a:p>
            <a:r>
              <a:rPr lang="en-US" sz="2000">
                <a:solidFill>
                  <a:schemeClr val="tx1"/>
                </a:solidFill>
              </a:rPr>
              <a:t>  }</a:t>
            </a:r>
          </a:p>
          <a:p>
            <a:r>
              <a:rPr lang="en-US" sz="2000">
                <a:solidFill>
                  <a:schemeClr val="tx1"/>
                </a:solidFill>
              </a:rPr>
              <a:t>  return v;</a:t>
            </a:r>
          </a:p>
          <a:p>
            <a:r>
              <a:rPr lang="en-US" sz="2000">
                <a:solidFill>
                  <a:schemeClr val="tx1"/>
                </a:solidFill>
              </a:rPr>
              <a:t>}</a:t>
            </a:r>
          </a:p>
        </p:txBody>
      </p:sp>
      <p:sp>
        <p:nvSpPr>
          <p:cNvPr id="8" name="Rectangle 7"/>
          <p:cNvSpPr/>
          <p:nvPr/>
        </p:nvSpPr>
        <p:spPr>
          <a:xfrm>
            <a:off x="457201" y="5410200"/>
            <a:ext cx="3962400" cy="553998"/>
          </a:xfrm>
          <a:prstGeom prst="rect">
            <a:avLst/>
          </a:prstGeom>
        </p:spPr>
        <p:txBody>
          <a:bodyPr wrap="square">
            <a:spAutoFit/>
          </a:bodyPr>
          <a:lstStyle/>
          <a:p>
            <a:r>
              <a:rPr lang="en-US" sz="3000">
                <a:solidFill>
                  <a:schemeClr val="tx1"/>
                </a:solidFill>
                <a:latin typeface="Times New Roman"/>
                <a:cs typeface="Times New Roman"/>
              </a:rPr>
              <a:t>Symbolic summations</a:t>
            </a:r>
          </a:p>
        </p:txBody>
      </p:sp>
      <p:sp>
        <p:nvSpPr>
          <p:cNvPr id="10" name="Freeform 9"/>
          <p:cNvSpPr/>
          <p:nvPr/>
        </p:nvSpPr>
        <p:spPr>
          <a:xfrm>
            <a:off x="2219158" y="4050632"/>
            <a:ext cx="536965" cy="1417052"/>
          </a:xfrm>
          <a:custGeom>
            <a:avLst/>
            <a:gdLst>
              <a:gd name="connsiteX0" fmla="*/ 0 w 536965"/>
              <a:gd name="connsiteY0" fmla="*/ 1417052 h 1417052"/>
              <a:gd name="connsiteX1" fmla="*/ 467895 w 536965"/>
              <a:gd name="connsiteY1" fmla="*/ 828842 h 1417052"/>
              <a:gd name="connsiteX2" fmla="*/ 414421 w 536965"/>
              <a:gd name="connsiteY2" fmla="*/ 0 h 1417052"/>
            </a:gdLst>
            <a:ahLst/>
            <a:cxnLst>
              <a:cxn ang="0">
                <a:pos x="connsiteX0" y="connsiteY0"/>
              </a:cxn>
              <a:cxn ang="0">
                <a:pos x="connsiteX1" y="connsiteY1"/>
              </a:cxn>
              <a:cxn ang="0">
                <a:pos x="connsiteX2" y="connsiteY2"/>
              </a:cxn>
            </a:cxnLst>
            <a:rect l="l" t="t" r="r" b="b"/>
            <a:pathLst>
              <a:path w="536965" h="1417052">
                <a:moveTo>
                  <a:pt x="0" y="1417052"/>
                </a:moveTo>
                <a:cubicBezTo>
                  <a:pt x="199412" y="1241034"/>
                  <a:pt x="398825" y="1065017"/>
                  <a:pt x="467895" y="828842"/>
                </a:cubicBezTo>
                <a:cubicBezTo>
                  <a:pt x="536965" y="592667"/>
                  <a:pt x="475693" y="296333"/>
                  <a:pt x="414421"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3048000" y="4050632"/>
            <a:ext cx="3235158" cy="1390315"/>
          </a:xfrm>
          <a:custGeom>
            <a:avLst/>
            <a:gdLst>
              <a:gd name="connsiteX0" fmla="*/ 0 w 3235158"/>
              <a:gd name="connsiteY0" fmla="*/ 1390315 h 1390315"/>
              <a:gd name="connsiteX1" fmla="*/ 802105 w 3235158"/>
              <a:gd name="connsiteY1" fmla="*/ 762000 h 1390315"/>
              <a:gd name="connsiteX2" fmla="*/ 2807368 w 3235158"/>
              <a:gd name="connsiteY2" fmla="*/ 1216526 h 1390315"/>
              <a:gd name="connsiteX3" fmla="*/ 3235158 w 3235158"/>
              <a:gd name="connsiteY3" fmla="*/ 0 h 1390315"/>
            </a:gdLst>
            <a:ahLst/>
            <a:cxnLst>
              <a:cxn ang="0">
                <a:pos x="connsiteX0" y="connsiteY0"/>
              </a:cxn>
              <a:cxn ang="0">
                <a:pos x="connsiteX1" y="connsiteY1"/>
              </a:cxn>
              <a:cxn ang="0">
                <a:pos x="connsiteX2" y="connsiteY2"/>
              </a:cxn>
              <a:cxn ang="0">
                <a:pos x="connsiteX3" y="connsiteY3"/>
              </a:cxn>
            </a:cxnLst>
            <a:rect l="l" t="t" r="r" b="b"/>
            <a:pathLst>
              <a:path w="3235158" h="1390315">
                <a:moveTo>
                  <a:pt x="0" y="1390315"/>
                </a:moveTo>
                <a:cubicBezTo>
                  <a:pt x="167105" y="1090640"/>
                  <a:pt x="334210" y="790965"/>
                  <a:pt x="802105" y="762000"/>
                </a:cubicBezTo>
                <a:cubicBezTo>
                  <a:pt x="1270000" y="733035"/>
                  <a:pt x="2401859" y="1343526"/>
                  <a:pt x="2807368" y="1216526"/>
                </a:cubicBezTo>
                <a:cubicBezTo>
                  <a:pt x="3212877" y="1089526"/>
                  <a:pt x="3224017" y="544763"/>
                  <a:pt x="3235158"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rPr>
              <a:t>Dynamic Program Analysis</a:t>
            </a:r>
            <a:endParaRPr>
              <a:solidFill>
                <a:schemeClr val="tx1"/>
              </a:solidFill>
            </a:endParaRPr>
          </a:p>
        </p:txBody>
      </p:sp>
      <p:pic>
        <p:nvPicPr>
          <p:cNvPr id="216" name="Google Shape;216;p30"/>
          <p:cNvPicPr preferRelativeResize="0"/>
          <p:nvPr/>
        </p:nvPicPr>
        <p:blipFill>
          <a:blip r:embed="rId3">
            <a:alphaModFix/>
          </a:blip>
          <a:stretch>
            <a:fillRect/>
          </a:stretch>
        </p:blipFill>
        <p:spPr>
          <a:xfrm>
            <a:off x="0" y="2210800"/>
            <a:ext cx="9144000" cy="309370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 name="Google Shape;1233;p71"/>
          <p:cNvSpPr txBox="1">
            <a:spLocks noGrp="1"/>
          </p:cNvSpPr>
          <p:nvPr>
            <p:ph type="title"/>
          </p:nvPr>
        </p:nvSpPr>
        <p:spPr>
          <a:xfrm>
            <a:off x="457200" y="274638"/>
            <a:ext cx="8229600" cy="1249362"/>
          </a:xfrm>
        </p:spPr>
        <p:txBody>
          <a:bodyPr/>
          <a:lstStyle/>
          <a:p>
            <a:pPr lvl="0" algn="l"/>
            <a:r>
              <a:rPr lang="en"/>
              <a:t>Most memory accesses in actual programs have a structure that is simple to bound</a:t>
            </a:r>
            <a:endParaRPr/>
          </a:p>
        </p:txBody>
      </p:sp>
      <p:cxnSp>
        <p:nvCxnSpPr>
          <p:cNvPr id="9" name="Straight Connector 8"/>
          <p:cNvCxnSpPr/>
          <p:nvPr/>
        </p:nvCxnSpPr>
        <p:spPr>
          <a:xfrm>
            <a:off x="7239000" y="560705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 name="Google Shape;1233;p71"/>
          <p:cNvSpPr txBox="1">
            <a:spLocks/>
          </p:cNvSpPr>
          <p:nvPr/>
        </p:nvSpPr>
        <p:spPr>
          <a:xfrm>
            <a:off x="457200" y="5608638"/>
            <a:ext cx="8229600" cy="12493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"He who controls the traceable variables controls the function to be tested</a:t>
            </a:r>
            <a:r>
              <a:rPr lang="en" sz="3000">
                <a:solidFill>
                  <a:schemeClr val="dk1"/>
                </a:solidFill>
                <a:latin typeface="Calibri"/>
                <a:ea typeface="Calibri"/>
                <a:cs typeface="Calibri"/>
                <a:sym typeface="Calibri"/>
              </a:rPr>
              <a:t>"</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 name="TextBox 11"/>
          <p:cNvSpPr txBox="1"/>
          <p:nvPr/>
        </p:nvSpPr>
        <p:spPr>
          <a:xfrm>
            <a:off x="457200" y="1767750"/>
            <a:ext cx="7560609" cy="3170099"/>
          </a:xfrm>
          <a:prstGeom prst="rect">
            <a:avLst/>
          </a:prstGeom>
          <a:noFill/>
        </p:spPr>
        <p:txBody>
          <a:bodyPr wrap="none" rtlCol="0">
            <a:spAutoFit/>
          </a:bodyPr>
          <a:lstStyle/>
          <a:p>
            <a:r>
              <a:rPr lang="en-US" sz="2000">
                <a:solidFill>
                  <a:schemeClr val="tx1"/>
                </a:solidFill>
              </a:rPr>
              <a:t>float* get_vector(int Width);</a:t>
            </a:r>
          </a:p>
          <a:p>
            <a:endParaRPr lang="en-US" sz="2000">
              <a:solidFill>
                <a:schemeClr val="tx1"/>
              </a:solidFill>
            </a:endParaRPr>
          </a:p>
          <a:p>
            <a:r>
              <a:rPr lang="en-US" sz="2000">
                <a:solidFill>
                  <a:schemeClr val="tx1"/>
                </a:solidFill>
              </a:rPr>
              <a:t>float* convol(float* mm, int row, int </a:t>
            </a:r>
            <a:r>
              <a:rPr lang="en-US" sz="2000">
                <a:solidFill>
                  <a:srgbClr val="FF0000"/>
                </a:solidFill>
              </a:rPr>
              <a:t>col</a:t>
            </a:r>
            <a:r>
              <a:rPr lang="en-US" sz="2000">
                <a:solidFill>
                  <a:schemeClr val="tx1"/>
                </a:solidFill>
              </a:rPr>
              <a:t>, int </a:t>
            </a:r>
            <a:r>
              <a:rPr lang="en-US" sz="2000">
                <a:solidFill>
                  <a:srgbClr val="FF0000"/>
                </a:solidFill>
              </a:rPr>
              <a:t>N</a:t>
            </a:r>
            <a:r>
              <a:rPr lang="en-US" sz="2000">
                <a:solidFill>
                  <a:schemeClr val="tx1"/>
                </a:solidFill>
              </a:rPr>
              <a:t>) {</a:t>
            </a:r>
          </a:p>
          <a:p>
            <a:r>
              <a:rPr lang="en-US" sz="2000">
                <a:solidFill>
                  <a:schemeClr val="tx1"/>
                </a:solidFill>
              </a:rPr>
              <a:t>  int i, j;</a:t>
            </a:r>
          </a:p>
          <a:p>
            <a:r>
              <a:rPr lang="en-US" sz="2000">
                <a:solidFill>
                  <a:schemeClr val="tx1"/>
                </a:solidFill>
              </a:rPr>
              <a:t>  float* v = get_vector(N);</a:t>
            </a:r>
          </a:p>
          <a:p>
            <a:r>
              <a:rPr lang="en-US" sz="2000">
                <a:solidFill>
                  <a:schemeClr val="tx1"/>
                </a:solidFill>
              </a:rPr>
              <a:t>  for (</a:t>
            </a:r>
            <a:r>
              <a:rPr lang="en-US" sz="2000">
                <a:solidFill>
                  <a:srgbClr val="FF0000"/>
                </a:solidFill>
              </a:rPr>
              <a:t>i</a:t>
            </a:r>
            <a:r>
              <a:rPr lang="en-US" sz="2000">
                <a:solidFill>
                  <a:schemeClr val="tx1"/>
                </a:solidFill>
              </a:rPr>
              <a:t> = 0; i &lt; N; i++) {</a:t>
            </a:r>
          </a:p>
          <a:p>
            <a:r>
              <a:rPr lang="en-US" sz="2000">
                <a:solidFill>
                  <a:schemeClr val="tx1"/>
                </a:solidFill>
              </a:rPr>
              <a:t>    v[i] = mm[(1+row) * (N+1) + i + 1] * mm[1 + </a:t>
            </a:r>
            <a:r>
              <a:rPr lang="en-US" sz="2000">
                <a:solidFill>
                  <a:srgbClr val="FF0000"/>
                </a:solidFill>
              </a:rPr>
              <a:t>col </a:t>
            </a:r>
            <a:r>
              <a:rPr lang="en-US" sz="2000">
                <a:solidFill>
                  <a:schemeClr val="tx1"/>
                </a:solidFill>
              </a:rPr>
              <a:t>+ (</a:t>
            </a:r>
            <a:r>
              <a:rPr lang="en-US" sz="2000">
                <a:solidFill>
                  <a:srgbClr val="FF0000"/>
                </a:solidFill>
              </a:rPr>
              <a:t>i</a:t>
            </a:r>
            <a:r>
              <a:rPr lang="en-US" sz="2000">
                <a:solidFill>
                  <a:schemeClr val="tx1"/>
                </a:solidFill>
              </a:rPr>
              <a:t>+1) * (</a:t>
            </a:r>
            <a:r>
              <a:rPr lang="en-US" sz="2000">
                <a:solidFill>
                  <a:srgbClr val="FF0000"/>
                </a:solidFill>
              </a:rPr>
              <a:t>N</a:t>
            </a:r>
            <a:r>
              <a:rPr lang="en-US" sz="2000">
                <a:solidFill>
                  <a:schemeClr val="tx1"/>
                </a:solidFill>
              </a:rPr>
              <a:t>+1)];</a:t>
            </a:r>
          </a:p>
          <a:p>
            <a:r>
              <a:rPr lang="en-US" sz="2000">
                <a:solidFill>
                  <a:schemeClr val="tx1"/>
                </a:solidFill>
              </a:rPr>
              <a:t>  }</a:t>
            </a:r>
          </a:p>
          <a:p>
            <a:r>
              <a:rPr lang="en-US" sz="2000">
                <a:solidFill>
                  <a:schemeClr val="tx1"/>
                </a:solidFill>
              </a:rPr>
              <a:t>  return v;</a:t>
            </a:r>
          </a:p>
          <a:p>
            <a:r>
              <a:rPr lang="en-US" sz="2000">
                <a:solidFill>
                  <a:schemeClr val="tx1"/>
                </a:solidFill>
              </a:rPr>
              <a:t>}</a:t>
            </a:r>
          </a:p>
        </p:txBody>
      </p:sp>
      <p:sp>
        <p:nvSpPr>
          <p:cNvPr id="13" name="Freeform 12"/>
          <p:cNvSpPr/>
          <p:nvPr/>
        </p:nvSpPr>
        <p:spPr>
          <a:xfrm>
            <a:off x="4638842" y="2753895"/>
            <a:ext cx="1176421" cy="935789"/>
          </a:xfrm>
          <a:custGeom>
            <a:avLst/>
            <a:gdLst>
              <a:gd name="connsiteX0" fmla="*/ 0 w 1176421"/>
              <a:gd name="connsiteY0" fmla="*/ 0 h 935789"/>
              <a:gd name="connsiteX1" fmla="*/ 441158 w 1176421"/>
              <a:gd name="connsiteY1" fmla="*/ 387684 h 935789"/>
              <a:gd name="connsiteX2" fmla="*/ 975895 w 1176421"/>
              <a:gd name="connsiteY2" fmla="*/ 467894 h 935789"/>
              <a:gd name="connsiteX3" fmla="*/ 1176421 w 1176421"/>
              <a:gd name="connsiteY3" fmla="*/ 935789 h 935789"/>
            </a:gdLst>
            <a:ahLst/>
            <a:cxnLst>
              <a:cxn ang="0">
                <a:pos x="connsiteX0" y="connsiteY0"/>
              </a:cxn>
              <a:cxn ang="0">
                <a:pos x="connsiteX1" y="connsiteY1"/>
              </a:cxn>
              <a:cxn ang="0">
                <a:pos x="connsiteX2" y="connsiteY2"/>
              </a:cxn>
              <a:cxn ang="0">
                <a:pos x="connsiteX3" y="connsiteY3"/>
              </a:cxn>
            </a:cxnLst>
            <a:rect l="l" t="t" r="r" b="b"/>
            <a:pathLst>
              <a:path w="1176421" h="935789">
                <a:moveTo>
                  <a:pt x="0" y="0"/>
                </a:moveTo>
                <a:cubicBezTo>
                  <a:pt x="139254" y="154851"/>
                  <a:pt x="278509" y="309702"/>
                  <a:pt x="441158" y="387684"/>
                </a:cubicBezTo>
                <a:cubicBezTo>
                  <a:pt x="603807" y="465666"/>
                  <a:pt x="853351" y="376543"/>
                  <a:pt x="975895" y="467894"/>
                </a:cubicBezTo>
                <a:cubicBezTo>
                  <a:pt x="1098439" y="559245"/>
                  <a:pt x="1137430" y="747517"/>
                  <a:pt x="1176421" y="935789"/>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5334000" y="2727158"/>
            <a:ext cx="1898316" cy="949158"/>
          </a:xfrm>
          <a:custGeom>
            <a:avLst/>
            <a:gdLst>
              <a:gd name="connsiteX0" fmla="*/ 0 w 1898316"/>
              <a:gd name="connsiteY0" fmla="*/ 0 h 949158"/>
              <a:gd name="connsiteX1" fmla="*/ 494632 w 1898316"/>
              <a:gd name="connsiteY1" fmla="*/ 280737 h 949158"/>
              <a:gd name="connsiteX2" fmla="*/ 1617579 w 1898316"/>
              <a:gd name="connsiteY2" fmla="*/ 240631 h 949158"/>
              <a:gd name="connsiteX3" fmla="*/ 1898316 w 1898316"/>
              <a:gd name="connsiteY3" fmla="*/ 949158 h 949158"/>
            </a:gdLst>
            <a:ahLst/>
            <a:cxnLst>
              <a:cxn ang="0">
                <a:pos x="connsiteX0" y="connsiteY0"/>
              </a:cxn>
              <a:cxn ang="0">
                <a:pos x="connsiteX1" y="connsiteY1"/>
              </a:cxn>
              <a:cxn ang="0">
                <a:pos x="connsiteX2" y="connsiteY2"/>
              </a:cxn>
              <a:cxn ang="0">
                <a:pos x="connsiteX3" y="connsiteY3"/>
              </a:cxn>
            </a:cxnLst>
            <a:rect l="l" t="t" r="r" b="b"/>
            <a:pathLst>
              <a:path w="1898316" h="949158">
                <a:moveTo>
                  <a:pt x="0" y="0"/>
                </a:moveTo>
                <a:cubicBezTo>
                  <a:pt x="112518" y="120316"/>
                  <a:pt x="225036" y="240632"/>
                  <a:pt x="494632" y="280737"/>
                </a:cubicBezTo>
                <a:cubicBezTo>
                  <a:pt x="764229" y="320842"/>
                  <a:pt x="1383632" y="129228"/>
                  <a:pt x="1617579" y="240631"/>
                </a:cubicBezTo>
                <a:cubicBezTo>
                  <a:pt x="1851526" y="352034"/>
                  <a:pt x="1874921" y="650596"/>
                  <a:pt x="1898316" y="949158"/>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1176421" y="3636211"/>
            <a:ext cx="5240421" cy="1227666"/>
          </a:xfrm>
          <a:custGeom>
            <a:avLst/>
            <a:gdLst>
              <a:gd name="connsiteX0" fmla="*/ 0 w 5240421"/>
              <a:gd name="connsiteY0" fmla="*/ 0 h 1227666"/>
              <a:gd name="connsiteX1" fmla="*/ 1189790 w 5240421"/>
              <a:gd name="connsiteY1" fmla="*/ 1109578 h 1227666"/>
              <a:gd name="connsiteX2" fmla="*/ 2860842 w 5240421"/>
              <a:gd name="connsiteY2" fmla="*/ 708526 h 1227666"/>
              <a:gd name="connsiteX3" fmla="*/ 4465053 w 5240421"/>
              <a:gd name="connsiteY3" fmla="*/ 1136315 h 1227666"/>
              <a:gd name="connsiteX4" fmla="*/ 5240421 w 5240421"/>
              <a:gd name="connsiteY4" fmla="*/ 334210 h 1227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421" h="1227666">
                <a:moveTo>
                  <a:pt x="0" y="0"/>
                </a:moveTo>
                <a:cubicBezTo>
                  <a:pt x="356491" y="495745"/>
                  <a:pt x="712983" y="991490"/>
                  <a:pt x="1189790" y="1109578"/>
                </a:cubicBezTo>
                <a:cubicBezTo>
                  <a:pt x="1666597" y="1227666"/>
                  <a:pt x="2314965" y="704070"/>
                  <a:pt x="2860842" y="708526"/>
                </a:cubicBezTo>
                <a:cubicBezTo>
                  <a:pt x="3406719" y="712982"/>
                  <a:pt x="4068456" y="1198701"/>
                  <a:pt x="4465053" y="1136315"/>
                </a:cubicBezTo>
                <a:cubicBezTo>
                  <a:pt x="4861650" y="1073929"/>
                  <a:pt x="5051035" y="704069"/>
                  <a:pt x="5240421" y="33421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1905000"/>
          <a:ext cx="8229600" cy="4724400"/>
        </p:xfrm>
        <a:graphic>
          <a:graphicData uri="http://schemas.openxmlformats.org/drawingml/2006/table">
            <a:tbl>
              <a:tblPr/>
              <a:tblGrid>
                <a:gridCol w="1645920"/>
                <a:gridCol w="1645920"/>
                <a:gridCol w="1645920"/>
                <a:gridCol w="1645920"/>
                <a:gridCol w="1645920"/>
              </a:tblGrid>
              <a:tr h="393700">
                <a:tc>
                  <a:txBody>
                    <a:bodyPr/>
                    <a:lstStyle/>
                    <a:p>
                      <a:pPr algn="r" fontAlgn="b"/>
                      <a:r>
                        <a:rPr lang="en-US" sz="1800" b="1" i="0" u="none" strike="noStrike">
                          <a:latin typeface="Verdana"/>
                        </a:rPr>
                        <a:t>Binutils</a:t>
                      </a:r>
                    </a:p>
                  </a:txBody>
                  <a:tcPr marL="12700" marR="12700" marT="12700" marB="0" anchor="b">
                    <a:lnL>
                      <a:noFill/>
                    </a:lnL>
                    <a:lnR>
                      <a:noFill/>
                    </a:lnR>
                    <a:lnT>
                      <a:noFill/>
                    </a:lnT>
                    <a:lnB>
                      <a:noFill/>
                    </a:lnB>
                  </a:tcPr>
                </a:tc>
                <a:tc>
                  <a:txBody>
                    <a:bodyPr/>
                    <a:lstStyle/>
                    <a:p>
                      <a:pPr algn="r" fontAlgn="b"/>
                      <a:r>
                        <a:rPr lang="en-US" sz="1800" b="1" i="0" u="none" strike="noStrike">
                          <a:latin typeface="Verdana"/>
                        </a:rPr>
                        <a:t>Instrs.</a:t>
                      </a:r>
                    </a:p>
                  </a:txBody>
                  <a:tcPr marL="12700" marR="12700" marT="12700" marB="0" anchor="b">
                    <a:lnL>
                      <a:noFill/>
                    </a:lnL>
                    <a:lnR>
                      <a:noFill/>
                    </a:lnR>
                    <a:lnT>
                      <a:noFill/>
                    </a:lnT>
                    <a:lnB>
                      <a:noFill/>
                    </a:lnB>
                  </a:tcPr>
                </a:tc>
                <a:tc>
                  <a:txBody>
                    <a:bodyPr/>
                    <a:lstStyle/>
                    <a:p>
                      <a:pPr algn="r" fontAlgn="b"/>
                      <a:r>
                        <a:rPr lang="en-US" sz="1800" b="1" i="0" u="none" strike="noStrike">
                          <a:latin typeface="Verdana"/>
                        </a:rPr>
                        <a:t>Memory</a:t>
                      </a:r>
                    </a:p>
                  </a:txBody>
                  <a:tcPr marL="12700" marR="12700" marT="12700" marB="0" anchor="b">
                    <a:lnL>
                      <a:noFill/>
                    </a:lnL>
                    <a:lnR>
                      <a:noFill/>
                    </a:lnR>
                    <a:lnT>
                      <a:noFill/>
                    </a:lnT>
                    <a:lnB>
                      <a:noFill/>
                    </a:lnB>
                  </a:tcPr>
                </a:tc>
                <a:tc>
                  <a:txBody>
                    <a:bodyPr/>
                    <a:lstStyle/>
                    <a:p>
                      <a:pPr algn="r" fontAlgn="b"/>
                      <a:r>
                        <a:rPr lang="en-US" sz="1800" b="1" i="0" u="none" strike="noStrike">
                          <a:latin typeface="Verdana"/>
                        </a:rPr>
                        <a:t>Traceable</a:t>
                      </a:r>
                    </a:p>
                  </a:txBody>
                  <a:tcPr marL="12700" marR="12700" marT="12700" marB="0" anchor="b">
                    <a:lnL>
                      <a:noFill/>
                    </a:lnL>
                    <a:lnR>
                      <a:noFill/>
                    </a:lnR>
                    <a:lnT>
                      <a:noFill/>
                    </a:lnT>
                    <a:lnB>
                      <a:noFill/>
                    </a:lnB>
                  </a:tcPr>
                </a:tc>
                <a:tc>
                  <a:txBody>
                    <a:bodyPr/>
                    <a:lstStyle/>
                    <a:p>
                      <a:pPr algn="r" fontAlgn="b"/>
                      <a:r>
                        <a:rPr lang="en-US" sz="1800" b="1" i="0" u="none" strike="noStrike">
                          <a:latin typeface="Verdana"/>
                        </a:rPr>
                        <a:t>Monotonic</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base64</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412</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15</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basename</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197</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9</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chgrp</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278</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32</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31</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31</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chroot</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533</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24</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22</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22</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chmod</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551</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64</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62</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62</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cksum</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235</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7</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4</a:t>
                      </a:r>
                    </a:p>
                  </a:txBody>
                  <a:tcPr marL="12700" marR="12700" marT="12700" marB="0" anchor="b">
                    <a:lnL>
                      <a:noFill/>
                    </a:lnL>
                    <a:lnR>
                      <a:noFill/>
                    </a:lnR>
                    <a:lnT>
                      <a:noFill/>
                    </a:lnT>
                    <a:lnB>
                      <a:noFill/>
                    </a:lnB>
                  </a:tcPr>
                </a:tc>
                <a:tc>
                  <a:txBody>
                    <a:bodyPr/>
                    <a:lstStyle/>
                    <a:p>
                      <a:pPr algn="r" fontAlgn="b"/>
                      <a:r>
                        <a:rPr lang="en-US" sz="1800" b="0" i="0" u="none" strike="noStrike">
                          <a:solidFill>
                            <a:srgbClr val="FF0000"/>
                          </a:solidFill>
                          <a:latin typeface="Verdana"/>
                        </a:rPr>
                        <a:t>2</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cat</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678</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44</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42</a:t>
                      </a:r>
                    </a:p>
                  </a:txBody>
                  <a:tcPr marL="12700" marR="12700" marT="12700" marB="0" anchor="b">
                    <a:lnL>
                      <a:noFill/>
                    </a:lnL>
                    <a:lnR>
                      <a:noFill/>
                    </a:lnR>
                    <a:lnT>
                      <a:noFill/>
                    </a:lnT>
                    <a:lnB>
                      <a:noFill/>
                    </a:lnB>
                  </a:tcPr>
                </a:tc>
                <a:tc>
                  <a:txBody>
                    <a:bodyPr/>
                    <a:lstStyle/>
                    <a:p>
                      <a:pPr algn="r" fontAlgn="b"/>
                      <a:r>
                        <a:rPr lang="en-US" sz="1800" b="0" i="0" u="none" strike="noStrike">
                          <a:solidFill>
                            <a:srgbClr val="FF0000"/>
                          </a:solidFill>
                          <a:latin typeface="Verdana"/>
                        </a:rPr>
                        <a:t>41</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chown</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301</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45</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44</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44</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comm</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751</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246</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212</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212</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chcon</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507</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30</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29</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29</a:t>
                      </a:r>
                    </a:p>
                  </a:txBody>
                  <a:tcPr marL="12700" marR="12700" marT="12700" marB="0" anchor="b">
                    <a:lnL>
                      <a:noFill/>
                    </a:lnL>
                    <a:lnR>
                      <a:noFill/>
                    </a:lnR>
                    <a:lnT>
                      <a:noFill/>
                    </a:lnT>
                    <a:lnB>
                      <a:noFill/>
                    </a:lnB>
                  </a:tcPr>
                </a:tc>
              </a:tr>
              <a:tr h="393700">
                <a:tc>
                  <a:txBody>
                    <a:bodyPr/>
                    <a:lstStyle/>
                    <a:p>
                      <a:pPr algn="l" fontAlgn="b"/>
                      <a:r>
                        <a:rPr lang="en-US" sz="1800" b="0" i="0" u="none" strike="noStrike">
                          <a:latin typeface="Verdana"/>
                        </a:rPr>
                        <a:t>chowncore</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647</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118</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118</a:t>
                      </a:r>
                    </a:p>
                  </a:txBody>
                  <a:tcPr marL="12700" marR="12700" marT="12700" marB="0" anchor="b">
                    <a:lnL>
                      <a:noFill/>
                    </a:lnL>
                    <a:lnR>
                      <a:noFill/>
                    </a:lnR>
                    <a:lnT>
                      <a:noFill/>
                    </a:lnT>
                    <a:lnB>
                      <a:noFill/>
                    </a:lnB>
                  </a:tcPr>
                </a:tc>
                <a:tc>
                  <a:txBody>
                    <a:bodyPr/>
                    <a:lstStyle/>
                    <a:p>
                      <a:pPr algn="r" fontAlgn="b"/>
                      <a:r>
                        <a:rPr lang="en-US" sz="1800" b="0" i="0" u="none" strike="noStrike">
                          <a:latin typeface="Verdana"/>
                        </a:rPr>
                        <a:t>118</a:t>
                      </a:r>
                    </a:p>
                  </a:txBody>
                  <a:tcPr marL="12700" marR="12700" marT="12700" marB="0" anchor="b">
                    <a:lnL>
                      <a:noFill/>
                    </a:lnL>
                    <a:lnR>
                      <a:noFill/>
                    </a:lnR>
                    <a:lnT>
                      <a:noFill/>
                    </a:lnT>
                    <a:lnB>
                      <a:noFill/>
                    </a:lnB>
                  </a:tcPr>
                </a:tc>
              </a:tr>
            </a:tbl>
          </a:graphicData>
        </a:graphic>
      </p:graphicFrame>
      <p:cxnSp>
        <p:nvCxnSpPr>
          <p:cNvPr id="5" name="Straight Connector 4"/>
          <p:cNvCxnSpPr/>
          <p:nvPr/>
        </p:nvCxnSpPr>
        <p:spPr>
          <a:xfrm>
            <a:off x="0" y="15240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 name="Google Shape;1233;p71"/>
          <p:cNvSpPr txBox="1">
            <a:spLocks noGrp="1"/>
          </p:cNvSpPr>
          <p:nvPr>
            <p:ph type="title"/>
          </p:nvPr>
        </p:nvSpPr>
        <p:spPr>
          <a:xfrm>
            <a:off x="457200" y="274638"/>
            <a:ext cx="8229600" cy="1249362"/>
          </a:xfrm>
        </p:spPr>
        <p:txBody>
          <a:bodyPr/>
          <a:lstStyle/>
          <a:p>
            <a:pPr lvl="0" algn="l"/>
            <a:r>
              <a:rPr lang="en"/>
              <a:t>Occurences of symbolic summations in GNU BinUtils</a:t>
            </a:r>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 name="Straight Connector 3"/>
          <p:cNvCxnSpPr/>
          <p:nvPr/>
        </p:nvCxnSpPr>
        <p:spPr>
          <a:xfrm>
            <a:off x="0" y="1979612"/>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Google Shape;1233;p71"/>
          <p:cNvSpPr txBox="1">
            <a:spLocks noGrp="1"/>
          </p:cNvSpPr>
          <p:nvPr>
            <p:ph type="title"/>
          </p:nvPr>
        </p:nvSpPr>
        <p:spPr>
          <a:xfrm>
            <a:off x="457200" y="274638"/>
            <a:ext cx="8229600" cy="1706562"/>
          </a:xfrm>
        </p:spPr>
        <p:txBody>
          <a:bodyPr/>
          <a:lstStyle/>
          <a:p>
            <a:pPr lvl="0" algn="l"/>
            <a:r>
              <a:rPr lang="en"/>
              <a:t>If we replace program variables by their upper limits (as found by the interval analysis)</a:t>
            </a:r>
            <a:r>
              <a:rPr lang="en" baseline="30000"/>
              <a:t>§</a:t>
            </a:r>
            <a:r>
              <a:rPr lang="en"/>
              <a:t>, then the resulting expression is still a symbolic summation</a:t>
            </a:r>
            <a:endParaRPr/>
          </a:p>
        </p:txBody>
      </p:sp>
      <p:sp>
        <p:nvSpPr>
          <p:cNvPr id="6" name="Rectangle 5"/>
          <p:cNvSpPr/>
          <p:nvPr/>
        </p:nvSpPr>
        <p:spPr>
          <a:xfrm>
            <a:off x="457201" y="1981200"/>
            <a:ext cx="4572000" cy="553998"/>
          </a:xfrm>
          <a:prstGeom prst="rect">
            <a:avLst/>
          </a:prstGeom>
        </p:spPr>
        <p:txBody>
          <a:bodyPr wrap="square">
            <a:spAutoFit/>
          </a:bodyPr>
          <a:lstStyle/>
          <a:p>
            <a:r>
              <a:rPr lang="en-US" sz="3000">
                <a:solidFill>
                  <a:schemeClr val="tx1"/>
                </a:solidFill>
                <a:latin typeface="Times New Roman"/>
                <a:cs typeface="Times New Roman"/>
              </a:rPr>
              <a:t>Theorem 3.6 (Preservation)</a:t>
            </a:r>
          </a:p>
        </p:txBody>
      </p:sp>
      <p:sp>
        <p:nvSpPr>
          <p:cNvPr id="7" name="TextBox 6"/>
          <p:cNvSpPr txBox="1"/>
          <p:nvPr/>
        </p:nvSpPr>
        <p:spPr>
          <a:xfrm>
            <a:off x="0" y="6556177"/>
            <a:ext cx="2967479" cy="307777"/>
          </a:xfrm>
          <a:prstGeom prst="rect">
            <a:avLst/>
          </a:prstGeom>
          <a:noFill/>
        </p:spPr>
        <p:txBody>
          <a:bodyPr wrap="none" rtlCol="0">
            <a:spAutoFit/>
          </a:bodyPr>
          <a:lstStyle/>
          <a:p>
            <a:r>
              <a:rPr lang="en" baseline="30000"/>
              <a:t>§</a:t>
            </a:r>
            <a:r>
              <a:rPr lang="en-US"/>
              <a:t>: Unless the upper range is infinite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 name="Straight Connector 3"/>
          <p:cNvCxnSpPr/>
          <p:nvPr/>
        </p:nvCxnSpPr>
        <p:spPr>
          <a:xfrm>
            <a:off x="0" y="1979612"/>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Google Shape;1233;p71"/>
          <p:cNvSpPr txBox="1">
            <a:spLocks noGrp="1"/>
          </p:cNvSpPr>
          <p:nvPr>
            <p:ph type="title"/>
          </p:nvPr>
        </p:nvSpPr>
        <p:spPr>
          <a:xfrm>
            <a:off x="457200" y="274638"/>
            <a:ext cx="8229600" cy="1706562"/>
          </a:xfrm>
        </p:spPr>
        <p:txBody>
          <a:bodyPr/>
          <a:lstStyle/>
          <a:p>
            <a:pPr lvl="0" algn="l"/>
            <a:r>
              <a:rPr lang="en"/>
              <a:t>If we replace program variables by their upper limits (as found by the interval analysis), then the resulting expression is still a symbolic summation</a:t>
            </a:r>
            <a:endParaRPr/>
          </a:p>
        </p:txBody>
      </p:sp>
      <p:sp>
        <p:nvSpPr>
          <p:cNvPr id="6" name="Rectangle 5"/>
          <p:cNvSpPr/>
          <p:nvPr/>
        </p:nvSpPr>
        <p:spPr>
          <a:xfrm>
            <a:off x="457201" y="1981200"/>
            <a:ext cx="4572000" cy="553998"/>
          </a:xfrm>
          <a:prstGeom prst="rect">
            <a:avLst/>
          </a:prstGeom>
        </p:spPr>
        <p:txBody>
          <a:bodyPr wrap="square">
            <a:spAutoFit/>
          </a:bodyPr>
          <a:lstStyle/>
          <a:p>
            <a:r>
              <a:rPr lang="en-US" sz="3000">
                <a:solidFill>
                  <a:schemeClr val="tx1"/>
                </a:solidFill>
                <a:latin typeface="Times New Roman"/>
                <a:cs typeface="Times New Roman"/>
              </a:rPr>
              <a:t>Theorem 3.6 (Preservation)</a:t>
            </a:r>
          </a:p>
        </p:txBody>
      </p:sp>
      <p:sp>
        <p:nvSpPr>
          <p:cNvPr id="7" name="Rectangle 6"/>
          <p:cNvSpPr/>
          <p:nvPr/>
        </p:nvSpPr>
        <p:spPr>
          <a:xfrm>
            <a:off x="457201" y="2967335"/>
            <a:ext cx="3883846" cy="553998"/>
          </a:xfrm>
          <a:prstGeom prst="rect">
            <a:avLst/>
          </a:prstGeom>
        </p:spPr>
        <p:txBody>
          <a:bodyPr wrap="none">
            <a:spAutoFit/>
          </a:bodyPr>
          <a:lstStyle/>
          <a:p>
            <a:r>
              <a:rPr lang="en-US" sz="3000">
                <a:solidFill>
                  <a:schemeClr val="tx1"/>
                </a:solidFill>
              </a:rPr>
              <a:t>1 + col + (i+1) * (N+1)</a:t>
            </a:r>
          </a:p>
        </p:txBody>
      </p:sp>
      <p:sp>
        <p:nvSpPr>
          <p:cNvPr id="8" name="TextBox 7"/>
          <p:cNvSpPr txBox="1"/>
          <p:nvPr/>
        </p:nvSpPr>
        <p:spPr>
          <a:xfrm>
            <a:off x="457200" y="4114800"/>
            <a:ext cx="2749471" cy="1723549"/>
          </a:xfrm>
          <a:prstGeom prst="rect">
            <a:avLst/>
          </a:prstGeom>
          <a:noFill/>
        </p:spPr>
        <p:txBody>
          <a:bodyPr wrap="none" rtlCol="0">
            <a:spAutoFit/>
          </a:bodyPr>
          <a:lstStyle/>
          <a:p>
            <a:pPr>
              <a:lnSpc>
                <a:spcPct val="150000"/>
              </a:lnSpc>
              <a:buClr>
                <a:srgbClr val="FF0000"/>
              </a:buClr>
              <a:buFont typeface="Arial"/>
              <a:buChar char="•"/>
            </a:pPr>
            <a:r>
              <a:rPr lang="en-US" sz="2400"/>
              <a:t>  R(col) = [col, col]</a:t>
            </a:r>
          </a:p>
          <a:p>
            <a:pPr>
              <a:lnSpc>
                <a:spcPct val="150000"/>
              </a:lnSpc>
              <a:buClr>
                <a:srgbClr val="FF0000"/>
              </a:buClr>
              <a:buFont typeface="Arial"/>
              <a:buChar char="•"/>
            </a:pPr>
            <a:r>
              <a:rPr lang="en-US" sz="2400"/>
              <a:t>  R(N) = [N, N]</a:t>
            </a:r>
          </a:p>
          <a:p>
            <a:pPr>
              <a:lnSpc>
                <a:spcPct val="150000"/>
              </a:lnSpc>
              <a:buClr>
                <a:srgbClr val="FF0000"/>
              </a:buClr>
              <a:buFont typeface="Arial"/>
              <a:buChar char="•"/>
            </a:pPr>
            <a:r>
              <a:rPr lang="en-US" sz="2400"/>
              <a:t>  R(i) = [0, N-1]</a:t>
            </a:r>
          </a:p>
        </p:txBody>
      </p:sp>
      <p:sp>
        <p:nvSpPr>
          <p:cNvPr id="9" name="Rectangle 8"/>
          <p:cNvSpPr/>
          <p:nvPr/>
        </p:nvSpPr>
        <p:spPr>
          <a:xfrm>
            <a:off x="5305458" y="2967335"/>
            <a:ext cx="3295869" cy="553998"/>
          </a:xfrm>
          <a:prstGeom prst="rect">
            <a:avLst/>
          </a:prstGeom>
        </p:spPr>
        <p:txBody>
          <a:bodyPr wrap="none">
            <a:spAutoFit/>
          </a:bodyPr>
          <a:lstStyle/>
          <a:p>
            <a:r>
              <a:rPr lang="en-US" sz="3000">
                <a:solidFill>
                  <a:schemeClr val="tx1"/>
                </a:solidFill>
              </a:rPr>
              <a:t>1 + col + N*N + N</a:t>
            </a:r>
          </a:p>
        </p:txBody>
      </p:sp>
      <p:pic>
        <p:nvPicPr>
          <p:cNvPr id="10" name="Picture 9" descr="curved_arrow1.gif"/>
          <p:cNvPicPr>
            <a:picLocks noChangeAspect="1"/>
          </p:cNvPicPr>
          <p:nvPr/>
        </p:nvPicPr>
        <p:blipFill>
          <a:blip r:embed="rId3"/>
          <a:stretch>
            <a:fillRect/>
          </a:stretch>
        </p:blipFill>
        <p:spPr>
          <a:xfrm rot="16684651">
            <a:off x="3599895" y="2585919"/>
            <a:ext cx="2066804" cy="2089466"/>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 name="Straight Connector 3"/>
          <p:cNvCxnSpPr/>
          <p:nvPr/>
        </p:nvCxnSpPr>
        <p:spPr>
          <a:xfrm>
            <a:off x="0" y="1979612"/>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Google Shape;1233;p71"/>
          <p:cNvSpPr txBox="1">
            <a:spLocks noGrp="1"/>
          </p:cNvSpPr>
          <p:nvPr>
            <p:ph type="title"/>
          </p:nvPr>
        </p:nvSpPr>
        <p:spPr>
          <a:xfrm>
            <a:off x="457200" y="274638"/>
            <a:ext cx="8229600" cy="1706562"/>
          </a:xfrm>
        </p:spPr>
        <p:txBody>
          <a:bodyPr/>
          <a:lstStyle/>
          <a:p>
            <a:pPr lvl="0" algn="l"/>
            <a:r>
              <a:rPr lang="en"/>
              <a:t>If we replace program variables by their upper limits (as found by the interval analysis), then the resulting expression is still a symbolic summation</a:t>
            </a:r>
            <a:endParaRPr/>
          </a:p>
        </p:txBody>
      </p:sp>
      <p:sp>
        <p:nvSpPr>
          <p:cNvPr id="6" name="Rectangle 5"/>
          <p:cNvSpPr/>
          <p:nvPr/>
        </p:nvSpPr>
        <p:spPr>
          <a:xfrm>
            <a:off x="457201" y="1981200"/>
            <a:ext cx="4572000" cy="553998"/>
          </a:xfrm>
          <a:prstGeom prst="rect">
            <a:avLst/>
          </a:prstGeom>
        </p:spPr>
        <p:txBody>
          <a:bodyPr wrap="square">
            <a:spAutoFit/>
          </a:bodyPr>
          <a:lstStyle/>
          <a:p>
            <a:r>
              <a:rPr lang="en-US" sz="3000">
                <a:solidFill>
                  <a:schemeClr val="tx1"/>
                </a:solidFill>
                <a:latin typeface="Times New Roman"/>
                <a:cs typeface="Times New Roman"/>
              </a:rPr>
              <a:t>Theorem 3.6 (Preservation)</a:t>
            </a:r>
          </a:p>
        </p:txBody>
      </p:sp>
      <p:sp>
        <p:nvSpPr>
          <p:cNvPr id="7" name="Rectangle 6"/>
          <p:cNvSpPr/>
          <p:nvPr/>
        </p:nvSpPr>
        <p:spPr>
          <a:xfrm>
            <a:off x="457201" y="2967335"/>
            <a:ext cx="3883846" cy="553998"/>
          </a:xfrm>
          <a:prstGeom prst="rect">
            <a:avLst/>
          </a:prstGeom>
        </p:spPr>
        <p:txBody>
          <a:bodyPr wrap="none">
            <a:spAutoFit/>
          </a:bodyPr>
          <a:lstStyle/>
          <a:p>
            <a:r>
              <a:rPr lang="en-US" sz="3000">
                <a:solidFill>
                  <a:schemeClr val="tx1"/>
                </a:solidFill>
              </a:rPr>
              <a:t>1 + col + (i+1) * (N+1)</a:t>
            </a:r>
          </a:p>
        </p:txBody>
      </p:sp>
      <p:sp>
        <p:nvSpPr>
          <p:cNvPr id="9" name="Rectangle 8"/>
          <p:cNvSpPr/>
          <p:nvPr/>
        </p:nvSpPr>
        <p:spPr>
          <a:xfrm>
            <a:off x="5305458" y="2967335"/>
            <a:ext cx="3295869" cy="553998"/>
          </a:xfrm>
          <a:prstGeom prst="rect">
            <a:avLst/>
          </a:prstGeom>
        </p:spPr>
        <p:txBody>
          <a:bodyPr wrap="none">
            <a:spAutoFit/>
          </a:bodyPr>
          <a:lstStyle/>
          <a:p>
            <a:r>
              <a:rPr lang="en-US" sz="3000">
                <a:solidFill>
                  <a:schemeClr val="tx1"/>
                </a:solidFill>
              </a:rPr>
              <a:t>1 + col + N*N + N</a:t>
            </a:r>
          </a:p>
        </p:txBody>
      </p:sp>
      <p:pic>
        <p:nvPicPr>
          <p:cNvPr id="10" name="Picture 9" descr="curved_arrow1.gif"/>
          <p:cNvPicPr>
            <a:picLocks noChangeAspect="1"/>
          </p:cNvPicPr>
          <p:nvPr/>
        </p:nvPicPr>
        <p:blipFill>
          <a:blip r:embed="rId3"/>
          <a:stretch>
            <a:fillRect/>
          </a:stretch>
        </p:blipFill>
        <p:spPr>
          <a:xfrm rot="16684651">
            <a:off x="3599895" y="2585919"/>
            <a:ext cx="2066804" cy="2089466"/>
          </a:xfrm>
          <a:prstGeom prst="rect">
            <a:avLst/>
          </a:prstGeom>
        </p:spPr>
      </p:pic>
      <p:sp>
        <p:nvSpPr>
          <p:cNvPr id="11" name="Google Shape;1233;p71"/>
          <p:cNvSpPr txBox="1">
            <a:spLocks/>
          </p:cNvSpPr>
          <p:nvPr/>
        </p:nvSpPr>
        <p:spPr>
          <a:xfrm>
            <a:off x="457201" y="4800600"/>
            <a:ext cx="8229600" cy="1706562"/>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After this substitution, we get a symbolic summation that is a function only of first-order</a:t>
            </a:r>
            <a:r>
              <a:rPr kumimoji="0" lang="en" sz="3000" b="0" i="0" u="none" strike="noStrike" kern="0" cap="none" spc="0" normalizeH="0" noProof="0">
                <a:ln>
                  <a:noFill/>
                </a:ln>
                <a:solidFill>
                  <a:schemeClr val="dk1"/>
                </a:solidFill>
                <a:effectLst/>
                <a:uLnTx/>
                <a:uFillTx/>
                <a:latin typeface="Calibri"/>
                <a:ea typeface="Calibri"/>
                <a:cs typeface="Calibri"/>
                <a:sym typeface="Calibri"/>
              </a:rPr>
              <a:t> traceable variables (</a:t>
            </a:r>
            <a:r>
              <a:rPr kumimoji="0" lang="en" sz="3000" b="0" i="0" u="none" strike="noStrike" kern="0" cap="none" spc="0" normalizeH="0" noProof="0">
                <a:ln>
                  <a:noFill/>
                </a:ln>
                <a:solidFill>
                  <a:srgbClr val="FF0000"/>
                </a:solidFill>
                <a:effectLst/>
                <a:uLnTx/>
                <a:uFillTx/>
                <a:latin typeface="Calibri"/>
                <a:ea typeface="Calibri"/>
                <a:cs typeface="Calibri"/>
                <a:sym typeface="Calibri"/>
              </a:rPr>
              <a:t>which we control</a:t>
            </a:r>
            <a:r>
              <a:rPr kumimoji="0" lang="en" sz="3000" b="0" i="0" u="none" strike="noStrike" kern="0" cap="none" spc="0" normalizeH="0" noProof="0">
                <a:ln>
                  <a:noFill/>
                </a:ln>
                <a:solidFill>
                  <a:schemeClr val="dk1"/>
                </a:solidFill>
                <a:effectLst/>
                <a:uLnTx/>
                <a:uFillTx/>
                <a:latin typeface="Calibri"/>
                <a:ea typeface="Calibri"/>
                <a:cs typeface="Calibri"/>
                <a:sym typeface="Calibri"/>
              </a:rPr>
              <a:t>)</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12" name="Straight Connector 11"/>
          <p:cNvCxnSpPr/>
          <p:nvPr/>
        </p:nvCxnSpPr>
        <p:spPr>
          <a:xfrm>
            <a:off x="7239000" y="48006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 name="Straight Connector 3"/>
          <p:cNvCxnSpPr/>
          <p:nvPr/>
        </p:nvCxnSpPr>
        <p:spPr>
          <a:xfrm>
            <a:off x="0" y="25146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Google Shape;1233;p71"/>
          <p:cNvSpPr txBox="1">
            <a:spLocks noGrp="1"/>
          </p:cNvSpPr>
          <p:nvPr>
            <p:ph type="title"/>
          </p:nvPr>
        </p:nvSpPr>
        <p:spPr>
          <a:xfrm>
            <a:off x="457200" y="304800"/>
            <a:ext cx="8229600" cy="2209800"/>
          </a:xfrm>
        </p:spPr>
        <p:txBody>
          <a:bodyPr/>
          <a:lstStyle/>
          <a:p>
            <a:pPr lvl="0" algn="l"/>
            <a:r>
              <a:rPr lang="en"/>
              <a:t>If an array is only indexed by symbolic summations, then we know how to replace traceable variables by concrete values, so that the array is only accessed by indices within its allocated bounds</a:t>
            </a:r>
            <a:endParaRPr/>
          </a:p>
        </p:txBody>
      </p:sp>
      <p:sp>
        <p:nvSpPr>
          <p:cNvPr id="6" name="TextBox 5"/>
          <p:cNvSpPr txBox="1"/>
          <p:nvPr/>
        </p:nvSpPr>
        <p:spPr>
          <a:xfrm>
            <a:off x="457200" y="2925901"/>
            <a:ext cx="7560609" cy="3170099"/>
          </a:xfrm>
          <a:prstGeom prst="rect">
            <a:avLst/>
          </a:prstGeom>
          <a:noFill/>
        </p:spPr>
        <p:txBody>
          <a:bodyPr wrap="none" rtlCol="0">
            <a:spAutoFit/>
          </a:bodyPr>
          <a:lstStyle/>
          <a:p>
            <a:r>
              <a:rPr lang="en-US" sz="2000">
                <a:solidFill>
                  <a:schemeClr val="tx1"/>
                </a:solidFill>
              </a:rPr>
              <a:t>float* get_vector(int Width);</a:t>
            </a:r>
          </a:p>
          <a:p>
            <a:endParaRPr lang="en-US" sz="2000">
              <a:solidFill>
                <a:schemeClr val="tx1"/>
              </a:solidFill>
            </a:endParaRPr>
          </a:p>
          <a:p>
            <a:r>
              <a:rPr lang="en-US" sz="2000">
                <a:solidFill>
                  <a:schemeClr val="tx1"/>
                </a:solidFill>
              </a:rPr>
              <a:t>float* convol(float* mm, int row, int </a:t>
            </a:r>
            <a:r>
              <a:rPr lang="en-US" sz="2000">
                <a:solidFill>
                  <a:srgbClr val="FF0000"/>
                </a:solidFill>
              </a:rPr>
              <a:t>col</a:t>
            </a:r>
            <a:r>
              <a:rPr lang="en-US" sz="2000">
                <a:solidFill>
                  <a:schemeClr val="tx1"/>
                </a:solidFill>
              </a:rPr>
              <a:t>, int </a:t>
            </a:r>
            <a:r>
              <a:rPr lang="en-US" sz="2000">
                <a:solidFill>
                  <a:srgbClr val="FF0000"/>
                </a:solidFill>
              </a:rPr>
              <a:t>N</a:t>
            </a:r>
            <a:r>
              <a:rPr lang="en-US" sz="2000">
                <a:solidFill>
                  <a:schemeClr val="tx1"/>
                </a:solidFill>
              </a:rPr>
              <a:t>) {</a:t>
            </a:r>
          </a:p>
          <a:p>
            <a:r>
              <a:rPr lang="en-US" sz="2000">
                <a:solidFill>
                  <a:schemeClr val="tx1"/>
                </a:solidFill>
              </a:rPr>
              <a:t>  int i, j;</a:t>
            </a:r>
          </a:p>
          <a:p>
            <a:r>
              <a:rPr lang="en-US" sz="2000">
                <a:solidFill>
                  <a:schemeClr val="tx1"/>
                </a:solidFill>
              </a:rPr>
              <a:t>  float* v = get_vector(N);</a:t>
            </a:r>
          </a:p>
          <a:p>
            <a:r>
              <a:rPr lang="en-US" sz="2000">
                <a:solidFill>
                  <a:schemeClr val="tx1"/>
                </a:solidFill>
              </a:rPr>
              <a:t>  for (</a:t>
            </a:r>
            <a:r>
              <a:rPr lang="en-US" sz="2000">
                <a:solidFill>
                  <a:srgbClr val="FF0000"/>
                </a:solidFill>
              </a:rPr>
              <a:t>i</a:t>
            </a:r>
            <a:r>
              <a:rPr lang="en-US" sz="2000">
                <a:solidFill>
                  <a:schemeClr val="tx1"/>
                </a:solidFill>
              </a:rPr>
              <a:t> = 0; i &lt; N; i++) {</a:t>
            </a:r>
          </a:p>
          <a:p>
            <a:r>
              <a:rPr lang="en-US" sz="2000">
                <a:solidFill>
                  <a:schemeClr val="tx1"/>
                </a:solidFill>
              </a:rPr>
              <a:t>    v[i] = mm[(1+row) * (N+1) + i + 1] * mm[1 + </a:t>
            </a:r>
            <a:r>
              <a:rPr lang="en-US" sz="2000">
                <a:solidFill>
                  <a:srgbClr val="FF0000"/>
                </a:solidFill>
              </a:rPr>
              <a:t>col </a:t>
            </a:r>
            <a:r>
              <a:rPr lang="en-US" sz="2000">
                <a:solidFill>
                  <a:schemeClr val="tx1"/>
                </a:solidFill>
              </a:rPr>
              <a:t>+ (</a:t>
            </a:r>
            <a:r>
              <a:rPr lang="en-US" sz="2000">
                <a:solidFill>
                  <a:srgbClr val="FF0000"/>
                </a:solidFill>
              </a:rPr>
              <a:t>i</a:t>
            </a:r>
            <a:r>
              <a:rPr lang="en-US" sz="2000">
                <a:solidFill>
                  <a:schemeClr val="tx1"/>
                </a:solidFill>
              </a:rPr>
              <a:t>+1) * (</a:t>
            </a:r>
            <a:r>
              <a:rPr lang="en-US" sz="2000">
                <a:solidFill>
                  <a:srgbClr val="FF0000"/>
                </a:solidFill>
              </a:rPr>
              <a:t>N</a:t>
            </a:r>
            <a:r>
              <a:rPr lang="en-US" sz="2000">
                <a:solidFill>
                  <a:schemeClr val="tx1"/>
                </a:solidFill>
              </a:rPr>
              <a:t>+1)];</a:t>
            </a:r>
          </a:p>
          <a:p>
            <a:r>
              <a:rPr lang="en-US" sz="2000">
                <a:solidFill>
                  <a:schemeClr val="tx1"/>
                </a:solidFill>
              </a:rPr>
              <a:t>  }</a:t>
            </a:r>
          </a:p>
          <a:p>
            <a:r>
              <a:rPr lang="en-US" sz="2000">
                <a:solidFill>
                  <a:schemeClr val="tx1"/>
                </a:solidFill>
              </a:rPr>
              <a:t>  return v;</a:t>
            </a:r>
          </a:p>
          <a:p>
            <a:r>
              <a:rPr lang="en-US" sz="2000">
                <a:solidFill>
                  <a:schemeClr val="tx1"/>
                </a:solidFill>
              </a:rPr>
              <a:t>}</a:t>
            </a:r>
          </a:p>
        </p:txBody>
      </p:sp>
      <p:sp>
        <p:nvSpPr>
          <p:cNvPr id="7" name="Freeform 6"/>
          <p:cNvSpPr/>
          <p:nvPr/>
        </p:nvSpPr>
        <p:spPr>
          <a:xfrm>
            <a:off x="4638842" y="3912046"/>
            <a:ext cx="1176421" cy="935789"/>
          </a:xfrm>
          <a:custGeom>
            <a:avLst/>
            <a:gdLst>
              <a:gd name="connsiteX0" fmla="*/ 0 w 1176421"/>
              <a:gd name="connsiteY0" fmla="*/ 0 h 935789"/>
              <a:gd name="connsiteX1" fmla="*/ 441158 w 1176421"/>
              <a:gd name="connsiteY1" fmla="*/ 387684 h 935789"/>
              <a:gd name="connsiteX2" fmla="*/ 975895 w 1176421"/>
              <a:gd name="connsiteY2" fmla="*/ 467894 h 935789"/>
              <a:gd name="connsiteX3" fmla="*/ 1176421 w 1176421"/>
              <a:gd name="connsiteY3" fmla="*/ 935789 h 935789"/>
            </a:gdLst>
            <a:ahLst/>
            <a:cxnLst>
              <a:cxn ang="0">
                <a:pos x="connsiteX0" y="connsiteY0"/>
              </a:cxn>
              <a:cxn ang="0">
                <a:pos x="connsiteX1" y="connsiteY1"/>
              </a:cxn>
              <a:cxn ang="0">
                <a:pos x="connsiteX2" y="connsiteY2"/>
              </a:cxn>
              <a:cxn ang="0">
                <a:pos x="connsiteX3" y="connsiteY3"/>
              </a:cxn>
            </a:cxnLst>
            <a:rect l="l" t="t" r="r" b="b"/>
            <a:pathLst>
              <a:path w="1176421" h="935789">
                <a:moveTo>
                  <a:pt x="0" y="0"/>
                </a:moveTo>
                <a:cubicBezTo>
                  <a:pt x="139254" y="154851"/>
                  <a:pt x="278509" y="309702"/>
                  <a:pt x="441158" y="387684"/>
                </a:cubicBezTo>
                <a:cubicBezTo>
                  <a:pt x="603807" y="465666"/>
                  <a:pt x="853351" y="376543"/>
                  <a:pt x="975895" y="467894"/>
                </a:cubicBezTo>
                <a:cubicBezTo>
                  <a:pt x="1098439" y="559245"/>
                  <a:pt x="1137430" y="747517"/>
                  <a:pt x="1176421" y="935789"/>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reeform 7"/>
          <p:cNvSpPr/>
          <p:nvPr/>
        </p:nvSpPr>
        <p:spPr>
          <a:xfrm>
            <a:off x="5334000" y="3885309"/>
            <a:ext cx="1898316" cy="949158"/>
          </a:xfrm>
          <a:custGeom>
            <a:avLst/>
            <a:gdLst>
              <a:gd name="connsiteX0" fmla="*/ 0 w 1898316"/>
              <a:gd name="connsiteY0" fmla="*/ 0 h 949158"/>
              <a:gd name="connsiteX1" fmla="*/ 494632 w 1898316"/>
              <a:gd name="connsiteY1" fmla="*/ 280737 h 949158"/>
              <a:gd name="connsiteX2" fmla="*/ 1617579 w 1898316"/>
              <a:gd name="connsiteY2" fmla="*/ 240631 h 949158"/>
              <a:gd name="connsiteX3" fmla="*/ 1898316 w 1898316"/>
              <a:gd name="connsiteY3" fmla="*/ 949158 h 949158"/>
            </a:gdLst>
            <a:ahLst/>
            <a:cxnLst>
              <a:cxn ang="0">
                <a:pos x="connsiteX0" y="connsiteY0"/>
              </a:cxn>
              <a:cxn ang="0">
                <a:pos x="connsiteX1" y="connsiteY1"/>
              </a:cxn>
              <a:cxn ang="0">
                <a:pos x="connsiteX2" y="connsiteY2"/>
              </a:cxn>
              <a:cxn ang="0">
                <a:pos x="connsiteX3" y="connsiteY3"/>
              </a:cxn>
            </a:cxnLst>
            <a:rect l="l" t="t" r="r" b="b"/>
            <a:pathLst>
              <a:path w="1898316" h="949158">
                <a:moveTo>
                  <a:pt x="0" y="0"/>
                </a:moveTo>
                <a:cubicBezTo>
                  <a:pt x="112518" y="120316"/>
                  <a:pt x="225036" y="240632"/>
                  <a:pt x="494632" y="280737"/>
                </a:cubicBezTo>
                <a:cubicBezTo>
                  <a:pt x="764229" y="320842"/>
                  <a:pt x="1383632" y="129228"/>
                  <a:pt x="1617579" y="240631"/>
                </a:cubicBezTo>
                <a:cubicBezTo>
                  <a:pt x="1851526" y="352034"/>
                  <a:pt x="1874921" y="650596"/>
                  <a:pt x="1898316" y="949158"/>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1176421" y="4794362"/>
            <a:ext cx="5240421" cy="1227666"/>
          </a:xfrm>
          <a:custGeom>
            <a:avLst/>
            <a:gdLst>
              <a:gd name="connsiteX0" fmla="*/ 0 w 5240421"/>
              <a:gd name="connsiteY0" fmla="*/ 0 h 1227666"/>
              <a:gd name="connsiteX1" fmla="*/ 1189790 w 5240421"/>
              <a:gd name="connsiteY1" fmla="*/ 1109578 h 1227666"/>
              <a:gd name="connsiteX2" fmla="*/ 2860842 w 5240421"/>
              <a:gd name="connsiteY2" fmla="*/ 708526 h 1227666"/>
              <a:gd name="connsiteX3" fmla="*/ 4465053 w 5240421"/>
              <a:gd name="connsiteY3" fmla="*/ 1136315 h 1227666"/>
              <a:gd name="connsiteX4" fmla="*/ 5240421 w 5240421"/>
              <a:gd name="connsiteY4" fmla="*/ 334210 h 1227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0421" h="1227666">
                <a:moveTo>
                  <a:pt x="0" y="0"/>
                </a:moveTo>
                <a:cubicBezTo>
                  <a:pt x="356491" y="495745"/>
                  <a:pt x="712983" y="991490"/>
                  <a:pt x="1189790" y="1109578"/>
                </a:cubicBezTo>
                <a:cubicBezTo>
                  <a:pt x="1666597" y="1227666"/>
                  <a:pt x="2314965" y="704070"/>
                  <a:pt x="2860842" y="708526"/>
                </a:cubicBezTo>
                <a:cubicBezTo>
                  <a:pt x="3406719" y="712982"/>
                  <a:pt x="4068456" y="1198701"/>
                  <a:pt x="4465053" y="1136315"/>
                </a:cubicBezTo>
                <a:cubicBezTo>
                  <a:pt x="4861650" y="1073929"/>
                  <a:pt x="5051035" y="704069"/>
                  <a:pt x="5240421" y="33421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4" name="Straight Connector 3"/>
          <p:cNvCxnSpPr/>
          <p:nvPr/>
        </p:nvCxnSpPr>
        <p:spPr>
          <a:xfrm>
            <a:off x="0" y="2514600"/>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 name="Google Shape;1233;p71"/>
          <p:cNvSpPr txBox="1">
            <a:spLocks noGrp="1"/>
          </p:cNvSpPr>
          <p:nvPr>
            <p:ph type="title"/>
          </p:nvPr>
        </p:nvSpPr>
        <p:spPr>
          <a:xfrm>
            <a:off x="457200" y="304800"/>
            <a:ext cx="8229600" cy="2209800"/>
          </a:xfrm>
        </p:spPr>
        <p:txBody>
          <a:bodyPr/>
          <a:lstStyle/>
          <a:p>
            <a:pPr lvl="0" algn="l"/>
            <a:r>
              <a:rPr lang="en"/>
              <a:t>If an array is only indexed by symbolic summations, then we know how to replace traceable variables by concrete values, so that the array is only accessed by indices within its allocated bounds</a:t>
            </a:r>
            <a:endParaRPr/>
          </a:p>
        </p:txBody>
      </p:sp>
      <p:sp>
        <p:nvSpPr>
          <p:cNvPr id="6" name="TextBox 5"/>
          <p:cNvSpPr txBox="1"/>
          <p:nvPr/>
        </p:nvSpPr>
        <p:spPr>
          <a:xfrm>
            <a:off x="457200" y="2925901"/>
            <a:ext cx="7389037" cy="3170099"/>
          </a:xfrm>
          <a:prstGeom prst="rect">
            <a:avLst/>
          </a:prstGeom>
          <a:noFill/>
        </p:spPr>
        <p:txBody>
          <a:bodyPr wrap="none" rtlCol="0">
            <a:spAutoFit/>
          </a:bodyPr>
          <a:lstStyle/>
          <a:p>
            <a:r>
              <a:rPr lang="en-US" sz="2000">
                <a:solidFill>
                  <a:schemeClr val="bg1"/>
                </a:solidFill>
              </a:rPr>
              <a:t>float* get_vector(int Width);</a:t>
            </a:r>
          </a:p>
          <a:p>
            <a:endParaRPr lang="en-US" sz="2000">
              <a:solidFill>
                <a:schemeClr val="bg1"/>
              </a:solidFill>
            </a:endParaRPr>
          </a:p>
          <a:p>
            <a:r>
              <a:rPr lang="en-US" sz="2000">
                <a:solidFill>
                  <a:schemeClr val="bg1"/>
                </a:solidFill>
              </a:rPr>
              <a:t>float* convol(float* mm, int row, int col, int N) {</a:t>
            </a:r>
          </a:p>
          <a:p>
            <a:r>
              <a:rPr lang="en-US" sz="2000">
                <a:solidFill>
                  <a:schemeClr val="bg1"/>
                </a:solidFill>
              </a:rPr>
              <a:t>  int i, j;</a:t>
            </a:r>
          </a:p>
          <a:p>
            <a:r>
              <a:rPr lang="en-US" sz="2000">
                <a:solidFill>
                  <a:schemeClr val="bg1"/>
                </a:solidFill>
              </a:rPr>
              <a:t>  float* v = get_vector(N);</a:t>
            </a:r>
          </a:p>
          <a:p>
            <a:r>
              <a:rPr lang="en-US" sz="2000">
                <a:solidFill>
                  <a:schemeClr val="bg1"/>
                </a:solidFill>
              </a:rPr>
              <a:t>  for (i = 0; i &lt; N; i++) {</a:t>
            </a:r>
          </a:p>
          <a:p>
            <a:r>
              <a:rPr lang="en-US" sz="2000">
                <a:solidFill>
                  <a:schemeClr val="bg1"/>
                </a:solidFill>
              </a:rPr>
              <a:t>    v[i] = mm[(1+row) * (N+1) + i + 1] * </a:t>
            </a:r>
            <a:r>
              <a:rPr lang="en-US" sz="2000">
                <a:solidFill>
                  <a:schemeClr val="tx1"/>
                </a:solidFill>
              </a:rPr>
              <a:t>mm[</a:t>
            </a:r>
            <a:r>
              <a:rPr lang="en-US" sz="2000">
                <a:solidFill>
                  <a:srgbClr val="FF0000"/>
                </a:solidFill>
              </a:rPr>
              <a:t>1</a:t>
            </a:r>
            <a:r>
              <a:rPr lang="en-US" sz="2000">
                <a:solidFill>
                  <a:schemeClr val="tx1"/>
                </a:solidFill>
              </a:rPr>
              <a:t> + </a:t>
            </a:r>
            <a:r>
              <a:rPr lang="en-US" sz="2000">
                <a:solidFill>
                  <a:srgbClr val="FF0000"/>
                </a:solidFill>
              </a:rPr>
              <a:t>col </a:t>
            </a:r>
            <a:r>
              <a:rPr lang="en-US" sz="2000">
                <a:solidFill>
                  <a:schemeClr val="tx1"/>
                </a:solidFill>
              </a:rPr>
              <a:t>+ (</a:t>
            </a:r>
            <a:r>
              <a:rPr lang="en-US" sz="2000">
                <a:solidFill>
                  <a:srgbClr val="FF0000"/>
                </a:solidFill>
              </a:rPr>
              <a:t>N</a:t>
            </a:r>
            <a:r>
              <a:rPr lang="en-US" sz="2000">
                <a:solidFill>
                  <a:schemeClr val="tx1"/>
                </a:solidFill>
              </a:rPr>
              <a:t>) * (</a:t>
            </a:r>
            <a:r>
              <a:rPr lang="en-US" sz="2000">
                <a:solidFill>
                  <a:srgbClr val="FF0000"/>
                </a:solidFill>
              </a:rPr>
              <a:t>N*N</a:t>
            </a:r>
            <a:r>
              <a:rPr lang="en-US" sz="2000">
                <a:solidFill>
                  <a:schemeClr val="tx1"/>
                </a:solidFill>
              </a:rPr>
              <a:t>)]</a:t>
            </a:r>
            <a:r>
              <a:rPr lang="en-US" sz="2000">
                <a:solidFill>
                  <a:srgbClr val="FFFFFF"/>
                </a:solidFill>
              </a:rPr>
              <a:t>;</a:t>
            </a:r>
          </a:p>
          <a:p>
            <a:r>
              <a:rPr lang="en-US" sz="2000">
                <a:solidFill>
                  <a:srgbClr val="FFFFFF"/>
                </a:solidFill>
              </a:rPr>
              <a:t>  }</a:t>
            </a:r>
          </a:p>
          <a:p>
            <a:r>
              <a:rPr lang="en-US" sz="2000">
                <a:solidFill>
                  <a:srgbClr val="FFFFFF"/>
                </a:solidFill>
              </a:rPr>
              <a:t>  return v;</a:t>
            </a:r>
          </a:p>
          <a:p>
            <a:r>
              <a:rPr lang="en-US" sz="2000">
                <a:solidFill>
                  <a:srgbClr val="FFFFFF"/>
                </a:solidFill>
              </a:rPr>
              <a:t>}</a:t>
            </a:r>
          </a:p>
        </p:txBody>
      </p:sp>
      <p:sp>
        <p:nvSpPr>
          <p:cNvPr id="7" name="Rectangle 6"/>
          <p:cNvSpPr/>
          <p:nvPr/>
        </p:nvSpPr>
        <p:spPr>
          <a:xfrm>
            <a:off x="914400" y="2925901"/>
            <a:ext cx="7103409" cy="3506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914401" y="2925901"/>
            <a:ext cx="3581400" cy="3506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914400" y="2925901"/>
            <a:ext cx="1828800" cy="3506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495801" y="2925901"/>
            <a:ext cx="1828800" cy="3506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Freeform 11"/>
          <p:cNvSpPr/>
          <p:nvPr/>
        </p:nvSpPr>
        <p:spPr>
          <a:xfrm>
            <a:off x="1867123" y="3288632"/>
            <a:ext cx="3453509" cy="1470526"/>
          </a:xfrm>
          <a:custGeom>
            <a:avLst/>
            <a:gdLst>
              <a:gd name="connsiteX0" fmla="*/ 3453509 w 3453509"/>
              <a:gd name="connsiteY0" fmla="*/ 1470526 h 1470526"/>
              <a:gd name="connsiteX1" fmla="*/ 2932140 w 3453509"/>
              <a:gd name="connsiteY1" fmla="*/ 895684 h 1470526"/>
              <a:gd name="connsiteX2" fmla="*/ 485719 w 3453509"/>
              <a:gd name="connsiteY2" fmla="*/ 1069473 h 1470526"/>
              <a:gd name="connsiteX3" fmla="*/ 17824 w 3453509"/>
              <a:gd name="connsiteY3" fmla="*/ 0 h 1470526"/>
            </a:gdLst>
            <a:ahLst/>
            <a:cxnLst>
              <a:cxn ang="0">
                <a:pos x="connsiteX0" y="connsiteY0"/>
              </a:cxn>
              <a:cxn ang="0">
                <a:pos x="connsiteX1" y="connsiteY1"/>
              </a:cxn>
              <a:cxn ang="0">
                <a:pos x="connsiteX2" y="connsiteY2"/>
              </a:cxn>
              <a:cxn ang="0">
                <a:pos x="connsiteX3" y="connsiteY3"/>
              </a:cxn>
            </a:cxnLst>
            <a:rect l="l" t="t" r="r" b="b"/>
            <a:pathLst>
              <a:path w="3453509" h="1470526">
                <a:moveTo>
                  <a:pt x="3453509" y="1470526"/>
                </a:moveTo>
                <a:cubicBezTo>
                  <a:pt x="3440140" y="1216526"/>
                  <a:pt x="3426772" y="962526"/>
                  <a:pt x="2932140" y="895684"/>
                </a:cubicBezTo>
                <a:cubicBezTo>
                  <a:pt x="2437508" y="828842"/>
                  <a:pt x="971438" y="1218754"/>
                  <a:pt x="485719" y="1069473"/>
                </a:cubicBezTo>
                <a:cubicBezTo>
                  <a:pt x="0" y="920192"/>
                  <a:pt x="8912" y="460096"/>
                  <a:pt x="17824"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p:cNvSpPr/>
          <p:nvPr/>
        </p:nvSpPr>
        <p:spPr>
          <a:xfrm>
            <a:off x="3703053" y="3288632"/>
            <a:ext cx="2194649" cy="1617579"/>
          </a:xfrm>
          <a:custGeom>
            <a:avLst/>
            <a:gdLst>
              <a:gd name="connsiteX0" fmla="*/ 2152315 w 2194649"/>
              <a:gd name="connsiteY0" fmla="*/ 1617579 h 1617579"/>
              <a:gd name="connsiteX1" fmla="*/ 1965158 w 2194649"/>
              <a:gd name="connsiteY1" fmla="*/ 1029368 h 1617579"/>
              <a:gd name="connsiteX2" fmla="*/ 775368 w 2194649"/>
              <a:gd name="connsiteY2" fmla="*/ 614947 h 1617579"/>
              <a:gd name="connsiteX3" fmla="*/ 0 w 2194649"/>
              <a:gd name="connsiteY3" fmla="*/ 0 h 1617579"/>
            </a:gdLst>
            <a:ahLst/>
            <a:cxnLst>
              <a:cxn ang="0">
                <a:pos x="connsiteX0" y="connsiteY0"/>
              </a:cxn>
              <a:cxn ang="0">
                <a:pos x="connsiteX1" y="connsiteY1"/>
              </a:cxn>
              <a:cxn ang="0">
                <a:pos x="connsiteX2" y="connsiteY2"/>
              </a:cxn>
              <a:cxn ang="0">
                <a:pos x="connsiteX3" y="connsiteY3"/>
              </a:cxn>
            </a:cxnLst>
            <a:rect l="l" t="t" r="r" b="b"/>
            <a:pathLst>
              <a:path w="2194649" h="1617579">
                <a:moveTo>
                  <a:pt x="2152315" y="1617579"/>
                </a:moveTo>
                <a:cubicBezTo>
                  <a:pt x="2173482" y="1407026"/>
                  <a:pt x="2194649" y="1196473"/>
                  <a:pt x="1965158" y="1029368"/>
                </a:cubicBezTo>
                <a:cubicBezTo>
                  <a:pt x="1735667" y="862263"/>
                  <a:pt x="1102894" y="786508"/>
                  <a:pt x="775368" y="614947"/>
                </a:cubicBezTo>
                <a:cubicBezTo>
                  <a:pt x="447842" y="443386"/>
                  <a:pt x="223921" y="221693"/>
                  <a:pt x="0"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Freeform 13"/>
          <p:cNvSpPr/>
          <p:nvPr/>
        </p:nvSpPr>
        <p:spPr>
          <a:xfrm>
            <a:off x="5654842" y="3288632"/>
            <a:ext cx="868947" cy="1550736"/>
          </a:xfrm>
          <a:custGeom>
            <a:avLst/>
            <a:gdLst>
              <a:gd name="connsiteX0" fmla="*/ 868947 w 868947"/>
              <a:gd name="connsiteY0" fmla="*/ 1550736 h 1550736"/>
              <a:gd name="connsiteX1" fmla="*/ 267369 w 868947"/>
              <a:gd name="connsiteY1" fmla="*/ 708526 h 1550736"/>
              <a:gd name="connsiteX2" fmla="*/ 0 w 868947"/>
              <a:gd name="connsiteY2" fmla="*/ 0 h 1550736"/>
            </a:gdLst>
            <a:ahLst/>
            <a:cxnLst>
              <a:cxn ang="0">
                <a:pos x="connsiteX0" y="connsiteY0"/>
              </a:cxn>
              <a:cxn ang="0">
                <a:pos x="connsiteX1" y="connsiteY1"/>
              </a:cxn>
              <a:cxn ang="0">
                <a:pos x="connsiteX2" y="connsiteY2"/>
              </a:cxn>
            </a:cxnLst>
            <a:rect l="l" t="t" r="r" b="b"/>
            <a:pathLst>
              <a:path w="868947" h="1550736">
                <a:moveTo>
                  <a:pt x="868947" y="1550736"/>
                </a:moveTo>
                <a:cubicBezTo>
                  <a:pt x="640570" y="1258859"/>
                  <a:pt x="412193" y="966982"/>
                  <a:pt x="267369" y="708526"/>
                </a:cubicBezTo>
                <a:cubicBezTo>
                  <a:pt x="122545" y="450070"/>
                  <a:pt x="61272" y="225035"/>
                  <a:pt x="0"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Freeform 14"/>
          <p:cNvSpPr/>
          <p:nvPr/>
        </p:nvSpPr>
        <p:spPr>
          <a:xfrm>
            <a:off x="7339263" y="3275263"/>
            <a:ext cx="140368" cy="1537369"/>
          </a:xfrm>
          <a:custGeom>
            <a:avLst/>
            <a:gdLst>
              <a:gd name="connsiteX0" fmla="*/ 40105 w 140368"/>
              <a:gd name="connsiteY0" fmla="*/ 1537369 h 1537369"/>
              <a:gd name="connsiteX1" fmla="*/ 133684 w 140368"/>
              <a:gd name="connsiteY1" fmla="*/ 641684 h 1537369"/>
              <a:gd name="connsiteX2" fmla="*/ 0 w 140368"/>
              <a:gd name="connsiteY2" fmla="*/ 0 h 1537369"/>
            </a:gdLst>
            <a:ahLst/>
            <a:cxnLst>
              <a:cxn ang="0">
                <a:pos x="connsiteX0" y="connsiteY0"/>
              </a:cxn>
              <a:cxn ang="0">
                <a:pos x="connsiteX1" y="connsiteY1"/>
              </a:cxn>
              <a:cxn ang="0">
                <a:pos x="connsiteX2" y="connsiteY2"/>
              </a:cxn>
            </a:cxnLst>
            <a:rect l="l" t="t" r="r" b="b"/>
            <a:pathLst>
              <a:path w="140368" h="1537369">
                <a:moveTo>
                  <a:pt x="40105" y="1537369"/>
                </a:moveTo>
                <a:cubicBezTo>
                  <a:pt x="90236" y="1217640"/>
                  <a:pt x="140368" y="897912"/>
                  <a:pt x="133684" y="641684"/>
                </a:cubicBezTo>
                <a:cubicBezTo>
                  <a:pt x="127000" y="385456"/>
                  <a:pt x="63500" y="192728"/>
                  <a:pt x="0" y="0"/>
                </a:cubicBezTo>
              </a:path>
            </a:pathLst>
          </a:custGeom>
          <a:ln>
            <a:solidFill>
              <a:srgbClr val="FF0000"/>
            </a:solidFill>
            <a:tailEnd type="stealth"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Google Shape;1233;p71"/>
          <p:cNvSpPr txBox="1">
            <a:spLocks/>
          </p:cNvSpPr>
          <p:nvPr/>
        </p:nvSpPr>
        <p:spPr>
          <a:xfrm>
            <a:off x="457201" y="5381626"/>
            <a:ext cx="8229600" cy="1476374"/>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Details are in the paper, but the key idea is that we can recursively</a:t>
            </a:r>
            <a:r>
              <a:rPr kumimoji="0" lang="en" sz="3000" b="0" i="0" u="none" strike="noStrike" kern="0" cap="none" spc="0" normalizeH="0" noProof="0">
                <a:ln>
                  <a:noFill/>
                </a:ln>
                <a:solidFill>
                  <a:schemeClr val="dk1"/>
                </a:solidFill>
                <a:effectLst/>
                <a:uLnTx/>
                <a:uFillTx/>
                <a:latin typeface="Calibri"/>
                <a:ea typeface="Calibri"/>
                <a:cs typeface="Calibri"/>
                <a:sym typeface="Calibri"/>
              </a:rPr>
              <a:t> divide the task of creating valid indices among each sum in the symbolic summation</a:t>
            </a: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 </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17" name="Straight Connector 16"/>
          <p:cNvCxnSpPr/>
          <p:nvPr/>
        </p:nvCxnSpPr>
        <p:spPr>
          <a:xfrm>
            <a:off x="7239000" y="5380038"/>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799"/>
        <p:cNvGrpSpPr/>
        <p:nvPr/>
      </p:nvGrpSpPr>
      <p:grpSpPr>
        <a:xfrm>
          <a:off x="0" y="0"/>
          <a:ext cx="0" cy="0"/>
          <a:chOff x="0" y="0"/>
          <a:chExt cx="0" cy="0"/>
        </a:xfrm>
      </p:grpSpPr>
      <p:sp>
        <p:nvSpPr>
          <p:cNvPr id="2800" name="Google Shape;2800;p152"/>
          <p:cNvSpPr txBox="1">
            <a:spLocks noGrp="1"/>
          </p:cNvSpPr>
          <p:nvPr>
            <p:ph type="title"/>
          </p:nvPr>
        </p:nvSpPr>
        <p:spPr>
          <a:xfrm>
            <a:off x="898695" y="2211149"/>
            <a:ext cx="7407600" cy="136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r>
            <a:br>
              <a:rPr lang="en"/>
            </a:br>
            <a:r>
              <a:rPr lang="en"/>
              <a:t>Experiments</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31"/>
        <p:cNvGrpSpPr/>
        <p:nvPr/>
      </p:nvGrpSpPr>
      <p:grpSpPr>
        <a:xfrm>
          <a:off x="0" y="0"/>
          <a:ext cx="0" cy="0"/>
          <a:chOff x="0" y="0"/>
          <a:chExt cx="0" cy="0"/>
        </a:xfrm>
      </p:grpSpPr>
      <p:sp>
        <p:nvSpPr>
          <p:cNvPr id="6" name="Google Shape;2818;p154"/>
          <p:cNvSpPr txBox="1">
            <a:spLocks noGrp="1"/>
          </p:cNvSpPr>
          <p:nvPr>
            <p:ph type="title"/>
          </p:nvPr>
        </p:nvSpPr>
        <p:spPr>
          <a:xfrm>
            <a:off x="457200" y="274638"/>
            <a:ext cx="8229600" cy="717900"/>
          </a:xfrm>
        </p:spPr>
        <p:txBody>
          <a:bodyPr/>
          <a:lstStyle/>
          <a:p>
            <a:pPr lvl="0"/>
            <a:r>
              <a:rPr lang="en"/>
              <a:t>Correctly analyzed kernels (checked with Valgrind)</a:t>
            </a:r>
            <a:endParaRPr/>
          </a:p>
        </p:txBody>
      </p:sp>
      <p:sp>
        <p:nvSpPr>
          <p:cNvPr id="7" name="Google Shape;2819;p154"/>
          <p:cNvSpPr/>
          <p:nvPr/>
        </p:nvSpPr>
        <p:spPr>
          <a:xfrm>
            <a:off x="2768700" y="1763400"/>
            <a:ext cx="3606600" cy="3331200"/>
          </a:xfrm>
          <a:prstGeom prst="ellipse">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3429000" y="2286000"/>
            <a:ext cx="2324299" cy="2400657"/>
          </a:xfrm>
          <a:prstGeom prst="rect">
            <a:avLst/>
          </a:prstGeom>
        </p:spPr>
        <p:txBody>
          <a:bodyPr wrap="none">
            <a:spAutoFit/>
          </a:bodyPr>
          <a:lstStyle/>
          <a:p>
            <a:r>
              <a:rPr lang="en" sz="15000">
                <a:solidFill>
                  <a:srgbClr val="FFFFFF"/>
                </a:solidFill>
              </a:rPr>
              <a:t>30</a:t>
            </a:r>
            <a:endParaRPr lang="en-US" sz="15000"/>
          </a:p>
        </p:txBody>
      </p:sp>
      <p:sp>
        <p:nvSpPr>
          <p:cNvPr id="5" name="Google Shape;1233;p71"/>
          <p:cNvSpPr txBox="1">
            <a:spLocks/>
          </p:cNvSpPr>
          <p:nvPr/>
        </p:nvSpPr>
        <p:spPr>
          <a:xfrm>
            <a:off x="457201" y="5715000"/>
            <a:ext cx="8229600" cy="1143000"/>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Performance test on Polybench: Cuda Unified Memory vs Manual Transfer Annotations</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9" name="Straight Connector 8"/>
          <p:cNvCxnSpPr/>
          <p:nvPr/>
        </p:nvCxnSpPr>
        <p:spPr>
          <a:xfrm>
            <a:off x="7239000" y="5713412"/>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38"/>
        <p:cNvGrpSpPr/>
        <p:nvPr/>
      </p:nvGrpSpPr>
      <p:grpSpPr>
        <a:xfrm>
          <a:off x="0" y="0"/>
          <a:ext cx="0" cy="0"/>
          <a:chOff x="0" y="0"/>
          <a:chExt cx="0" cy="0"/>
        </a:xfrm>
      </p:grpSpPr>
      <p:sp>
        <p:nvSpPr>
          <p:cNvPr id="2840" name="Google Shape;2840;p157"/>
          <p:cNvSpPr/>
          <p:nvPr/>
        </p:nvSpPr>
        <p:spPr>
          <a:xfrm>
            <a:off x="2768700" y="1763400"/>
            <a:ext cx="3606600" cy="3331200"/>
          </a:xfrm>
          <a:prstGeom prst="ellipse">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57"/>
          <p:cNvSpPr/>
          <p:nvPr/>
        </p:nvSpPr>
        <p:spPr>
          <a:xfrm>
            <a:off x="2768700" y="1763425"/>
            <a:ext cx="3606600" cy="3331200"/>
          </a:xfrm>
          <a:prstGeom prst="pie">
            <a:avLst>
              <a:gd name="adj1" fmla="val 16905696"/>
              <a:gd name="adj2" fmla="val 16200000"/>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57"/>
          <p:cNvSpPr/>
          <p:nvPr/>
        </p:nvSpPr>
        <p:spPr>
          <a:xfrm>
            <a:off x="7480650" y="2019150"/>
            <a:ext cx="1191900" cy="969600"/>
          </a:xfrm>
          <a:prstGeom prst="mathDivide">
            <a:avLst>
              <a:gd name="adj1" fmla="val 23520"/>
              <a:gd name="adj2" fmla="val 5880"/>
              <a:gd name="adj3" fmla="val 11760"/>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57"/>
          <p:cNvSpPr txBox="1">
            <a:spLocks noGrp="1"/>
          </p:cNvSpPr>
          <p:nvPr>
            <p:ph type="body" idx="4294967295"/>
          </p:nvPr>
        </p:nvSpPr>
        <p:spPr>
          <a:xfrm>
            <a:off x="510500" y="1074900"/>
            <a:ext cx="8229600" cy="4708200"/>
          </a:xfrm>
          <a:prstGeom prst="rect">
            <a:avLst/>
          </a:prstGeom>
        </p:spPr>
        <p:txBody>
          <a:bodyPr spcFirstLastPara="1" wrap="square" lIns="91425" tIns="91425" rIns="91425" bIns="91425" anchor="ctr" anchorCtr="0">
            <a:noAutofit/>
          </a:bodyPr>
          <a:lstStyle/>
          <a:p>
            <a:pPr marL="0" lvl="0" indent="0" algn="ctr" rtl="0">
              <a:spcBef>
                <a:spcPts val="640"/>
              </a:spcBef>
              <a:spcAft>
                <a:spcPts val="0"/>
              </a:spcAft>
              <a:buNone/>
            </a:pPr>
            <a:r>
              <a:rPr lang="en" sz="15000">
                <a:solidFill>
                  <a:srgbClr val="FFFFFF"/>
                </a:solidFill>
              </a:rPr>
              <a:t>1</a:t>
            </a:r>
            <a:endParaRPr sz="15000">
              <a:solidFill>
                <a:srgbClr val="FFFFFF"/>
              </a:solidFill>
            </a:endParaRPr>
          </a:p>
        </p:txBody>
      </p:sp>
      <p:sp>
        <p:nvSpPr>
          <p:cNvPr id="7" name="Title 6"/>
          <p:cNvSpPr>
            <a:spLocks noGrp="1"/>
          </p:cNvSpPr>
          <p:nvPr>
            <p:ph type="title"/>
          </p:nvPr>
        </p:nvSpPr>
        <p:spPr/>
        <p:txBody>
          <a:bodyPr/>
          <a:lstStyle/>
          <a:p>
            <a:r>
              <a:rPr lang="en-US"/>
              <a:t>Changes</a:t>
            </a:r>
          </a:p>
        </p:txBody>
      </p:sp>
      <p:sp>
        <p:nvSpPr>
          <p:cNvPr id="8" name="Google Shape;1233;p71"/>
          <p:cNvSpPr txBox="1">
            <a:spLocks/>
          </p:cNvSpPr>
          <p:nvPr/>
        </p:nvSpPr>
        <p:spPr>
          <a:xfrm>
            <a:off x="457201" y="5715000"/>
            <a:ext cx="8229600" cy="1143000"/>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Performance test on Polybench: Cuda Unified Memory vs Manual Transfer Annotations</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9" name="Straight Connector 8"/>
          <p:cNvCxnSpPr/>
          <p:nvPr/>
        </p:nvCxnSpPr>
        <p:spPr>
          <a:xfrm>
            <a:off x="7239000" y="5713412"/>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21"/>
        <p:cNvGrpSpPr/>
        <p:nvPr/>
      </p:nvGrpSpPr>
      <p:grpSpPr>
        <a:xfrm>
          <a:off x="0" y="0"/>
          <a:ext cx="0" cy="0"/>
          <a:chOff x="0" y="0"/>
          <a:chExt cx="0" cy="0"/>
        </a:xfrm>
      </p:grpSpPr>
      <p:pic>
        <p:nvPicPr>
          <p:cNvPr id="224" name="Google Shape;224;p31"/>
          <p:cNvPicPr preferRelativeResize="0"/>
          <p:nvPr/>
        </p:nvPicPr>
        <p:blipFill rotWithShape="1">
          <a:blip r:embed="rId3">
            <a:alphaModFix/>
          </a:blip>
          <a:srcRect t="36012"/>
          <a:stretch/>
        </p:blipFill>
        <p:spPr>
          <a:xfrm>
            <a:off x="457200" y="2597325"/>
            <a:ext cx="8229600" cy="3101482"/>
          </a:xfrm>
          <a:prstGeom prst="rect">
            <a:avLst/>
          </a:prstGeom>
          <a:noFill/>
          <a:ln>
            <a:noFill/>
          </a:ln>
        </p:spPr>
      </p:pic>
      <p:sp>
        <p:nvSpPr>
          <p:cNvPr id="225" name="Google Shape;225;p31"/>
          <p:cNvSpPr/>
          <p:nvPr/>
        </p:nvSpPr>
        <p:spPr>
          <a:xfrm>
            <a:off x="3219975" y="1280875"/>
            <a:ext cx="5070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1"/>
          <p:cNvSpPr/>
          <p:nvPr/>
        </p:nvSpPr>
        <p:spPr>
          <a:xfrm>
            <a:off x="5524950" y="1280875"/>
            <a:ext cx="746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1"/>
          <p:cNvSpPr/>
          <p:nvPr/>
        </p:nvSpPr>
        <p:spPr>
          <a:xfrm>
            <a:off x="4031800" y="2475175"/>
            <a:ext cx="638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itle 8"/>
          <p:cNvSpPr>
            <a:spLocks noGrp="1"/>
          </p:cNvSpPr>
          <p:nvPr>
            <p:ph type="title"/>
          </p:nvPr>
        </p:nvSpPr>
        <p:spPr/>
        <p:txBody>
          <a:bodyPr/>
          <a:lstStyle/>
          <a:p>
            <a:r>
              <a:rPr lang="en-US" dirty="0" err="1"/>
              <a:t>Valgrind</a:t>
            </a:r>
            <a:endParaRPr lang="en-US"/>
          </a:p>
        </p:txBody>
      </p:sp>
      <p:sp>
        <p:nvSpPr>
          <p:cNvPr id="7" name="TextBox 6"/>
          <p:cNvSpPr txBox="1"/>
          <p:nvPr/>
        </p:nvSpPr>
        <p:spPr>
          <a:xfrm>
            <a:off x="2638806" y="6550223"/>
            <a:ext cx="6505194" cy="307777"/>
          </a:xfrm>
          <a:prstGeom prst="rect">
            <a:avLst/>
          </a:prstGeom>
          <a:noFill/>
        </p:spPr>
        <p:txBody>
          <a:bodyPr wrap="none" rtlCol="0">
            <a:spAutoFit/>
          </a:bodyPr>
          <a:lstStyle/>
          <a:p>
            <a:r>
              <a:rPr lang="en-US"/>
              <a:t>Valgrind: a framework for heavyweight dynamic binary instrumentation, PLDI'07</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Result Changes Depending on the Input Size</a:t>
            </a:r>
          </a:p>
        </p:txBody>
      </p:sp>
      <p:sp>
        <p:nvSpPr>
          <p:cNvPr id="3" name="Google Shape;1233;p71"/>
          <p:cNvSpPr txBox="1">
            <a:spLocks/>
          </p:cNvSpPr>
          <p:nvPr/>
        </p:nvSpPr>
        <p:spPr>
          <a:xfrm>
            <a:off x="457201" y="5715000"/>
            <a:ext cx="8229600" cy="1143000"/>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Performance test on Polybench: Cuda Unified Memory vs Manual Transfer Annotations</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4" name="Straight Connector 3"/>
          <p:cNvCxnSpPr/>
          <p:nvPr/>
        </p:nvCxnSpPr>
        <p:spPr>
          <a:xfrm>
            <a:off x="7239000" y="5713412"/>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5" name="Picture 4" descr="Chart.pdf"/>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762000" y="1197729"/>
            <a:ext cx="7620000" cy="4462542"/>
          </a:xfrm>
          <a:prstGeom prst="rect">
            <a:avLst/>
          </a:prstGeom>
        </p:spPr>
      </p:pic>
      <p:sp>
        <p:nvSpPr>
          <p:cNvPr id="6" name="Rectangle 5"/>
          <p:cNvSpPr/>
          <p:nvPr/>
        </p:nvSpPr>
        <p:spPr>
          <a:xfrm>
            <a:off x="3886200" y="4267200"/>
            <a:ext cx="381000" cy="3810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886200" y="4953000"/>
            <a:ext cx="381000" cy="381000"/>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4495800" y="4933890"/>
            <a:ext cx="2664937" cy="400110"/>
          </a:xfrm>
          <a:prstGeom prst="rect">
            <a:avLst/>
          </a:prstGeom>
          <a:noFill/>
        </p:spPr>
        <p:txBody>
          <a:bodyPr wrap="none" rtlCol="0">
            <a:spAutoFit/>
          </a:bodyPr>
          <a:lstStyle/>
          <a:p>
            <a:r>
              <a:rPr lang="en-US" sz="2000"/>
              <a:t>Cuda Unified Memory</a:t>
            </a:r>
          </a:p>
        </p:txBody>
      </p:sp>
      <p:sp>
        <p:nvSpPr>
          <p:cNvPr id="9" name="TextBox 8"/>
          <p:cNvSpPr txBox="1"/>
          <p:nvPr/>
        </p:nvSpPr>
        <p:spPr>
          <a:xfrm>
            <a:off x="4495800" y="4248090"/>
            <a:ext cx="3036383" cy="400110"/>
          </a:xfrm>
          <a:prstGeom prst="rect">
            <a:avLst/>
          </a:prstGeom>
          <a:noFill/>
        </p:spPr>
        <p:txBody>
          <a:bodyPr wrap="none" rtlCol="0">
            <a:spAutoFit/>
          </a:bodyPr>
          <a:lstStyle/>
          <a:p>
            <a:r>
              <a:rPr lang="en-US" sz="2000"/>
              <a:t>Manual copy annotations</a:t>
            </a:r>
          </a:p>
        </p:txBody>
      </p:sp>
      <p:sp>
        <p:nvSpPr>
          <p:cNvPr id="10" name="TextBox 9"/>
          <p:cNvSpPr txBox="1"/>
          <p:nvPr/>
        </p:nvSpPr>
        <p:spPr>
          <a:xfrm>
            <a:off x="1676400" y="1676400"/>
            <a:ext cx="1686229" cy="400110"/>
          </a:xfrm>
          <a:prstGeom prst="rect">
            <a:avLst/>
          </a:prstGeom>
          <a:noFill/>
        </p:spPr>
        <p:txBody>
          <a:bodyPr wrap="none" rtlCol="0">
            <a:spAutoFit/>
          </a:bodyPr>
          <a:lstStyle/>
          <a:p>
            <a:r>
              <a:rPr lang="en-US" sz="2000"/>
              <a:t>Kernel: ATAX</a:t>
            </a:r>
          </a:p>
        </p:txBody>
      </p:sp>
      <p:sp>
        <p:nvSpPr>
          <p:cNvPr id="11" name="TextBox 10"/>
          <p:cNvSpPr txBox="1"/>
          <p:nvPr/>
        </p:nvSpPr>
        <p:spPr>
          <a:xfrm rot="16200000">
            <a:off x="-300066" y="3200400"/>
            <a:ext cx="1514532" cy="400110"/>
          </a:xfrm>
          <a:prstGeom prst="rect">
            <a:avLst/>
          </a:prstGeom>
          <a:noFill/>
        </p:spPr>
        <p:txBody>
          <a:bodyPr wrap="none" rtlCol="0">
            <a:spAutoFit/>
          </a:bodyPr>
          <a:lstStyle/>
          <a:p>
            <a:r>
              <a:rPr lang="en-US" sz="2000"/>
              <a:t>Time (secs)</a:t>
            </a:r>
          </a:p>
        </p:txBody>
      </p:sp>
      <p:sp>
        <p:nvSpPr>
          <p:cNvPr id="12" name="TextBox 11"/>
          <p:cNvSpPr txBox="1"/>
          <p:nvPr/>
        </p:nvSpPr>
        <p:spPr>
          <a:xfrm>
            <a:off x="1724115" y="5133945"/>
            <a:ext cx="1282473" cy="400110"/>
          </a:xfrm>
          <a:prstGeom prst="rect">
            <a:avLst/>
          </a:prstGeom>
          <a:noFill/>
        </p:spPr>
        <p:txBody>
          <a:bodyPr wrap="none" rtlCol="0">
            <a:spAutoFit/>
          </a:bodyPr>
          <a:lstStyle/>
          <a:p>
            <a:r>
              <a:rPr lang="en-US" sz="2000"/>
              <a:t>Input size</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24"/>
        <p:cNvGrpSpPr/>
        <p:nvPr/>
      </p:nvGrpSpPr>
      <p:grpSpPr>
        <a:xfrm>
          <a:off x="0" y="0"/>
          <a:ext cx="0" cy="0"/>
          <a:chOff x="0" y="0"/>
          <a:chExt cx="0" cy="0"/>
        </a:xfrm>
      </p:grpSpPr>
      <p:sp>
        <p:nvSpPr>
          <p:cNvPr id="9" name="Google Shape;2818;p154"/>
          <p:cNvSpPr txBox="1">
            <a:spLocks noGrp="1"/>
          </p:cNvSpPr>
          <p:nvPr>
            <p:ph type="title"/>
          </p:nvPr>
        </p:nvSpPr>
        <p:spPr>
          <a:xfrm>
            <a:off x="457200" y="274638"/>
            <a:ext cx="8229600" cy="717900"/>
          </a:xfrm>
        </p:spPr>
        <p:txBody>
          <a:bodyPr/>
          <a:lstStyle/>
          <a:p>
            <a:pPr lvl="0"/>
            <a:r>
              <a:rPr lang="en"/>
              <a:t>Number of distinctic array accesses analyzed</a:t>
            </a:r>
            <a:endParaRPr/>
          </a:p>
        </p:txBody>
      </p:sp>
      <p:sp>
        <p:nvSpPr>
          <p:cNvPr id="10" name="Google Shape;2819;p154"/>
          <p:cNvSpPr/>
          <p:nvPr/>
        </p:nvSpPr>
        <p:spPr>
          <a:xfrm>
            <a:off x="2768700" y="1763400"/>
            <a:ext cx="3606600" cy="3331200"/>
          </a:xfrm>
          <a:prstGeom prst="ellipse">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Rectangle 10"/>
          <p:cNvSpPr/>
          <p:nvPr/>
        </p:nvSpPr>
        <p:spPr>
          <a:xfrm>
            <a:off x="3429000" y="2286000"/>
            <a:ext cx="2324299" cy="2400657"/>
          </a:xfrm>
          <a:prstGeom prst="rect">
            <a:avLst/>
          </a:prstGeom>
        </p:spPr>
        <p:txBody>
          <a:bodyPr wrap="none">
            <a:spAutoFit/>
          </a:bodyPr>
          <a:lstStyle/>
          <a:p>
            <a:r>
              <a:rPr lang="en" sz="15000">
                <a:solidFill>
                  <a:srgbClr val="FFFFFF"/>
                </a:solidFill>
              </a:rPr>
              <a:t>99</a:t>
            </a:r>
            <a:endParaRPr lang="en-US" sz="15000"/>
          </a:p>
        </p:txBody>
      </p:sp>
      <p:sp>
        <p:nvSpPr>
          <p:cNvPr id="5" name="Google Shape;1233;p71"/>
          <p:cNvSpPr txBox="1">
            <a:spLocks/>
          </p:cNvSpPr>
          <p:nvPr/>
        </p:nvSpPr>
        <p:spPr>
          <a:xfrm>
            <a:off x="457201" y="5715000"/>
            <a:ext cx="8229600" cy="1143000"/>
          </a:xfrm>
          <a:prstGeom prst="rect">
            <a:avLst/>
          </a:prstGeom>
          <a:noFill/>
          <a:ln>
            <a:noFill/>
          </a:ln>
        </p:spPr>
        <p:txBody>
          <a:bodyPr spcFirstLastPara="1" wrap="square" lIns="91425" tIns="91425" rIns="91425" bIns="91425" anchor="ctr" anchorCtr="0"/>
          <a:lstStyle/>
          <a:p>
            <a:pPr marL="0" marR="0" lvl="0" indent="0" algn="r" defTabSz="914400" rtl="0" eaLnBrk="1" fontAlgn="auto" latinLnBrk="0" hangingPunct="1">
              <a:lnSpc>
                <a:spcPct val="100000"/>
              </a:lnSpc>
              <a:spcBef>
                <a:spcPts val="0"/>
              </a:spcBef>
              <a:spcAft>
                <a:spcPts val="0"/>
              </a:spcAft>
              <a:buClr>
                <a:schemeClr val="dk1"/>
              </a:buClr>
              <a:buSzPts val="1400"/>
              <a:buFont typeface="Calibri"/>
              <a:buNone/>
              <a:tabLst/>
              <a:defRPr/>
            </a:pPr>
            <a:r>
              <a:rPr kumimoji="0" lang="en" sz="3000" b="0" i="0" u="none" strike="noStrike" kern="0" cap="none" spc="0" normalizeH="0" baseline="0" noProof="0">
                <a:ln>
                  <a:noFill/>
                </a:ln>
                <a:solidFill>
                  <a:schemeClr val="dk1"/>
                </a:solidFill>
                <a:effectLst/>
                <a:uLnTx/>
                <a:uFillTx/>
                <a:latin typeface="Calibri"/>
                <a:ea typeface="Calibri"/>
                <a:cs typeface="Calibri"/>
                <a:sym typeface="Calibri"/>
              </a:rPr>
              <a:t>Performance test on Polybench: Cuda Unified Memory vs Manual Transfer Annotations</a:t>
            </a:r>
            <a:endParaRPr kumimoji="0" sz="3000" b="0" i="0" u="none" strike="noStrike" kern="0" cap="none" spc="0" normalizeH="0" baseline="0" noProof="0">
              <a:ln>
                <a:noFill/>
              </a:ln>
              <a:solidFill>
                <a:schemeClr val="dk1"/>
              </a:solidFill>
              <a:effectLst/>
              <a:uLnTx/>
              <a:uFillTx/>
              <a:latin typeface="Calibri"/>
              <a:ea typeface="Calibri"/>
              <a:cs typeface="Calibri"/>
              <a:sym typeface="Calibri"/>
            </a:endParaRPr>
          </a:p>
        </p:txBody>
      </p:sp>
      <p:cxnSp>
        <p:nvCxnSpPr>
          <p:cNvPr id="6" name="Straight Connector 5"/>
          <p:cNvCxnSpPr/>
          <p:nvPr/>
        </p:nvCxnSpPr>
        <p:spPr>
          <a:xfrm>
            <a:off x="7239000" y="5713412"/>
            <a:ext cx="1905000" cy="158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47"/>
        <p:cNvGrpSpPr/>
        <p:nvPr/>
      </p:nvGrpSpPr>
      <p:grpSpPr>
        <a:xfrm>
          <a:off x="0" y="0"/>
          <a:ext cx="0" cy="0"/>
          <a:chOff x="0" y="0"/>
          <a:chExt cx="0" cy="0"/>
        </a:xfrm>
      </p:grpSpPr>
      <p:sp>
        <p:nvSpPr>
          <p:cNvPr id="7" name="Google Shape;2818;p154"/>
          <p:cNvSpPr txBox="1">
            <a:spLocks noGrp="1"/>
          </p:cNvSpPr>
          <p:nvPr>
            <p:ph type="title"/>
          </p:nvPr>
        </p:nvSpPr>
        <p:spPr>
          <a:xfrm>
            <a:off x="457200" y="274638"/>
            <a:ext cx="8229600" cy="717900"/>
          </a:xfrm>
        </p:spPr>
        <p:txBody>
          <a:bodyPr/>
          <a:lstStyle/>
          <a:p>
            <a:pPr lvl="0"/>
            <a:r>
              <a:rPr lang="en"/>
              <a:t>Kernels analyzed with Aprof</a:t>
            </a:r>
            <a:endParaRPr/>
          </a:p>
        </p:txBody>
      </p:sp>
      <p:sp>
        <p:nvSpPr>
          <p:cNvPr id="8" name="Google Shape;2819;p154"/>
          <p:cNvSpPr/>
          <p:nvPr/>
        </p:nvSpPr>
        <p:spPr>
          <a:xfrm>
            <a:off x="2768700" y="1763400"/>
            <a:ext cx="3606600" cy="3331200"/>
          </a:xfrm>
          <a:prstGeom prst="ellipse">
            <a:avLst/>
          </a:prstGeom>
          <a:solidFill>
            <a:srgbClr val="6AA8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p:cNvSpPr/>
          <p:nvPr/>
        </p:nvSpPr>
        <p:spPr>
          <a:xfrm>
            <a:off x="3429000" y="2286000"/>
            <a:ext cx="2324299" cy="2400657"/>
          </a:xfrm>
          <a:prstGeom prst="rect">
            <a:avLst/>
          </a:prstGeom>
        </p:spPr>
        <p:txBody>
          <a:bodyPr wrap="none">
            <a:spAutoFit/>
          </a:bodyPr>
          <a:lstStyle/>
          <a:p>
            <a:r>
              <a:rPr lang="en" sz="15000">
                <a:solidFill>
                  <a:srgbClr val="FFFFFF"/>
                </a:solidFill>
              </a:rPr>
              <a:t>30</a:t>
            </a:r>
            <a:endParaRPr lang="en-US" sz="15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65"/>
        <p:cNvGrpSpPr/>
        <p:nvPr/>
      </p:nvGrpSpPr>
      <p:grpSpPr>
        <a:xfrm>
          <a:off x="0" y="0"/>
          <a:ext cx="0" cy="0"/>
          <a:chOff x="0" y="0"/>
          <a:chExt cx="0" cy="0"/>
        </a:xfrm>
      </p:grpSpPr>
      <p:sp>
        <p:nvSpPr>
          <p:cNvPr id="2866" name="Google Shape;2866;p160"/>
          <p:cNvSpPr txBox="1">
            <a:spLocks noGrp="1"/>
          </p:cNvSpPr>
          <p:nvPr>
            <p:ph type="title"/>
          </p:nvPr>
        </p:nvSpPr>
        <p:spPr/>
        <p:txBody>
          <a:bodyPr/>
          <a:lstStyle/>
          <a:p>
            <a:pPr lvl="0"/>
            <a:r>
              <a:rPr lang="en"/>
              <a:t>kernel_trisolv</a:t>
            </a:r>
            <a:endParaRPr/>
          </a:p>
        </p:txBody>
      </p:sp>
      <p:sp>
        <p:nvSpPr>
          <p:cNvPr id="2867" name="Google Shape;2867;p160"/>
          <p:cNvSpPr txBox="1"/>
          <p:nvPr/>
        </p:nvSpPr>
        <p:spPr>
          <a:xfrm>
            <a:off x="204600" y="1521025"/>
            <a:ext cx="3566700" cy="3219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void kernel_trisolv(int 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float **L,</a:t>
            </a: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float *x,</a:t>
            </a: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float *b)</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int i, j;</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for (i = 0; i &lt; n; i++)</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x[i] = b[i];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(j = 0; j &lt;i; j++)</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x[i] -= L[i][j] * x[j];</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x[i] = x[i] / L[i][i];</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71"/>
        <p:cNvGrpSpPr/>
        <p:nvPr/>
      </p:nvGrpSpPr>
      <p:grpSpPr>
        <a:xfrm>
          <a:off x="0" y="0"/>
          <a:ext cx="0" cy="0"/>
          <a:chOff x="0" y="0"/>
          <a:chExt cx="0" cy="0"/>
        </a:xfrm>
      </p:grpSpPr>
      <p:sp>
        <p:nvSpPr>
          <p:cNvPr id="2873" name="Google Shape;2873;p161"/>
          <p:cNvSpPr txBox="1"/>
          <p:nvPr/>
        </p:nvSpPr>
        <p:spPr>
          <a:xfrm>
            <a:off x="204600" y="1521025"/>
            <a:ext cx="3566700" cy="3219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B7B7B7"/>
                </a:solidFill>
                <a:latin typeface="Courier New"/>
                <a:ea typeface="Courier New"/>
                <a:cs typeface="Courier New"/>
                <a:sym typeface="Courier New"/>
              </a:rPr>
              <a:t>void kernel_trisolv(int n,</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float **L,</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float *x,</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float *b)</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int i, j;</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for (i = 0; i &lt; n; i++)</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x[i] = b[i];</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for (j = 0; j &lt;i; j++)</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x[i] -= L[i][j] * x[j];</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x[i] = x[i] / L[i][i];</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 }</a:t>
            </a:r>
            <a:endParaRPr>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a:solidFill>
                  <a:srgbClr val="B7B7B7"/>
                </a:solidFill>
                <a:latin typeface="Courier New"/>
                <a:ea typeface="Courier New"/>
                <a:cs typeface="Courier New"/>
                <a:sym typeface="Courier New"/>
              </a:rPr>
              <a:t>}</a:t>
            </a:r>
            <a:endParaRPr>
              <a:solidFill>
                <a:srgbClr val="B7B7B7"/>
              </a:solidFill>
              <a:latin typeface="Courier New"/>
              <a:ea typeface="Courier New"/>
              <a:cs typeface="Courier New"/>
              <a:sym typeface="Courier New"/>
            </a:endParaRPr>
          </a:p>
        </p:txBody>
      </p:sp>
      <p:pic>
        <p:nvPicPr>
          <p:cNvPr id="2874" name="Google Shape;2874;p161"/>
          <p:cNvPicPr preferRelativeResize="0"/>
          <p:nvPr/>
        </p:nvPicPr>
        <p:blipFill>
          <a:blip r:embed="rId3">
            <a:alphaModFix/>
          </a:blip>
          <a:stretch>
            <a:fillRect/>
          </a:stretch>
        </p:blipFill>
        <p:spPr>
          <a:xfrm>
            <a:off x="3390000" y="1417951"/>
            <a:ext cx="5614551" cy="3972374"/>
          </a:xfrm>
          <a:prstGeom prst="rect">
            <a:avLst/>
          </a:prstGeom>
          <a:noFill/>
          <a:ln w="28575" cap="flat" cmpd="sng">
            <a:solidFill>
              <a:srgbClr val="000000"/>
            </a:solidFill>
            <a:prstDash val="solid"/>
            <a:round/>
            <a:headEnd type="none" w="sm" len="sm"/>
            <a:tailEnd type="none" w="sm" len="sm"/>
          </a:ln>
        </p:spPr>
      </p:pic>
      <p:sp>
        <p:nvSpPr>
          <p:cNvPr id="6" name="Google Shape;2866;p160"/>
          <p:cNvSpPr txBox="1">
            <a:spLocks noGrp="1"/>
          </p:cNvSpPr>
          <p:nvPr>
            <p:ph type="title"/>
          </p:nvPr>
        </p:nvSpPr>
        <p:spPr>
          <a:xfrm>
            <a:off x="457200" y="274638"/>
            <a:ext cx="8229600" cy="717900"/>
          </a:xfrm>
        </p:spPr>
        <p:txBody>
          <a:bodyPr/>
          <a:lstStyle/>
          <a:p>
            <a:pPr lvl="0"/>
            <a:r>
              <a:rPr lang="en"/>
              <a:t>kernel_trisolv</a:t>
            </a:r>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78"/>
        <p:cNvGrpSpPr/>
        <p:nvPr/>
      </p:nvGrpSpPr>
      <p:grpSpPr>
        <a:xfrm>
          <a:off x="0" y="0"/>
          <a:ext cx="0" cy="0"/>
          <a:chOff x="0" y="0"/>
          <a:chExt cx="0" cy="0"/>
        </a:xfrm>
      </p:grpSpPr>
      <p:sp>
        <p:nvSpPr>
          <p:cNvPr id="2880" name="Google Shape;2880;p162"/>
          <p:cNvSpPr txBox="1"/>
          <p:nvPr/>
        </p:nvSpPr>
        <p:spPr>
          <a:xfrm>
            <a:off x="204600" y="1521025"/>
            <a:ext cx="3566700" cy="3219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void kernel_trisolv(int n,</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float **L,</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float *x,</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float *b)</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int i, 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(i = 0; i &lt; n; 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x[i] = b[i];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(j = 0; j &lt;i; 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x[i] -= L[i][j] * x[j];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x[i] = x[i] / L[i][i];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pic>
        <p:nvPicPr>
          <p:cNvPr id="2882" name="Google Shape;2882;p162"/>
          <p:cNvPicPr preferRelativeResize="0"/>
          <p:nvPr/>
        </p:nvPicPr>
        <p:blipFill>
          <a:blip r:embed="rId3">
            <a:alphaModFix/>
          </a:blip>
          <a:stretch>
            <a:fillRect/>
          </a:stretch>
        </p:blipFill>
        <p:spPr>
          <a:xfrm>
            <a:off x="3390000" y="1417951"/>
            <a:ext cx="5614551" cy="3972374"/>
          </a:xfrm>
          <a:prstGeom prst="rect">
            <a:avLst/>
          </a:prstGeom>
          <a:noFill/>
          <a:ln w="28575" cap="flat" cmpd="sng">
            <a:solidFill>
              <a:srgbClr val="000000"/>
            </a:solidFill>
            <a:prstDash val="solid"/>
            <a:round/>
            <a:headEnd type="none" w="sm" len="sm"/>
            <a:tailEnd type="none" w="sm" len="sm"/>
          </a:ln>
        </p:spPr>
      </p:pic>
      <p:pic>
        <p:nvPicPr>
          <p:cNvPr id="2883" name="Google Shape;2883;p162"/>
          <p:cNvPicPr preferRelativeResize="0"/>
          <p:nvPr/>
        </p:nvPicPr>
        <p:blipFill>
          <a:blip r:embed="rId4">
            <a:alphaModFix/>
          </a:blip>
          <a:stretch>
            <a:fillRect/>
          </a:stretch>
        </p:blipFill>
        <p:spPr>
          <a:xfrm>
            <a:off x="419250" y="2810700"/>
            <a:ext cx="5255724" cy="3718500"/>
          </a:xfrm>
          <a:prstGeom prst="rect">
            <a:avLst/>
          </a:prstGeom>
          <a:noFill/>
          <a:ln w="28575" cap="flat" cmpd="sng">
            <a:solidFill>
              <a:srgbClr val="000000"/>
            </a:solidFill>
            <a:prstDash val="solid"/>
            <a:round/>
            <a:headEnd type="none" w="sm" len="sm"/>
            <a:tailEnd type="none" w="sm" len="sm"/>
          </a:ln>
        </p:spPr>
      </p:pic>
      <p:sp>
        <p:nvSpPr>
          <p:cNvPr id="8" name="Google Shape;2866;p160"/>
          <p:cNvSpPr txBox="1">
            <a:spLocks noGrp="1"/>
          </p:cNvSpPr>
          <p:nvPr>
            <p:ph type="title"/>
          </p:nvPr>
        </p:nvSpPr>
        <p:spPr>
          <a:xfrm>
            <a:off x="457200" y="274638"/>
            <a:ext cx="8229600" cy="717900"/>
          </a:xfrm>
        </p:spPr>
        <p:txBody>
          <a:bodyPr/>
          <a:lstStyle/>
          <a:p>
            <a:pPr lvl="0"/>
            <a:r>
              <a:rPr lang="en"/>
              <a:t>kernel_trisolv</a:t>
            </a:r>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87"/>
        <p:cNvGrpSpPr/>
        <p:nvPr/>
      </p:nvGrpSpPr>
      <p:grpSpPr>
        <a:xfrm>
          <a:off x="0" y="0"/>
          <a:ext cx="0" cy="0"/>
          <a:chOff x="0" y="0"/>
          <a:chExt cx="0" cy="0"/>
        </a:xfrm>
      </p:grpSpPr>
      <p:sp>
        <p:nvSpPr>
          <p:cNvPr id="2889" name="Google Shape;2889;p163"/>
          <p:cNvSpPr txBox="1"/>
          <p:nvPr/>
        </p:nvSpPr>
        <p:spPr>
          <a:xfrm>
            <a:off x="204600" y="1521025"/>
            <a:ext cx="3967200" cy="29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void kernel_trmm(int m, int n,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float alpha, float **A, float **B)</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int i, j, k;</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float temp;</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for (i = 0; i &lt; m; i++)</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for (j = 0; j &lt; n; j++)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(k = i+1; k &lt; m; k++)</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B[i][j] += A[k][i] * B[k][j];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B[i][j] = alpha * B[i][j];</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4" name="Title 3"/>
          <p:cNvSpPr>
            <a:spLocks noGrp="1"/>
          </p:cNvSpPr>
          <p:nvPr>
            <p:ph type="title"/>
          </p:nvPr>
        </p:nvSpPr>
        <p:spPr/>
        <p:txBody>
          <a:bodyPr/>
          <a:lstStyle/>
          <a:p>
            <a:r>
              <a:rPr lang="en-US"/>
              <a:t>kernel_trmm</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893"/>
        <p:cNvGrpSpPr/>
        <p:nvPr/>
      </p:nvGrpSpPr>
      <p:grpSpPr>
        <a:xfrm>
          <a:off x="0" y="0"/>
          <a:ext cx="0" cy="0"/>
          <a:chOff x="0" y="0"/>
          <a:chExt cx="0" cy="0"/>
        </a:xfrm>
      </p:grpSpPr>
      <p:sp>
        <p:nvSpPr>
          <p:cNvPr id="2895" name="Google Shape;2895;p164"/>
          <p:cNvSpPr txBox="1"/>
          <p:nvPr/>
        </p:nvSpPr>
        <p:spPr>
          <a:xfrm>
            <a:off x="204600" y="1521025"/>
            <a:ext cx="3967200" cy="29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void kernel_trmm(int m, int n,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float alpha, float **A, float **B)</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int i, j, k;</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float temp;</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(i = 0; i &lt; m; 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(j = 0; j &lt; n; j++)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(k = i+1; k &lt; m; k++)</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B[i][j] += A[k][i] * B[k][j];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B[i][j] = alpha * B[i][j];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pic>
        <p:nvPicPr>
          <p:cNvPr id="2896" name="Google Shape;2896;p164"/>
          <p:cNvPicPr preferRelativeResize="0"/>
          <p:nvPr/>
        </p:nvPicPr>
        <p:blipFill>
          <a:blip r:embed="rId3">
            <a:alphaModFix/>
          </a:blip>
          <a:stretch>
            <a:fillRect/>
          </a:stretch>
        </p:blipFill>
        <p:spPr>
          <a:xfrm>
            <a:off x="3166600" y="1287528"/>
            <a:ext cx="5760351" cy="4075525"/>
          </a:xfrm>
          <a:prstGeom prst="rect">
            <a:avLst/>
          </a:prstGeom>
          <a:noFill/>
          <a:ln w="28575" cap="flat" cmpd="sng">
            <a:solidFill>
              <a:srgbClr val="000000"/>
            </a:solidFill>
            <a:prstDash val="solid"/>
            <a:round/>
            <a:headEnd type="none" w="sm" len="sm"/>
            <a:tailEnd type="none" w="sm" len="sm"/>
          </a:ln>
        </p:spPr>
      </p:pic>
      <p:sp>
        <p:nvSpPr>
          <p:cNvPr id="6" name="Title 3"/>
          <p:cNvSpPr>
            <a:spLocks noGrp="1"/>
          </p:cNvSpPr>
          <p:nvPr>
            <p:ph type="title"/>
          </p:nvPr>
        </p:nvSpPr>
        <p:spPr>
          <a:xfrm>
            <a:off x="457200" y="274638"/>
            <a:ext cx="8229600" cy="717900"/>
          </a:xfrm>
        </p:spPr>
        <p:txBody>
          <a:bodyPr/>
          <a:lstStyle/>
          <a:p>
            <a:r>
              <a:rPr lang="en-US"/>
              <a:t>kernel_trmm</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900"/>
        <p:cNvGrpSpPr/>
        <p:nvPr/>
      </p:nvGrpSpPr>
      <p:grpSpPr>
        <a:xfrm>
          <a:off x="0" y="0"/>
          <a:ext cx="0" cy="0"/>
          <a:chOff x="0" y="0"/>
          <a:chExt cx="0" cy="0"/>
        </a:xfrm>
      </p:grpSpPr>
      <p:sp>
        <p:nvSpPr>
          <p:cNvPr id="2902" name="Google Shape;2902;p165"/>
          <p:cNvSpPr txBox="1"/>
          <p:nvPr/>
        </p:nvSpPr>
        <p:spPr>
          <a:xfrm>
            <a:off x="204600" y="1521025"/>
            <a:ext cx="3967200" cy="2997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void kernel_trmm(int m, int n,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float alpha, float **A, float **B)</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int i, j, k;</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float temp;</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(i = 0; i &lt; m; 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(j = 0; j &lt; n; j++)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(k = i+1; k &lt; m; k++)</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B[i][j] += A[k][i] * B[k][j];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B[i][j] = alpha * B[i][j];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pic>
        <p:nvPicPr>
          <p:cNvPr id="2903" name="Google Shape;2903;p165"/>
          <p:cNvPicPr preferRelativeResize="0"/>
          <p:nvPr/>
        </p:nvPicPr>
        <p:blipFill>
          <a:blip r:embed="rId3">
            <a:alphaModFix/>
          </a:blip>
          <a:stretch>
            <a:fillRect/>
          </a:stretch>
        </p:blipFill>
        <p:spPr>
          <a:xfrm>
            <a:off x="3166600" y="1287528"/>
            <a:ext cx="5760351" cy="4075525"/>
          </a:xfrm>
          <a:prstGeom prst="rect">
            <a:avLst/>
          </a:prstGeom>
          <a:noFill/>
          <a:ln w="28575" cap="flat" cmpd="sng">
            <a:solidFill>
              <a:srgbClr val="000000"/>
            </a:solidFill>
            <a:prstDash val="solid"/>
            <a:round/>
            <a:headEnd type="none" w="sm" len="sm"/>
            <a:tailEnd type="none" w="sm" len="sm"/>
          </a:ln>
        </p:spPr>
      </p:pic>
      <p:pic>
        <p:nvPicPr>
          <p:cNvPr id="2904" name="Google Shape;2904;p165"/>
          <p:cNvPicPr preferRelativeResize="0"/>
          <p:nvPr/>
        </p:nvPicPr>
        <p:blipFill>
          <a:blip r:embed="rId4">
            <a:alphaModFix/>
          </a:blip>
          <a:stretch>
            <a:fillRect/>
          </a:stretch>
        </p:blipFill>
        <p:spPr>
          <a:xfrm>
            <a:off x="828475" y="2401650"/>
            <a:ext cx="5255100" cy="3718075"/>
          </a:xfrm>
          <a:prstGeom prst="rect">
            <a:avLst/>
          </a:prstGeom>
          <a:noFill/>
          <a:ln w="28575" cap="flat" cmpd="sng">
            <a:solidFill>
              <a:srgbClr val="000000"/>
            </a:solidFill>
            <a:prstDash val="solid"/>
            <a:round/>
            <a:headEnd type="none" w="sm" len="sm"/>
            <a:tailEnd type="none" w="sm" len="sm"/>
          </a:ln>
        </p:spPr>
      </p:pic>
      <p:sp>
        <p:nvSpPr>
          <p:cNvPr id="8" name="Title 3"/>
          <p:cNvSpPr>
            <a:spLocks noGrp="1"/>
          </p:cNvSpPr>
          <p:nvPr>
            <p:ph type="title"/>
          </p:nvPr>
        </p:nvSpPr>
        <p:spPr>
          <a:xfrm>
            <a:off x="457200" y="274638"/>
            <a:ext cx="8229600" cy="717900"/>
          </a:xfrm>
        </p:spPr>
        <p:txBody>
          <a:bodyPr/>
          <a:lstStyle/>
          <a:p>
            <a:r>
              <a:rPr lang="en-US"/>
              <a:t>kernel_trmm</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909"/>
        <p:cNvGrpSpPr/>
        <p:nvPr/>
      </p:nvGrpSpPr>
      <p:grpSpPr>
        <a:xfrm>
          <a:off x="0" y="0"/>
          <a:ext cx="0" cy="0"/>
          <a:chOff x="0" y="0"/>
          <a:chExt cx="0" cy="0"/>
        </a:xfrm>
      </p:grpSpPr>
      <p:sp>
        <p:nvSpPr>
          <p:cNvPr id="2911" name="Google Shape;2911;p166"/>
          <p:cNvSpPr txBox="1"/>
          <p:nvPr/>
        </p:nvSpPr>
        <p:spPr>
          <a:xfrm>
            <a:off x="204600" y="1521025"/>
            <a:ext cx="6128700" cy="233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void kernel_floyd_warshall(int **path, int n)</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int i, j, k;</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for (k = 0; k &lt; n; k++)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for (i = 0; i &lt; n; 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(j = 0; j &lt; n; 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path[i][j] = path[i][j] &lt; path[i][k] + path[k][j] ?</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path[i][j] : path[i][k] + path[k][j];</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4" name="Title 3"/>
          <p:cNvSpPr>
            <a:spLocks noGrp="1"/>
          </p:cNvSpPr>
          <p:nvPr>
            <p:ph type="title"/>
          </p:nvPr>
        </p:nvSpPr>
        <p:spPr/>
        <p:txBody>
          <a:bodyPr/>
          <a:lstStyle/>
          <a:p>
            <a:r>
              <a:rPr lang="en-US"/>
              <a:t>Floyd-Warshall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47"/>
        <p:cNvGrpSpPr/>
        <p:nvPr/>
      </p:nvGrpSpPr>
      <p:grpSpPr>
        <a:xfrm>
          <a:off x="0" y="0"/>
          <a:ext cx="0" cy="0"/>
          <a:chOff x="0" y="0"/>
          <a:chExt cx="0" cy="0"/>
        </a:xfrm>
      </p:grpSpPr>
      <p:sp>
        <p:nvSpPr>
          <p:cNvPr id="249" name="Google Shape;249;p34"/>
          <p:cNvSpPr/>
          <p:nvPr/>
        </p:nvSpPr>
        <p:spPr>
          <a:xfrm>
            <a:off x="3219975" y="1280875"/>
            <a:ext cx="5070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a:off x="5524950" y="1280875"/>
            <a:ext cx="746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4031800" y="2475175"/>
            <a:ext cx="638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descr="c14a48f24cae3fd563cb3627ee2a74f56c0bcef6.png"/>
          <p:cNvPicPr>
            <a:picLocks noChangeAspect="1"/>
          </p:cNvPicPr>
          <p:nvPr/>
        </p:nvPicPr>
        <p:blipFill>
          <a:blip r:embed="rId3"/>
          <a:stretch>
            <a:fillRect/>
          </a:stretch>
        </p:blipFill>
        <p:spPr>
          <a:xfrm>
            <a:off x="1531229" y="1905000"/>
            <a:ext cx="6088771" cy="3731280"/>
          </a:xfrm>
          <a:prstGeom prst="rect">
            <a:avLst/>
          </a:prstGeom>
        </p:spPr>
      </p:pic>
      <p:sp>
        <p:nvSpPr>
          <p:cNvPr id="9" name="Title 8"/>
          <p:cNvSpPr>
            <a:spLocks noGrp="1"/>
          </p:cNvSpPr>
          <p:nvPr>
            <p:ph type="title"/>
          </p:nvPr>
        </p:nvSpPr>
        <p:spPr/>
        <p:txBody>
          <a:bodyPr/>
          <a:lstStyle/>
          <a:p>
            <a:r>
              <a:rPr lang="en-US"/>
              <a:t>Aprof</a:t>
            </a:r>
          </a:p>
        </p:txBody>
      </p:sp>
      <p:sp>
        <p:nvSpPr>
          <p:cNvPr id="7" name="TextBox 6"/>
          <p:cNvSpPr txBox="1"/>
          <p:nvPr/>
        </p:nvSpPr>
        <p:spPr>
          <a:xfrm>
            <a:off x="6390246" y="6550223"/>
            <a:ext cx="2753754" cy="307777"/>
          </a:xfrm>
          <a:prstGeom prst="rect">
            <a:avLst/>
          </a:prstGeom>
          <a:noFill/>
        </p:spPr>
        <p:txBody>
          <a:bodyPr wrap="none" rtlCol="0">
            <a:spAutoFit/>
          </a:bodyPr>
          <a:lstStyle/>
          <a:p>
            <a:r>
              <a:rPr lang="en-US"/>
              <a:t>Input-sensitive profiling, PLDI'12</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915"/>
        <p:cNvGrpSpPr/>
        <p:nvPr/>
      </p:nvGrpSpPr>
      <p:grpSpPr>
        <a:xfrm>
          <a:off x="0" y="0"/>
          <a:ext cx="0" cy="0"/>
          <a:chOff x="0" y="0"/>
          <a:chExt cx="0" cy="0"/>
        </a:xfrm>
      </p:grpSpPr>
      <p:sp>
        <p:nvSpPr>
          <p:cNvPr id="2917" name="Google Shape;2917;p167"/>
          <p:cNvSpPr txBox="1"/>
          <p:nvPr/>
        </p:nvSpPr>
        <p:spPr>
          <a:xfrm>
            <a:off x="204600" y="1521025"/>
            <a:ext cx="6128700" cy="233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void kernel_floyd_warshall(int **path, int n)</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int i, j, k;</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(k = 0; k &lt; n; k++)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(i = 0; i &lt; n; 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(j = 0; j &lt; n; 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path[i][j] = path[i][j] &lt; path[i][k] + path[k][j]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path[i][j] : path[i][k] + path[k][j];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pic>
        <p:nvPicPr>
          <p:cNvPr id="2918" name="Google Shape;2918;p167"/>
          <p:cNvPicPr preferRelativeResize="0"/>
          <p:nvPr/>
        </p:nvPicPr>
        <p:blipFill>
          <a:blip r:embed="rId3">
            <a:alphaModFix/>
          </a:blip>
          <a:stretch>
            <a:fillRect/>
          </a:stretch>
        </p:blipFill>
        <p:spPr>
          <a:xfrm>
            <a:off x="2926425" y="1417950"/>
            <a:ext cx="6011026" cy="4252900"/>
          </a:xfrm>
          <a:prstGeom prst="rect">
            <a:avLst/>
          </a:prstGeom>
          <a:noFill/>
          <a:ln w="28575" cap="flat" cmpd="sng">
            <a:solidFill>
              <a:srgbClr val="000000"/>
            </a:solidFill>
            <a:prstDash val="solid"/>
            <a:round/>
            <a:headEnd type="none" w="sm" len="sm"/>
            <a:tailEnd type="none" w="sm" len="sm"/>
          </a:ln>
        </p:spPr>
      </p:pic>
      <p:sp>
        <p:nvSpPr>
          <p:cNvPr id="6" name="Title 3"/>
          <p:cNvSpPr>
            <a:spLocks noGrp="1"/>
          </p:cNvSpPr>
          <p:nvPr>
            <p:ph type="title"/>
          </p:nvPr>
        </p:nvSpPr>
        <p:spPr>
          <a:xfrm>
            <a:off x="457200" y="274638"/>
            <a:ext cx="8229600" cy="717900"/>
          </a:xfrm>
        </p:spPr>
        <p:txBody>
          <a:bodyPr/>
          <a:lstStyle/>
          <a:p>
            <a:r>
              <a:rPr lang="en-US"/>
              <a:t>Floyd-Warshall</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922"/>
        <p:cNvGrpSpPr/>
        <p:nvPr/>
      </p:nvGrpSpPr>
      <p:grpSpPr>
        <a:xfrm>
          <a:off x="0" y="0"/>
          <a:ext cx="0" cy="0"/>
          <a:chOff x="0" y="0"/>
          <a:chExt cx="0" cy="0"/>
        </a:xfrm>
      </p:grpSpPr>
      <p:sp>
        <p:nvSpPr>
          <p:cNvPr id="2924" name="Google Shape;2924;p168"/>
          <p:cNvSpPr txBox="1"/>
          <p:nvPr/>
        </p:nvSpPr>
        <p:spPr>
          <a:xfrm>
            <a:off x="204600" y="1521025"/>
            <a:ext cx="6128700" cy="2330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void kernel_floyd_warshall(int **path, int n)</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int i, j, k;</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(k = 0; k &lt; n; k++)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(i = 0; i &lt; n; i++)</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for (j = 0; j &lt; n; 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path[i][j] = path[i][j] &lt; path[i][k] + path[k][j]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path[i][j] : path[i][k] + path[k][j];</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pic>
        <p:nvPicPr>
          <p:cNvPr id="2926" name="Google Shape;2926;p168"/>
          <p:cNvPicPr preferRelativeResize="0"/>
          <p:nvPr/>
        </p:nvPicPr>
        <p:blipFill>
          <a:blip r:embed="rId3">
            <a:alphaModFix/>
          </a:blip>
          <a:stretch>
            <a:fillRect/>
          </a:stretch>
        </p:blipFill>
        <p:spPr>
          <a:xfrm>
            <a:off x="2926425" y="1417950"/>
            <a:ext cx="6011026" cy="4252900"/>
          </a:xfrm>
          <a:prstGeom prst="rect">
            <a:avLst/>
          </a:prstGeom>
          <a:noFill/>
          <a:ln w="28575" cap="flat" cmpd="sng">
            <a:solidFill>
              <a:srgbClr val="000000"/>
            </a:solidFill>
            <a:prstDash val="solid"/>
            <a:round/>
            <a:headEnd type="none" w="sm" len="sm"/>
            <a:tailEnd type="none" w="sm" len="sm"/>
          </a:ln>
        </p:spPr>
      </p:pic>
      <p:pic>
        <p:nvPicPr>
          <p:cNvPr id="2927" name="Google Shape;2927;p168"/>
          <p:cNvPicPr preferRelativeResize="0"/>
          <p:nvPr/>
        </p:nvPicPr>
        <p:blipFill>
          <a:blip r:embed="rId4">
            <a:alphaModFix/>
          </a:blip>
          <a:stretch>
            <a:fillRect/>
          </a:stretch>
        </p:blipFill>
        <p:spPr>
          <a:xfrm>
            <a:off x="1109304" y="2066157"/>
            <a:ext cx="6011026" cy="4252918"/>
          </a:xfrm>
          <a:prstGeom prst="rect">
            <a:avLst/>
          </a:prstGeom>
          <a:noFill/>
          <a:ln w="28575" cap="flat" cmpd="sng">
            <a:solidFill>
              <a:srgbClr val="000000"/>
            </a:solidFill>
            <a:prstDash val="solid"/>
            <a:round/>
            <a:headEnd type="none" w="sm" len="sm"/>
            <a:tailEnd type="none" w="sm" len="sm"/>
          </a:ln>
        </p:spPr>
      </p:pic>
      <p:sp>
        <p:nvSpPr>
          <p:cNvPr id="8" name="Title 3"/>
          <p:cNvSpPr>
            <a:spLocks noGrp="1"/>
          </p:cNvSpPr>
          <p:nvPr>
            <p:ph type="title"/>
          </p:nvPr>
        </p:nvSpPr>
        <p:spPr>
          <a:xfrm>
            <a:off x="457200" y="274638"/>
            <a:ext cx="8229600" cy="717900"/>
          </a:xfrm>
        </p:spPr>
        <p:txBody>
          <a:bodyPr/>
          <a:lstStyle/>
          <a:p>
            <a:r>
              <a:rPr lang="en-US"/>
              <a:t>Floyd-Warshall</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944562"/>
          </a:xfrm>
        </p:spPr>
        <p:txBody>
          <a:bodyPr/>
          <a:lstStyle/>
          <a:p>
            <a:pPr algn="l"/>
            <a:r>
              <a:rPr lang="en-US" dirty="0" smtClean="0"/>
              <a:t>Generation of In-Bounds Inputs for Arrays in Memory-Unsafe Languages</a:t>
            </a:r>
            <a:endParaRPr lang="en-US" dirty="0"/>
          </a:p>
        </p:txBody>
      </p:sp>
      <p:sp>
        <p:nvSpPr>
          <p:cNvPr id="4" name="Content Placeholder 2"/>
          <p:cNvSpPr txBox="1">
            <a:spLocks/>
          </p:cNvSpPr>
          <p:nvPr/>
        </p:nvSpPr>
        <p:spPr>
          <a:xfrm>
            <a:off x="457200" y="2820286"/>
            <a:ext cx="5116286" cy="1717450"/>
          </a:xfrm>
          <a:prstGeom prst="rect">
            <a:avLst/>
          </a:prstGeom>
        </p:spPr>
        <p:txBody>
          <a:bodyPr vert="horz" lIns="91440" tIns="45720" rIns="91440" bIns="45720" rtlCol="0">
            <a:normAutofit fontScale="92500" lnSpcReduction="20000"/>
          </a:bodyPr>
          <a:lstStyle/>
          <a:p>
            <a:pPr marL="342900" lvl="0" indent="-342900" defTabSz="457200">
              <a:lnSpc>
                <a:spcPct val="150000"/>
              </a:lnSpc>
              <a:spcBef>
                <a:spcPct val="20000"/>
              </a:spcBef>
              <a:buClr>
                <a:srgbClr val="FF0000"/>
              </a:buClr>
            </a:pPr>
            <a:r>
              <a:rPr lang="en-US" sz="2600" kern="1200" dirty="0" smtClean="0">
                <a:solidFill>
                  <a:schemeClr val="tx1"/>
                </a:solidFill>
                <a:latin typeface="Calibri"/>
                <a:ea typeface="+mn-ea"/>
                <a:cs typeface="Calibri"/>
              </a:rPr>
              <a:t>https://github.com/maroar/griffin-TG</a:t>
            </a:r>
          </a:p>
          <a:p>
            <a:pPr marL="342900" lvl="0" indent="-342900" defTabSz="457200">
              <a:lnSpc>
                <a:spcPct val="150000"/>
              </a:lnSpc>
              <a:spcBef>
                <a:spcPct val="20000"/>
              </a:spcBef>
              <a:buClr>
                <a:srgbClr val="FF0000"/>
              </a:buClr>
            </a:pPr>
            <a:r>
              <a:rPr lang="en-US" sz="2600" kern="1200" dirty="0" smtClean="0">
                <a:solidFill>
                  <a:schemeClr val="tx1"/>
                </a:solidFill>
                <a:latin typeface="Calibri"/>
                <a:ea typeface="+mn-ea"/>
                <a:cs typeface="Calibri"/>
              </a:rPr>
              <a:t>http://</a:t>
            </a:r>
            <a:r>
              <a:rPr kumimoji="0" lang="en-US" sz="2600" b="0" i="0" u="none" strike="noStrike" kern="1200" cap="none" spc="0" normalizeH="0" baseline="0" noProof="0" dirty="0" err="1" smtClean="0">
                <a:ln>
                  <a:noFill/>
                </a:ln>
                <a:solidFill>
                  <a:schemeClr val="tx1"/>
                </a:solidFill>
                <a:effectLst/>
                <a:uLnTx/>
                <a:uFillTx/>
                <a:latin typeface="Calibri"/>
                <a:ea typeface="+mn-ea"/>
                <a:cs typeface="Calibri"/>
              </a:rPr>
              <a:t>lac.dcc.ufmg.br</a:t>
            </a:r>
            <a:r>
              <a:rPr kumimoji="0" lang="en-US" sz="2600" b="0" i="0" u="none" strike="noStrike" kern="1200" cap="none" spc="0" normalizeH="0" baseline="0" noProof="0" dirty="0" smtClean="0">
                <a:ln>
                  <a:noFill/>
                </a:ln>
                <a:solidFill>
                  <a:schemeClr val="tx1"/>
                </a:solidFill>
                <a:effectLst/>
                <a:uLnTx/>
                <a:uFillTx/>
                <a:latin typeface="Calibri"/>
                <a:ea typeface="+mn-ea"/>
                <a:cs typeface="Calibri"/>
              </a:rPr>
              <a:t>/</a:t>
            </a:r>
          </a:p>
          <a:p>
            <a:pPr marL="342900" marR="0" lvl="0" indent="-342900" algn="l" defTabSz="457200" rtl="0" eaLnBrk="1" fontAlgn="auto" latinLnBrk="0" hangingPunct="1">
              <a:lnSpc>
                <a:spcPct val="150000"/>
              </a:lnSpc>
              <a:spcBef>
                <a:spcPct val="20000"/>
              </a:spcBef>
              <a:spcAft>
                <a:spcPts val="0"/>
              </a:spcAft>
              <a:buClr>
                <a:srgbClr val="FF0000"/>
              </a:buClr>
              <a:buSzTx/>
              <a:buFont typeface="Arial"/>
              <a:buNone/>
              <a:tabLst/>
              <a:defRPr/>
            </a:pPr>
            <a:r>
              <a:rPr kumimoji="0" lang="en-US" sz="2600" b="0" i="0" u="none" strike="noStrike" kern="1200" cap="none" spc="0" normalizeH="0" baseline="0" noProof="0" dirty="0" err="1" smtClean="0">
                <a:ln>
                  <a:noFill/>
                </a:ln>
                <a:solidFill>
                  <a:schemeClr val="tx1"/>
                </a:solidFill>
                <a:effectLst/>
                <a:uLnTx/>
                <a:uFillTx/>
                <a:latin typeface="Calibri"/>
                <a:ea typeface="+mn-ea"/>
                <a:cs typeface="Calibri"/>
              </a:rPr>
              <a:t>fernando@dcc.ufmg.br</a:t>
            </a:r>
            <a:endParaRPr kumimoji="0" lang="en-US" sz="2600" b="0" i="0" u="none" strike="noStrike" kern="1200" cap="none" spc="0" normalizeH="0" baseline="0" noProof="0" dirty="0">
              <a:ln>
                <a:noFill/>
              </a:ln>
              <a:solidFill>
                <a:schemeClr val="tx1"/>
              </a:solidFill>
              <a:effectLst/>
              <a:uLnTx/>
              <a:uFillTx/>
              <a:latin typeface="Calibri"/>
              <a:ea typeface="+mn-ea"/>
              <a:cs typeface="Calibri"/>
            </a:endParaRPr>
          </a:p>
        </p:txBody>
      </p:sp>
      <p:pic>
        <p:nvPicPr>
          <p:cNvPr id="5" name="Picture 4" descr="while_lac.png"/>
          <p:cNvPicPr>
            <a:picLocks noChangeAspect="1"/>
          </p:cNvPicPr>
          <p:nvPr/>
        </p:nvPicPr>
        <p:blipFill>
          <a:blip r:embed="rId3"/>
          <a:stretch>
            <a:fillRect/>
          </a:stretch>
        </p:blipFill>
        <p:spPr>
          <a:xfrm>
            <a:off x="457201" y="5073628"/>
            <a:ext cx="2735943" cy="1479572"/>
          </a:xfrm>
          <a:prstGeom prst="rect">
            <a:avLst/>
          </a:prstGeom>
        </p:spPr>
      </p:pic>
      <p:cxnSp>
        <p:nvCxnSpPr>
          <p:cNvPr id="7" name="Straight Connector 6"/>
          <p:cNvCxnSpPr/>
          <p:nvPr/>
        </p:nvCxnSpPr>
        <p:spPr>
          <a:xfrm>
            <a:off x="457200" y="1440753"/>
            <a:ext cx="722086" cy="1588"/>
          </a:xfrm>
          <a:prstGeom prst="line">
            <a:avLst/>
          </a:prstGeom>
          <a:ln>
            <a:solidFill>
              <a:srgbClr val="FF0000"/>
            </a:solidFill>
            <a:prstDash val="solid"/>
            <a:tailEnd type="none" w="lg" len="lg"/>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57200" y="2711428"/>
            <a:ext cx="722086" cy="1588"/>
          </a:xfrm>
          <a:prstGeom prst="line">
            <a:avLst/>
          </a:prstGeom>
          <a:ln>
            <a:solidFill>
              <a:srgbClr val="FF0000"/>
            </a:solidFill>
            <a:prstDash val="solid"/>
            <a:tailEnd type="none" w="lg" len="lg"/>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57201" y="1670941"/>
            <a:ext cx="8229600" cy="769441"/>
          </a:xfrm>
          <a:prstGeom prst="rect">
            <a:avLst/>
          </a:prstGeom>
          <a:noFill/>
        </p:spPr>
        <p:txBody>
          <a:bodyPr wrap="square" rtlCol="0">
            <a:spAutoFit/>
          </a:bodyPr>
          <a:lstStyle/>
          <a:p>
            <a:r>
              <a:rPr lang="en-US" sz="2200"/>
              <a:t>A technique to test parts of a program without generating out-of-bounds accesses in arrays</a:t>
            </a:r>
          </a:p>
        </p:txBody>
      </p:sp>
      <p:cxnSp>
        <p:nvCxnSpPr>
          <p:cNvPr id="10" name="Straight Connector 9"/>
          <p:cNvCxnSpPr/>
          <p:nvPr/>
        </p:nvCxnSpPr>
        <p:spPr>
          <a:xfrm>
            <a:off x="457200" y="4768828"/>
            <a:ext cx="722086" cy="1588"/>
          </a:xfrm>
          <a:prstGeom prst="line">
            <a:avLst/>
          </a:prstGeom>
          <a:ln>
            <a:solidFill>
              <a:srgbClr val="FF0000"/>
            </a:solidFill>
            <a:prstDash val="solid"/>
            <a:tailEnd type="none" w="lg" len="lg"/>
          </a:ln>
          <a:effectLst/>
        </p:spPr>
        <p:style>
          <a:lnRef idx="2">
            <a:schemeClr val="accent1"/>
          </a:lnRef>
          <a:fillRef idx="0">
            <a:schemeClr val="accent1"/>
          </a:fillRef>
          <a:effectRef idx="1">
            <a:schemeClr val="accent1"/>
          </a:effectRef>
          <a:fontRef idx="minor">
            <a:schemeClr val="tx1"/>
          </a:fontRef>
        </p:style>
      </p:cxnSp>
      <p:pic>
        <p:nvPicPr>
          <p:cNvPr id="11" name="Picture 10" descr="Untitled.jpg"/>
          <p:cNvPicPr>
            <a:picLocks noChangeAspect="1"/>
          </p:cNvPicPr>
          <p:nvPr/>
        </p:nvPicPr>
        <p:blipFill>
          <a:blip r:embed="rId4"/>
          <a:stretch>
            <a:fillRect/>
          </a:stretch>
        </p:blipFill>
        <p:spPr>
          <a:xfrm>
            <a:off x="6248400" y="3394736"/>
            <a:ext cx="2438400" cy="3158464"/>
          </a:xfrm>
          <a:prstGeom prst="rect">
            <a:avLst/>
          </a:prstGeom>
          <a:ln w="6350">
            <a:solidFill>
              <a:srgbClr val="FF0000"/>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57"/>
        <p:cNvGrpSpPr/>
        <p:nvPr/>
      </p:nvGrpSpPr>
      <p:grpSpPr>
        <a:xfrm>
          <a:off x="0" y="0"/>
          <a:ext cx="0" cy="0"/>
          <a:chOff x="0" y="0"/>
          <a:chExt cx="0" cy="0"/>
        </a:xfrm>
      </p:grpSpPr>
      <p:sp>
        <p:nvSpPr>
          <p:cNvPr id="18" name="TextBox 17"/>
          <p:cNvSpPr txBox="1"/>
          <p:nvPr/>
        </p:nvSpPr>
        <p:spPr>
          <a:xfrm>
            <a:off x="4204725" y="2157519"/>
            <a:ext cx="1834489" cy="700131"/>
          </a:xfrm>
          <a:prstGeom prst="rect">
            <a:avLst/>
          </a:prstGeom>
          <a:solidFill>
            <a:schemeClr val="tx1"/>
          </a:solidFill>
        </p:spPr>
        <p:txBody>
          <a:bodyPr wrap="none" lIns="324000" tIns="140400" rIns="324000" bIns="187200" rtlCol="0">
            <a:spAutoFit/>
          </a:bodyPr>
          <a:lstStyle/>
          <a:p>
            <a:r>
              <a:rPr lang="en-US" sz="2400">
                <a:solidFill>
                  <a:schemeClr val="bg1"/>
                </a:solidFill>
              </a:rPr>
              <a:t>Program</a:t>
            </a:r>
          </a:p>
        </p:txBody>
      </p:sp>
      <p:sp>
        <p:nvSpPr>
          <p:cNvPr id="258" name="Google Shape;258;p35"/>
          <p:cNvSpPr txBox="1">
            <a:spLocks noGrp="1"/>
          </p:cNvSpPr>
          <p:nvPr>
            <p:ph type="title"/>
          </p:nvPr>
        </p:nvSpPr>
        <p:spPr/>
        <p:txBody>
          <a:bodyPr/>
          <a:lstStyle/>
          <a:p>
            <a:pPr lvl="0"/>
            <a:r>
              <a:rPr lang="en">
                <a:sym typeface="Courier New"/>
              </a:rPr>
              <a:t>Modus Operandi: Compile</a:t>
            </a:r>
            <a:endParaRPr>
              <a:sym typeface="Courier New"/>
            </a:endParaRPr>
          </a:p>
        </p:txBody>
      </p:sp>
      <p:sp>
        <p:nvSpPr>
          <p:cNvPr id="270" name="Google Shape;270;p35"/>
          <p:cNvSpPr/>
          <p:nvPr/>
        </p:nvSpPr>
        <p:spPr>
          <a:xfrm>
            <a:off x="457200" y="2508375"/>
            <a:ext cx="2303700" cy="2161500"/>
          </a:xfrm>
          <a:prstGeom prst="cube">
            <a:avLst>
              <a:gd name="adj" fmla="val 11109"/>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1" name="Google Shape;271;p35"/>
          <p:cNvPicPr preferRelativeResize="0"/>
          <p:nvPr/>
        </p:nvPicPr>
        <p:blipFill>
          <a:blip r:embed="rId3">
            <a:alphaModFix/>
          </a:blip>
          <a:stretch>
            <a:fillRect/>
          </a:stretch>
        </p:blipFill>
        <p:spPr>
          <a:xfrm>
            <a:off x="679575" y="2857650"/>
            <a:ext cx="1674825" cy="1674825"/>
          </a:xfrm>
          <a:prstGeom prst="rect">
            <a:avLst/>
          </a:prstGeom>
          <a:noFill/>
          <a:ln>
            <a:noFill/>
          </a:ln>
        </p:spPr>
      </p:pic>
      <p:pic>
        <p:nvPicPr>
          <p:cNvPr id="273" name="Google Shape;273;p35" descr="red-arrow-right.png"/>
          <p:cNvPicPr preferRelativeResize="0"/>
          <p:nvPr/>
        </p:nvPicPr>
        <p:blipFill>
          <a:blip r:embed="rId4">
            <a:alphaModFix/>
          </a:blip>
          <a:stretch>
            <a:fillRect/>
          </a:stretch>
        </p:blipFill>
        <p:spPr>
          <a:xfrm rot="7778007">
            <a:off x="2735836" y="1937201"/>
            <a:ext cx="1475276" cy="13007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Shape 277"/>
        <p:cNvGrpSpPr/>
        <p:nvPr/>
      </p:nvGrpSpPr>
      <p:grpSpPr>
        <a:xfrm>
          <a:off x="0" y="0"/>
          <a:ext cx="0" cy="0"/>
          <a:chOff x="0" y="0"/>
          <a:chExt cx="0" cy="0"/>
        </a:xfrm>
      </p:grpSpPr>
      <p:sp>
        <p:nvSpPr>
          <p:cNvPr id="22" name="TextBox 21"/>
          <p:cNvSpPr txBox="1"/>
          <p:nvPr/>
        </p:nvSpPr>
        <p:spPr>
          <a:xfrm>
            <a:off x="6090311" y="1457388"/>
            <a:ext cx="1864595" cy="700131"/>
          </a:xfrm>
          <a:prstGeom prst="rect">
            <a:avLst/>
          </a:prstGeom>
          <a:solidFill>
            <a:schemeClr val="tx1"/>
          </a:solidFill>
        </p:spPr>
        <p:txBody>
          <a:bodyPr wrap="none" lIns="324000" tIns="140400" rIns="324000" bIns="187200" rtlCol="0">
            <a:spAutoFit/>
          </a:bodyPr>
          <a:lstStyle/>
          <a:p>
            <a:r>
              <a:rPr lang="en-US" sz="2400">
                <a:solidFill>
                  <a:schemeClr val="bg1"/>
                </a:solidFill>
              </a:rPr>
              <a:t>Analyzer</a:t>
            </a:r>
          </a:p>
        </p:txBody>
      </p:sp>
      <p:sp>
        <p:nvSpPr>
          <p:cNvPr id="278" name="Google Shape;278;p36"/>
          <p:cNvSpPr txBox="1">
            <a:spLocks noGrp="1"/>
          </p:cNvSpPr>
          <p:nvPr>
            <p:ph type="title"/>
          </p:nvPr>
        </p:nvSpPr>
        <p:spPr/>
        <p:txBody>
          <a:bodyPr/>
          <a:lstStyle/>
          <a:p>
            <a:pPr lvl="0"/>
            <a:r>
              <a:rPr lang="en">
                <a:sym typeface="Courier New"/>
              </a:rPr>
              <a:t>Modus Operandi: Run</a:t>
            </a:r>
            <a:endParaRPr>
              <a:sym typeface="Courier New"/>
            </a:endParaRPr>
          </a:p>
        </p:txBody>
      </p:sp>
      <p:sp>
        <p:nvSpPr>
          <p:cNvPr id="281" name="Google Shape;281;p36"/>
          <p:cNvSpPr/>
          <p:nvPr/>
        </p:nvSpPr>
        <p:spPr>
          <a:xfrm>
            <a:off x="3777400" y="2857650"/>
            <a:ext cx="638100" cy="284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6"/>
          <p:cNvSpPr/>
          <p:nvPr/>
        </p:nvSpPr>
        <p:spPr>
          <a:xfrm>
            <a:off x="3125675" y="3202175"/>
            <a:ext cx="1120800" cy="7917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6"/>
          <p:cNvSpPr/>
          <p:nvPr/>
        </p:nvSpPr>
        <p:spPr>
          <a:xfrm>
            <a:off x="4653200" y="3017475"/>
            <a:ext cx="1344300" cy="1207500"/>
          </a:xfrm>
          <a:prstGeom prst="cube">
            <a:avLst>
              <a:gd name="adj" fmla="val 27082"/>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5" name="Google Shape;295;p36"/>
          <p:cNvPicPr preferRelativeResize="0"/>
          <p:nvPr/>
        </p:nvPicPr>
        <p:blipFill>
          <a:blip r:embed="rId3">
            <a:alphaModFix/>
          </a:blip>
          <a:stretch>
            <a:fillRect/>
          </a:stretch>
        </p:blipFill>
        <p:spPr>
          <a:xfrm>
            <a:off x="4867850" y="3445950"/>
            <a:ext cx="638100" cy="638100"/>
          </a:xfrm>
          <a:prstGeom prst="rect">
            <a:avLst/>
          </a:prstGeom>
          <a:noFill/>
          <a:ln>
            <a:noFill/>
          </a:ln>
        </p:spPr>
      </p:pic>
      <p:pic>
        <p:nvPicPr>
          <p:cNvPr id="297" name="Google Shape;297;p36" descr="red-arrow-right.png"/>
          <p:cNvPicPr preferRelativeResize="0"/>
          <p:nvPr/>
        </p:nvPicPr>
        <p:blipFill>
          <a:blip r:embed="rId4">
            <a:alphaModFix/>
          </a:blip>
          <a:stretch>
            <a:fillRect/>
          </a:stretch>
        </p:blipFill>
        <p:spPr>
          <a:xfrm rot="5400000">
            <a:off x="4930475" y="1901600"/>
            <a:ext cx="1475275" cy="1300725"/>
          </a:xfrm>
          <a:prstGeom prst="rect">
            <a:avLst/>
          </a:prstGeom>
          <a:noFill/>
          <a:ln>
            <a:noFill/>
          </a:ln>
        </p:spPr>
      </p:pic>
      <p:sp>
        <p:nvSpPr>
          <p:cNvPr id="24" name="Google Shape;270;p35"/>
          <p:cNvSpPr/>
          <p:nvPr/>
        </p:nvSpPr>
        <p:spPr>
          <a:xfrm>
            <a:off x="457200" y="2508375"/>
            <a:ext cx="2303700" cy="2161500"/>
          </a:xfrm>
          <a:prstGeom prst="cube">
            <a:avLst>
              <a:gd name="adj" fmla="val 11109"/>
            </a:avLst>
          </a:prstGeom>
          <a:solidFill>
            <a:srgbClr val="FFFFFF"/>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Google Shape;271;p35"/>
          <p:cNvPicPr preferRelativeResize="0"/>
          <p:nvPr/>
        </p:nvPicPr>
        <p:blipFill>
          <a:blip r:embed="rId5">
            <a:alphaModFix/>
          </a:blip>
          <a:stretch>
            <a:fillRect/>
          </a:stretch>
        </p:blipFill>
        <p:spPr>
          <a:xfrm>
            <a:off x="679575" y="2857650"/>
            <a:ext cx="1674825" cy="16748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FF0000"/>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521</TotalTime>
  <Words>5460</Words>
  <PresentationFormat>On-screen Show (4:3)</PresentationFormat>
  <Paragraphs>1087</Paragraphs>
  <Slides>72</Slides>
  <Notes>72</Notes>
  <HiddenSlides>0</HiddenSlides>
  <MMClips>0</MMClips>
  <ScaleCrop>false</ScaleCrop>
  <HeadingPairs>
    <vt:vector size="6" baseType="variant">
      <vt:variant>
        <vt:lpstr>Fonts Used</vt:lpstr>
      </vt:variant>
      <vt:variant>
        <vt:i4>5</vt:i4>
      </vt:variant>
      <vt:variant>
        <vt:lpstr>Design Template</vt:lpstr>
      </vt:variant>
      <vt:variant>
        <vt:i4>2</vt:i4>
      </vt:variant>
      <vt:variant>
        <vt:lpstr>Slide Titles</vt:lpstr>
      </vt:variant>
      <vt:variant>
        <vt:i4>72</vt:i4>
      </vt:variant>
    </vt:vector>
  </HeadingPairs>
  <TitlesOfParts>
    <vt:vector size="79" baseType="lpstr">
      <vt:lpstr>Ubuntu</vt:lpstr>
      <vt:lpstr>Caveat</vt:lpstr>
      <vt:lpstr>Lobster</vt:lpstr>
      <vt:lpstr>Pacifico</vt:lpstr>
      <vt:lpstr>Merriweather</vt:lpstr>
      <vt:lpstr>Office Theme</vt:lpstr>
      <vt:lpstr>Office Theme</vt:lpstr>
      <vt:lpstr>Generation of In-Bounds Inputs for Arrays in Memory-Unsafe Languages</vt:lpstr>
      <vt:lpstr>The goal of this work is to develop techniques to support the dynamic analysis of program parts</vt:lpstr>
      <vt:lpstr>The goal of this work is to develop techniques to support the dynamic analysis of program parts</vt:lpstr>
      <vt:lpstr>The goal of this work is to develop techniques to support the dynamic analysis of program parts</vt:lpstr>
      <vt:lpstr>Dynamic Program Analysis</vt:lpstr>
      <vt:lpstr>Valgrind</vt:lpstr>
      <vt:lpstr>Aprof</vt:lpstr>
      <vt:lpstr>Modus Operandi: Compile</vt:lpstr>
      <vt:lpstr>Modus Operandi: Run</vt:lpstr>
      <vt:lpstr>Modus Operandi: Analyze</vt:lpstr>
      <vt:lpstr>Slide 11</vt:lpstr>
      <vt:lpstr>Slide 12</vt:lpstr>
      <vt:lpstr>Slide 13</vt:lpstr>
      <vt:lpstr>It's hard to analyze individual program parts</vt:lpstr>
      <vt:lpstr>Goal</vt:lpstr>
      <vt:lpstr>Pick the part of the program that you want</vt:lpstr>
      <vt:lpstr>Fill in the holes, so that it compiles</vt:lpstr>
      <vt:lpstr>Build a driver to run the individual part</vt:lpstr>
      <vt:lpstr>The driver must generate valid inputs</vt:lpstr>
      <vt:lpstr>Driver + Program part = Testable program</vt:lpstr>
      <vt:lpstr>Perform the dynamic analysis on this ensemble</vt:lpstr>
      <vt:lpstr>Example: Initializing a Matrix</vt:lpstr>
      <vt:lpstr>Slide 23</vt:lpstr>
      <vt:lpstr>Slide 24</vt:lpstr>
      <vt:lpstr>Slide 25</vt:lpstr>
      <vt:lpstr>Slide 26</vt:lpstr>
      <vt:lpstr>Slide 27</vt:lpstr>
      <vt:lpstr>Slide 28</vt:lpstr>
      <vt:lpstr>Slide 29</vt:lpstr>
      <vt:lpstr>There is no contract between v and n</vt:lpstr>
      <vt:lpstr>We will show how to create such contracts</vt:lpstr>
      <vt:lpstr>Symbolic Interval Analysis</vt:lpstr>
      <vt:lpstr>Slide 33</vt:lpstr>
      <vt:lpstr>We build contracts between variables using a Symbolic Interval Analysis</vt:lpstr>
      <vt:lpstr>We build contracts between variables using a Symbolic Interval Analysis</vt:lpstr>
      <vt:lpstr>Slide 36</vt:lpstr>
      <vt:lpstr>Slide 37</vt:lpstr>
      <vt:lpstr>Slide 38</vt:lpstr>
      <vt:lpstr>Symbolic Interval Analysis works by applying rules on the nodes of the program's AST</vt:lpstr>
      <vt:lpstr>Abstract Interpretation</vt:lpstr>
      <vt:lpstr>Visitors and Pattern Matching</vt:lpstr>
      <vt:lpstr>Symbolic Summations</vt:lpstr>
      <vt:lpstr>Most memory accesses in actual programs have a structure that is simple to analyze and bound</vt:lpstr>
      <vt:lpstr>Most memory accesses in actual programs have a structure that is simple to bound</vt:lpstr>
      <vt:lpstr>Most memory accesses in actual programs have a structure that is simple to bound</vt:lpstr>
      <vt:lpstr>Most memory accesses in actual programs have a structure that is simple to bound</vt:lpstr>
      <vt:lpstr>Most memory accesses in actual programs have a structure that is simple to bound</vt:lpstr>
      <vt:lpstr>Most memory accesses in actual programs have a structure that is simple to bound</vt:lpstr>
      <vt:lpstr>Most memory accesses in actual programs have a structure that is simple to bound</vt:lpstr>
      <vt:lpstr>Most memory accesses in actual programs have a structure that is simple to bound</vt:lpstr>
      <vt:lpstr>Occurences of symbolic summations in GNU BinUtils</vt:lpstr>
      <vt:lpstr>If we replace program variables by their upper limits (as found by the interval analysis)§, then the resulting expression is still a symbolic summation</vt:lpstr>
      <vt:lpstr>If we replace program variables by their upper limits (as found by the interval analysis), then the resulting expression is still a symbolic summation</vt:lpstr>
      <vt:lpstr>If we replace program variables by their upper limits (as found by the interval analysis), then the resulting expression is still a symbolic summation</vt:lpstr>
      <vt:lpstr>If an array is only indexed by symbolic summations, then we know how to replace traceable variables by concrete values, so that the array is only accessed by indices within its allocated bounds</vt:lpstr>
      <vt:lpstr>If an array is only indexed by symbolic summations, then we know how to replace traceable variables by concrete values, so that the array is only accessed by indices within its allocated bounds</vt:lpstr>
      <vt:lpstr> Experiments</vt:lpstr>
      <vt:lpstr>Correctly analyzed kernels (checked with Valgrind)</vt:lpstr>
      <vt:lpstr>Changes</vt:lpstr>
      <vt:lpstr>The Result Changes Depending on the Input Size</vt:lpstr>
      <vt:lpstr>Number of distinctic array accesses analyzed</vt:lpstr>
      <vt:lpstr>Kernels analyzed with Aprof</vt:lpstr>
      <vt:lpstr>kernel_trisolv</vt:lpstr>
      <vt:lpstr>kernel_trisolv</vt:lpstr>
      <vt:lpstr>kernel_trisolv</vt:lpstr>
      <vt:lpstr>kernel_trmm</vt:lpstr>
      <vt:lpstr>kernel_trmm</vt:lpstr>
      <vt:lpstr>kernel_trmm</vt:lpstr>
      <vt:lpstr>Floyd-Warshall</vt:lpstr>
      <vt:lpstr>Floyd-Warshall</vt:lpstr>
      <vt:lpstr>Floyd-Warshall</vt:lpstr>
      <vt:lpstr>Generation of In-Bounds Inputs for Arrays in Memory-Unsafe Languages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Fernando Magno Quintao Pereira</cp:lastModifiedBy>
  <cp:revision>116</cp:revision>
  <dcterms:created xsi:type="dcterms:W3CDTF">2019-02-14T11:12:51Z</dcterms:created>
  <dcterms:modified xsi:type="dcterms:W3CDTF">2019-02-14T11:34:06Z</dcterms:modified>
</cp:coreProperties>
</file>