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0"/>
  </p:notesMasterIdLst>
  <p:sldIdLst>
    <p:sldId id="365" r:id="rId5"/>
    <p:sldId id="761" r:id="rId6"/>
    <p:sldId id="765" r:id="rId7"/>
    <p:sldId id="556" r:id="rId8"/>
    <p:sldId id="692" r:id="rId9"/>
    <p:sldId id="480" r:id="rId10"/>
    <p:sldId id="449" r:id="rId11"/>
    <p:sldId id="770" r:id="rId12"/>
    <p:sldId id="771" r:id="rId13"/>
    <p:sldId id="689" r:id="rId14"/>
    <p:sldId id="658" r:id="rId15"/>
    <p:sldId id="679" r:id="rId16"/>
    <p:sldId id="684" r:id="rId17"/>
    <p:sldId id="685" r:id="rId18"/>
    <p:sldId id="664" r:id="rId19"/>
    <p:sldId id="669" r:id="rId20"/>
    <p:sldId id="671" r:id="rId21"/>
    <p:sldId id="673" r:id="rId22"/>
    <p:sldId id="675" r:id="rId23"/>
    <p:sldId id="677" r:id="rId24"/>
    <p:sldId id="681" r:id="rId25"/>
    <p:sldId id="767" r:id="rId26"/>
    <p:sldId id="768" r:id="rId27"/>
    <p:sldId id="769" r:id="rId28"/>
    <p:sldId id="766" r:id="rId2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FF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272"/>
    <a:srgbClr val="0B3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676A0-37B6-4BF1-9B4A-27A8B6EA6E8C}" v="292" dt="2020-11-24T16:36:05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0" autoAdjust="0"/>
    <p:restoredTop sz="84293" autoAdjust="0"/>
  </p:normalViewPr>
  <p:slideViewPr>
    <p:cSldViewPr snapToGrid="0" snapToObjects="1">
      <p:cViewPr varScale="1">
        <p:scale>
          <a:sx n="69" d="100"/>
          <a:sy n="69" d="100"/>
        </p:scale>
        <p:origin x="110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9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9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ltman, J.B." userId="S::beltmanjb@vuw.leidenuniv.nl::e9fd4ae8-9884-4ce7-80aa-75b33da2dd50" providerId="AD" clId="Web-{7C3676A0-37B6-4BF1-9B4A-27A8B6EA6E8C}"/>
    <pc:docChg chg="modSld">
      <pc:chgData name="Beltman, J.B." userId="S::beltmanjb@vuw.leidenuniv.nl::e9fd4ae8-9884-4ce7-80aa-75b33da2dd50" providerId="AD" clId="Web-{7C3676A0-37B6-4BF1-9B4A-27A8B6EA6E8C}" dt="2020-11-24T16:36:05.565" v="286" actId="20577"/>
      <pc:docMkLst>
        <pc:docMk/>
      </pc:docMkLst>
      <pc:sldChg chg="modSp">
        <pc:chgData name="Beltman, J.B." userId="S::beltmanjb@vuw.leidenuniv.nl::e9fd4ae8-9884-4ce7-80aa-75b33da2dd50" providerId="AD" clId="Web-{7C3676A0-37B6-4BF1-9B4A-27A8B6EA6E8C}" dt="2020-11-24T16:16:57.642" v="18" actId="20577"/>
        <pc:sldMkLst>
          <pc:docMk/>
          <pc:sldMk cId="1172980505" sldId="480"/>
        </pc:sldMkLst>
        <pc:spChg chg="mod">
          <ac:chgData name="Beltman, J.B." userId="S::beltmanjb@vuw.leidenuniv.nl::e9fd4ae8-9884-4ce7-80aa-75b33da2dd50" providerId="AD" clId="Web-{7C3676A0-37B6-4BF1-9B4A-27A8B6EA6E8C}" dt="2020-11-24T16:16:57.642" v="18" actId="20577"/>
          <ac:spMkLst>
            <pc:docMk/>
            <pc:sldMk cId="1172980505" sldId="480"/>
            <ac:spMk id="8" creationId="{00000000-0000-0000-0000-000000000000}"/>
          </ac:spMkLst>
        </pc:spChg>
      </pc:sldChg>
      <pc:sldChg chg="modSp">
        <pc:chgData name="Beltman, J.B." userId="S::beltmanjb@vuw.leidenuniv.nl::e9fd4ae8-9884-4ce7-80aa-75b33da2dd50" providerId="AD" clId="Web-{7C3676A0-37B6-4BF1-9B4A-27A8B6EA6E8C}" dt="2020-11-24T16:14:29.015" v="2" actId="20577"/>
        <pc:sldMkLst>
          <pc:docMk/>
          <pc:sldMk cId="3160602348" sldId="486"/>
        </pc:sldMkLst>
        <pc:spChg chg="mod">
          <ac:chgData name="Beltman, J.B." userId="S::beltmanjb@vuw.leidenuniv.nl::e9fd4ae8-9884-4ce7-80aa-75b33da2dd50" providerId="AD" clId="Web-{7C3676A0-37B6-4BF1-9B4A-27A8B6EA6E8C}" dt="2020-11-24T16:14:29.015" v="2" actId="20577"/>
          <ac:spMkLst>
            <pc:docMk/>
            <pc:sldMk cId="3160602348" sldId="486"/>
            <ac:spMk id="3" creationId="{00000000-0000-0000-0000-000000000000}"/>
          </ac:spMkLst>
        </pc:spChg>
      </pc:sldChg>
      <pc:sldChg chg="modSp">
        <pc:chgData name="Beltman, J.B." userId="S::beltmanjb@vuw.leidenuniv.nl::e9fd4ae8-9884-4ce7-80aa-75b33da2dd50" providerId="AD" clId="Web-{7C3676A0-37B6-4BF1-9B4A-27A8B6EA6E8C}" dt="2020-11-24T16:15:17.094" v="12" actId="20577"/>
        <pc:sldMkLst>
          <pc:docMk/>
          <pc:sldMk cId="2059519071" sldId="559"/>
        </pc:sldMkLst>
        <pc:spChg chg="mod">
          <ac:chgData name="Beltman, J.B." userId="S::beltmanjb@vuw.leidenuniv.nl::e9fd4ae8-9884-4ce7-80aa-75b33da2dd50" providerId="AD" clId="Web-{7C3676A0-37B6-4BF1-9B4A-27A8B6EA6E8C}" dt="2020-11-24T16:15:17.094" v="12" actId="20577"/>
          <ac:spMkLst>
            <pc:docMk/>
            <pc:sldMk cId="2059519071" sldId="559"/>
            <ac:spMk id="4" creationId="{00000000-0000-0000-0000-000000000000}"/>
          </ac:spMkLst>
        </pc:spChg>
      </pc:sldChg>
      <pc:sldChg chg="modSp">
        <pc:chgData name="Beltman, J.B." userId="S::beltmanjb@vuw.leidenuniv.nl::e9fd4ae8-9884-4ce7-80aa-75b33da2dd50" providerId="AD" clId="Web-{7C3676A0-37B6-4BF1-9B4A-27A8B6EA6E8C}" dt="2020-11-24T16:17:27.518" v="37" actId="20577"/>
        <pc:sldMkLst>
          <pc:docMk/>
          <pc:sldMk cId="194697268" sldId="560"/>
        </pc:sldMkLst>
        <pc:spChg chg="mod">
          <ac:chgData name="Beltman, J.B." userId="S::beltmanjb@vuw.leidenuniv.nl::e9fd4ae8-9884-4ce7-80aa-75b33da2dd50" providerId="AD" clId="Web-{7C3676A0-37B6-4BF1-9B4A-27A8B6EA6E8C}" dt="2020-11-24T16:17:27.518" v="37" actId="20577"/>
          <ac:spMkLst>
            <pc:docMk/>
            <pc:sldMk cId="194697268" sldId="560"/>
            <ac:spMk id="38" creationId="{00000000-0000-0000-0000-000000000000}"/>
          </ac:spMkLst>
        </pc:spChg>
      </pc:sldChg>
      <pc:sldChg chg="modSp">
        <pc:chgData name="Beltman, J.B." userId="S::beltmanjb@vuw.leidenuniv.nl::e9fd4ae8-9884-4ce7-80aa-75b33da2dd50" providerId="AD" clId="Web-{7C3676A0-37B6-4BF1-9B4A-27A8B6EA6E8C}" dt="2020-11-24T16:18:42.847" v="57" actId="20577"/>
        <pc:sldMkLst>
          <pc:docMk/>
          <pc:sldMk cId="2172893183" sldId="562"/>
        </pc:sldMkLst>
        <pc:spChg chg="mod">
          <ac:chgData name="Beltman, J.B." userId="S::beltmanjb@vuw.leidenuniv.nl::e9fd4ae8-9884-4ce7-80aa-75b33da2dd50" providerId="AD" clId="Web-{7C3676A0-37B6-4BF1-9B4A-27A8B6EA6E8C}" dt="2020-11-24T16:18:42.847" v="57" actId="20577"/>
          <ac:spMkLst>
            <pc:docMk/>
            <pc:sldMk cId="2172893183" sldId="562"/>
            <ac:spMk id="13" creationId="{00000000-0000-0000-0000-000000000000}"/>
          </ac:spMkLst>
        </pc:spChg>
      </pc:sldChg>
      <pc:sldChg chg="modSp">
        <pc:chgData name="Beltman, J.B." userId="S::beltmanjb@vuw.leidenuniv.nl::e9fd4ae8-9884-4ce7-80aa-75b33da2dd50" providerId="AD" clId="Web-{7C3676A0-37B6-4BF1-9B4A-27A8B6EA6E8C}" dt="2020-11-24T16:19:26.254" v="68" actId="20577"/>
        <pc:sldMkLst>
          <pc:docMk/>
          <pc:sldMk cId="3663101691" sldId="563"/>
        </pc:sldMkLst>
        <pc:spChg chg="mod">
          <ac:chgData name="Beltman, J.B." userId="S::beltmanjb@vuw.leidenuniv.nl::e9fd4ae8-9884-4ce7-80aa-75b33da2dd50" providerId="AD" clId="Web-{7C3676A0-37B6-4BF1-9B4A-27A8B6EA6E8C}" dt="2020-11-24T16:19:26.254" v="68" actId="20577"/>
          <ac:spMkLst>
            <pc:docMk/>
            <pc:sldMk cId="3663101691" sldId="563"/>
            <ac:spMk id="14" creationId="{00000000-0000-0000-0000-000000000000}"/>
          </ac:spMkLst>
        </pc:spChg>
      </pc:sldChg>
      <pc:sldChg chg="modSp">
        <pc:chgData name="Beltman, J.B." userId="S::beltmanjb@vuw.leidenuniv.nl::e9fd4ae8-9884-4ce7-80aa-75b33da2dd50" providerId="AD" clId="Web-{7C3676A0-37B6-4BF1-9B4A-27A8B6EA6E8C}" dt="2020-11-24T16:16:51.502" v="16" actId="20577"/>
        <pc:sldMkLst>
          <pc:docMk/>
          <pc:sldMk cId="1598748417" sldId="583"/>
        </pc:sldMkLst>
        <pc:spChg chg="mod">
          <ac:chgData name="Beltman, J.B." userId="S::beltmanjb@vuw.leidenuniv.nl::e9fd4ae8-9884-4ce7-80aa-75b33da2dd50" providerId="AD" clId="Web-{7C3676A0-37B6-4BF1-9B4A-27A8B6EA6E8C}" dt="2020-11-24T16:16:51.502" v="16" actId="20577"/>
          <ac:spMkLst>
            <pc:docMk/>
            <pc:sldMk cId="1598748417" sldId="583"/>
            <ac:spMk id="4" creationId="{00000000-0000-0000-0000-000000000000}"/>
          </ac:spMkLst>
        </pc:spChg>
      </pc:sldChg>
      <pc:sldChg chg="modSp">
        <pc:chgData name="Beltman, J.B." userId="S::beltmanjb@vuw.leidenuniv.nl::e9fd4ae8-9884-4ce7-80aa-75b33da2dd50" providerId="AD" clId="Web-{7C3676A0-37B6-4BF1-9B4A-27A8B6EA6E8C}" dt="2020-11-24T16:21:31.349" v="95" actId="20577"/>
        <pc:sldMkLst>
          <pc:docMk/>
          <pc:sldMk cId="3257204486" sldId="622"/>
        </pc:sldMkLst>
        <pc:spChg chg="mod">
          <ac:chgData name="Beltman, J.B." userId="S::beltmanjb@vuw.leidenuniv.nl::e9fd4ae8-9884-4ce7-80aa-75b33da2dd50" providerId="AD" clId="Web-{7C3676A0-37B6-4BF1-9B4A-27A8B6EA6E8C}" dt="2020-11-24T16:21:31.349" v="95" actId="20577"/>
          <ac:spMkLst>
            <pc:docMk/>
            <pc:sldMk cId="3257204486" sldId="622"/>
            <ac:spMk id="2" creationId="{00000000-0000-0000-0000-000000000000}"/>
          </ac:spMkLst>
        </pc:spChg>
      </pc:sldChg>
      <pc:sldChg chg="modSp">
        <pc:chgData name="Beltman, J.B." userId="S::beltmanjb@vuw.leidenuniv.nl::e9fd4ae8-9884-4ce7-80aa-75b33da2dd50" providerId="AD" clId="Web-{7C3676A0-37B6-4BF1-9B4A-27A8B6EA6E8C}" dt="2020-11-24T16:23:41.804" v="103" actId="20577"/>
        <pc:sldMkLst>
          <pc:docMk/>
          <pc:sldMk cId="2000861379" sldId="627"/>
        </pc:sldMkLst>
        <pc:spChg chg="mod">
          <ac:chgData name="Beltman, J.B." userId="S::beltmanjb@vuw.leidenuniv.nl::e9fd4ae8-9884-4ce7-80aa-75b33da2dd50" providerId="AD" clId="Web-{7C3676A0-37B6-4BF1-9B4A-27A8B6EA6E8C}" dt="2020-11-24T16:23:41.804" v="103" actId="20577"/>
          <ac:spMkLst>
            <pc:docMk/>
            <pc:sldMk cId="2000861379" sldId="627"/>
            <ac:spMk id="3" creationId="{00000000-0000-0000-0000-000000000000}"/>
          </ac:spMkLst>
        </pc:spChg>
      </pc:sldChg>
      <pc:sldChg chg="modSp">
        <pc:chgData name="Beltman, J.B." userId="S::beltmanjb@vuw.leidenuniv.nl::e9fd4ae8-9884-4ce7-80aa-75b33da2dd50" providerId="AD" clId="Web-{7C3676A0-37B6-4BF1-9B4A-27A8B6EA6E8C}" dt="2020-11-24T16:36:05.565" v="285" actId="20577"/>
        <pc:sldMkLst>
          <pc:docMk/>
          <pc:sldMk cId="1956217624" sldId="652"/>
        </pc:sldMkLst>
        <pc:spChg chg="mod">
          <ac:chgData name="Beltman, J.B." userId="S::beltmanjb@vuw.leidenuniv.nl::e9fd4ae8-9884-4ce7-80aa-75b33da2dd50" providerId="AD" clId="Web-{7C3676A0-37B6-4BF1-9B4A-27A8B6EA6E8C}" dt="2020-11-24T16:36:05.565" v="285" actId="20577"/>
          <ac:spMkLst>
            <pc:docMk/>
            <pc:sldMk cId="1956217624" sldId="652"/>
            <ac:spMk id="3" creationId="{00000000-0000-0000-0000-000000000000}"/>
          </ac:spMkLst>
        </pc:spChg>
      </pc:sldChg>
      <pc:sldChg chg="modSp">
        <pc:chgData name="Beltman, J.B." userId="S::beltmanjb@vuw.leidenuniv.nl::e9fd4ae8-9884-4ce7-80aa-75b33da2dd50" providerId="AD" clId="Web-{7C3676A0-37B6-4BF1-9B4A-27A8B6EA6E8C}" dt="2020-11-24T16:21:19.021" v="91" actId="20577"/>
        <pc:sldMkLst>
          <pc:docMk/>
          <pc:sldMk cId="4192073951" sldId="658"/>
        </pc:sldMkLst>
        <pc:spChg chg="mod">
          <ac:chgData name="Beltman, J.B." userId="S::beltmanjb@vuw.leidenuniv.nl::e9fd4ae8-9884-4ce7-80aa-75b33da2dd50" providerId="AD" clId="Web-{7C3676A0-37B6-4BF1-9B4A-27A8B6EA6E8C}" dt="2020-11-24T16:21:19.021" v="91" actId="20577"/>
          <ac:spMkLst>
            <pc:docMk/>
            <pc:sldMk cId="4192073951" sldId="658"/>
            <ac:spMk id="3" creationId="{00000000-0000-0000-0000-000000000000}"/>
          </ac:spMkLst>
        </pc:spChg>
      </pc:sldChg>
      <pc:sldChg chg="modSp">
        <pc:chgData name="Beltman, J.B." userId="S::beltmanjb@vuw.leidenuniv.nl::e9fd4ae8-9884-4ce7-80aa-75b33da2dd50" providerId="AD" clId="Web-{7C3676A0-37B6-4BF1-9B4A-27A8B6EA6E8C}" dt="2020-11-24T16:19:59.395" v="74" actId="20577"/>
        <pc:sldMkLst>
          <pc:docMk/>
          <pc:sldMk cId="1149371631" sldId="679"/>
        </pc:sldMkLst>
        <pc:spChg chg="mod">
          <ac:chgData name="Beltman, J.B." userId="S::beltmanjb@vuw.leidenuniv.nl::e9fd4ae8-9884-4ce7-80aa-75b33da2dd50" providerId="AD" clId="Web-{7C3676A0-37B6-4BF1-9B4A-27A8B6EA6E8C}" dt="2020-11-24T16:19:59.395" v="74" actId="20577"/>
          <ac:spMkLst>
            <pc:docMk/>
            <pc:sldMk cId="1149371631" sldId="679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4E65D9-4EF8-F441-B31F-394A7830CB13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BD49FA-EAFC-7248-A40E-91078576B87F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12680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D49FA-EAFC-7248-A40E-91078576B87F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8693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D49FA-EAFC-7248-A40E-91078576B87F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06289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D49FA-EAFC-7248-A40E-91078576B87F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0606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BD49FA-EAFC-7248-A40E-91078576B87F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673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Powerpoint-LACDR-cover-afbeelding.jp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56"/>
          <a:stretch/>
        </p:blipFill>
        <p:spPr>
          <a:xfrm>
            <a:off x="0" y="313764"/>
            <a:ext cx="9144000" cy="5649483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3884" cy="6880413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40118" y="98425"/>
            <a:ext cx="7218082" cy="1350869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latin typeface="Times"/>
              </a:defRPr>
            </a:lvl1pPr>
          </a:lstStyle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240118" y="1495609"/>
            <a:ext cx="7218082" cy="603625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chemeClr val="bg1"/>
                </a:solidFill>
                <a:latin typeface="Time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titelstijl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01994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04CDED-5D5D-9F4E-9BE7-0E3C981F6AB1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B50EC1-5339-B84F-A440-1CBB288A2C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1203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04CDED-5D5D-9F4E-9BE7-0E3C981F6AB1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B50EC1-5339-B84F-A440-1CBB288A2C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1676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199" y="6484471"/>
            <a:ext cx="5325035" cy="298823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rgbClr val="FFFFFF"/>
                </a:solidFill>
                <a:latin typeface="Times"/>
                <a:cs typeface="Times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484471"/>
            <a:ext cx="2133600" cy="298823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Times"/>
                <a:cs typeface="Times"/>
              </a:defRPr>
            </a:lvl1pPr>
          </a:lstStyle>
          <a:p>
            <a:fld id="{40B50EC1-5339-B84F-A440-1CBB288A2C8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367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04CDED-5D5D-9F4E-9BE7-0E3C981F6AB1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B50EC1-5339-B84F-A440-1CBB288A2C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92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8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199" y="6484471"/>
            <a:ext cx="5325035" cy="298823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rgbClr val="FFFFFF"/>
                </a:solidFill>
                <a:latin typeface="Times"/>
                <a:cs typeface="Times"/>
              </a:defRPr>
            </a:lvl1pPr>
          </a:lstStyle>
          <a:p>
            <a:endParaRPr lang="nl-NL" dirty="0"/>
          </a:p>
        </p:txBody>
      </p:sp>
      <p:sp>
        <p:nvSpPr>
          <p:cNvPr id="9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484471"/>
            <a:ext cx="2133600" cy="298823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Times"/>
                <a:cs typeface="Times"/>
              </a:defRPr>
            </a:lvl1pPr>
          </a:lstStyle>
          <a:p>
            <a:fld id="{40B50EC1-5339-B84F-A440-1CBB288A2C8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2753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11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57199" y="6484471"/>
            <a:ext cx="5325035" cy="298823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rgbClr val="FFFFFF"/>
                </a:solidFill>
                <a:latin typeface="Times"/>
                <a:cs typeface="Times"/>
              </a:defRPr>
            </a:lvl1pPr>
          </a:lstStyle>
          <a:p>
            <a:endParaRPr lang="nl-NL" dirty="0"/>
          </a:p>
        </p:txBody>
      </p:sp>
      <p:sp>
        <p:nvSpPr>
          <p:cNvPr id="12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6553200" y="6484471"/>
            <a:ext cx="2133600" cy="298823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Times"/>
                <a:cs typeface="Times"/>
              </a:defRPr>
            </a:lvl1pPr>
          </a:lstStyle>
          <a:p>
            <a:fld id="{40B50EC1-5339-B84F-A440-1CBB288A2C89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96867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04CDED-5D5D-9F4E-9BE7-0E3C981F6AB1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B50EC1-5339-B84F-A440-1CBB288A2C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97491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04CDED-5D5D-9F4E-9BE7-0E3C981F6AB1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B50EC1-5339-B84F-A440-1CBB288A2C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540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Klik om de tekststijl van het model te bewerken</a:t>
            </a:r>
          </a:p>
          <a:p>
            <a:pPr lvl="1"/>
            <a:r>
              <a:rPr lang="en-US"/>
              <a:t>Tweede niveau</a:t>
            </a:r>
          </a:p>
          <a:p>
            <a:pPr lvl="2"/>
            <a:r>
              <a:rPr lang="en-US"/>
              <a:t>Derde niveau</a:t>
            </a:r>
          </a:p>
          <a:p>
            <a:pPr lvl="3"/>
            <a:r>
              <a:rPr lang="en-US"/>
              <a:t>Vierde niveau</a:t>
            </a:r>
          </a:p>
          <a:p>
            <a:pPr lvl="4"/>
            <a:r>
              <a:rPr lang="en-US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04CDED-5D5D-9F4E-9BE7-0E3C981F6AB1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B50EC1-5339-B84F-A440-1CBB288A2C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9135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A04CDED-5D5D-9F4E-9BE7-0E3C981F6AB1}" type="datetimeFigureOut">
              <a:rPr lang="nl-NL" smtClean="0"/>
              <a:t>4-1-2021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0B50EC1-5339-B84F-A440-1CBB288A2C8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555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/>
              <a:t>Titelstijl</a:t>
            </a:r>
            <a:r>
              <a:rPr lang="en-US" dirty="0"/>
              <a:t> van model </a:t>
            </a:r>
            <a:r>
              <a:rPr lang="en-US" dirty="0" err="1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tekststijl</a:t>
            </a:r>
            <a:r>
              <a:rPr lang="en-US" dirty="0"/>
              <a:t> van het model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bewerken</a:t>
            </a:r>
            <a:endParaRPr lang="en-US" dirty="0"/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nl-NL" dirty="0"/>
          </a:p>
        </p:txBody>
      </p:sp>
      <p:pic>
        <p:nvPicPr>
          <p:cNvPr id="7" name="Afbeelding 6" descr="Powerpoint LACDR footer afbeelding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19380"/>
            <a:ext cx="9144000" cy="438620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57199" y="6484471"/>
            <a:ext cx="5325035" cy="298823"/>
          </a:xfrm>
          <a:prstGeom prst="rect">
            <a:avLst/>
          </a:prstGeom>
        </p:spPr>
        <p:txBody>
          <a:bodyPr/>
          <a:lstStyle>
            <a:lvl1pPr>
              <a:defRPr sz="1100" b="0" i="0">
                <a:solidFill>
                  <a:srgbClr val="FFFFFF"/>
                </a:solidFill>
                <a:latin typeface="Times"/>
                <a:cs typeface="Times"/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484471"/>
            <a:ext cx="2133600" cy="298823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Times"/>
                <a:cs typeface="Times"/>
              </a:defRPr>
            </a:lvl1pPr>
          </a:lstStyle>
          <a:p>
            <a:fld id="{40B50EC1-5339-B84F-A440-1CBB288A2C89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848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baseline="0">
          <a:solidFill>
            <a:srgbClr val="0B3066"/>
          </a:solidFill>
          <a:latin typeface="Times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chemeClr val="tx1">
              <a:lumMod val="75000"/>
              <a:lumOff val="25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/>
          <p:cNvSpPr>
            <a:spLocks noGrp="1"/>
          </p:cNvSpPr>
          <p:nvPr>
            <p:ph type="body" idx="1"/>
          </p:nvPr>
        </p:nvSpPr>
        <p:spPr>
          <a:xfrm>
            <a:off x="710510" y="1054157"/>
            <a:ext cx="7772400" cy="2534557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Modelling of adaptive stress pathway activation (Nrf2-Srxn1) for repeated dose exposure</a:t>
            </a:r>
            <a:r>
              <a:rPr lang="en-US" sz="2800" dirty="0">
                <a:solidFill>
                  <a:schemeClr val="tx1"/>
                </a:solidFill>
              </a:rPr>
              <a:t/>
            </a:r>
            <a:br>
              <a:rPr lang="en-US" sz="2800" dirty="0">
                <a:solidFill>
                  <a:schemeClr val="tx1"/>
                </a:solidFill>
              </a:rPr>
            </a:br>
            <a:endParaRPr lang="nl-NL" sz="2800" dirty="0">
              <a:solidFill>
                <a:schemeClr val="tx1"/>
              </a:solidFill>
            </a:endParaRPr>
          </a:p>
        </p:txBody>
      </p:sp>
      <p:sp>
        <p:nvSpPr>
          <p:cNvPr id="7" name="AutoShape 6" descr="Templates - Leiden University"/>
          <p:cNvSpPr>
            <a:spLocks noChangeAspect="1" noChangeArrowheads="1"/>
          </p:cNvSpPr>
          <p:nvPr/>
        </p:nvSpPr>
        <p:spPr bwMode="auto">
          <a:xfrm>
            <a:off x="6273346" y="4830309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46" y="5486400"/>
            <a:ext cx="2111044" cy="644752"/>
          </a:xfrm>
          <a:prstGeom prst="rect">
            <a:avLst/>
          </a:prstGeom>
        </p:spPr>
      </p:pic>
      <p:pic>
        <p:nvPicPr>
          <p:cNvPr id="17" name="Picture 14" descr="Conference on Multilingualism, Leiden, Netherlands — Euskampus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14" y="5285024"/>
            <a:ext cx="2006145" cy="849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3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Modelling of adaptive stress pathway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0EC1-5339-B84F-A440-1CBB288A2C89}" type="slidenum">
              <a:rPr lang="nl-NL" smtClean="0"/>
              <a:pPr/>
              <a:t>10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" y="1087"/>
            <a:ext cx="8229600" cy="844253"/>
          </a:xfrm>
        </p:spPr>
        <p:txBody>
          <a:bodyPr/>
          <a:lstStyle/>
          <a:p>
            <a:r>
              <a:rPr lang="en-US" dirty="0"/>
              <a:t>Modeling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1371" y="936171"/>
            <a:ext cx="7761515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Design Ideal mechanistic model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31371" y="1519934"/>
            <a:ext cx="7761515" cy="64633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Simplified version model: Establishing the mechanistic relationship between Nrf2 and Srxn1.  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31370" y="2317661"/>
            <a:ext cx="7761515" cy="64633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Sulforaphane continuous exposure case study: Independent Model fitting for individual doses (MM equations)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31369" y="3113518"/>
            <a:ext cx="7761515" cy="64633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 new simplified mechanism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“dynamic fraction of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Nrf2 mediated recruitment of X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”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4" name="Down Arrow 43"/>
          <p:cNvSpPr/>
          <p:nvPr/>
        </p:nvSpPr>
        <p:spPr>
          <a:xfrm>
            <a:off x="3940628" y="2130431"/>
            <a:ext cx="177226" cy="2056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3940628" y="1303795"/>
            <a:ext cx="177226" cy="2056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own Arrow 45"/>
          <p:cNvSpPr/>
          <p:nvPr/>
        </p:nvSpPr>
        <p:spPr>
          <a:xfrm>
            <a:off x="3915802" y="2893290"/>
            <a:ext cx="177226" cy="2056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Down Arrow 46"/>
          <p:cNvSpPr/>
          <p:nvPr/>
        </p:nvSpPr>
        <p:spPr>
          <a:xfrm>
            <a:off x="3915802" y="3731044"/>
            <a:ext cx="177226" cy="2056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31366" y="3944818"/>
            <a:ext cx="7761518" cy="64633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Model fitting utilizing the Sulforaphane 24+24 continuous data (48 hrs. single exposure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1371" y="4778619"/>
            <a:ext cx="7761518" cy="646331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Prediction for both repeated 8+24 and 24+24 exposure scenarios (total of 48 dosing combinations for each scenario) for four different chemicals. </a:t>
            </a:r>
          </a:p>
        </p:txBody>
      </p:sp>
      <p:sp>
        <p:nvSpPr>
          <p:cNvPr id="15" name="Down Arrow 14"/>
          <p:cNvSpPr/>
          <p:nvPr/>
        </p:nvSpPr>
        <p:spPr>
          <a:xfrm>
            <a:off x="3956937" y="4582219"/>
            <a:ext cx="177226" cy="2056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6114" y="5619798"/>
            <a:ext cx="7761518" cy="369332"/>
          </a:xfrm>
          <a:prstGeom prst="rect">
            <a:avLst/>
          </a:prstGeom>
          <a:noFill/>
          <a:ln w="1270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Hierarchical non linear mixed modeling approach for </a:t>
            </a:r>
            <a:r>
              <a:rPr lang="en-US" dirty="0" smtClean="0"/>
              <a:t>Model </a:t>
            </a:r>
            <a:r>
              <a:rPr lang="en-US" dirty="0"/>
              <a:t>fitting</a:t>
            </a:r>
          </a:p>
        </p:txBody>
      </p:sp>
      <p:sp>
        <p:nvSpPr>
          <p:cNvPr id="17" name="Down Arrow 16"/>
          <p:cNvSpPr/>
          <p:nvPr/>
        </p:nvSpPr>
        <p:spPr>
          <a:xfrm>
            <a:off x="3941138" y="5405367"/>
            <a:ext cx="177226" cy="205636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4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58"/>
            <a:ext cx="10730429" cy="517639"/>
          </a:xfrm>
        </p:spPr>
        <p:txBody>
          <a:bodyPr>
            <a:noAutofit/>
          </a:bodyPr>
          <a:lstStyle/>
          <a:p>
            <a:r>
              <a:rPr lang="en-US" sz="2800" cap="none" dirty="0"/>
              <a:t>Hierarchical Modeling to estimate the parameters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264404" y="815248"/>
            <a:ext cx="8879595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dirty="0"/>
          </a:p>
          <a:p>
            <a:r>
              <a:rPr lang="en-US" dirty="0"/>
              <a:t>Assumptions:</a:t>
            </a:r>
          </a:p>
          <a:p>
            <a:r>
              <a:rPr lang="en-US" dirty="0">
                <a:solidFill>
                  <a:srgbClr val="00B050"/>
                </a:solidFill>
              </a:rPr>
              <a:t>Generic Mechanism: Nrf2 activates Srxn1 directly and can be generalized for all </a:t>
            </a:r>
            <a:r>
              <a:rPr lang="en-US" dirty="0" smtClean="0">
                <a:solidFill>
                  <a:srgbClr val="00B050"/>
                </a:solidFill>
              </a:rPr>
              <a:t>considered </a:t>
            </a:r>
            <a:r>
              <a:rPr lang="en-US" dirty="0">
                <a:solidFill>
                  <a:srgbClr val="00B050"/>
                </a:solidFill>
              </a:rPr>
              <a:t>chemicals. </a:t>
            </a:r>
            <a:endParaRPr lang="en-US" dirty="0">
              <a:solidFill>
                <a:srgbClr val="00B050"/>
              </a:solidFill>
              <a:cs typeface="Calibri"/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Specific Mechanism: Nrf2 </a:t>
            </a:r>
            <a:r>
              <a:rPr lang="en-US" dirty="0" smtClean="0">
                <a:solidFill>
                  <a:srgbClr val="00B050"/>
                </a:solidFill>
              </a:rPr>
              <a:t>itself/other pathways </a:t>
            </a:r>
            <a:r>
              <a:rPr lang="en-US" dirty="0">
                <a:solidFill>
                  <a:srgbClr val="00B050"/>
                </a:solidFill>
              </a:rPr>
              <a:t>can potentiate the Srxn1 activation via an indirect mechanism </a:t>
            </a:r>
            <a:r>
              <a:rPr lang="en-US" dirty="0" smtClean="0">
                <a:solidFill>
                  <a:srgbClr val="00B050"/>
                </a:solidFill>
              </a:rPr>
              <a:t>that modifies the </a:t>
            </a:r>
            <a:r>
              <a:rPr lang="en-US" dirty="0" smtClean="0">
                <a:solidFill>
                  <a:srgbClr val="00B050"/>
                </a:solidFill>
              </a:rPr>
              <a:t>Nrf2 which can act as an activator </a:t>
            </a:r>
            <a:r>
              <a:rPr lang="en-US" dirty="0" smtClean="0">
                <a:solidFill>
                  <a:srgbClr val="00B050"/>
                </a:solidFill>
              </a:rPr>
              <a:t>and </a:t>
            </a:r>
            <a:r>
              <a:rPr lang="en-US" dirty="0">
                <a:solidFill>
                  <a:srgbClr val="00B050"/>
                </a:solidFill>
              </a:rPr>
              <a:t>the degree of activation can be chemical specific. </a:t>
            </a:r>
          </a:p>
          <a:p>
            <a:endParaRPr lang="en-US" dirty="0" smtClean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Bayesian approach with mixed-effects modeling techniques to estimate both </a:t>
            </a:r>
            <a:r>
              <a:rPr lang="en-US" dirty="0">
                <a:solidFill>
                  <a:srgbClr val="FF0000"/>
                </a:solidFill>
              </a:rPr>
              <a:t>generic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chemical specific dynamic parameters</a:t>
            </a:r>
            <a:endParaRPr lang="en-US" dirty="0"/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/>
          </a:p>
        </p:txBody>
      </p:sp>
      <p:sp>
        <p:nvSpPr>
          <p:cNvPr id="4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199" y="6484471"/>
            <a:ext cx="5325035" cy="298823"/>
          </a:xfrm>
        </p:spPr>
        <p:txBody>
          <a:bodyPr/>
          <a:lstStyle/>
          <a:p>
            <a:r>
              <a:rPr lang="en-US" b="1" dirty="0"/>
              <a:t>Modelling of adaptive stress pathway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207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/>
          <p:cNvCxnSpPr/>
          <p:nvPr/>
        </p:nvCxnSpPr>
        <p:spPr>
          <a:xfrm>
            <a:off x="361881" y="3156004"/>
            <a:ext cx="739806" cy="0"/>
          </a:xfrm>
          <a:prstGeom prst="line">
            <a:avLst/>
          </a:prstGeom>
          <a:ln w="1016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8458"/>
            <a:ext cx="10730429" cy="517639"/>
          </a:xfrm>
        </p:spPr>
        <p:txBody>
          <a:bodyPr>
            <a:noAutofit/>
          </a:bodyPr>
          <a:lstStyle/>
          <a:p>
            <a:r>
              <a:rPr lang="en-US" sz="2800" cap="none" dirty="0"/>
              <a:t>Hierarchical Modeling to estimate the parameters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589786"/>
            <a:ext cx="88795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5581" y="1068599"/>
            <a:ext cx="4803354" cy="5728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Hierarchical Modeling</a:t>
            </a:r>
          </a:p>
        </p:txBody>
      </p:sp>
      <p:sp>
        <p:nvSpPr>
          <p:cNvPr id="6" name="Down Arrow 5"/>
          <p:cNvSpPr/>
          <p:nvPr/>
        </p:nvSpPr>
        <p:spPr>
          <a:xfrm>
            <a:off x="3815885" y="1673160"/>
            <a:ext cx="429657" cy="705079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7705" y="4221775"/>
            <a:ext cx="3007605" cy="89896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Generic mechanism related parameters</a:t>
            </a:r>
          </a:p>
          <a:p>
            <a:pPr algn="ctr"/>
            <a:r>
              <a:rPr lang="en-US" dirty="0" smtClean="0"/>
              <a:t>(7 + 3 </a:t>
            </a:r>
            <a:r>
              <a:rPr lang="en-US" dirty="0"/>
              <a:t>parameters)</a:t>
            </a:r>
          </a:p>
        </p:txBody>
      </p:sp>
      <p:sp>
        <p:nvSpPr>
          <p:cNvPr id="8" name="Oval 7"/>
          <p:cNvSpPr/>
          <p:nvPr/>
        </p:nvSpPr>
        <p:spPr>
          <a:xfrm>
            <a:off x="4545406" y="4301904"/>
            <a:ext cx="3027672" cy="881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Chemical specific related parameters</a:t>
            </a:r>
          </a:p>
          <a:p>
            <a:pPr algn="ctr"/>
            <a:r>
              <a:rPr lang="en-US" dirty="0"/>
              <a:t>(3 parameters)</a:t>
            </a:r>
          </a:p>
        </p:txBody>
      </p:sp>
      <p:sp>
        <p:nvSpPr>
          <p:cNvPr id="9" name="Rectangle 8"/>
          <p:cNvSpPr/>
          <p:nvPr/>
        </p:nvSpPr>
        <p:spPr>
          <a:xfrm>
            <a:off x="1101687" y="2389128"/>
            <a:ext cx="5960257" cy="12596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Data used for </a:t>
            </a:r>
            <a:r>
              <a:rPr lang="en-US" sz="2000" dirty="0" smtClean="0"/>
              <a:t>Model </a:t>
            </a:r>
            <a:r>
              <a:rPr lang="en-US" sz="2000" dirty="0"/>
              <a:t>fitting :</a:t>
            </a:r>
          </a:p>
          <a:p>
            <a:pPr algn="ctr"/>
            <a:r>
              <a:rPr lang="en-US" sz="2000" dirty="0"/>
              <a:t>24_24 single dose/continuous exposure</a:t>
            </a:r>
          </a:p>
          <a:p>
            <a:pPr algn="ctr"/>
            <a:r>
              <a:rPr lang="en-US" sz="2000" dirty="0"/>
              <a:t>Sul, Andro, EA, CDDO-me</a:t>
            </a:r>
          </a:p>
          <a:p>
            <a:pPr algn="ctr"/>
            <a:r>
              <a:rPr lang="en-US" sz="2000" dirty="0"/>
              <a:t>(Total 10 parameters)</a:t>
            </a:r>
          </a:p>
          <a:p>
            <a:pPr algn="ctr"/>
            <a:endParaRPr lang="en-US" sz="2000" dirty="0"/>
          </a:p>
          <a:p>
            <a:pPr algn="ctr"/>
            <a:endParaRPr lang="en-US" sz="2000" dirty="0"/>
          </a:p>
        </p:txBody>
      </p:sp>
      <p:sp>
        <p:nvSpPr>
          <p:cNvPr id="5" name="Bent Arrow 4"/>
          <p:cNvSpPr/>
          <p:nvPr/>
        </p:nvSpPr>
        <p:spPr>
          <a:xfrm rot="10800000">
            <a:off x="7313395" y="3117043"/>
            <a:ext cx="519367" cy="166551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7072829" y="3156004"/>
            <a:ext cx="739806" cy="0"/>
          </a:xfrm>
          <a:prstGeom prst="line">
            <a:avLst/>
          </a:prstGeom>
          <a:ln w="1016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Bent Arrow 9"/>
          <p:cNvSpPr/>
          <p:nvPr/>
        </p:nvSpPr>
        <p:spPr>
          <a:xfrm rot="10800000" flipH="1">
            <a:off x="361882" y="3123346"/>
            <a:ext cx="510125" cy="1665514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 rot="5400000">
            <a:off x="3608816" y="5049798"/>
            <a:ext cx="895122" cy="458691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608461" y="5726705"/>
            <a:ext cx="4803354" cy="57287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Repeated Dosing Srxn1 Prediction </a:t>
            </a:r>
          </a:p>
        </p:txBody>
      </p:sp>
      <p:sp>
        <p:nvSpPr>
          <p:cNvPr id="17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199" y="6484471"/>
            <a:ext cx="5325035" cy="298823"/>
          </a:xfrm>
        </p:spPr>
        <p:txBody>
          <a:bodyPr/>
          <a:lstStyle/>
          <a:p>
            <a:r>
              <a:rPr lang="en-US" b="1" dirty="0"/>
              <a:t>Modelling of adaptive stress pathway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49371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84" y="249381"/>
            <a:ext cx="8822652" cy="604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10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23" y="429399"/>
            <a:ext cx="8708641" cy="597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" y="277091"/>
            <a:ext cx="8808316" cy="60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798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941" y="369454"/>
            <a:ext cx="8687956" cy="595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4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93" y="299424"/>
            <a:ext cx="8838334" cy="606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32" y="406400"/>
            <a:ext cx="8638213" cy="592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27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" y="203200"/>
            <a:ext cx="8922231" cy="611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1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457199" y="35440"/>
            <a:ext cx="8229600" cy="1143000"/>
          </a:xfrm>
        </p:spPr>
        <p:txBody>
          <a:bodyPr/>
          <a:lstStyle/>
          <a:p>
            <a:r>
              <a:rPr lang="nl-NL" dirty="0" smtClean="0"/>
              <a:t>Project Plan</a:t>
            </a:r>
            <a:endParaRPr lang="nl-NL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Modelling of adaptive stress pathway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0EC1-5339-B84F-A440-1CBB288A2C89}" type="slidenum">
              <a:rPr lang="nl-NL" smtClean="0"/>
              <a:pPr/>
              <a:t>2</a:t>
            </a:fld>
            <a:endParaRPr lang="nl-NL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199" y="117844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Modelling of adaptive stress pathway activation for repeated dose exposure and application for chemical safety assessment</a:t>
            </a:r>
            <a:r>
              <a:rPr lang="en-US" b="1" dirty="0" smtClean="0"/>
              <a:t>.</a:t>
            </a:r>
            <a:endParaRPr lang="en-US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Compounds:</a:t>
            </a:r>
          </a:p>
          <a:p>
            <a:r>
              <a:rPr lang="en-US" dirty="0" smtClean="0"/>
              <a:t>Sulforaphane</a:t>
            </a:r>
          </a:p>
          <a:p>
            <a:r>
              <a:rPr lang="en-US" dirty="0" err="1" smtClean="0"/>
              <a:t>Andrographolide</a:t>
            </a:r>
            <a:endParaRPr lang="en-US" dirty="0" smtClean="0"/>
          </a:p>
          <a:p>
            <a:r>
              <a:rPr lang="en-US" dirty="0" smtClean="0"/>
              <a:t>CDDO-me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Bardoxolone</a:t>
            </a:r>
            <a:r>
              <a:rPr lang="en-US" dirty="0"/>
              <a:t> </a:t>
            </a:r>
            <a:r>
              <a:rPr lang="en-US" dirty="0" smtClean="0"/>
              <a:t>methyl)</a:t>
            </a:r>
          </a:p>
          <a:p>
            <a:r>
              <a:rPr lang="en-US" dirty="0"/>
              <a:t>Ethacrynic acid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Cell line:</a:t>
            </a:r>
          </a:p>
          <a:p>
            <a:r>
              <a:rPr lang="en-US" dirty="0"/>
              <a:t>HepG2 2D and 3D cell </a:t>
            </a:r>
            <a:r>
              <a:rPr lang="en-US" dirty="0" smtClean="0"/>
              <a:t>line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chemeClr val="tx2"/>
                </a:solidFill>
              </a:rPr>
              <a:t>Experiment type: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Continuous/single dosing and repeated dosing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913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" y="341745"/>
            <a:ext cx="8889520" cy="609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54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48" y="572655"/>
            <a:ext cx="7606607" cy="5433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09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03" y="406400"/>
            <a:ext cx="8529687" cy="584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7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3" y="369455"/>
            <a:ext cx="8673618" cy="59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1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22" y="314035"/>
            <a:ext cx="7935423" cy="566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1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6693" y="6488014"/>
            <a:ext cx="6813933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100" b="1" dirty="0">
                <a:solidFill>
                  <a:srgbClr val="FFFFFF"/>
                </a:solidFill>
                <a:latin typeface="Times"/>
                <a:cs typeface="Times"/>
              </a:rPr>
              <a:t>Modelling of adaptive stress pathway</a:t>
            </a:r>
            <a:endParaRPr lang="nl-NL" sz="1100" dirty="0">
              <a:solidFill>
                <a:srgbClr val="FFFFFF"/>
              </a:solidFill>
              <a:latin typeface="Times"/>
              <a:cs typeface="Time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313" y="443345"/>
            <a:ext cx="7241887" cy="579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221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Modelling of adaptive stress pathway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0EC1-5339-B84F-A440-1CBB288A2C89}" type="slidenum">
              <a:rPr lang="nl-NL" smtClean="0"/>
              <a:pPr/>
              <a:t>3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984" y="-201194"/>
            <a:ext cx="8229600" cy="1143000"/>
          </a:xfrm>
        </p:spPr>
        <p:txBody>
          <a:bodyPr/>
          <a:lstStyle/>
          <a:p>
            <a:r>
              <a:rPr lang="en-US" dirty="0" smtClean="0"/>
              <a:t>Experimental design</a:t>
            </a:r>
            <a:endParaRPr lang="en-US" dirty="0"/>
          </a:p>
        </p:txBody>
      </p:sp>
      <p:sp>
        <p:nvSpPr>
          <p:cNvPr id="128" name="TextBox 127"/>
          <p:cNvSpPr txBox="1"/>
          <p:nvPr/>
        </p:nvSpPr>
        <p:spPr>
          <a:xfrm>
            <a:off x="457198" y="821789"/>
            <a:ext cx="7915385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3 Oxidative </a:t>
            </a:r>
            <a:r>
              <a:rPr lang="en-US" dirty="0"/>
              <a:t>stress </a:t>
            </a:r>
            <a:r>
              <a:rPr lang="en-US" dirty="0" smtClean="0"/>
              <a:t>HepG2 BAC-GFP reporters: </a:t>
            </a:r>
            <a:endParaRPr lang="en-US" dirty="0"/>
          </a:p>
          <a:p>
            <a:pPr marL="6286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SRXN1-GFP, NRF2-GFP, HMOX1-GFP</a:t>
            </a:r>
          </a:p>
          <a:p>
            <a:pPr marL="342900"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4 Compounds</a:t>
            </a:r>
            <a:r>
              <a:rPr lang="en-US" dirty="0"/>
              <a:t>: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Andrographolide, CDDO-me, Ethacrynic </a:t>
            </a:r>
            <a:r>
              <a:rPr lang="en-US" dirty="0"/>
              <a:t>acid, </a:t>
            </a:r>
            <a:r>
              <a:rPr lang="en-US" dirty="0" smtClean="0"/>
              <a:t>Sulforaphane</a:t>
            </a:r>
          </a:p>
          <a:p>
            <a:pPr lvl="1"/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Dose </a:t>
            </a:r>
            <a:r>
              <a:rPr lang="en-US" dirty="0"/>
              <a:t>matrix: </a:t>
            </a:r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 smtClean="0"/>
              <a:t>8 </a:t>
            </a:r>
            <a:r>
              <a:rPr lang="en-US" dirty="0"/>
              <a:t>concentrations (total 64 conditions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285750" lvl="2" indent="-285750">
              <a:buFont typeface="Wingdings" panose="05000000000000000000" pitchFamily="2" charset="2"/>
              <a:buChar char="Ø"/>
            </a:pPr>
            <a:r>
              <a:rPr lang="en-US" dirty="0" smtClean="0"/>
              <a:t>3 </a:t>
            </a:r>
            <a:r>
              <a:rPr lang="en-US" dirty="0"/>
              <a:t>Exposure scenarios (Live imaging: every hour an </a:t>
            </a:r>
            <a:r>
              <a:rPr lang="en-US" dirty="0" smtClean="0"/>
              <a:t>image)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 smtClean="0"/>
              <a:t>Scenario 1</a:t>
            </a:r>
            <a:endParaRPr lang="en-US" dirty="0"/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8h </a:t>
            </a:r>
            <a:r>
              <a:rPr lang="en-US" dirty="0"/>
              <a:t>+ 24h repeated </a:t>
            </a:r>
            <a:r>
              <a:rPr lang="en-US" dirty="0" smtClean="0"/>
              <a:t>exposure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32h </a:t>
            </a:r>
            <a:r>
              <a:rPr lang="en-US" dirty="0"/>
              <a:t>single </a:t>
            </a:r>
            <a:r>
              <a:rPr lang="en-US" dirty="0" smtClean="0"/>
              <a:t>exposure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/>
              <a:t>Scenario 2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24h </a:t>
            </a:r>
            <a:r>
              <a:rPr lang="en-US" dirty="0"/>
              <a:t>+ 24h repeated exposure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US" dirty="0"/>
              <a:t>48h single </a:t>
            </a:r>
            <a:r>
              <a:rPr lang="en-US" dirty="0" smtClean="0"/>
              <a:t>exposure</a:t>
            </a:r>
          </a:p>
          <a:p>
            <a:pPr lvl="2" indent="-342900">
              <a:buFont typeface="Wingdings" panose="05000000000000000000" pitchFamily="2" charset="2"/>
              <a:buChar char="§"/>
            </a:pPr>
            <a:r>
              <a:rPr lang="en-US" dirty="0"/>
              <a:t>Scenario </a:t>
            </a:r>
            <a:r>
              <a:rPr lang="en-US" dirty="0" smtClean="0"/>
              <a:t>3</a:t>
            </a:r>
            <a:endParaRPr lang="en-US" dirty="0"/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24h </a:t>
            </a:r>
            <a:r>
              <a:rPr lang="en-US" dirty="0"/>
              <a:t>exposure+ 24h recovery + 24h </a:t>
            </a:r>
            <a:r>
              <a:rPr lang="en-US" dirty="0" smtClean="0"/>
              <a:t>exposure</a:t>
            </a:r>
          </a:p>
          <a:p>
            <a:pPr marL="1485900" lvl="3" indent="-342900">
              <a:buFont typeface="Arial" panose="020B0604020202020204" pitchFamily="34" charset="0"/>
              <a:buChar char="•"/>
            </a:pPr>
            <a:r>
              <a:rPr lang="en-US" dirty="0" smtClean="0"/>
              <a:t>72h </a:t>
            </a:r>
            <a:r>
              <a:rPr lang="en-US" dirty="0"/>
              <a:t>single exposure</a:t>
            </a:r>
          </a:p>
          <a:p>
            <a:pPr marL="1243013" lvl="3" indent="-214313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000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Modelling of adaptive stress pathway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0EC1-5339-B84F-A440-1CBB288A2C89}" type="slidenum">
              <a:rPr lang="nl-NL" smtClean="0"/>
              <a:pPr/>
              <a:t>4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" y="1087"/>
            <a:ext cx="8229600" cy="844253"/>
          </a:xfrm>
        </p:spPr>
        <p:txBody>
          <a:bodyPr/>
          <a:lstStyle/>
          <a:p>
            <a:r>
              <a:rPr lang="en-US" dirty="0"/>
              <a:t>Modeling design (ideal scenario)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7759" y="1019518"/>
            <a:ext cx="6234698" cy="2708882"/>
            <a:chOff x="806628" y="1052757"/>
            <a:chExt cx="6234698" cy="2708882"/>
          </a:xfrm>
        </p:grpSpPr>
        <p:sp>
          <p:nvSpPr>
            <p:cNvPr id="17" name="Oval 16"/>
            <p:cNvSpPr/>
            <p:nvPr/>
          </p:nvSpPr>
          <p:spPr>
            <a:xfrm>
              <a:off x="806628" y="1052757"/>
              <a:ext cx="3164300" cy="2708882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62415" y="2630393"/>
              <a:ext cx="5878911" cy="1131246"/>
              <a:chOff x="1804343" y="2414577"/>
              <a:chExt cx="5878911" cy="113124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979763" y="2414577"/>
                <a:ext cx="5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k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1s</a:t>
                </a:r>
                <a:endParaRPr kumimoji="0" lang="nl-NL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804343" y="2805471"/>
                <a:ext cx="789750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8" name="Rectangle 27"/>
              <p:cNvSpPr/>
              <p:nvPr/>
            </p:nvSpPr>
            <p:spPr>
              <a:xfrm>
                <a:off x="2594093" y="2541363"/>
                <a:ext cx="1046285" cy="57150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Nrf2 </a:t>
                </a: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3658557" y="2783909"/>
                <a:ext cx="1789180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70AD47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2" name="Rectangle 31"/>
              <p:cNvSpPr/>
              <p:nvPr/>
            </p:nvSpPr>
            <p:spPr>
              <a:xfrm>
                <a:off x="5465916" y="2493668"/>
                <a:ext cx="1329884" cy="57150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SRXN1</a:t>
                </a:r>
                <a:endParaRPr kumimoji="0" lang="nl-NL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3080552" y="3092280"/>
                <a:ext cx="0" cy="453543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813979" y="2797229"/>
                <a:ext cx="869275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tailEnd type="triangle"/>
              </a:ln>
              <a:effectLst/>
            </p:spPr>
          </p:cxnSp>
        </p:grp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160577" y="2295494"/>
            <a:ext cx="9185922" cy="3854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1948993" y="2169690"/>
            <a:ext cx="341523" cy="5627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43546" y="1188379"/>
            <a:ext cx="2357611" cy="981311"/>
            <a:chOff x="847599" y="1365457"/>
            <a:chExt cx="3132644" cy="1044372"/>
          </a:xfrm>
        </p:grpSpPr>
        <p:sp>
          <p:nvSpPr>
            <p:cNvPr id="56" name="Oval 55"/>
            <p:cNvSpPr/>
            <p:nvPr/>
          </p:nvSpPr>
          <p:spPr>
            <a:xfrm>
              <a:off x="847599" y="1365457"/>
              <a:ext cx="3132644" cy="10443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43904" y="1557132"/>
              <a:ext cx="1193239" cy="572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Drug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950102" y="1864783"/>
              <a:ext cx="445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105827" y="1864783"/>
              <a:ext cx="651036" cy="14503"/>
            </a:xfrm>
            <a:prstGeom prst="straightConnector1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cxnSp>
        <p:nvCxnSpPr>
          <p:cNvPr id="37" name="Straight Arrow Connector 36"/>
          <p:cNvCxnSpPr/>
          <p:nvPr/>
        </p:nvCxnSpPr>
        <p:spPr>
          <a:xfrm>
            <a:off x="5118212" y="2227193"/>
            <a:ext cx="0" cy="453543"/>
          </a:xfrm>
          <a:prstGeom prst="straightConnector1">
            <a:avLst/>
          </a:prstGeom>
          <a:noFill/>
          <a:ln w="57150" cap="flat" cmpd="sng" algn="ctr">
            <a:solidFill>
              <a:srgbClr val="70AD47"/>
            </a:solidFill>
            <a:prstDash val="soli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801556" y="1093764"/>
            <a:ext cx="4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67112" y="2169690"/>
            <a:ext cx="4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51475" y="2957922"/>
            <a:ext cx="4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7613" y="4276298"/>
            <a:ext cx="597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1.  Chemical Kinetics inside the in-vitro systems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7613" y="4678034"/>
            <a:ext cx="597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.  Chemical induced Nrf2 expression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0596" y="5055808"/>
            <a:ext cx="597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.  Nrf2 bio kinetics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0596" y="5402988"/>
            <a:ext cx="5974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4.  Nrf2 induced Srxn1 response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5.  Srxn1 bio kinetics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3452" y="2597154"/>
            <a:ext cx="4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0434" y="2323830"/>
            <a:ext cx="4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18029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  <p:bldP spid="40" grpId="0"/>
      <p:bldP spid="42" grpId="0"/>
      <p:bldP spid="45" grpId="0"/>
      <p:bldP spid="46" grpId="0"/>
      <p:bldP spid="47" grpId="0"/>
      <p:bldP spid="48" grpId="0"/>
      <p:bldP spid="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 dirty="0"/>
              <a:t>Modelling of adaptive stress pathway</a:t>
            </a:r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50EC1-5339-B84F-A440-1CBB288A2C89}" type="slidenum">
              <a:rPr lang="nl-NL" smtClean="0"/>
              <a:pPr/>
              <a:t>5</a:t>
            </a:fld>
            <a:endParaRPr lang="nl-N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4" y="1087"/>
            <a:ext cx="8229600" cy="844253"/>
          </a:xfrm>
        </p:spPr>
        <p:txBody>
          <a:bodyPr/>
          <a:lstStyle/>
          <a:p>
            <a:r>
              <a:rPr lang="en-US" dirty="0"/>
              <a:t>Modeling design (ideal scenario)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7759" y="1019518"/>
            <a:ext cx="6234698" cy="2708882"/>
            <a:chOff x="806628" y="1052757"/>
            <a:chExt cx="6234698" cy="2708882"/>
          </a:xfrm>
        </p:grpSpPr>
        <p:sp>
          <p:nvSpPr>
            <p:cNvPr id="17" name="Oval 16"/>
            <p:cNvSpPr/>
            <p:nvPr/>
          </p:nvSpPr>
          <p:spPr>
            <a:xfrm>
              <a:off x="806628" y="1052757"/>
              <a:ext cx="3164300" cy="2708882"/>
            </a:xfrm>
            <a:prstGeom prst="ellipse">
              <a:avLst/>
            </a:prstGeom>
            <a:solidFill>
              <a:srgbClr val="FFC000"/>
            </a:solidFill>
            <a:ln w="12700" cap="flat" cmpd="sng" algn="ctr">
              <a:solidFill>
                <a:srgbClr val="FFC000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162415" y="2630393"/>
              <a:ext cx="5878911" cy="1131246"/>
              <a:chOff x="1804343" y="2414577"/>
              <a:chExt cx="5878911" cy="113124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1979763" y="2414577"/>
                <a:ext cx="5715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k</a:t>
                </a:r>
                <a:r>
                  <a:rPr kumimoji="0" lang="en-US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1s</a:t>
                </a:r>
                <a:endParaRPr kumimoji="0" lang="nl-NL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>
                <a:off x="1804343" y="2805471"/>
                <a:ext cx="789750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28" name="Rectangle 27"/>
              <p:cNvSpPr/>
              <p:nvPr/>
            </p:nvSpPr>
            <p:spPr>
              <a:xfrm>
                <a:off x="2594093" y="2541363"/>
                <a:ext cx="1046285" cy="57150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Nrf2 </a:t>
                </a:r>
                <a:endParaRPr kumimoji="0" lang="nl-NL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29" name="Straight Arrow Connector 28"/>
              <p:cNvCxnSpPr/>
              <p:nvPr/>
            </p:nvCxnSpPr>
            <p:spPr>
              <a:xfrm>
                <a:off x="3658557" y="2783909"/>
                <a:ext cx="1789180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70AD47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2" name="Rectangle 31"/>
              <p:cNvSpPr/>
              <p:nvPr/>
            </p:nvSpPr>
            <p:spPr>
              <a:xfrm>
                <a:off x="5465916" y="2493668"/>
                <a:ext cx="1329884" cy="571500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rPr>
                  <a:t>SRXN1</a:t>
                </a:r>
                <a:endParaRPr kumimoji="0" lang="nl-NL" sz="1800" b="0" i="0" u="none" strike="noStrike" kern="0" cap="none" spc="0" normalizeH="0" baseline="-2500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>
                <a:off x="3080552" y="3092280"/>
                <a:ext cx="0" cy="453543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4F81BD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6813979" y="2797229"/>
                <a:ext cx="869275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FF0000"/>
                </a:solidFill>
                <a:prstDash val="solid"/>
                <a:tailEnd type="triangle"/>
              </a:ln>
              <a:effectLst/>
            </p:spPr>
          </p:cxnSp>
        </p:grpSp>
      </p:grpSp>
      <p:sp>
        <p:nvSpPr>
          <p:cNvPr id="22" name="Content Placeholder 2"/>
          <p:cNvSpPr txBox="1">
            <a:spLocks/>
          </p:cNvSpPr>
          <p:nvPr/>
        </p:nvSpPr>
        <p:spPr>
          <a:xfrm>
            <a:off x="1160577" y="2295494"/>
            <a:ext cx="9185922" cy="3854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8" name="Down Arrow 57"/>
          <p:cNvSpPr/>
          <p:nvPr/>
        </p:nvSpPr>
        <p:spPr>
          <a:xfrm>
            <a:off x="1948993" y="2169690"/>
            <a:ext cx="341523" cy="5627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43546" y="1188379"/>
            <a:ext cx="2357611" cy="981311"/>
            <a:chOff x="847599" y="1365457"/>
            <a:chExt cx="3132644" cy="1044372"/>
          </a:xfrm>
        </p:grpSpPr>
        <p:sp>
          <p:nvSpPr>
            <p:cNvPr id="56" name="Oval 55"/>
            <p:cNvSpPr/>
            <p:nvPr/>
          </p:nvSpPr>
          <p:spPr>
            <a:xfrm>
              <a:off x="847599" y="1365457"/>
              <a:ext cx="3132644" cy="1044372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/>
            <p:cNvSpPr/>
            <p:nvPr/>
          </p:nvSpPr>
          <p:spPr>
            <a:xfrm>
              <a:off x="1743904" y="1557132"/>
              <a:ext cx="1193239" cy="57287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Drug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2950102" y="1864783"/>
              <a:ext cx="4455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105827" y="1864783"/>
              <a:ext cx="651036" cy="14503"/>
            </a:xfrm>
            <a:prstGeom prst="straightConnector1">
              <a:avLst/>
            </a:prstGeom>
            <a:noFill/>
            <a:ln w="57150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</p:grpSp>
      <p:cxnSp>
        <p:nvCxnSpPr>
          <p:cNvPr id="37" name="Straight Arrow Connector 36"/>
          <p:cNvCxnSpPr/>
          <p:nvPr/>
        </p:nvCxnSpPr>
        <p:spPr>
          <a:xfrm>
            <a:off x="5118212" y="2227193"/>
            <a:ext cx="0" cy="453543"/>
          </a:xfrm>
          <a:prstGeom prst="straightConnector1">
            <a:avLst/>
          </a:prstGeom>
          <a:noFill/>
          <a:ln w="57150" cap="flat" cmpd="sng" algn="ctr">
            <a:solidFill>
              <a:srgbClr val="70AD47"/>
            </a:solidFill>
            <a:prstDash val="solid"/>
            <a:tailEnd type="triangle"/>
          </a:ln>
          <a:effectLst/>
        </p:spPr>
      </p:cxnSp>
      <p:sp>
        <p:nvSpPr>
          <p:cNvPr id="4" name="TextBox 3"/>
          <p:cNvSpPr txBox="1"/>
          <p:nvPr/>
        </p:nvSpPr>
        <p:spPr>
          <a:xfrm>
            <a:off x="1801556" y="1093764"/>
            <a:ext cx="4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67112" y="2169690"/>
            <a:ext cx="4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2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651475" y="2957922"/>
            <a:ext cx="4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47613" y="4276298"/>
            <a:ext cx="597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1.  Chemical kinetics inside the in-vitro systems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47613" y="4678034"/>
            <a:ext cx="597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2</a:t>
            </a:r>
            <a:r>
              <a:rPr lang="en-US" sz="2000" dirty="0" smtClean="0">
                <a:solidFill>
                  <a:srgbClr val="FF0000"/>
                </a:solidFill>
              </a:rPr>
              <a:t>.  Chemical induced Nrf2 expression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60596" y="5055808"/>
            <a:ext cx="5974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.  Nrf2 bio kinetics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760596" y="5402988"/>
            <a:ext cx="59748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4.  Nrf2 induced Srxn1 response 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5.  Srxn1 bio kinetics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753452" y="2597154"/>
            <a:ext cx="4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4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50434" y="2323830"/>
            <a:ext cx="41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9090" y="4294719"/>
            <a:ext cx="7328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</a:t>
            </a:r>
          </a:p>
          <a:p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</a:t>
            </a:r>
          </a:p>
          <a:p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</a:t>
            </a:r>
          </a:p>
          <a:p>
            <a:r>
              <a:rPr lang="en-US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rgbClr val="00B050"/>
              </a:solidFill>
              <a:sym typeface="Wingdings" panose="05000000000000000000" pitchFamily="2" charset="2"/>
            </a:endParaRPr>
          </a:p>
          <a:p>
            <a:r>
              <a:rPr lang="en-US" sz="24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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199" y="6484471"/>
            <a:ext cx="5325035" cy="298823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"/>
                <a:ea typeface="+mn-ea"/>
                <a:cs typeface="Times"/>
              </a:rPr>
              <a:t>Modelling of adaptive stress pathway</a:t>
            </a: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"/>
              <a:ea typeface="+mn-ea"/>
              <a:cs typeface="Times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632793" y="1183328"/>
            <a:ext cx="5758552" cy="4609925"/>
            <a:chOff x="861177" y="651846"/>
            <a:chExt cx="5758552" cy="4786194"/>
          </a:xfrm>
        </p:grpSpPr>
        <p:grpSp>
          <p:nvGrpSpPr>
            <p:cNvPr id="42" name="Group 41"/>
            <p:cNvGrpSpPr/>
            <p:nvPr/>
          </p:nvGrpSpPr>
          <p:grpSpPr>
            <a:xfrm>
              <a:off x="861177" y="651846"/>
              <a:ext cx="5022851" cy="4786194"/>
              <a:chOff x="1730452" y="817099"/>
              <a:chExt cx="5022851" cy="4786194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1730452" y="4102086"/>
                <a:ext cx="4880593" cy="1501207"/>
                <a:chOff x="1599590" y="3481012"/>
                <a:chExt cx="4880593" cy="1501207"/>
              </a:xfrm>
            </p:grpSpPr>
            <p:sp>
              <p:nvSpPr>
                <p:cNvPr id="51" name="TextBox 50"/>
                <p:cNvSpPr txBox="1"/>
                <p:nvPr/>
              </p:nvSpPr>
              <p:spPr>
                <a:xfrm>
                  <a:off x="1775010" y="3850973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k</a:t>
                  </a:r>
                  <a:r>
                    <a:rPr kumimoji="0" lang="en-US" sz="1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1s</a:t>
                  </a:r>
                  <a:endParaRPr kumimoji="0" lang="nl-NL" sz="1800" b="0" i="0" u="none" strike="noStrike" kern="0" cap="none" spc="0" normalizeH="0" baseline="-2500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52" name="Straight Arrow Connector 51"/>
                <p:cNvCxnSpPr/>
                <p:nvPr/>
              </p:nvCxnSpPr>
              <p:spPr>
                <a:xfrm>
                  <a:off x="1599590" y="4241867"/>
                  <a:ext cx="789750" cy="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53" name="Rectangle 52"/>
                <p:cNvSpPr/>
                <p:nvPr/>
              </p:nvSpPr>
              <p:spPr>
                <a:xfrm>
                  <a:off x="2389340" y="3945670"/>
                  <a:ext cx="1046285" cy="571500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Nrf2 </a:t>
                  </a: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54" name="Straight Arrow Connector 53"/>
                <p:cNvCxnSpPr/>
                <p:nvPr/>
              </p:nvCxnSpPr>
              <p:spPr>
                <a:xfrm flipV="1">
                  <a:off x="3467624" y="4239785"/>
                  <a:ext cx="1046304" cy="2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rgbClr val="70AD47"/>
                  </a:solidFill>
                  <a:prstDash val="solid"/>
                  <a:tailEnd type="triangle"/>
                </a:ln>
                <a:effectLst/>
              </p:spPr>
            </p:cxnSp>
            <p:sp>
              <p:nvSpPr>
                <p:cNvPr id="55" name="Rectangle 54"/>
                <p:cNvSpPr/>
                <p:nvPr/>
              </p:nvSpPr>
              <p:spPr>
                <a:xfrm>
                  <a:off x="4564623" y="3934555"/>
                  <a:ext cx="1046285" cy="571500"/>
                </a:xfrm>
                <a:prstGeom prst="rect">
                  <a:avLst/>
                </a:prstGeom>
                <a:solidFill>
                  <a:srgbClr val="4F81BD"/>
                </a:solidFill>
                <a:ln w="25400" cap="flat" cmpd="sng" algn="ctr">
                  <a:solidFill>
                    <a:srgbClr val="4F81BD">
                      <a:shade val="50000"/>
                    </a:srgb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</a:rPr>
                    <a:t>SRXN1 </a:t>
                  </a:r>
                  <a:endParaRPr kumimoji="0" lang="nl-NL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</a:endParaRPr>
                </a:p>
              </p:txBody>
            </p:sp>
            <p:cxnSp>
              <p:nvCxnSpPr>
                <p:cNvPr id="58" name="Straight Arrow Connector 57"/>
                <p:cNvCxnSpPr/>
                <p:nvPr/>
              </p:nvCxnSpPr>
              <p:spPr>
                <a:xfrm>
                  <a:off x="2875799" y="4528676"/>
                  <a:ext cx="0" cy="453543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rgbClr val="4F81BD">
                      <a:shade val="95000"/>
                      <a:satMod val="105000"/>
                    </a:srgbClr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59" name="Straight Arrow Connector 58"/>
                <p:cNvCxnSpPr/>
                <p:nvPr/>
              </p:nvCxnSpPr>
              <p:spPr>
                <a:xfrm>
                  <a:off x="5129977" y="3481012"/>
                  <a:ext cx="0" cy="453543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rgbClr val="70AD47"/>
                  </a:solidFill>
                  <a:prstDash val="solid"/>
                  <a:tailEnd type="triangle"/>
                </a:ln>
                <a:effectLst/>
              </p:spPr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5610908" y="4245585"/>
                  <a:ext cx="869275" cy="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rgbClr val="FF0000"/>
                  </a:solidFill>
                  <a:prstDash val="solid"/>
                  <a:tailEnd type="triangle"/>
                </a:ln>
                <a:effectLst/>
              </p:spPr>
            </p:cxnSp>
          </p:grpSp>
          <p:cxnSp>
            <p:nvCxnSpPr>
              <p:cNvPr id="46" name="Elbow Connector 45"/>
              <p:cNvCxnSpPr>
                <a:stCxn id="53" idx="0"/>
                <a:endCxn id="47" idx="2"/>
              </p:cNvCxnSpPr>
              <p:nvPr/>
            </p:nvCxnSpPr>
            <p:spPr>
              <a:xfrm rot="5400000" flipH="1" flipV="1">
                <a:off x="1642838" y="3033075"/>
                <a:ext cx="2934177" cy="133162"/>
              </a:xfrm>
              <a:prstGeom prst="bentConnector3">
                <a:avLst>
                  <a:gd name="adj1" fmla="val 50000"/>
                </a:avLst>
              </a:prstGeom>
              <a:noFill/>
              <a:ln w="38100" cap="flat" cmpd="sng" algn="ctr">
                <a:solidFill>
                  <a:schemeClr val="accent2"/>
                </a:solidFill>
                <a:prstDash val="dash"/>
                <a:miter lim="800000"/>
                <a:tailEnd type="triangle"/>
              </a:ln>
              <a:effectLst/>
            </p:spPr>
          </p:cxnSp>
          <p:sp>
            <p:nvSpPr>
              <p:cNvPr id="47" name="Rectangle 46"/>
              <p:cNvSpPr/>
              <p:nvPr/>
            </p:nvSpPr>
            <p:spPr>
              <a:xfrm>
                <a:off x="2520202" y="817099"/>
                <a:ext cx="1312609" cy="815468"/>
              </a:xfrm>
              <a:prstGeom prst="rect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n-US" kern="0" dirty="0">
                    <a:solidFill>
                      <a:prstClr val="white"/>
                    </a:solidFill>
                  </a:rPr>
                  <a:t>P300/CBP?</a:t>
                </a:r>
              </a:p>
              <a:p>
                <a:pPr algn="ctr" defTabSz="914400">
                  <a:defRPr/>
                </a:pPr>
                <a:r>
                  <a:rPr lang="en-US" kern="0" dirty="0" err="1">
                    <a:solidFill>
                      <a:prstClr val="white"/>
                    </a:solidFill>
                  </a:rPr>
                  <a:t>Maf</a:t>
                </a:r>
                <a:r>
                  <a:rPr lang="en-US" kern="0" dirty="0">
                    <a:solidFill>
                      <a:prstClr val="white"/>
                    </a:solidFill>
                  </a:rPr>
                  <a:t>?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</a:rPr>
                  <a:t> </a:t>
                </a:r>
              </a:p>
              <a:p>
                <a:pPr lvl="0" algn="ctr" defTabSz="914400">
                  <a:defRPr/>
                </a:pPr>
                <a:r>
                  <a:rPr lang="en-US" kern="0" dirty="0">
                    <a:solidFill>
                      <a:srgbClr val="FF0000"/>
                    </a:solidFill>
                  </a:rPr>
                  <a:t>X?</a:t>
                </a:r>
              </a:p>
            </p:txBody>
          </p:sp>
          <p:cxnSp>
            <p:nvCxnSpPr>
              <p:cNvPr id="48" name="Elbow Connector 47"/>
              <p:cNvCxnSpPr/>
              <p:nvPr/>
            </p:nvCxnSpPr>
            <p:spPr>
              <a:xfrm rot="5400000">
                <a:off x="4022422" y="2135778"/>
                <a:ext cx="3091531" cy="2370230"/>
              </a:xfrm>
              <a:prstGeom prst="bentConnector3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49" name="Straight Arrow Connector 48"/>
              <p:cNvCxnSpPr/>
              <p:nvPr/>
            </p:nvCxnSpPr>
            <p:spPr>
              <a:xfrm flipV="1">
                <a:off x="3115549" y="1396552"/>
                <a:ext cx="2626221" cy="3075495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dash"/>
                <a:miter lim="800000"/>
                <a:tailEnd type="triangle"/>
              </a:ln>
              <a:effectLst/>
            </p:spPr>
          </p:cxnSp>
          <p:cxnSp>
            <p:nvCxnSpPr>
              <p:cNvPr id="50" name="Straight Arrow Connector 49"/>
              <p:cNvCxnSpPr>
                <a:stCxn id="47" idx="3"/>
              </p:cNvCxnSpPr>
              <p:nvPr/>
            </p:nvCxnSpPr>
            <p:spPr>
              <a:xfrm>
                <a:off x="3832811" y="1224833"/>
                <a:ext cx="997807" cy="1185858"/>
              </a:xfrm>
              <a:prstGeom prst="straightConnector1">
                <a:avLst/>
              </a:prstGeom>
              <a:noFill/>
              <a:ln w="38100" cap="flat" cmpd="sng" algn="ctr">
                <a:solidFill>
                  <a:schemeClr val="accent2"/>
                </a:solidFill>
                <a:prstDash val="dash"/>
                <a:miter lim="800000"/>
                <a:tailEnd type="triangle"/>
              </a:ln>
              <a:effectLst/>
            </p:spPr>
          </p:cxnSp>
        </p:grpSp>
        <p:cxnSp>
          <p:nvCxnSpPr>
            <p:cNvPr id="44" name="Straight Arrow Connector 43"/>
            <p:cNvCxnSpPr/>
            <p:nvPr/>
          </p:nvCxnSpPr>
          <p:spPr>
            <a:xfrm flipH="1">
              <a:off x="2440672" y="1456569"/>
              <a:ext cx="2431823" cy="2933807"/>
            </a:xfrm>
            <a:prstGeom prst="straightConnector1">
              <a:avLst/>
            </a:prstGeom>
            <a:noFill/>
            <a:ln w="38100" cap="flat" cmpd="sng" algn="ctr">
              <a:solidFill>
                <a:schemeClr val="accent2"/>
              </a:solidFill>
              <a:prstDash val="dash"/>
              <a:miter lim="800000"/>
              <a:tailEnd type="triangle"/>
            </a:ln>
            <a:effectLst/>
          </p:spPr>
        </p:cxnSp>
        <p:sp>
          <p:nvSpPr>
            <p:cNvPr id="62" name="Rectangle 61"/>
            <p:cNvSpPr/>
            <p:nvPr/>
          </p:nvSpPr>
          <p:spPr>
            <a:xfrm>
              <a:off x="4944699" y="651847"/>
              <a:ext cx="1675030" cy="85772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kern="0" dirty="0" err="1">
                  <a:solidFill>
                    <a:schemeClr val="bg1"/>
                  </a:solidFill>
                </a:rPr>
                <a:t>Maf</a:t>
              </a:r>
              <a:r>
                <a:rPr lang="en-US" kern="0" dirty="0">
                  <a:solidFill>
                    <a:prstClr val="white"/>
                  </a:solidFill>
                </a:rPr>
                <a:t>_ Nrf2 ?</a:t>
              </a:r>
            </a:p>
            <a:p>
              <a:pPr algn="ctr"/>
              <a:r>
                <a:rPr lang="en-US" kern="0" dirty="0">
                  <a:solidFill>
                    <a:srgbClr val="FF0000"/>
                  </a:solidFill>
                </a:rPr>
                <a:t>X</a:t>
              </a:r>
              <a:r>
                <a:rPr lang="en-US" kern="0" dirty="0">
                  <a:solidFill>
                    <a:prstClr val="white"/>
                  </a:solidFill>
                </a:rPr>
                <a:t>_Nrf2?</a:t>
              </a:r>
            </a:p>
            <a:p>
              <a:pPr algn="ctr"/>
              <a:r>
                <a:rPr lang="en-US" kern="0" dirty="0">
                  <a:solidFill>
                    <a:srgbClr val="FF0000"/>
                  </a:solidFill>
                </a:rPr>
                <a:t>Nrf2*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946757" y="343542"/>
            <a:ext cx="7904602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</a:rPr>
              <a:t>Indirect mechanisms found in literature</a:t>
            </a:r>
          </a:p>
        </p:txBody>
      </p:sp>
    </p:spTree>
    <p:extLst>
      <p:ext uri="{BB962C8B-B14F-4D97-AF65-F5344CB8AC3E}">
        <p14:creationId xmlns:p14="http://schemas.microsoft.com/office/powerpoint/2010/main" val="117298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199" y="6484471"/>
            <a:ext cx="5325035" cy="298823"/>
          </a:xfrm>
        </p:spPr>
        <p:txBody>
          <a:bodyPr/>
          <a:lstStyle/>
          <a:p>
            <a:r>
              <a:rPr lang="en-US" b="1" dirty="0"/>
              <a:t>Modelling of adaptive stress pathway</a:t>
            </a:r>
            <a:endParaRPr lang="nl-NL" dirty="0"/>
          </a:p>
        </p:txBody>
      </p:sp>
      <p:grpSp>
        <p:nvGrpSpPr>
          <p:cNvPr id="10" name="Group 9"/>
          <p:cNvGrpSpPr/>
          <p:nvPr/>
        </p:nvGrpSpPr>
        <p:grpSpPr>
          <a:xfrm>
            <a:off x="972319" y="1616176"/>
            <a:ext cx="5949790" cy="2859997"/>
            <a:chOff x="972319" y="974748"/>
            <a:chExt cx="5949790" cy="2859997"/>
          </a:xfrm>
        </p:grpSpPr>
        <p:sp>
          <p:nvSpPr>
            <p:cNvPr id="22" name="TextBox 21"/>
            <p:cNvSpPr txBox="1"/>
            <p:nvPr/>
          </p:nvSpPr>
          <p:spPr>
            <a:xfrm>
              <a:off x="3564715" y="1766632"/>
              <a:ext cx="1140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1-Fraction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972319" y="974748"/>
              <a:ext cx="5949790" cy="2859997"/>
              <a:chOff x="972319" y="985709"/>
              <a:chExt cx="5949790" cy="285999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972319" y="985709"/>
                <a:ext cx="5949790" cy="2859997"/>
                <a:chOff x="809033" y="1774281"/>
                <a:chExt cx="5949790" cy="2859997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809033" y="1774281"/>
                  <a:ext cx="2676062" cy="1862261"/>
                </a:xfrm>
                <a:prstGeom prst="ellipse">
                  <a:avLst/>
                </a:prstGeom>
                <a:solidFill>
                  <a:srgbClr val="FFC000"/>
                </a:solidFill>
                <a:ln w="12700" cap="flat" cmpd="sng" algn="ctr">
                  <a:solidFill>
                    <a:srgbClr val="FFC000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Down Arrow 5"/>
                <p:cNvSpPr/>
                <p:nvPr/>
              </p:nvSpPr>
              <p:spPr>
                <a:xfrm rot="10800000">
                  <a:off x="3546937" y="2931660"/>
                  <a:ext cx="358903" cy="1223666"/>
                </a:xfrm>
                <a:prstGeom prst="downArrow">
                  <a:avLst/>
                </a:prstGeom>
                <a:solidFill>
                  <a:srgbClr val="5B9BD5"/>
                </a:solidFill>
                <a:ln w="12700" cap="flat" cmpd="sng" algn="ctr">
                  <a:solidFill>
                    <a:srgbClr val="5B9BD5">
                      <a:shade val="5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2343463" y="4264946"/>
                  <a:ext cx="395228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Input via Spline </a:t>
                  </a:r>
                  <a:r>
                    <a:rPr kumimoji="0" lang="en-US" sz="18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</a:rPr>
                    <a:t>interpolation</a:t>
                  </a: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1602655" y="2209807"/>
                  <a:ext cx="5156168" cy="1131246"/>
                  <a:chOff x="1730452" y="4472047"/>
                  <a:chExt cx="5156168" cy="1131246"/>
                </a:xfrm>
              </p:grpSpPr>
              <p:grpSp>
                <p:nvGrpSpPr>
                  <p:cNvPr id="12" name="Group 11"/>
                  <p:cNvGrpSpPr/>
                  <p:nvPr/>
                </p:nvGrpSpPr>
                <p:grpSpPr>
                  <a:xfrm>
                    <a:off x="1730452" y="4472047"/>
                    <a:ext cx="5156168" cy="1131246"/>
                    <a:chOff x="1599590" y="3850973"/>
                    <a:chExt cx="5156168" cy="1131246"/>
                  </a:xfrm>
                </p:grpSpPr>
                <p:sp>
                  <p:nvSpPr>
                    <p:cNvPr id="14" name="TextBox 13"/>
                    <p:cNvSpPr txBox="1"/>
                    <p:nvPr/>
                  </p:nvSpPr>
                  <p:spPr>
                    <a:xfrm>
                      <a:off x="1775010" y="3850973"/>
                      <a:ext cx="5715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en-US" sz="18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1s</a:t>
                      </a:r>
                      <a:endParaRPr kumimoji="0" lang="nl-N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15" name="Straight Arrow Connector 14"/>
                    <p:cNvCxnSpPr/>
                    <p:nvPr/>
                  </p:nvCxnSpPr>
                  <p:spPr>
                    <a:xfrm>
                      <a:off x="1599590" y="4241867"/>
                      <a:ext cx="789750" cy="0"/>
                    </a:xfrm>
                    <a:prstGeom prst="straightConnector1">
                      <a:avLst/>
                    </a:prstGeom>
                    <a:noFill/>
                    <a:ln w="57150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triangle"/>
                    </a:ln>
                    <a:effectLst/>
                  </p:spPr>
                </p:cxnSp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2389340" y="3945670"/>
                      <a:ext cx="1046285" cy="5715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Nrf2 </a:t>
                      </a:r>
                      <a:endParaRPr kumimoji="0" lang="nl-NL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17" name="Straight Arrow Connector 16"/>
                    <p:cNvCxnSpPr/>
                    <p:nvPr/>
                  </p:nvCxnSpPr>
                  <p:spPr>
                    <a:xfrm flipV="1">
                      <a:off x="3467624" y="4239785"/>
                      <a:ext cx="1046304" cy="2"/>
                    </a:xfrm>
                    <a:prstGeom prst="straightConnector1">
                      <a:avLst/>
                    </a:prstGeom>
                    <a:noFill/>
                    <a:ln w="57150" cap="flat" cmpd="sng" algn="ctr">
                      <a:solidFill>
                        <a:srgbClr val="70AD47"/>
                      </a:solidFill>
                      <a:prstDash val="solid"/>
                      <a:tailEnd type="triangle"/>
                    </a:ln>
                    <a:effectLst/>
                  </p:spPr>
                </p:cxnSp>
                <p:sp>
                  <p:nvSpPr>
                    <p:cNvPr id="20" name="Rectangle 19"/>
                    <p:cNvSpPr/>
                    <p:nvPr/>
                  </p:nvSpPr>
                  <p:spPr>
                    <a:xfrm>
                      <a:off x="4538420" y="3891705"/>
                      <a:ext cx="1329884" cy="571500"/>
                    </a:xfrm>
                    <a:prstGeom prst="rect">
                      <a:avLst/>
                    </a:prstGeom>
                    <a:solidFill>
                      <a:srgbClr val="4F81BD"/>
                    </a:solidFill>
                    <a:ln w="25400" cap="flat" cmpd="sng" algn="ctr">
                      <a:solidFill>
                        <a:srgbClr val="4F81BD">
                          <a:shade val="50000"/>
                        </a:srgbClr>
                      </a:solidFill>
                      <a:prstDash val="solid"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</a:rPr>
                        <a:t>SRXN1</a:t>
                      </a:r>
                      <a:endParaRPr kumimoji="0" lang="nl-NL" sz="1800" b="0" i="0" u="none" strike="noStrike" kern="0" cap="none" spc="0" normalizeH="0" baseline="-2500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cxnSp>
                  <p:nvCxnSpPr>
                    <p:cNvPr id="21" name="Straight Arrow Connector 20"/>
                    <p:cNvCxnSpPr/>
                    <p:nvPr/>
                  </p:nvCxnSpPr>
                  <p:spPr>
                    <a:xfrm>
                      <a:off x="2875799" y="4528676"/>
                      <a:ext cx="0" cy="453543"/>
                    </a:xfrm>
                    <a:prstGeom prst="straightConnector1">
                      <a:avLst/>
                    </a:prstGeom>
                    <a:noFill/>
                    <a:ln w="57150" cap="flat" cmpd="sng" algn="ctr">
                      <a:solidFill>
                        <a:srgbClr val="4F81BD">
                          <a:shade val="95000"/>
                          <a:satMod val="105000"/>
                        </a:srgbClr>
                      </a:solidFill>
                      <a:prstDash val="solid"/>
                      <a:tailEnd type="triangle"/>
                    </a:ln>
                    <a:effectLst/>
                  </p:spPr>
                </p:cxnSp>
                <p:cxnSp>
                  <p:nvCxnSpPr>
                    <p:cNvPr id="24" name="Straight Arrow Connector 23"/>
                    <p:cNvCxnSpPr/>
                    <p:nvPr/>
                  </p:nvCxnSpPr>
                  <p:spPr>
                    <a:xfrm>
                      <a:off x="5886483" y="4195266"/>
                      <a:ext cx="869275" cy="0"/>
                    </a:xfrm>
                    <a:prstGeom prst="straightConnector1">
                      <a:avLst/>
                    </a:prstGeom>
                    <a:noFill/>
                    <a:ln w="57150" cap="flat" cmpd="sng" algn="ctr">
                      <a:solidFill>
                        <a:srgbClr val="FF0000"/>
                      </a:solidFill>
                      <a:prstDash val="solid"/>
                      <a:tailEnd type="triangle"/>
                    </a:ln>
                    <a:effectLst/>
                  </p:spPr>
                </p:cxnSp>
              </p:grpSp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566487" y="4677948"/>
                    <a:ext cx="1078303" cy="1"/>
                  </a:xfrm>
                  <a:prstGeom prst="straightConnector1">
                    <a:avLst/>
                  </a:prstGeom>
                  <a:noFill/>
                  <a:ln w="38100" cap="flat" cmpd="sng" algn="ctr">
                    <a:solidFill>
                      <a:schemeClr val="accent2"/>
                    </a:solidFill>
                    <a:prstDash val="dash"/>
                    <a:miter lim="800000"/>
                    <a:tailEnd type="triangle"/>
                  </a:ln>
                  <a:effectLst/>
                </p:spPr>
              </p:cxnSp>
            </p:grpSp>
          </p:grpSp>
          <p:sp>
            <p:nvSpPr>
              <p:cNvPr id="23" name="TextBox 22"/>
              <p:cNvSpPr txBox="1"/>
              <p:nvPr/>
            </p:nvSpPr>
            <p:spPr>
              <a:xfrm>
                <a:off x="3591134" y="1257805"/>
                <a:ext cx="947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Fraction</a:t>
                </a:r>
              </a:p>
            </p:txBody>
          </p:sp>
        </p:grpSp>
      </p:grpSp>
      <p:sp>
        <p:nvSpPr>
          <p:cNvPr id="26" name="Title 1"/>
          <p:cNvSpPr txBox="1">
            <a:spLocks/>
          </p:cNvSpPr>
          <p:nvPr/>
        </p:nvSpPr>
        <p:spPr>
          <a:xfrm>
            <a:off x="3054" y="109645"/>
            <a:ext cx="8229600" cy="844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rgbClr val="0B3066"/>
                </a:solidFill>
                <a:latin typeface="Times"/>
                <a:ea typeface="+mj-ea"/>
                <a:cs typeface="+mj-cs"/>
              </a:defRPr>
            </a:lvl1pPr>
          </a:lstStyle>
          <a:p>
            <a:r>
              <a:rPr lang="en-US" sz="3200" b="0" cap="none" dirty="0"/>
              <a:t>Modeling Design (Simplified Version)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199" y="5370690"/>
            <a:ext cx="7301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Only mean Nrf2 data </a:t>
            </a:r>
            <a:r>
              <a:rPr lang="en-US" dirty="0" smtClean="0"/>
              <a:t>as an input is used.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0660" y="803106"/>
            <a:ext cx="5405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Dynamic fractional of Nrf2 </a:t>
            </a:r>
            <a:r>
              <a:rPr lang="en-US" dirty="0">
                <a:solidFill>
                  <a:srgbClr val="00B0F0"/>
                </a:solidFill>
              </a:rPr>
              <a:t>mediated recruitment of X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343394" y="1669852"/>
            <a:ext cx="0" cy="436840"/>
          </a:xfrm>
          <a:prstGeom prst="straightConnector1">
            <a:avLst/>
          </a:prstGeom>
          <a:noFill/>
          <a:ln w="57150" cap="flat" cmpd="sng" algn="ctr">
            <a:solidFill>
              <a:srgbClr val="70AD47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103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199" y="6484471"/>
            <a:ext cx="5325035" cy="298823"/>
          </a:xfrm>
        </p:spPr>
        <p:txBody>
          <a:bodyPr/>
          <a:lstStyle/>
          <a:p>
            <a:r>
              <a:rPr lang="en-US" b="1" dirty="0"/>
              <a:t>Modelling of adaptive stress pathway</a:t>
            </a:r>
            <a:endParaRPr lang="nl-NL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89381" y="155829"/>
            <a:ext cx="8229600" cy="6093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rgbClr val="0B3066"/>
                </a:solidFill>
                <a:latin typeface="Times"/>
                <a:ea typeface="+mj-ea"/>
                <a:cs typeface="+mj-cs"/>
              </a:defRPr>
            </a:lvl1pPr>
          </a:lstStyle>
          <a:p>
            <a:r>
              <a:rPr lang="en-US" sz="3200" b="0" cap="none" dirty="0"/>
              <a:t>M</a:t>
            </a:r>
            <a:r>
              <a:rPr lang="en-US" sz="3200" b="0" cap="none" dirty="0" smtClean="0"/>
              <a:t>athematical </a:t>
            </a:r>
            <a:r>
              <a:rPr lang="en-US" sz="3200" b="0" cap="none" dirty="0"/>
              <a:t>modeling</a:t>
            </a:r>
            <a:endParaRPr lang="en-US" sz="3200" b="0" cap="none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35" y="683490"/>
            <a:ext cx="6941128" cy="571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384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457199" y="6484471"/>
            <a:ext cx="5325035" cy="298823"/>
          </a:xfrm>
        </p:spPr>
        <p:txBody>
          <a:bodyPr/>
          <a:lstStyle/>
          <a:p>
            <a:r>
              <a:rPr lang="en-US" b="1" dirty="0"/>
              <a:t>Modelling of adaptive stress pathway</a:t>
            </a:r>
            <a:endParaRPr lang="nl-NL" dirty="0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89381" y="155828"/>
            <a:ext cx="8229600" cy="8442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 cap="all" baseline="0">
                <a:solidFill>
                  <a:srgbClr val="0B3066"/>
                </a:solidFill>
                <a:latin typeface="Times"/>
                <a:ea typeface="+mj-ea"/>
                <a:cs typeface="+mj-cs"/>
              </a:defRPr>
            </a:lvl1pPr>
          </a:lstStyle>
          <a:p>
            <a:r>
              <a:rPr lang="en-US" sz="3200" b="0" cap="none" dirty="0"/>
              <a:t>Parameter </a:t>
            </a:r>
            <a:r>
              <a:rPr lang="en-US" sz="3200" b="0" cap="none" dirty="0" smtClean="0"/>
              <a:t>descriptions</a:t>
            </a:r>
            <a:endParaRPr lang="en-US" sz="3200" b="0" cap="non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89381" y="765957"/>
                <a:ext cx="8686801" cy="55399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𝑏𝑢𝑖𝑙𝑑𝑆𝑟𝑥𝑛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𝐵𝑎𝑠𝑒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is the synthesis rate constant of 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Srxn1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𝑑𝑒𝑔𝑟𝑎𝑑𝑆𝑟𝑥𝑛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is the degradation rate constant of 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Srxn1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𝐹𝑟𝑎𝑐𝑡𝑖𝑜𝑛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_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is the unknown molecule X that acts as an activator which dynamics could be regulated either by Nrf2 itself or by many other signaling pathways which then modify Nrf2 either by forming a heterodimer complex withNrf2 (Nrf2_maf) or changes the Nrf2 in different form (acetylation,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sumoylation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).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𝑖𝑛𝑖𝑡𝑖𝑎𝑙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_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𝑓𝑟𝑎𝑐𝑡𝑖𝑜𝑛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_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𝑋</m:t>
                    </m:r>
                  </m:oMath>
                </a14:m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is the initial amount of </a:t>
                </a:r>
                <a:r>
                  <a:rPr lang="en-US" sz="1600" i="1" dirty="0" err="1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Fraction_X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is the rate constant by which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Fraction_X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increases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𝑑𝑒𝑐𝑎𝑦</m:t>
                    </m:r>
                  </m:oMath>
                </a14:m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is the rate constant by which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Fraction_X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decreases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1600" b="1" dirty="0" err="1" smtClean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Fraction_X</a:t>
                </a:r>
                <a:r>
                  <a:rPr lang="en-US" sz="1600" b="1" dirty="0" smtClean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b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under repeated dosing scenarios (Eq. 4)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𝑖𝑛𝑖𝑡𝑖𝑎𝑙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_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𝑓𝑟𝑎𝑐𝑡𝑖𝑜𝑛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_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is the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Fraction_X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value at the time of the second dosing or the last observation time point of a first dosing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is the model time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_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𝑑𝑜𝑠𝑖𝑛𝑔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 is the starting model time at which a second dose is administered that continue till the last observation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is the rate constant by which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Fraction_X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increases after a second dosing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𝑑𝑒𝑐𝑎𝑦</m:t>
                    </m:r>
                    <m:r>
                      <a:rPr lang="en-US" sz="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is the rate constant by which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i="1" dirty="0" err="1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Fraction_X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decreases after a second dosing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Vmax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buildSrxn</m:t>
                        </m:r>
                        <m: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is the maximum induction rate of Srxn1  by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NRF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Nrf</m:t>
                    </m:r>
                    <m: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is the Nrf2 that remains unmodified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Nrf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is the Nrf2 that modified by the activator i.e. </a:t>
                </a:r>
                <a:r>
                  <a:rPr lang="en-US" sz="1600" i="1" dirty="0" err="1"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Fraction_X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𝐾𝑚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Michaelis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constant for the 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Nrf2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𝐾𝑚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i="1" dirty="0"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 err="1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Michaelis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constant for the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𝑁𝑟𝑓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h𝑖𝑙𝑙</m:t>
                    </m:r>
                  </m:oMath>
                </a14:m>
                <a:r>
                  <a:rPr lang="en-US" sz="1600" dirty="0"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hill coefficient for the </a:t>
                </a:r>
                <a:r>
                  <a:rPr lang="en-US" sz="1600" i="1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Nrf2</a:t>
                </a:r>
                <a:endParaRPr lang="en-US" sz="16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h𝑖𝑙𝑙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600" i="1" dirty="0">
                    <a:solidFill>
                      <a:srgbClr val="000000"/>
                    </a:solidFill>
                    <a:effectLst/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600" dirty="0">
                    <a:solidFill>
                      <a:srgbClr val="000000"/>
                    </a:solidFill>
                    <a:latin typeface="Arial Narrow" panose="020B0606020202030204" pitchFamily="34" charset="0"/>
                    <a:ea typeface="Times New Roman" panose="02020603050405020304" pitchFamily="18" charset="0"/>
                    <a:cs typeface="Calibri" panose="020F0502020204030204" pitchFamily="34" charset="0"/>
                  </a:rPr>
                  <a:t>hill coefficient for the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alibri" panose="020F0502020204030204" pitchFamily="34" charset="0"/>
                      </a:rPr>
                      <m:t>𝑁𝑟𝑓</m:t>
                    </m:r>
                    <m:sSup>
                      <m:sSupPr>
                        <m:ctrlP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600" i="1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1400" dirty="0">
                  <a:effectLst/>
                  <a:latin typeface="Arial Narrow" panose="020B0606020202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381" y="765957"/>
                <a:ext cx="8686801" cy="5539978"/>
              </a:xfrm>
              <a:prstGeom prst="rect">
                <a:avLst/>
              </a:prstGeom>
              <a:blipFill>
                <a:blip r:embed="rId2"/>
                <a:stretch>
                  <a:fillRect l="-351" t="-220" b="-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160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11FB3B135779459F24028792CB9CA0" ma:contentTypeVersion="6" ma:contentTypeDescription="Create a new document." ma:contentTypeScope="" ma:versionID="81baa436a5ceaced7e89a16df88df38a">
  <xsd:schema xmlns:xsd="http://www.w3.org/2001/XMLSchema" xmlns:xs="http://www.w3.org/2001/XMLSchema" xmlns:p="http://schemas.microsoft.com/office/2006/metadata/properties" xmlns:ns2="21c74455-3b24-45b1-8d56-ee69427ee608" targetNamespace="http://schemas.microsoft.com/office/2006/metadata/properties" ma:root="true" ma:fieldsID="6f440487380340f33f88722a54337bd7" ns2:_="">
    <xsd:import namespace="21c74455-3b24-45b1-8d56-ee69427ee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c74455-3b24-45b1-8d56-ee69427ee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068EB37-448E-4B99-980B-124E9FEE49BD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elements/1.1/"/>
    <ds:schemaRef ds:uri="21c74455-3b24-45b1-8d56-ee69427ee608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D3CAB57-1A18-40D3-A431-640679E1B6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F7E552-C46A-4B65-B22A-256690B7FF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1c74455-3b24-45b1-8d56-ee69427ee6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35433</TotalTime>
  <Words>791</Words>
  <Application>Microsoft Office PowerPoint</Application>
  <PresentationFormat>On-screen Show (4:3)</PresentationFormat>
  <Paragraphs>181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Arial Narrow</vt:lpstr>
      <vt:lpstr>Calibri</vt:lpstr>
      <vt:lpstr>Cambria Math</vt:lpstr>
      <vt:lpstr>Times</vt:lpstr>
      <vt:lpstr>Times New Roman</vt:lpstr>
      <vt:lpstr>Wingdings</vt:lpstr>
      <vt:lpstr>Office-thema</vt:lpstr>
      <vt:lpstr>PowerPoint Presentation</vt:lpstr>
      <vt:lpstr>Project Plan</vt:lpstr>
      <vt:lpstr>Experimental design</vt:lpstr>
      <vt:lpstr>Modeling design (ideal scenario)</vt:lpstr>
      <vt:lpstr>Modeling design (ideal scenario)</vt:lpstr>
      <vt:lpstr>PowerPoint Presentation</vt:lpstr>
      <vt:lpstr>PowerPoint Presentation</vt:lpstr>
      <vt:lpstr>PowerPoint Presentation</vt:lpstr>
      <vt:lpstr>PowerPoint Presentation</vt:lpstr>
      <vt:lpstr>Modeling Steps</vt:lpstr>
      <vt:lpstr>Hierarchical Modeling to estimate the parameters</vt:lpstr>
      <vt:lpstr>Hierarchical Modeling to estimate the parameters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Raju Prasad Sharma</dc:creator>
  <cp:lastModifiedBy>Raju Sharma</cp:lastModifiedBy>
  <cp:revision>811</cp:revision>
  <dcterms:created xsi:type="dcterms:W3CDTF">2015-01-28T21:04:23Z</dcterms:created>
  <dcterms:modified xsi:type="dcterms:W3CDTF">2021-01-04T14:04:18Z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0x010100D011FB3B135779459F24028792CB9CA0</vt:lpwstr>
  </property>
</Properties>
</file>