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400" spc="-1" strike="noStrike">
                <a:solidFill>
                  <a:srgbClr val="dbf5f9"/>
                </a:solidFill>
                <a:latin typeface="Source Sans Pro"/>
              </a:rPr>
              <a:t>23.05.23</a:t>
            </a:r>
            <a:endParaRPr b="0" lang="de-DE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DE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1CADD28-6C84-4A1C-A089-905EB7A9D0E5}" type="slidenum">
              <a:rPr b="0" lang="de-DE" sz="2400" spc="-1" strike="noStrike">
                <a:solidFill>
                  <a:srgbClr val="dbf5f9"/>
                </a:solidFill>
                <a:latin typeface="Source Sans Pro"/>
              </a:rPr>
              <a:t>1</a:t>
            </a:fld>
            <a:endParaRPr b="0" lang="de-DE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DE" sz="8000" spc="-1" strike="noStrike">
                <a:solidFill>
                  <a:srgbClr val="04617b"/>
                </a:solidFill>
                <a:latin typeface="Source Sans Pro Light"/>
              </a:rPr>
              <a:t>Format des Titeltextes durch Klicken bearbeiten</a:t>
            </a:r>
            <a:endParaRPr b="0" lang="de-DE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dbf5f9"/>
                </a:solidFill>
                <a:latin typeface="Source Sans Pro"/>
              </a:rPr>
              <a:t>Format des Gliederungstextes durch Klicken bearbeiten</a:t>
            </a:r>
            <a:endParaRPr b="0" lang="de-DE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dbf5f9"/>
                </a:solidFill>
                <a:latin typeface="Source Sans Pro"/>
              </a:rPr>
              <a:t>Zweite Gliederungsebene</a:t>
            </a:r>
            <a:endParaRPr b="0" lang="de-DE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dbf5f9"/>
                </a:solidFill>
                <a:latin typeface="Source Sans Pro"/>
              </a:rPr>
              <a:t>Dritte Gliederungsebene</a:t>
            </a:r>
            <a:endParaRPr b="0" lang="de-DE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dbf5f9"/>
                </a:solidFill>
                <a:latin typeface="Source Sans Pro"/>
              </a:rPr>
              <a:t>Vierte Gliederungsebene</a:t>
            </a:r>
            <a:endParaRPr b="0" lang="de-DE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dbf5f9"/>
                </a:solidFill>
                <a:latin typeface="Source Sans Pro"/>
              </a:rPr>
              <a:t>Fünfte Gliederungsebene</a:t>
            </a:r>
            <a:endParaRPr b="0" lang="de-DE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dbf5f9"/>
                </a:solidFill>
                <a:latin typeface="Source Sans Pro"/>
              </a:rPr>
              <a:t>Sechste Gliederungsebene</a:t>
            </a:r>
            <a:endParaRPr b="0" lang="de-DE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dbf5f9"/>
                </a:solidFill>
                <a:latin typeface="Source Sans Pro"/>
              </a:rPr>
              <a:t>Siebte Gliederungsebene</a:t>
            </a:r>
            <a:endParaRPr b="0" lang="de-DE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 fontScale="52000"/>
          </a:bodyPr>
          <a:p>
            <a:r>
              <a:rPr b="0" lang="de-DE" sz="6000" spc="-1" strike="noStrike">
                <a:solidFill>
                  <a:srgbClr val="ffffff"/>
                </a:solidFill>
                <a:latin typeface="Source Sans Pro Light"/>
              </a:rPr>
              <a:t>Format des Titeltextes durch Klicken bearbeiten</a:t>
            </a:r>
            <a:endParaRPr b="0" lang="de-DE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Format des Gliederungstextes durch Klicken bearbeiten</a:t>
            </a:r>
            <a:endParaRPr b="0" lang="de-DE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Source Sans Pro"/>
              </a:rPr>
              <a:t>Zweite Gliederungsebene</a:t>
            </a:r>
            <a:endParaRPr b="0" lang="de-DE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Dritte Gliederungsebene</a:t>
            </a:r>
            <a:endParaRPr b="0" lang="de-DE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latin typeface="Source Sans Pro"/>
              </a:rPr>
              <a:t>Vierte Gliederungsebene</a:t>
            </a:r>
            <a:endParaRPr b="0" lang="de-DE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Fünfte Gliederungsebene</a:t>
            </a:r>
            <a:endParaRPr b="0" lang="de-DE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Sechste Gliederungsebene</a:t>
            </a:r>
            <a:endParaRPr b="0" lang="de-DE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Siebte Gliederungsebene</a:t>
            </a:r>
            <a:endParaRPr b="0" lang="de-DE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&lt;Datum/Uhrzeit&gt;</a:t>
            </a:r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&lt;Fußzeile&gt;</a:t>
            </a:r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56B31FA-CA6A-47E1-A5E9-E11101AB643C}" type="slidenum"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&lt;Foliennummer&gt;</a:t>
            </a:fld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r>
              <a:rPr b="0" lang="de-DE" sz="6000" spc="-1" strike="noStrike">
                <a:solidFill>
                  <a:srgbClr val="04617b"/>
                </a:solidFill>
                <a:latin typeface="Source Sans Pro Light"/>
              </a:rPr>
              <a:t>Format des Titeltextes durch Klicken bearbeiten</a:t>
            </a:r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Format des Gliederungstextes durch Klicken bearbeiten</a:t>
            </a:r>
            <a:endParaRPr b="0" lang="de-DE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Source Sans Pro"/>
              </a:rPr>
              <a:t>Zweite Gliederungsebene</a:t>
            </a:r>
            <a:endParaRPr b="0" lang="de-DE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Dritte Gliederungsebene</a:t>
            </a:r>
            <a:endParaRPr b="0" lang="de-DE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latin typeface="Source Sans Pro"/>
              </a:rPr>
              <a:t>Vierte Gliederungsebene</a:t>
            </a:r>
            <a:endParaRPr b="0" lang="de-DE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Fünfte Gliederungsebene</a:t>
            </a:r>
            <a:endParaRPr b="0" lang="de-DE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Sechste Gliederungsebene</a:t>
            </a:r>
            <a:endParaRPr b="0" lang="de-DE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Siebte Gliederungsebene</a:t>
            </a:r>
            <a:endParaRPr b="0" lang="de-DE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&lt;Datum/Uhrzeit&gt;</a:t>
            </a:r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&lt;Fußzeile&gt;</a:t>
            </a:r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E1E407A-15D3-40E8-89F0-1698A50547F0}" type="slidenum"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&lt;Foliennummer&gt;</a:t>
            </a:fld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de-DE" sz="8000" spc="-1" strike="noStrike">
                <a:solidFill>
                  <a:srgbClr val="04617b"/>
                </a:solidFill>
                <a:latin typeface="Source Sans Pro Light"/>
              </a:rPr>
              <a:t>MagicWand</a:t>
            </a:r>
            <a:br/>
            <a:r>
              <a:rPr b="0" lang="de-DE" sz="8000" spc="-1" strike="noStrike">
                <a:solidFill>
                  <a:srgbClr val="04617b"/>
                </a:solidFill>
                <a:latin typeface="Source Sans Pro Light"/>
              </a:rPr>
              <a:t>Milestone 1 -Gruppe I</a:t>
            </a:r>
            <a:endParaRPr b="0" lang="de-DE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72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de-DE" sz="3600" spc="-1" strike="noStrike">
                <a:solidFill>
                  <a:srgbClr val="dbf5f9"/>
                </a:solidFill>
                <a:latin typeface="Source Sans Pro"/>
              </a:rPr>
              <a:t>Shubham Kharbanda,</a:t>
            </a:r>
            <a:endParaRPr b="1" lang="de-DE" sz="3600" spc="-1" strike="noStrike">
              <a:solidFill>
                <a:srgbClr val="dbf5f9"/>
              </a:solidFill>
              <a:latin typeface="Source Sans Pro"/>
            </a:endParaRPr>
          </a:p>
          <a:p>
            <a:r>
              <a:rPr b="1" lang="de-DE" sz="3600" spc="-1" strike="noStrike">
                <a:solidFill>
                  <a:srgbClr val="dbf5f9"/>
                </a:solidFill>
                <a:latin typeface="Source Sans Pro"/>
              </a:rPr>
              <a:t>Denise Schulte Eppendorf,</a:t>
            </a:r>
            <a:endParaRPr b="1" lang="de-DE" sz="3600" spc="-1" strike="noStrike">
              <a:solidFill>
                <a:srgbClr val="dbf5f9"/>
              </a:solidFill>
              <a:latin typeface="Source Sans Pro"/>
            </a:endParaRPr>
          </a:p>
          <a:p>
            <a:r>
              <a:rPr b="1" lang="de-DE" sz="3600" spc="-1" strike="noStrike">
                <a:solidFill>
                  <a:srgbClr val="dbf5f9"/>
                </a:solidFill>
                <a:latin typeface="Source Sans Pro"/>
              </a:rPr>
              <a:t>Lara Kassmann</a:t>
            </a:r>
            <a:endParaRPr b="1" lang="de-DE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de-DE" sz="6000" spc="-1" strike="noStrike">
                <a:solidFill>
                  <a:srgbClr val="ffffff"/>
                </a:solidFill>
                <a:latin typeface="Source Sans Pro Light"/>
              </a:rPr>
              <a:t>Milestone 1</a:t>
            </a:r>
            <a:endParaRPr b="0" lang="de-DE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Source Sans Pro"/>
              </a:rPr>
              <a:t>Follow getting started -</a:t>
            </a:r>
            <a:r>
              <a:rPr b="0" lang="de-DE" sz="2000" spc="-1" strike="noStrike">
                <a:solidFill>
                  <a:srgbClr val="069a2e"/>
                </a:solidFill>
                <a:latin typeface="Source Sans Pro"/>
              </a:rPr>
              <a:t>done</a:t>
            </a:r>
            <a:endParaRPr b="0" lang="de-DE" sz="20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Source Sans Pro"/>
              </a:rPr>
              <a:t>Import an example CSV file </a:t>
            </a:r>
            <a:r>
              <a:rPr b="0" lang="de-DE" sz="2000" spc="-1" strike="noStrike">
                <a:solidFill>
                  <a:srgbClr val="069a2e"/>
                </a:solidFill>
                <a:latin typeface="Source Sans Pro"/>
              </a:rPr>
              <a:t>-done</a:t>
            </a:r>
            <a:endParaRPr b="0" lang="de-DE" sz="20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Source Sans Pro"/>
              </a:rPr>
              <a:t>Zaubersprüche: Expelliarmus, Abracadabra und Lumos </a:t>
            </a:r>
            <a:endParaRPr b="0" lang="de-DE" sz="20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de-DE" sz="2000" spc="-1" strike="noStrike">
              <a:latin typeface="Source Sans Pro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5040000" y="4032000"/>
            <a:ext cx="5467320" cy="3308400"/>
          </a:xfrm>
          <a:prstGeom prst="rect">
            <a:avLst/>
          </a:prstGeom>
          <a:ln>
            <a:solidFill>
              <a:srgbClr val="808080"/>
            </a:solidFill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2952000" y="3744000"/>
            <a:ext cx="5302080" cy="3308400"/>
          </a:xfrm>
          <a:prstGeom prst="rect">
            <a:avLst/>
          </a:prstGeom>
          <a:ln>
            <a:solidFill>
              <a:srgbClr val="808080"/>
            </a:solidFill>
          </a:ln>
        </p:spPr>
      </p:pic>
      <p:pic>
        <p:nvPicPr>
          <p:cNvPr id="129" name="" descr=""/>
          <p:cNvPicPr/>
          <p:nvPr/>
        </p:nvPicPr>
        <p:blipFill>
          <a:blip r:embed="rId4"/>
          <a:stretch/>
        </p:blipFill>
        <p:spPr>
          <a:xfrm>
            <a:off x="864000" y="3456000"/>
            <a:ext cx="5568840" cy="3244680"/>
          </a:xfrm>
          <a:prstGeom prst="rect">
            <a:avLst/>
          </a:prstGeom>
          <a:ln>
            <a:solidFill>
              <a:srgbClr val="808080"/>
            </a:solidFill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160000" y="1632240"/>
            <a:ext cx="6192000" cy="45597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9040" y="432000"/>
            <a:ext cx="10739520" cy="10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Source Sans Pro"/>
              </a:rPr>
              <a:t>Plot example File</a:t>
            </a:r>
            <a:endParaRPr b="0" lang="de-DE" sz="2000" spc="-1" strike="noStrike">
              <a:latin typeface="Source Sans Pro"/>
            </a:endParaRPr>
          </a:p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latin typeface="Source Sans Pro"/>
              </a:rPr>
              <a:t>2D Diagrams for Expelliarmus</a:t>
            </a:r>
            <a:endParaRPr b="0" lang="de-DE" sz="2000" spc="-1" strike="noStrike">
              <a:latin typeface="Source Sans Pro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60000" y="1872000"/>
            <a:ext cx="5450760" cy="36000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5749200" y="1872000"/>
            <a:ext cx="5482800" cy="36000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941480" y="1584000"/>
            <a:ext cx="2882520" cy="287136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400000" y="1512000"/>
            <a:ext cx="2808000" cy="28080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8700840" y="1584000"/>
            <a:ext cx="2891160" cy="288000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tretch/>
        </p:blipFill>
        <p:spPr>
          <a:xfrm>
            <a:off x="2016000" y="4752000"/>
            <a:ext cx="2664000" cy="258732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5"/>
          <a:stretch/>
        </p:blipFill>
        <p:spPr>
          <a:xfrm>
            <a:off x="5472000" y="4680000"/>
            <a:ext cx="2736000" cy="272556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6"/>
          <a:stretch/>
        </p:blipFill>
        <p:spPr>
          <a:xfrm>
            <a:off x="8799480" y="4572720"/>
            <a:ext cx="2792520" cy="2771280"/>
          </a:xfrm>
          <a:prstGeom prst="rect">
            <a:avLst/>
          </a:prstGeom>
          <a:ln>
            <a:noFill/>
          </a:ln>
        </p:spPr>
      </p:pic>
      <p:sp>
        <p:nvSpPr>
          <p:cNvPr id="140" name="TextShape 1"/>
          <p:cNvSpPr txBox="1"/>
          <p:nvPr/>
        </p:nvSpPr>
        <p:spPr>
          <a:xfrm>
            <a:off x="1872000" y="936000"/>
            <a:ext cx="3024000" cy="5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latin typeface="Source Sans Pro"/>
              </a:rPr>
              <a:t>Expelliarmus</a:t>
            </a:r>
            <a:endParaRPr b="0" lang="de-DE" sz="2000" spc="-1" strike="noStrike">
              <a:latin typeface="Source Sans Pro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328000" y="936000"/>
            <a:ext cx="3024000" cy="5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latin typeface="Source Sans Pro"/>
              </a:rPr>
              <a:t>Abracadabra</a:t>
            </a:r>
            <a:endParaRPr b="0" lang="de-DE" sz="2000" spc="-1" strike="noStrike">
              <a:latin typeface="Source Sans Pro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8712000" y="936000"/>
            <a:ext cx="3024000" cy="5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latin typeface="Source Sans Pro"/>
              </a:rPr>
              <a:t>Lumos</a:t>
            </a:r>
            <a:endParaRPr b="0" lang="de-DE" sz="2000" spc="-1" strike="noStrike">
              <a:latin typeface="Source Sans Pro"/>
            </a:endParaRPr>
          </a:p>
        </p:txBody>
      </p:sp>
      <p:sp>
        <p:nvSpPr>
          <p:cNvPr id="143" name="TextShape 4"/>
          <p:cNvSpPr txBox="1"/>
          <p:nvPr/>
        </p:nvSpPr>
        <p:spPr>
          <a:xfrm>
            <a:off x="-216000" y="2520000"/>
            <a:ext cx="2088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latin typeface="Source Sans Pro"/>
              </a:rPr>
              <a:t>Accelerometer</a:t>
            </a:r>
            <a:endParaRPr b="0" lang="de-DE" sz="2000" spc="-1" strike="noStrike">
              <a:latin typeface="Source Sans Pro"/>
            </a:endParaRPr>
          </a:p>
        </p:txBody>
      </p:sp>
      <p:sp>
        <p:nvSpPr>
          <p:cNvPr id="144" name="TextShape 5"/>
          <p:cNvSpPr txBox="1"/>
          <p:nvPr/>
        </p:nvSpPr>
        <p:spPr>
          <a:xfrm>
            <a:off x="-216000" y="4896000"/>
            <a:ext cx="2088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latin typeface="Source Sans Pro"/>
              </a:rPr>
              <a:t>Gyroscope</a:t>
            </a:r>
            <a:endParaRPr b="0" lang="de-DE" sz="2000" spc="-1" strike="noStrike">
              <a:latin typeface="Source Sans Pro"/>
            </a:endParaRPr>
          </a:p>
        </p:txBody>
      </p:sp>
      <p:sp>
        <p:nvSpPr>
          <p:cNvPr id="145" name="Line 6"/>
          <p:cNvSpPr/>
          <p:nvPr/>
        </p:nvSpPr>
        <p:spPr>
          <a:xfrm>
            <a:off x="216000" y="4536000"/>
            <a:ext cx="11448000" cy="0"/>
          </a:xfrm>
          <a:prstGeom prst="line">
            <a:avLst/>
          </a:prstGeom>
          <a:ln w="36000">
            <a:solidFill>
              <a:srgbClr val="04617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7"/>
          <p:cNvSpPr/>
          <p:nvPr/>
        </p:nvSpPr>
        <p:spPr>
          <a:xfrm>
            <a:off x="1944000" y="936000"/>
            <a:ext cx="0" cy="6403320"/>
          </a:xfrm>
          <a:prstGeom prst="line">
            <a:avLst/>
          </a:prstGeom>
          <a:ln w="36000">
            <a:solidFill>
              <a:srgbClr val="04617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8"/>
          <p:cNvSpPr/>
          <p:nvPr/>
        </p:nvSpPr>
        <p:spPr>
          <a:xfrm>
            <a:off x="5148000" y="936360"/>
            <a:ext cx="0" cy="6403320"/>
          </a:xfrm>
          <a:prstGeom prst="line">
            <a:avLst/>
          </a:prstGeom>
          <a:ln w="36000">
            <a:solidFill>
              <a:srgbClr val="04617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9"/>
          <p:cNvSpPr/>
          <p:nvPr/>
        </p:nvSpPr>
        <p:spPr>
          <a:xfrm>
            <a:off x="8496000" y="936720"/>
            <a:ext cx="0" cy="6403320"/>
          </a:xfrm>
          <a:prstGeom prst="line">
            <a:avLst/>
          </a:prstGeom>
          <a:ln w="36000">
            <a:solidFill>
              <a:srgbClr val="04617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0"/>
          <p:cNvSpPr/>
          <p:nvPr/>
        </p:nvSpPr>
        <p:spPr>
          <a:xfrm>
            <a:off x="216000" y="1368000"/>
            <a:ext cx="11448000" cy="0"/>
          </a:xfrm>
          <a:prstGeom prst="line">
            <a:avLst/>
          </a:prstGeom>
          <a:ln w="36000">
            <a:solidFill>
              <a:srgbClr val="04617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LibreOffice/6.3.6.2$Windows_X86_64 LibreOffice_project/2196df99b074d8a661f4036fca8fa0cbfa33a497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2023-05-23T21:27:11Z</dcterms:created>
  <dc:creator/>
  <dc:description/>
  <dc:language>de-DE</dc:language>
  <cp:lastModifiedBy/>
  <dcterms:modified xsi:type="dcterms:W3CDTF">2023-05-23T23:29:55Z</dcterms:modified>
  <cp:revision>4</cp:revision>
  <dc:subject/>
  <dc:title>Vivid</dc:title>
</cp:coreProperties>
</file>