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78" r:id="rId3"/>
    <p:sldId id="259" r:id="rId4"/>
    <p:sldId id="351" r:id="rId5"/>
    <p:sldId id="377" r:id="rId6"/>
    <p:sldId id="374" r:id="rId7"/>
    <p:sldId id="350" r:id="rId8"/>
    <p:sldId id="373" r:id="rId9"/>
    <p:sldId id="375" r:id="rId10"/>
    <p:sldId id="372" r:id="rId11"/>
    <p:sldId id="269" r:id="rId12"/>
    <p:sldId id="376" r:id="rId13"/>
    <p:sldId id="381" r:id="rId14"/>
    <p:sldId id="380" r:id="rId15"/>
    <p:sldId id="382" r:id="rId16"/>
    <p:sldId id="383" r:id="rId17"/>
    <p:sldId id="36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saki Igarashi" initials="MI" lastIdx="2" clrIdx="0">
    <p:extLst>
      <p:ext uri="{19B8F6BF-5375-455C-9EA6-DF929625EA0E}">
        <p15:presenceInfo xmlns:p15="http://schemas.microsoft.com/office/powerpoint/2012/main" userId="db8aa27fa1617e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5A9F"/>
    <a:srgbClr val="F3A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85714" autoAdjust="0"/>
  </p:normalViewPr>
  <p:slideViewPr>
    <p:cSldViewPr snapToGrid="0">
      <p:cViewPr varScale="1">
        <p:scale>
          <a:sx n="69" d="100"/>
          <a:sy n="6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67A14-96E8-4522-8EFF-861B33F869CF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D1623C93-6545-4A19-ABB0-4199A855A314}">
      <dgm:prSet phldrT="[Texto]"/>
      <dgm:spPr/>
      <dgm:t>
        <a:bodyPr/>
        <a:lstStyle/>
        <a:p>
          <a:r>
            <a:rPr lang="pt-BR" b="0"/>
            <a:t>1</a:t>
          </a:r>
          <a:endParaRPr lang="pt-BR" b="0" dirty="0"/>
        </a:p>
      </dgm:t>
    </dgm:pt>
    <dgm:pt modelId="{8BE6AA5F-DA06-4EFB-810B-A3AD74319096}" type="parTrans" cxnId="{D133E527-D7CA-4E3A-8B20-B3EF2358E5AA}">
      <dgm:prSet/>
      <dgm:spPr/>
      <dgm:t>
        <a:bodyPr/>
        <a:lstStyle/>
        <a:p>
          <a:endParaRPr lang="pt-BR" b="0"/>
        </a:p>
      </dgm:t>
    </dgm:pt>
    <dgm:pt modelId="{3919F91B-BE2A-44A2-B2D1-4ADDB55E4CA4}" type="sibTrans" cxnId="{D133E527-D7CA-4E3A-8B20-B3EF2358E5AA}">
      <dgm:prSet/>
      <dgm:spPr/>
      <dgm:t>
        <a:bodyPr/>
        <a:lstStyle/>
        <a:p>
          <a:endParaRPr lang="pt-BR" b="0"/>
        </a:p>
      </dgm:t>
    </dgm:pt>
    <dgm:pt modelId="{73108039-FAFA-479F-ADAA-18ECD10020B0}">
      <dgm:prSet phldrT="[Texto]"/>
      <dgm:spPr/>
      <dgm:t>
        <a:bodyPr/>
        <a:lstStyle/>
        <a:p>
          <a:r>
            <a:rPr lang="pt-BR" b="0" dirty="0"/>
            <a:t>2</a:t>
          </a:r>
        </a:p>
      </dgm:t>
    </dgm:pt>
    <dgm:pt modelId="{82118D89-7710-4513-8DB1-3E212B6C50A6}" type="parTrans" cxnId="{A1F42EEF-03A3-4F29-952F-8E65E981E771}">
      <dgm:prSet/>
      <dgm:spPr/>
      <dgm:t>
        <a:bodyPr/>
        <a:lstStyle/>
        <a:p>
          <a:endParaRPr lang="pt-BR" b="0"/>
        </a:p>
      </dgm:t>
    </dgm:pt>
    <dgm:pt modelId="{3C62AB6B-F09B-45F2-B4D2-19C177F44283}" type="sibTrans" cxnId="{A1F42EEF-03A3-4F29-952F-8E65E981E771}">
      <dgm:prSet/>
      <dgm:spPr/>
      <dgm:t>
        <a:bodyPr/>
        <a:lstStyle/>
        <a:p>
          <a:endParaRPr lang="pt-BR" b="0"/>
        </a:p>
      </dgm:t>
    </dgm:pt>
    <dgm:pt modelId="{18CA2091-6E13-4A44-8AE5-447A1DEF5F92}">
      <dgm:prSet phldrT="[Texto]"/>
      <dgm:spPr/>
      <dgm:t>
        <a:bodyPr/>
        <a:lstStyle/>
        <a:p>
          <a:r>
            <a:rPr lang="pt-BR" b="0" dirty="0"/>
            <a:t>Gestão Pública e PE</a:t>
          </a:r>
        </a:p>
      </dgm:t>
    </dgm:pt>
    <dgm:pt modelId="{EF06A28A-E371-4B2E-B85E-6EBB597BE9BA}" type="parTrans" cxnId="{C13CCE96-3908-46C3-A128-C283771D4556}">
      <dgm:prSet/>
      <dgm:spPr/>
      <dgm:t>
        <a:bodyPr/>
        <a:lstStyle/>
        <a:p>
          <a:endParaRPr lang="pt-BR" b="0"/>
        </a:p>
      </dgm:t>
    </dgm:pt>
    <dgm:pt modelId="{C60CCCB3-B0E4-4638-8ED1-5A23325B4ADF}" type="sibTrans" cxnId="{C13CCE96-3908-46C3-A128-C283771D4556}">
      <dgm:prSet/>
      <dgm:spPr/>
      <dgm:t>
        <a:bodyPr/>
        <a:lstStyle/>
        <a:p>
          <a:endParaRPr lang="pt-BR" b="0"/>
        </a:p>
      </dgm:t>
    </dgm:pt>
    <dgm:pt modelId="{C0154A9F-3EAC-4FBD-ABBA-609FB48ADCA2}">
      <dgm:prSet phldrT="[Texto]"/>
      <dgm:spPr/>
      <dgm:t>
        <a:bodyPr/>
        <a:lstStyle/>
        <a:p>
          <a:r>
            <a:rPr lang="pt-BR" b="0" dirty="0"/>
            <a:t>Relatórios de Sinais vitais?</a:t>
          </a:r>
        </a:p>
      </dgm:t>
    </dgm:pt>
    <dgm:pt modelId="{97566CDF-F05E-45CB-824C-BE1E31F56813}" type="parTrans" cxnId="{275550CC-D7C3-4DD8-9BAD-93DD34281AF7}">
      <dgm:prSet/>
      <dgm:spPr/>
      <dgm:t>
        <a:bodyPr/>
        <a:lstStyle/>
        <a:p>
          <a:endParaRPr lang="pt-BR" b="0"/>
        </a:p>
      </dgm:t>
    </dgm:pt>
    <dgm:pt modelId="{701981DE-7969-4B8F-99DD-2150107F3EFA}" type="sibTrans" cxnId="{275550CC-D7C3-4DD8-9BAD-93DD34281AF7}">
      <dgm:prSet/>
      <dgm:spPr/>
      <dgm:t>
        <a:bodyPr/>
        <a:lstStyle/>
        <a:p>
          <a:endParaRPr lang="pt-BR" b="0"/>
        </a:p>
      </dgm:t>
    </dgm:pt>
    <dgm:pt modelId="{251FF8FE-FBC0-4492-B03B-9BBCBB0BB032}">
      <dgm:prSet phldrT="[Texto]"/>
      <dgm:spPr/>
      <dgm:t>
        <a:bodyPr/>
        <a:lstStyle/>
        <a:p>
          <a:r>
            <a:rPr lang="pt-BR" b="0" dirty="0"/>
            <a:t>5</a:t>
          </a:r>
        </a:p>
      </dgm:t>
    </dgm:pt>
    <dgm:pt modelId="{0A36148B-2D3D-4221-A389-E045EC796BD1}" type="parTrans" cxnId="{8D8AD327-2968-4906-A987-D715E0279CD9}">
      <dgm:prSet/>
      <dgm:spPr/>
      <dgm:t>
        <a:bodyPr/>
        <a:lstStyle/>
        <a:p>
          <a:endParaRPr lang="pt-BR" b="0"/>
        </a:p>
      </dgm:t>
    </dgm:pt>
    <dgm:pt modelId="{79BDAF22-A165-4664-A3A0-FC36FEFD5FAD}" type="sibTrans" cxnId="{8D8AD327-2968-4906-A987-D715E0279CD9}">
      <dgm:prSet/>
      <dgm:spPr/>
      <dgm:t>
        <a:bodyPr/>
        <a:lstStyle/>
        <a:p>
          <a:endParaRPr lang="pt-BR" b="0"/>
        </a:p>
      </dgm:t>
    </dgm:pt>
    <dgm:pt modelId="{F099991A-9D39-479B-B68A-00F8F5758E48}">
      <dgm:prSet phldrT="[Texto]"/>
      <dgm:spPr/>
      <dgm:t>
        <a:bodyPr/>
        <a:lstStyle/>
        <a:p>
          <a:r>
            <a:rPr lang="pt-BR" b="0" dirty="0"/>
            <a:t>Principais habilidade </a:t>
          </a:r>
          <a:r>
            <a:rPr lang="pt-BR" b="0" dirty="0" err="1"/>
            <a:t>WEForum</a:t>
          </a:r>
          <a:endParaRPr lang="pt-BR" b="0" dirty="0"/>
        </a:p>
      </dgm:t>
    </dgm:pt>
    <dgm:pt modelId="{D2037EAE-1857-425A-A362-7ECD04A83622}" type="parTrans" cxnId="{5F27E567-0A1C-41A0-BD90-D02C6E20FC2E}">
      <dgm:prSet/>
      <dgm:spPr/>
      <dgm:t>
        <a:bodyPr/>
        <a:lstStyle/>
        <a:p>
          <a:endParaRPr lang="pt-BR" b="0"/>
        </a:p>
      </dgm:t>
    </dgm:pt>
    <dgm:pt modelId="{881B3F96-66FD-4CE4-AEE5-0CBE1183FC55}" type="sibTrans" cxnId="{5F27E567-0A1C-41A0-BD90-D02C6E20FC2E}">
      <dgm:prSet/>
      <dgm:spPr/>
      <dgm:t>
        <a:bodyPr/>
        <a:lstStyle/>
        <a:p>
          <a:endParaRPr lang="pt-BR" b="0"/>
        </a:p>
      </dgm:t>
    </dgm:pt>
    <dgm:pt modelId="{894F0967-C992-46C3-8043-93CD047AC9D7}">
      <dgm:prSet phldrT="[Texto]"/>
      <dgm:spPr/>
      <dgm:t>
        <a:bodyPr/>
        <a:lstStyle/>
        <a:p>
          <a:r>
            <a:rPr lang="pt-BR" b="0" dirty="0"/>
            <a:t>4</a:t>
          </a:r>
        </a:p>
      </dgm:t>
    </dgm:pt>
    <dgm:pt modelId="{A740DE4F-DAA1-4596-A17E-C3C1773C6E82}" type="parTrans" cxnId="{9C3BFD01-443F-4AC9-814B-D7D3997DB3BC}">
      <dgm:prSet/>
      <dgm:spPr/>
      <dgm:t>
        <a:bodyPr/>
        <a:lstStyle/>
        <a:p>
          <a:endParaRPr lang="pt-BR" b="0"/>
        </a:p>
      </dgm:t>
    </dgm:pt>
    <dgm:pt modelId="{1A59E64E-1E05-485D-BD8E-43722C88365B}" type="sibTrans" cxnId="{9C3BFD01-443F-4AC9-814B-D7D3997DB3BC}">
      <dgm:prSet/>
      <dgm:spPr/>
      <dgm:t>
        <a:bodyPr/>
        <a:lstStyle/>
        <a:p>
          <a:endParaRPr lang="pt-BR" b="0"/>
        </a:p>
      </dgm:t>
    </dgm:pt>
    <dgm:pt modelId="{E20BE4AB-7CC1-4CEB-A58D-C3C89E0E8319}">
      <dgm:prSet phldrT="[Texto]"/>
      <dgm:spPr/>
      <dgm:t>
        <a:bodyPr/>
        <a:lstStyle/>
        <a:p>
          <a:r>
            <a:rPr lang="pt-BR" b="0" dirty="0"/>
            <a:t>Iniciativas semelhantes</a:t>
          </a:r>
        </a:p>
      </dgm:t>
    </dgm:pt>
    <dgm:pt modelId="{D541B952-E57F-4D13-B2CE-1C85B79AD8CF}" type="parTrans" cxnId="{B223C23A-0373-4A58-BAC5-4E5329CCCACB}">
      <dgm:prSet/>
      <dgm:spPr/>
      <dgm:t>
        <a:bodyPr/>
        <a:lstStyle/>
        <a:p>
          <a:endParaRPr lang="pt-BR" b="0"/>
        </a:p>
      </dgm:t>
    </dgm:pt>
    <dgm:pt modelId="{34BC0D52-9D84-4819-8435-9ED1F6B0D6D6}" type="sibTrans" cxnId="{B223C23A-0373-4A58-BAC5-4E5329CCCACB}">
      <dgm:prSet/>
      <dgm:spPr/>
      <dgm:t>
        <a:bodyPr/>
        <a:lstStyle/>
        <a:p>
          <a:endParaRPr lang="pt-BR" b="0"/>
        </a:p>
      </dgm:t>
    </dgm:pt>
    <dgm:pt modelId="{364ACA7B-4FEA-4FB7-9B80-67BE2A8C4292}">
      <dgm:prSet phldrT="[Texto]"/>
      <dgm:spPr/>
      <dgm:t>
        <a:bodyPr/>
        <a:lstStyle/>
        <a:p>
          <a:r>
            <a:rPr lang="pt-BR" b="0" dirty="0"/>
            <a:t>6</a:t>
          </a:r>
        </a:p>
      </dgm:t>
    </dgm:pt>
    <dgm:pt modelId="{3F57E950-9075-424A-BA1B-FB83DB0E78BA}" type="parTrans" cxnId="{8DC543A6-85C5-45DC-AFFE-B21A1FB9C321}">
      <dgm:prSet/>
      <dgm:spPr/>
      <dgm:t>
        <a:bodyPr/>
        <a:lstStyle/>
        <a:p>
          <a:endParaRPr lang="pt-BR"/>
        </a:p>
      </dgm:t>
    </dgm:pt>
    <dgm:pt modelId="{C8CA81A7-7A7B-4B0A-A3C4-D012E9CAD9BC}" type="sibTrans" cxnId="{8DC543A6-85C5-45DC-AFFE-B21A1FB9C321}">
      <dgm:prSet/>
      <dgm:spPr/>
      <dgm:t>
        <a:bodyPr/>
        <a:lstStyle/>
        <a:p>
          <a:endParaRPr lang="pt-BR"/>
        </a:p>
      </dgm:t>
    </dgm:pt>
    <dgm:pt modelId="{45D0C5D8-2A64-453A-BC59-EF3539B43673}">
      <dgm:prSet phldrT="[Texto]"/>
      <dgm:spPr/>
      <dgm:t>
        <a:bodyPr/>
        <a:lstStyle/>
        <a:p>
          <a:r>
            <a:rPr lang="pt-BR" b="0" dirty="0"/>
            <a:t>Tendência</a:t>
          </a:r>
        </a:p>
      </dgm:t>
    </dgm:pt>
    <dgm:pt modelId="{097212D5-E811-4E46-9CA4-4556DEDFE66A}" type="parTrans" cxnId="{B4E15E22-CB6D-4026-A2A3-74722B7C86C0}">
      <dgm:prSet/>
      <dgm:spPr/>
      <dgm:t>
        <a:bodyPr/>
        <a:lstStyle/>
        <a:p>
          <a:endParaRPr lang="pt-BR"/>
        </a:p>
      </dgm:t>
    </dgm:pt>
    <dgm:pt modelId="{A4EDDCA8-2117-4D2E-8BF9-7C234BCF8AEA}" type="sibTrans" cxnId="{B4E15E22-CB6D-4026-A2A3-74722B7C86C0}">
      <dgm:prSet/>
      <dgm:spPr/>
      <dgm:t>
        <a:bodyPr/>
        <a:lstStyle/>
        <a:p>
          <a:endParaRPr lang="pt-BR"/>
        </a:p>
      </dgm:t>
    </dgm:pt>
    <dgm:pt modelId="{73B0715F-95B0-4B88-B4A6-DCBE563560F2}">
      <dgm:prSet phldrT="[Texto]"/>
      <dgm:spPr/>
      <dgm:t>
        <a:bodyPr/>
        <a:lstStyle/>
        <a:p>
          <a:r>
            <a:rPr lang="pt-BR" b="0" dirty="0"/>
            <a:t>Fonte de Dados</a:t>
          </a:r>
        </a:p>
      </dgm:t>
    </dgm:pt>
    <dgm:pt modelId="{0030065B-C94C-4B26-9B6B-43BBC34CC7BA}" type="parTrans" cxnId="{6D4BB4D9-6494-40DC-877E-B4CA2D2D55DF}">
      <dgm:prSet/>
      <dgm:spPr/>
      <dgm:t>
        <a:bodyPr/>
        <a:lstStyle/>
        <a:p>
          <a:endParaRPr lang="pt-BR"/>
        </a:p>
      </dgm:t>
    </dgm:pt>
    <dgm:pt modelId="{DCAF3F53-B81F-481B-A55F-F637816F9280}" type="sibTrans" cxnId="{6D4BB4D9-6494-40DC-877E-B4CA2D2D55DF}">
      <dgm:prSet/>
      <dgm:spPr/>
      <dgm:t>
        <a:bodyPr/>
        <a:lstStyle/>
        <a:p>
          <a:endParaRPr lang="pt-BR"/>
        </a:p>
      </dgm:t>
    </dgm:pt>
    <dgm:pt modelId="{296E0D8A-370A-428F-9D3B-C0BB96F04BAC}">
      <dgm:prSet phldrT="[Texto]"/>
      <dgm:spPr/>
      <dgm:t>
        <a:bodyPr/>
        <a:lstStyle/>
        <a:p>
          <a:r>
            <a:rPr lang="pt-BR" b="0" dirty="0"/>
            <a:t>3</a:t>
          </a:r>
        </a:p>
      </dgm:t>
    </dgm:pt>
    <dgm:pt modelId="{DA75CF8B-93E3-4A4F-A744-615CBB54ED30}" type="parTrans" cxnId="{D20BAFAB-B08A-4235-91D0-219DA9C87F50}">
      <dgm:prSet/>
      <dgm:spPr/>
      <dgm:t>
        <a:bodyPr/>
        <a:lstStyle/>
        <a:p>
          <a:endParaRPr lang="pt-BR"/>
        </a:p>
      </dgm:t>
    </dgm:pt>
    <dgm:pt modelId="{2A990FBE-54DF-4BDF-86AA-C81CF82CFED6}" type="sibTrans" cxnId="{D20BAFAB-B08A-4235-91D0-219DA9C87F50}">
      <dgm:prSet/>
      <dgm:spPr/>
      <dgm:t>
        <a:bodyPr/>
        <a:lstStyle/>
        <a:p>
          <a:endParaRPr lang="pt-BR"/>
        </a:p>
      </dgm:t>
    </dgm:pt>
    <dgm:pt modelId="{67AC5DFD-0653-4F2D-B1F4-862EB319188D}">
      <dgm:prSet phldrT="[Texto]"/>
      <dgm:spPr/>
      <dgm:t>
        <a:bodyPr/>
        <a:lstStyle/>
        <a:p>
          <a:r>
            <a:rPr lang="pt-BR" b="0" dirty="0"/>
            <a:t>7</a:t>
          </a:r>
        </a:p>
      </dgm:t>
    </dgm:pt>
    <dgm:pt modelId="{A8BA4562-6658-4327-A47D-C21BDB9E9D09}" type="parTrans" cxnId="{0B8C2145-2D45-4712-9D69-1B5B527AD484}">
      <dgm:prSet/>
      <dgm:spPr/>
      <dgm:t>
        <a:bodyPr/>
        <a:lstStyle/>
        <a:p>
          <a:endParaRPr lang="pt-BR"/>
        </a:p>
      </dgm:t>
    </dgm:pt>
    <dgm:pt modelId="{84D4746D-3BC4-42B0-9089-A171ED9D5955}" type="sibTrans" cxnId="{0B8C2145-2D45-4712-9D69-1B5B527AD484}">
      <dgm:prSet/>
      <dgm:spPr/>
      <dgm:t>
        <a:bodyPr/>
        <a:lstStyle/>
        <a:p>
          <a:endParaRPr lang="pt-BR"/>
        </a:p>
      </dgm:t>
    </dgm:pt>
    <dgm:pt modelId="{D668B14B-8269-4E28-B613-3EA40B4295AB}">
      <dgm:prSet phldrT="[Texto]"/>
      <dgm:spPr/>
      <dgm:t>
        <a:bodyPr/>
        <a:lstStyle/>
        <a:p>
          <a:r>
            <a:rPr lang="pt-BR" b="0" dirty="0"/>
            <a:t>RSV2023 (MVP)</a:t>
          </a:r>
        </a:p>
      </dgm:t>
    </dgm:pt>
    <dgm:pt modelId="{74FF81FA-9192-457C-AD9E-A75DA3DFB4FD}" type="parTrans" cxnId="{404D59FE-79D7-4AAB-ACE2-15B37A88E29A}">
      <dgm:prSet/>
      <dgm:spPr/>
      <dgm:t>
        <a:bodyPr/>
        <a:lstStyle/>
        <a:p>
          <a:endParaRPr lang="pt-BR"/>
        </a:p>
      </dgm:t>
    </dgm:pt>
    <dgm:pt modelId="{B7247E78-98F4-4D2B-AB43-B606E54565FF}" type="sibTrans" cxnId="{404D59FE-79D7-4AAB-ACE2-15B37A88E29A}">
      <dgm:prSet/>
      <dgm:spPr/>
      <dgm:t>
        <a:bodyPr/>
        <a:lstStyle/>
        <a:p>
          <a:endParaRPr lang="pt-BR"/>
        </a:p>
      </dgm:t>
    </dgm:pt>
    <dgm:pt modelId="{00CFBDC9-F0CE-4595-9494-008F5D5331BD}">
      <dgm:prSet phldrT="[Texto]"/>
      <dgm:spPr/>
      <dgm:t>
        <a:bodyPr/>
        <a:lstStyle/>
        <a:p>
          <a:r>
            <a:rPr lang="pt-BR" b="0" dirty="0"/>
            <a:t>8</a:t>
          </a:r>
        </a:p>
      </dgm:t>
    </dgm:pt>
    <dgm:pt modelId="{E2097C08-9FE8-4219-A036-ED4F715C834E}" type="parTrans" cxnId="{DD7DF5AD-CDF0-4AA0-870D-47E450C2AA07}">
      <dgm:prSet/>
      <dgm:spPr/>
      <dgm:t>
        <a:bodyPr/>
        <a:lstStyle/>
        <a:p>
          <a:endParaRPr lang="pt-BR"/>
        </a:p>
      </dgm:t>
    </dgm:pt>
    <dgm:pt modelId="{64D9B06E-A3F3-4AFC-BF53-F936A9BA2162}" type="sibTrans" cxnId="{DD7DF5AD-CDF0-4AA0-870D-47E450C2AA07}">
      <dgm:prSet/>
      <dgm:spPr/>
      <dgm:t>
        <a:bodyPr/>
        <a:lstStyle/>
        <a:p>
          <a:endParaRPr lang="pt-BR"/>
        </a:p>
      </dgm:t>
    </dgm:pt>
    <dgm:pt modelId="{981C596C-6BA5-4EEB-8152-20D7EC2CAB6D}">
      <dgm:prSet phldrT="[Texto]"/>
      <dgm:spPr/>
      <dgm:t>
        <a:bodyPr/>
        <a:lstStyle/>
        <a:p>
          <a:r>
            <a:rPr lang="pt-BR" b="0" dirty="0"/>
            <a:t>Próximos passos</a:t>
          </a:r>
        </a:p>
      </dgm:t>
    </dgm:pt>
    <dgm:pt modelId="{029C1FBA-3ACE-48BC-AA0A-975DE513A383}" type="parTrans" cxnId="{4536987D-9A7D-416B-B528-7E16A5602FE1}">
      <dgm:prSet/>
      <dgm:spPr/>
      <dgm:t>
        <a:bodyPr/>
        <a:lstStyle/>
        <a:p>
          <a:endParaRPr lang="pt-BR"/>
        </a:p>
      </dgm:t>
    </dgm:pt>
    <dgm:pt modelId="{8C259DDE-CBC5-4F94-B252-A9BD875CF0F9}" type="sibTrans" cxnId="{4536987D-9A7D-416B-B528-7E16A5602FE1}">
      <dgm:prSet/>
      <dgm:spPr/>
      <dgm:t>
        <a:bodyPr/>
        <a:lstStyle/>
        <a:p>
          <a:endParaRPr lang="pt-BR"/>
        </a:p>
      </dgm:t>
    </dgm:pt>
    <dgm:pt modelId="{4909D9C3-E123-4AAF-A80A-660A94D7F533}">
      <dgm:prSet phldrT="[Texto]"/>
      <dgm:spPr/>
      <dgm:t>
        <a:bodyPr/>
        <a:lstStyle/>
        <a:p>
          <a:r>
            <a:rPr lang="pt-BR" b="0" dirty="0"/>
            <a:t>9</a:t>
          </a:r>
        </a:p>
      </dgm:t>
    </dgm:pt>
    <dgm:pt modelId="{E6BA52B4-864F-42D1-A9F8-4458445988AC}" type="parTrans" cxnId="{98E14658-42E8-496A-B282-26BC0536CFF4}">
      <dgm:prSet/>
      <dgm:spPr/>
      <dgm:t>
        <a:bodyPr/>
        <a:lstStyle/>
        <a:p>
          <a:endParaRPr lang="pt-BR"/>
        </a:p>
      </dgm:t>
    </dgm:pt>
    <dgm:pt modelId="{505E61D3-AEA4-4B6E-9CBF-EC09B3F974E9}" type="sibTrans" cxnId="{98E14658-42E8-496A-B282-26BC0536CFF4}">
      <dgm:prSet/>
      <dgm:spPr/>
      <dgm:t>
        <a:bodyPr/>
        <a:lstStyle/>
        <a:p>
          <a:endParaRPr lang="pt-BR"/>
        </a:p>
      </dgm:t>
    </dgm:pt>
    <dgm:pt modelId="{F3DE435B-DA49-4750-8EDF-F82FECB78BBD}">
      <dgm:prSet phldrT="[Texto]"/>
      <dgm:spPr/>
      <dgm:t>
        <a:bodyPr/>
        <a:lstStyle/>
        <a:p>
          <a:r>
            <a:rPr lang="pt-BR" b="0"/>
            <a:t>Estrutura para os próximos passos</a:t>
          </a:r>
          <a:endParaRPr lang="pt-BR" b="0" dirty="0"/>
        </a:p>
      </dgm:t>
    </dgm:pt>
    <dgm:pt modelId="{C966F76D-C075-4528-A857-850CFD4155B1}" type="parTrans" cxnId="{35E35F94-1A98-45E2-8ED3-A055ABC6473C}">
      <dgm:prSet/>
      <dgm:spPr/>
    </dgm:pt>
    <dgm:pt modelId="{B7E81DDA-B57F-43D8-9BE0-1CE8429AD4E1}" type="sibTrans" cxnId="{35E35F94-1A98-45E2-8ED3-A055ABC6473C}">
      <dgm:prSet/>
      <dgm:spPr/>
    </dgm:pt>
    <dgm:pt modelId="{8BEB498B-4BF1-4CA9-B6EC-AD1C093A189F}" type="pres">
      <dgm:prSet presAssocID="{48767A14-96E8-4522-8EFF-861B33F869CF}" presName="linearFlow" presStyleCnt="0">
        <dgm:presLayoutVars>
          <dgm:dir/>
          <dgm:animLvl val="lvl"/>
          <dgm:resizeHandles val="exact"/>
        </dgm:presLayoutVars>
      </dgm:prSet>
      <dgm:spPr/>
    </dgm:pt>
    <dgm:pt modelId="{ED3E3B75-FF65-43CD-8367-9F92ADFDE85F}" type="pres">
      <dgm:prSet presAssocID="{D1623C93-6545-4A19-ABB0-4199A855A314}" presName="composite" presStyleCnt="0"/>
      <dgm:spPr/>
    </dgm:pt>
    <dgm:pt modelId="{2E727BED-B00F-47AB-AE58-392F64085AEE}" type="pres">
      <dgm:prSet presAssocID="{D1623C93-6545-4A19-ABB0-4199A855A314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411712ED-EF9B-4B88-BF81-15D2B6CC53FB}" type="pres">
      <dgm:prSet presAssocID="{D1623C93-6545-4A19-ABB0-4199A855A314}" presName="descendantText" presStyleLbl="alignAcc1" presStyleIdx="0" presStyleCnt="9">
        <dgm:presLayoutVars>
          <dgm:bulletEnabled val="1"/>
        </dgm:presLayoutVars>
      </dgm:prSet>
      <dgm:spPr/>
    </dgm:pt>
    <dgm:pt modelId="{738ADB76-52F4-4115-B2F4-5B6502A387EC}" type="pres">
      <dgm:prSet presAssocID="{3919F91B-BE2A-44A2-B2D1-4ADDB55E4CA4}" presName="sp" presStyleCnt="0"/>
      <dgm:spPr/>
    </dgm:pt>
    <dgm:pt modelId="{81B7127B-A854-4B1D-97A0-AC4F6262126D}" type="pres">
      <dgm:prSet presAssocID="{73108039-FAFA-479F-ADAA-18ECD10020B0}" presName="composite" presStyleCnt="0"/>
      <dgm:spPr/>
    </dgm:pt>
    <dgm:pt modelId="{82DAB82B-C7FF-4B72-A959-81601F1480B3}" type="pres">
      <dgm:prSet presAssocID="{73108039-FAFA-479F-ADAA-18ECD10020B0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3AFE386B-39C7-4A43-A3EC-346ED68E120F}" type="pres">
      <dgm:prSet presAssocID="{73108039-FAFA-479F-ADAA-18ECD10020B0}" presName="descendantText" presStyleLbl="alignAcc1" presStyleIdx="1" presStyleCnt="9">
        <dgm:presLayoutVars>
          <dgm:bulletEnabled val="1"/>
        </dgm:presLayoutVars>
      </dgm:prSet>
      <dgm:spPr/>
    </dgm:pt>
    <dgm:pt modelId="{FD90FF43-7CDE-4D68-8E47-FC85524C5FA8}" type="pres">
      <dgm:prSet presAssocID="{3C62AB6B-F09B-45F2-B4D2-19C177F44283}" presName="sp" presStyleCnt="0"/>
      <dgm:spPr/>
    </dgm:pt>
    <dgm:pt modelId="{C4FA70D8-F670-45E3-BC5B-C4ED10B3CAD0}" type="pres">
      <dgm:prSet presAssocID="{296E0D8A-370A-428F-9D3B-C0BB96F04BAC}" presName="composite" presStyleCnt="0"/>
      <dgm:spPr/>
    </dgm:pt>
    <dgm:pt modelId="{EDC9BF55-80D2-4E3A-94E1-7C47225F8F41}" type="pres">
      <dgm:prSet presAssocID="{296E0D8A-370A-428F-9D3B-C0BB96F04BAC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C09BE654-5B5A-4789-BEC1-8BC7150E9BCF}" type="pres">
      <dgm:prSet presAssocID="{296E0D8A-370A-428F-9D3B-C0BB96F04BAC}" presName="descendantText" presStyleLbl="alignAcc1" presStyleIdx="2" presStyleCnt="9">
        <dgm:presLayoutVars>
          <dgm:bulletEnabled val="1"/>
        </dgm:presLayoutVars>
      </dgm:prSet>
      <dgm:spPr/>
    </dgm:pt>
    <dgm:pt modelId="{E440FC8C-C667-4E9C-9D44-5552D434F217}" type="pres">
      <dgm:prSet presAssocID="{2A990FBE-54DF-4BDF-86AA-C81CF82CFED6}" presName="sp" presStyleCnt="0"/>
      <dgm:spPr/>
    </dgm:pt>
    <dgm:pt modelId="{4D8C0C3B-8173-4B12-8B49-E23B5A6410D5}" type="pres">
      <dgm:prSet presAssocID="{894F0967-C992-46C3-8043-93CD047AC9D7}" presName="composite" presStyleCnt="0"/>
      <dgm:spPr/>
    </dgm:pt>
    <dgm:pt modelId="{812AD7BC-F27B-4D26-AC7F-1BC3518A1A97}" type="pres">
      <dgm:prSet presAssocID="{894F0967-C992-46C3-8043-93CD047AC9D7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2B698BCE-7467-45AF-8EFE-0A7174ACBE2B}" type="pres">
      <dgm:prSet presAssocID="{894F0967-C992-46C3-8043-93CD047AC9D7}" presName="descendantText" presStyleLbl="alignAcc1" presStyleIdx="3" presStyleCnt="9">
        <dgm:presLayoutVars>
          <dgm:bulletEnabled val="1"/>
        </dgm:presLayoutVars>
      </dgm:prSet>
      <dgm:spPr/>
    </dgm:pt>
    <dgm:pt modelId="{F2C2CF65-8A2D-4653-AE91-EE0BBEDED9F7}" type="pres">
      <dgm:prSet presAssocID="{1A59E64E-1E05-485D-BD8E-43722C88365B}" presName="sp" presStyleCnt="0"/>
      <dgm:spPr/>
    </dgm:pt>
    <dgm:pt modelId="{4A9E0536-7822-43B9-AEAA-A944DC96C730}" type="pres">
      <dgm:prSet presAssocID="{251FF8FE-FBC0-4492-B03B-9BBCBB0BB032}" presName="composite" presStyleCnt="0"/>
      <dgm:spPr/>
    </dgm:pt>
    <dgm:pt modelId="{8CB15FA5-5B75-4175-8CA5-1E609787C441}" type="pres">
      <dgm:prSet presAssocID="{251FF8FE-FBC0-4492-B03B-9BBCBB0BB032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6A36BE81-65A3-40A3-9724-A28DB07C0E2B}" type="pres">
      <dgm:prSet presAssocID="{251FF8FE-FBC0-4492-B03B-9BBCBB0BB032}" presName="descendantText" presStyleLbl="alignAcc1" presStyleIdx="4" presStyleCnt="9">
        <dgm:presLayoutVars>
          <dgm:bulletEnabled val="1"/>
        </dgm:presLayoutVars>
      </dgm:prSet>
      <dgm:spPr/>
    </dgm:pt>
    <dgm:pt modelId="{D8758814-E56C-4F15-87C0-3C81FFC4C3FA}" type="pres">
      <dgm:prSet presAssocID="{79BDAF22-A165-4664-A3A0-FC36FEFD5FAD}" presName="sp" presStyleCnt="0"/>
      <dgm:spPr/>
    </dgm:pt>
    <dgm:pt modelId="{86B48CCE-993E-47BA-921B-F9DDA52C1F27}" type="pres">
      <dgm:prSet presAssocID="{364ACA7B-4FEA-4FB7-9B80-67BE2A8C4292}" presName="composite" presStyleCnt="0"/>
      <dgm:spPr/>
    </dgm:pt>
    <dgm:pt modelId="{98648183-54C0-4C14-8251-F33CCC0C9F28}" type="pres">
      <dgm:prSet presAssocID="{364ACA7B-4FEA-4FB7-9B80-67BE2A8C4292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FE265E51-B2A1-44D9-A1B4-065E73849E51}" type="pres">
      <dgm:prSet presAssocID="{364ACA7B-4FEA-4FB7-9B80-67BE2A8C4292}" presName="descendantText" presStyleLbl="alignAcc1" presStyleIdx="5" presStyleCnt="9">
        <dgm:presLayoutVars>
          <dgm:bulletEnabled val="1"/>
        </dgm:presLayoutVars>
      </dgm:prSet>
      <dgm:spPr/>
    </dgm:pt>
    <dgm:pt modelId="{5DAFE49D-2585-4B32-ABA4-53AB830E89AE}" type="pres">
      <dgm:prSet presAssocID="{C8CA81A7-7A7B-4B0A-A3C4-D012E9CAD9BC}" presName="sp" presStyleCnt="0"/>
      <dgm:spPr/>
    </dgm:pt>
    <dgm:pt modelId="{B6FF47ED-A56A-4D3D-B59B-67BFCC6A2D24}" type="pres">
      <dgm:prSet presAssocID="{67AC5DFD-0653-4F2D-B1F4-862EB319188D}" presName="composite" presStyleCnt="0"/>
      <dgm:spPr/>
    </dgm:pt>
    <dgm:pt modelId="{150A1F9C-E96F-4631-9766-A96D29E1D6DB}" type="pres">
      <dgm:prSet presAssocID="{67AC5DFD-0653-4F2D-B1F4-862EB319188D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80D2200A-EFD4-4AF8-89F0-8D6412E9D609}" type="pres">
      <dgm:prSet presAssocID="{67AC5DFD-0653-4F2D-B1F4-862EB319188D}" presName="descendantText" presStyleLbl="alignAcc1" presStyleIdx="6" presStyleCnt="9">
        <dgm:presLayoutVars>
          <dgm:bulletEnabled val="1"/>
        </dgm:presLayoutVars>
      </dgm:prSet>
      <dgm:spPr/>
    </dgm:pt>
    <dgm:pt modelId="{DE8A78FD-BC30-4E9C-AAF2-3CE3290689E4}" type="pres">
      <dgm:prSet presAssocID="{84D4746D-3BC4-42B0-9089-A171ED9D5955}" presName="sp" presStyleCnt="0"/>
      <dgm:spPr/>
    </dgm:pt>
    <dgm:pt modelId="{F5BBCFBE-4887-4A75-A5C5-2C77061E21FB}" type="pres">
      <dgm:prSet presAssocID="{00CFBDC9-F0CE-4595-9494-008F5D5331BD}" presName="composite" presStyleCnt="0"/>
      <dgm:spPr/>
    </dgm:pt>
    <dgm:pt modelId="{35B23E72-5E54-40F0-A914-1707018E23EF}" type="pres">
      <dgm:prSet presAssocID="{00CFBDC9-F0CE-4595-9494-008F5D5331BD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94B6989A-16AD-4F42-A5EA-7C838670BD08}" type="pres">
      <dgm:prSet presAssocID="{00CFBDC9-F0CE-4595-9494-008F5D5331BD}" presName="descendantText" presStyleLbl="alignAcc1" presStyleIdx="7" presStyleCnt="9">
        <dgm:presLayoutVars>
          <dgm:bulletEnabled val="1"/>
        </dgm:presLayoutVars>
      </dgm:prSet>
      <dgm:spPr/>
    </dgm:pt>
    <dgm:pt modelId="{2528E2A7-C1D2-43EA-921C-B5BA545C6DC9}" type="pres">
      <dgm:prSet presAssocID="{64D9B06E-A3F3-4AFC-BF53-F936A9BA2162}" presName="sp" presStyleCnt="0"/>
      <dgm:spPr/>
    </dgm:pt>
    <dgm:pt modelId="{FFACBD42-E012-4C14-9611-87D53B570FDE}" type="pres">
      <dgm:prSet presAssocID="{4909D9C3-E123-4AAF-A80A-660A94D7F533}" presName="composite" presStyleCnt="0"/>
      <dgm:spPr/>
    </dgm:pt>
    <dgm:pt modelId="{9C95B680-F014-4CFE-B67E-8160E3098C27}" type="pres">
      <dgm:prSet presAssocID="{4909D9C3-E123-4AAF-A80A-660A94D7F533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5F9EDD11-F06C-4204-B8D0-F05381B5BEBD}" type="pres">
      <dgm:prSet presAssocID="{4909D9C3-E123-4AAF-A80A-660A94D7F533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9C3BFD01-443F-4AC9-814B-D7D3997DB3BC}" srcId="{48767A14-96E8-4522-8EFF-861B33F869CF}" destId="{894F0967-C992-46C3-8043-93CD047AC9D7}" srcOrd="3" destOrd="0" parTransId="{A740DE4F-DAA1-4596-A17E-C3C1773C6E82}" sibTransId="{1A59E64E-1E05-485D-BD8E-43722C88365B}"/>
    <dgm:cxn modelId="{9419AC05-3AA7-4CFB-9561-A6575B710731}" type="presOf" srcId="{251FF8FE-FBC0-4492-B03B-9BBCBB0BB032}" destId="{8CB15FA5-5B75-4175-8CA5-1E609787C441}" srcOrd="0" destOrd="0" presId="urn:microsoft.com/office/officeart/2005/8/layout/chevron2"/>
    <dgm:cxn modelId="{B4E15E22-CB6D-4026-A2A3-74722B7C86C0}" srcId="{364ACA7B-4FEA-4FB7-9B80-67BE2A8C4292}" destId="{45D0C5D8-2A64-453A-BC59-EF3539B43673}" srcOrd="0" destOrd="0" parTransId="{097212D5-E811-4E46-9CA4-4556DEDFE66A}" sibTransId="{A4EDDCA8-2117-4D2E-8BF9-7C234BCF8AEA}"/>
    <dgm:cxn modelId="{8D8AD327-2968-4906-A987-D715E0279CD9}" srcId="{48767A14-96E8-4522-8EFF-861B33F869CF}" destId="{251FF8FE-FBC0-4492-B03B-9BBCBB0BB032}" srcOrd="4" destOrd="0" parTransId="{0A36148B-2D3D-4221-A389-E045EC796BD1}" sibTransId="{79BDAF22-A165-4664-A3A0-FC36FEFD5FAD}"/>
    <dgm:cxn modelId="{D133E527-D7CA-4E3A-8B20-B3EF2358E5AA}" srcId="{48767A14-96E8-4522-8EFF-861B33F869CF}" destId="{D1623C93-6545-4A19-ABB0-4199A855A314}" srcOrd="0" destOrd="0" parTransId="{8BE6AA5F-DA06-4EFB-810B-A3AD74319096}" sibTransId="{3919F91B-BE2A-44A2-B2D1-4ADDB55E4CA4}"/>
    <dgm:cxn modelId="{58CCD536-595C-4527-AD3C-4490F2912A7E}" type="presOf" srcId="{296E0D8A-370A-428F-9D3B-C0BB96F04BAC}" destId="{EDC9BF55-80D2-4E3A-94E1-7C47225F8F41}" srcOrd="0" destOrd="0" presId="urn:microsoft.com/office/officeart/2005/8/layout/chevron2"/>
    <dgm:cxn modelId="{B223C23A-0373-4A58-BAC5-4E5329CCCACB}" srcId="{251FF8FE-FBC0-4492-B03B-9BBCBB0BB032}" destId="{E20BE4AB-7CC1-4CEB-A58D-C3C89E0E8319}" srcOrd="0" destOrd="0" parTransId="{D541B952-E57F-4D13-B2CE-1C85B79AD8CF}" sibTransId="{34BC0D52-9D84-4819-8435-9ED1F6B0D6D6}"/>
    <dgm:cxn modelId="{CFCF553C-7223-4314-9B44-0D2A08C054BF}" type="presOf" srcId="{F3DE435B-DA49-4750-8EDF-F82FECB78BBD}" destId="{5F9EDD11-F06C-4204-B8D0-F05381B5BEBD}" srcOrd="0" destOrd="0" presId="urn:microsoft.com/office/officeart/2005/8/layout/chevron2"/>
    <dgm:cxn modelId="{48D9D13E-40AE-413E-8CC0-D269770CFCB0}" type="presOf" srcId="{364ACA7B-4FEA-4FB7-9B80-67BE2A8C4292}" destId="{98648183-54C0-4C14-8251-F33CCC0C9F28}" srcOrd="0" destOrd="0" presId="urn:microsoft.com/office/officeart/2005/8/layout/chevron2"/>
    <dgm:cxn modelId="{0B8C2145-2D45-4712-9D69-1B5B527AD484}" srcId="{48767A14-96E8-4522-8EFF-861B33F869CF}" destId="{67AC5DFD-0653-4F2D-B1F4-862EB319188D}" srcOrd="6" destOrd="0" parTransId="{A8BA4562-6658-4327-A47D-C21BDB9E9D09}" sibTransId="{84D4746D-3BC4-42B0-9089-A171ED9D5955}"/>
    <dgm:cxn modelId="{5F27E567-0A1C-41A0-BD90-D02C6E20FC2E}" srcId="{296E0D8A-370A-428F-9D3B-C0BB96F04BAC}" destId="{F099991A-9D39-479B-B68A-00F8F5758E48}" srcOrd="0" destOrd="0" parTransId="{D2037EAE-1857-425A-A362-7ECD04A83622}" sibTransId="{881B3F96-66FD-4CE4-AEE5-0CBE1183FC55}"/>
    <dgm:cxn modelId="{A728F048-238A-485D-8DA1-8BEDA7EE8EDC}" type="presOf" srcId="{C0154A9F-3EAC-4FBD-ABBA-609FB48ADCA2}" destId="{411712ED-EF9B-4B88-BF81-15D2B6CC53FB}" srcOrd="0" destOrd="0" presId="urn:microsoft.com/office/officeart/2005/8/layout/chevron2"/>
    <dgm:cxn modelId="{F5952249-E55E-49D3-A4FD-A4D033FB4A8C}" type="presOf" srcId="{73B0715F-95B0-4B88-B4A6-DCBE563560F2}" destId="{3AFE386B-39C7-4A43-A3EC-346ED68E120F}" srcOrd="0" destOrd="0" presId="urn:microsoft.com/office/officeart/2005/8/layout/chevron2"/>
    <dgm:cxn modelId="{6B5D116C-7F14-41A4-A00A-4B83797863FA}" type="presOf" srcId="{981C596C-6BA5-4EEB-8152-20D7EC2CAB6D}" destId="{94B6989A-16AD-4F42-A5EA-7C838670BD08}" srcOrd="0" destOrd="0" presId="urn:microsoft.com/office/officeart/2005/8/layout/chevron2"/>
    <dgm:cxn modelId="{74EA9352-9539-4336-8968-CCD79F120829}" type="presOf" srcId="{894F0967-C992-46C3-8043-93CD047AC9D7}" destId="{812AD7BC-F27B-4D26-AC7F-1BC3518A1A97}" srcOrd="0" destOrd="0" presId="urn:microsoft.com/office/officeart/2005/8/layout/chevron2"/>
    <dgm:cxn modelId="{98E14658-42E8-496A-B282-26BC0536CFF4}" srcId="{48767A14-96E8-4522-8EFF-861B33F869CF}" destId="{4909D9C3-E123-4AAF-A80A-660A94D7F533}" srcOrd="8" destOrd="0" parTransId="{E6BA52B4-864F-42D1-A9F8-4458445988AC}" sibTransId="{505E61D3-AEA4-4B6E-9CBF-EC09B3F974E9}"/>
    <dgm:cxn modelId="{4536987D-9A7D-416B-B528-7E16A5602FE1}" srcId="{00CFBDC9-F0CE-4595-9494-008F5D5331BD}" destId="{981C596C-6BA5-4EEB-8152-20D7EC2CAB6D}" srcOrd="0" destOrd="0" parTransId="{029C1FBA-3ACE-48BC-AA0A-975DE513A383}" sibTransId="{8C259DDE-CBC5-4F94-B252-A9BD875CF0F9}"/>
    <dgm:cxn modelId="{08D38B84-1DD3-41E6-B574-B1108A7E90EA}" type="presOf" srcId="{00CFBDC9-F0CE-4595-9494-008F5D5331BD}" destId="{35B23E72-5E54-40F0-A914-1707018E23EF}" srcOrd="0" destOrd="0" presId="urn:microsoft.com/office/officeart/2005/8/layout/chevron2"/>
    <dgm:cxn modelId="{7A397689-6C61-414C-88F0-0F9522889E30}" type="presOf" srcId="{45D0C5D8-2A64-453A-BC59-EF3539B43673}" destId="{FE265E51-B2A1-44D9-A1B4-065E73849E51}" srcOrd="0" destOrd="0" presId="urn:microsoft.com/office/officeart/2005/8/layout/chevron2"/>
    <dgm:cxn modelId="{35E35F94-1A98-45E2-8ED3-A055ABC6473C}" srcId="{4909D9C3-E123-4AAF-A80A-660A94D7F533}" destId="{F3DE435B-DA49-4750-8EDF-F82FECB78BBD}" srcOrd="0" destOrd="0" parTransId="{C966F76D-C075-4528-A857-850CFD4155B1}" sibTransId="{B7E81DDA-B57F-43D8-9BE0-1CE8429AD4E1}"/>
    <dgm:cxn modelId="{C13CCE96-3908-46C3-A128-C283771D4556}" srcId="{894F0967-C992-46C3-8043-93CD047AC9D7}" destId="{18CA2091-6E13-4A44-8AE5-447A1DEF5F92}" srcOrd="0" destOrd="0" parTransId="{EF06A28A-E371-4B2E-B85E-6EBB597BE9BA}" sibTransId="{C60CCCB3-B0E4-4638-8ED1-5A23325B4ADF}"/>
    <dgm:cxn modelId="{5E257399-957D-495F-8408-3D9BAD6022E0}" type="presOf" srcId="{D668B14B-8269-4E28-B613-3EA40B4295AB}" destId="{80D2200A-EFD4-4AF8-89F0-8D6412E9D609}" srcOrd="0" destOrd="0" presId="urn:microsoft.com/office/officeart/2005/8/layout/chevron2"/>
    <dgm:cxn modelId="{6395BFA2-24BB-4E9C-9F1A-15E2158FB942}" type="presOf" srcId="{F099991A-9D39-479B-B68A-00F8F5758E48}" destId="{C09BE654-5B5A-4789-BEC1-8BC7150E9BCF}" srcOrd="0" destOrd="0" presId="urn:microsoft.com/office/officeart/2005/8/layout/chevron2"/>
    <dgm:cxn modelId="{8DC543A6-85C5-45DC-AFFE-B21A1FB9C321}" srcId="{48767A14-96E8-4522-8EFF-861B33F869CF}" destId="{364ACA7B-4FEA-4FB7-9B80-67BE2A8C4292}" srcOrd="5" destOrd="0" parTransId="{3F57E950-9075-424A-BA1B-FB83DB0E78BA}" sibTransId="{C8CA81A7-7A7B-4B0A-A3C4-D012E9CAD9BC}"/>
    <dgm:cxn modelId="{D20BAFAB-B08A-4235-91D0-219DA9C87F50}" srcId="{48767A14-96E8-4522-8EFF-861B33F869CF}" destId="{296E0D8A-370A-428F-9D3B-C0BB96F04BAC}" srcOrd="2" destOrd="0" parTransId="{DA75CF8B-93E3-4A4F-A744-615CBB54ED30}" sibTransId="{2A990FBE-54DF-4BDF-86AA-C81CF82CFED6}"/>
    <dgm:cxn modelId="{DD7DF5AD-CDF0-4AA0-870D-47E450C2AA07}" srcId="{48767A14-96E8-4522-8EFF-861B33F869CF}" destId="{00CFBDC9-F0CE-4595-9494-008F5D5331BD}" srcOrd="7" destOrd="0" parTransId="{E2097C08-9FE8-4219-A036-ED4F715C834E}" sibTransId="{64D9B06E-A3F3-4AFC-BF53-F936A9BA2162}"/>
    <dgm:cxn modelId="{489286C5-570E-4BA3-8077-09C65C7CCADF}" type="presOf" srcId="{48767A14-96E8-4522-8EFF-861B33F869CF}" destId="{8BEB498B-4BF1-4CA9-B6EC-AD1C093A189F}" srcOrd="0" destOrd="0" presId="urn:microsoft.com/office/officeart/2005/8/layout/chevron2"/>
    <dgm:cxn modelId="{4D4D17C6-9A17-4564-A7FB-10216E78314A}" type="presOf" srcId="{73108039-FAFA-479F-ADAA-18ECD10020B0}" destId="{82DAB82B-C7FF-4B72-A959-81601F1480B3}" srcOrd="0" destOrd="0" presId="urn:microsoft.com/office/officeart/2005/8/layout/chevron2"/>
    <dgm:cxn modelId="{275550CC-D7C3-4DD8-9BAD-93DD34281AF7}" srcId="{D1623C93-6545-4A19-ABB0-4199A855A314}" destId="{C0154A9F-3EAC-4FBD-ABBA-609FB48ADCA2}" srcOrd="0" destOrd="0" parTransId="{97566CDF-F05E-45CB-824C-BE1E31F56813}" sibTransId="{701981DE-7969-4B8F-99DD-2150107F3EFA}"/>
    <dgm:cxn modelId="{1C84B3D3-9518-4201-B7BB-B914AF9869C5}" type="presOf" srcId="{18CA2091-6E13-4A44-8AE5-447A1DEF5F92}" destId="{2B698BCE-7467-45AF-8EFE-0A7174ACBE2B}" srcOrd="0" destOrd="0" presId="urn:microsoft.com/office/officeart/2005/8/layout/chevron2"/>
    <dgm:cxn modelId="{6D4BB4D9-6494-40DC-877E-B4CA2D2D55DF}" srcId="{73108039-FAFA-479F-ADAA-18ECD10020B0}" destId="{73B0715F-95B0-4B88-B4A6-DCBE563560F2}" srcOrd="0" destOrd="0" parTransId="{0030065B-C94C-4B26-9B6B-43BBC34CC7BA}" sibTransId="{DCAF3F53-B81F-481B-A55F-F637816F9280}"/>
    <dgm:cxn modelId="{4C287BDC-6C94-48CD-9E04-1F058ABED292}" type="presOf" srcId="{D1623C93-6545-4A19-ABB0-4199A855A314}" destId="{2E727BED-B00F-47AB-AE58-392F64085AEE}" srcOrd="0" destOrd="0" presId="urn:microsoft.com/office/officeart/2005/8/layout/chevron2"/>
    <dgm:cxn modelId="{A1F42EEF-03A3-4F29-952F-8E65E981E771}" srcId="{48767A14-96E8-4522-8EFF-861B33F869CF}" destId="{73108039-FAFA-479F-ADAA-18ECD10020B0}" srcOrd="1" destOrd="0" parTransId="{82118D89-7710-4513-8DB1-3E212B6C50A6}" sibTransId="{3C62AB6B-F09B-45F2-B4D2-19C177F44283}"/>
    <dgm:cxn modelId="{93BC45F8-48C4-4BEC-A7ED-D8BBC62A17A0}" type="presOf" srcId="{E20BE4AB-7CC1-4CEB-A58D-C3C89E0E8319}" destId="{6A36BE81-65A3-40A3-9724-A28DB07C0E2B}" srcOrd="0" destOrd="0" presId="urn:microsoft.com/office/officeart/2005/8/layout/chevron2"/>
    <dgm:cxn modelId="{9BB0F1FD-7F5C-427D-970D-374E1D2827B8}" type="presOf" srcId="{67AC5DFD-0653-4F2D-B1F4-862EB319188D}" destId="{150A1F9C-E96F-4631-9766-A96D29E1D6DB}" srcOrd="0" destOrd="0" presId="urn:microsoft.com/office/officeart/2005/8/layout/chevron2"/>
    <dgm:cxn modelId="{404D59FE-79D7-4AAB-ACE2-15B37A88E29A}" srcId="{67AC5DFD-0653-4F2D-B1F4-862EB319188D}" destId="{D668B14B-8269-4E28-B613-3EA40B4295AB}" srcOrd="0" destOrd="0" parTransId="{74FF81FA-9192-457C-AD9E-A75DA3DFB4FD}" sibTransId="{B7247E78-98F4-4D2B-AB43-B606E54565FF}"/>
    <dgm:cxn modelId="{1DB29DFF-443D-449D-A9EF-FB04CD21D776}" type="presOf" srcId="{4909D9C3-E123-4AAF-A80A-660A94D7F533}" destId="{9C95B680-F014-4CFE-B67E-8160E3098C27}" srcOrd="0" destOrd="0" presId="urn:microsoft.com/office/officeart/2005/8/layout/chevron2"/>
    <dgm:cxn modelId="{2863FDED-658E-4A41-8F1B-543ED3C1E0FB}" type="presParOf" srcId="{8BEB498B-4BF1-4CA9-B6EC-AD1C093A189F}" destId="{ED3E3B75-FF65-43CD-8367-9F92ADFDE85F}" srcOrd="0" destOrd="0" presId="urn:microsoft.com/office/officeart/2005/8/layout/chevron2"/>
    <dgm:cxn modelId="{51535321-71C5-49C6-9AB1-51A279A04A2A}" type="presParOf" srcId="{ED3E3B75-FF65-43CD-8367-9F92ADFDE85F}" destId="{2E727BED-B00F-47AB-AE58-392F64085AEE}" srcOrd="0" destOrd="0" presId="urn:microsoft.com/office/officeart/2005/8/layout/chevron2"/>
    <dgm:cxn modelId="{36040B75-DCC1-467A-A837-59CE875BD05A}" type="presParOf" srcId="{ED3E3B75-FF65-43CD-8367-9F92ADFDE85F}" destId="{411712ED-EF9B-4B88-BF81-15D2B6CC53FB}" srcOrd="1" destOrd="0" presId="urn:microsoft.com/office/officeart/2005/8/layout/chevron2"/>
    <dgm:cxn modelId="{137054A6-1B6E-40FB-B6C7-D9880D5D5480}" type="presParOf" srcId="{8BEB498B-4BF1-4CA9-B6EC-AD1C093A189F}" destId="{738ADB76-52F4-4115-B2F4-5B6502A387EC}" srcOrd="1" destOrd="0" presId="urn:microsoft.com/office/officeart/2005/8/layout/chevron2"/>
    <dgm:cxn modelId="{476FA643-4144-4CB1-94AE-F58EAB11312F}" type="presParOf" srcId="{8BEB498B-4BF1-4CA9-B6EC-AD1C093A189F}" destId="{81B7127B-A854-4B1D-97A0-AC4F6262126D}" srcOrd="2" destOrd="0" presId="urn:microsoft.com/office/officeart/2005/8/layout/chevron2"/>
    <dgm:cxn modelId="{B6A2439B-9F5C-4618-9AE7-9EF42EE3C503}" type="presParOf" srcId="{81B7127B-A854-4B1D-97A0-AC4F6262126D}" destId="{82DAB82B-C7FF-4B72-A959-81601F1480B3}" srcOrd="0" destOrd="0" presId="urn:microsoft.com/office/officeart/2005/8/layout/chevron2"/>
    <dgm:cxn modelId="{E36979B2-7F69-4024-AB6B-D6BA4B919007}" type="presParOf" srcId="{81B7127B-A854-4B1D-97A0-AC4F6262126D}" destId="{3AFE386B-39C7-4A43-A3EC-346ED68E120F}" srcOrd="1" destOrd="0" presId="urn:microsoft.com/office/officeart/2005/8/layout/chevron2"/>
    <dgm:cxn modelId="{A7ADC3A0-2F09-4304-ACFD-8F04D44FCA1B}" type="presParOf" srcId="{8BEB498B-4BF1-4CA9-B6EC-AD1C093A189F}" destId="{FD90FF43-7CDE-4D68-8E47-FC85524C5FA8}" srcOrd="3" destOrd="0" presId="urn:microsoft.com/office/officeart/2005/8/layout/chevron2"/>
    <dgm:cxn modelId="{AFBB1DC7-EF2A-4E05-A85A-E0C43DB412C0}" type="presParOf" srcId="{8BEB498B-4BF1-4CA9-B6EC-AD1C093A189F}" destId="{C4FA70D8-F670-45E3-BC5B-C4ED10B3CAD0}" srcOrd="4" destOrd="0" presId="urn:microsoft.com/office/officeart/2005/8/layout/chevron2"/>
    <dgm:cxn modelId="{71FE1B97-4EDF-45E6-919B-3E2FE493E808}" type="presParOf" srcId="{C4FA70D8-F670-45E3-BC5B-C4ED10B3CAD0}" destId="{EDC9BF55-80D2-4E3A-94E1-7C47225F8F41}" srcOrd="0" destOrd="0" presId="urn:microsoft.com/office/officeart/2005/8/layout/chevron2"/>
    <dgm:cxn modelId="{4CC7A21E-A637-46FE-8F61-BC40350AF0EB}" type="presParOf" srcId="{C4FA70D8-F670-45E3-BC5B-C4ED10B3CAD0}" destId="{C09BE654-5B5A-4789-BEC1-8BC7150E9BCF}" srcOrd="1" destOrd="0" presId="urn:microsoft.com/office/officeart/2005/8/layout/chevron2"/>
    <dgm:cxn modelId="{7D589B21-BF8E-41EF-B0CD-40C56B520656}" type="presParOf" srcId="{8BEB498B-4BF1-4CA9-B6EC-AD1C093A189F}" destId="{E440FC8C-C667-4E9C-9D44-5552D434F217}" srcOrd="5" destOrd="0" presId="urn:microsoft.com/office/officeart/2005/8/layout/chevron2"/>
    <dgm:cxn modelId="{67B83B3E-EF24-461D-AD32-5444BE95CDA7}" type="presParOf" srcId="{8BEB498B-4BF1-4CA9-B6EC-AD1C093A189F}" destId="{4D8C0C3B-8173-4B12-8B49-E23B5A6410D5}" srcOrd="6" destOrd="0" presId="urn:microsoft.com/office/officeart/2005/8/layout/chevron2"/>
    <dgm:cxn modelId="{EE82F83D-0209-4559-982A-08F3922C17E2}" type="presParOf" srcId="{4D8C0C3B-8173-4B12-8B49-E23B5A6410D5}" destId="{812AD7BC-F27B-4D26-AC7F-1BC3518A1A97}" srcOrd="0" destOrd="0" presId="urn:microsoft.com/office/officeart/2005/8/layout/chevron2"/>
    <dgm:cxn modelId="{343DF8C0-EDF2-4AC2-A5C8-08C0ABB6E944}" type="presParOf" srcId="{4D8C0C3B-8173-4B12-8B49-E23B5A6410D5}" destId="{2B698BCE-7467-45AF-8EFE-0A7174ACBE2B}" srcOrd="1" destOrd="0" presId="urn:microsoft.com/office/officeart/2005/8/layout/chevron2"/>
    <dgm:cxn modelId="{55125E63-5FE4-4B70-A6FD-4E10506ADCA0}" type="presParOf" srcId="{8BEB498B-4BF1-4CA9-B6EC-AD1C093A189F}" destId="{F2C2CF65-8A2D-4653-AE91-EE0BBEDED9F7}" srcOrd="7" destOrd="0" presId="urn:microsoft.com/office/officeart/2005/8/layout/chevron2"/>
    <dgm:cxn modelId="{7F899AA1-C640-4B6C-AC9E-E124C4E9179D}" type="presParOf" srcId="{8BEB498B-4BF1-4CA9-B6EC-AD1C093A189F}" destId="{4A9E0536-7822-43B9-AEAA-A944DC96C730}" srcOrd="8" destOrd="0" presId="urn:microsoft.com/office/officeart/2005/8/layout/chevron2"/>
    <dgm:cxn modelId="{7C8E8354-57FC-4EEF-BEAD-83321413195B}" type="presParOf" srcId="{4A9E0536-7822-43B9-AEAA-A944DC96C730}" destId="{8CB15FA5-5B75-4175-8CA5-1E609787C441}" srcOrd="0" destOrd="0" presId="urn:microsoft.com/office/officeart/2005/8/layout/chevron2"/>
    <dgm:cxn modelId="{8D2C5DD9-6C2A-43BE-8D61-3FB8C8A539C3}" type="presParOf" srcId="{4A9E0536-7822-43B9-AEAA-A944DC96C730}" destId="{6A36BE81-65A3-40A3-9724-A28DB07C0E2B}" srcOrd="1" destOrd="0" presId="urn:microsoft.com/office/officeart/2005/8/layout/chevron2"/>
    <dgm:cxn modelId="{993D369A-D5DB-4980-BDF1-877E90AB884E}" type="presParOf" srcId="{8BEB498B-4BF1-4CA9-B6EC-AD1C093A189F}" destId="{D8758814-E56C-4F15-87C0-3C81FFC4C3FA}" srcOrd="9" destOrd="0" presId="urn:microsoft.com/office/officeart/2005/8/layout/chevron2"/>
    <dgm:cxn modelId="{27863727-F493-4FED-B5C6-6D304780A343}" type="presParOf" srcId="{8BEB498B-4BF1-4CA9-B6EC-AD1C093A189F}" destId="{86B48CCE-993E-47BA-921B-F9DDA52C1F27}" srcOrd="10" destOrd="0" presId="urn:microsoft.com/office/officeart/2005/8/layout/chevron2"/>
    <dgm:cxn modelId="{91ECACB1-3BE8-4B34-AB61-B84C9029AC8B}" type="presParOf" srcId="{86B48CCE-993E-47BA-921B-F9DDA52C1F27}" destId="{98648183-54C0-4C14-8251-F33CCC0C9F28}" srcOrd="0" destOrd="0" presId="urn:microsoft.com/office/officeart/2005/8/layout/chevron2"/>
    <dgm:cxn modelId="{B10A65C9-D1DF-464B-A089-C543E092753D}" type="presParOf" srcId="{86B48CCE-993E-47BA-921B-F9DDA52C1F27}" destId="{FE265E51-B2A1-44D9-A1B4-065E73849E51}" srcOrd="1" destOrd="0" presId="urn:microsoft.com/office/officeart/2005/8/layout/chevron2"/>
    <dgm:cxn modelId="{D324E191-FAA7-4F21-80DD-8A56658EB8C6}" type="presParOf" srcId="{8BEB498B-4BF1-4CA9-B6EC-AD1C093A189F}" destId="{5DAFE49D-2585-4B32-ABA4-53AB830E89AE}" srcOrd="11" destOrd="0" presId="urn:microsoft.com/office/officeart/2005/8/layout/chevron2"/>
    <dgm:cxn modelId="{29641C41-141E-4A95-8CA0-27E60453AB6D}" type="presParOf" srcId="{8BEB498B-4BF1-4CA9-B6EC-AD1C093A189F}" destId="{B6FF47ED-A56A-4D3D-B59B-67BFCC6A2D24}" srcOrd="12" destOrd="0" presId="urn:microsoft.com/office/officeart/2005/8/layout/chevron2"/>
    <dgm:cxn modelId="{A580B7FA-9514-4A4F-8EEE-1C4BEA1DCF91}" type="presParOf" srcId="{B6FF47ED-A56A-4D3D-B59B-67BFCC6A2D24}" destId="{150A1F9C-E96F-4631-9766-A96D29E1D6DB}" srcOrd="0" destOrd="0" presId="urn:microsoft.com/office/officeart/2005/8/layout/chevron2"/>
    <dgm:cxn modelId="{D94EBB85-DE16-4473-8910-59FAE15922C9}" type="presParOf" srcId="{B6FF47ED-A56A-4D3D-B59B-67BFCC6A2D24}" destId="{80D2200A-EFD4-4AF8-89F0-8D6412E9D609}" srcOrd="1" destOrd="0" presId="urn:microsoft.com/office/officeart/2005/8/layout/chevron2"/>
    <dgm:cxn modelId="{25DFBC4E-DD32-4DD0-9159-31D3D3D1C0E8}" type="presParOf" srcId="{8BEB498B-4BF1-4CA9-B6EC-AD1C093A189F}" destId="{DE8A78FD-BC30-4E9C-AAF2-3CE3290689E4}" srcOrd="13" destOrd="0" presId="urn:microsoft.com/office/officeart/2005/8/layout/chevron2"/>
    <dgm:cxn modelId="{E24A6309-6AD4-487E-860C-425089F12C76}" type="presParOf" srcId="{8BEB498B-4BF1-4CA9-B6EC-AD1C093A189F}" destId="{F5BBCFBE-4887-4A75-A5C5-2C77061E21FB}" srcOrd="14" destOrd="0" presId="urn:microsoft.com/office/officeart/2005/8/layout/chevron2"/>
    <dgm:cxn modelId="{22022C97-EC63-495E-9A75-F180122EC059}" type="presParOf" srcId="{F5BBCFBE-4887-4A75-A5C5-2C77061E21FB}" destId="{35B23E72-5E54-40F0-A914-1707018E23EF}" srcOrd="0" destOrd="0" presId="urn:microsoft.com/office/officeart/2005/8/layout/chevron2"/>
    <dgm:cxn modelId="{507C5577-BA64-4BA7-BBB4-D99D2692E0A3}" type="presParOf" srcId="{F5BBCFBE-4887-4A75-A5C5-2C77061E21FB}" destId="{94B6989A-16AD-4F42-A5EA-7C838670BD08}" srcOrd="1" destOrd="0" presId="urn:microsoft.com/office/officeart/2005/8/layout/chevron2"/>
    <dgm:cxn modelId="{1CC2356E-E083-4EC4-8284-BD2E469552DF}" type="presParOf" srcId="{8BEB498B-4BF1-4CA9-B6EC-AD1C093A189F}" destId="{2528E2A7-C1D2-43EA-921C-B5BA545C6DC9}" srcOrd="15" destOrd="0" presId="urn:microsoft.com/office/officeart/2005/8/layout/chevron2"/>
    <dgm:cxn modelId="{CE5A5EC7-9B2F-418F-9B85-6FA0B0A98FD7}" type="presParOf" srcId="{8BEB498B-4BF1-4CA9-B6EC-AD1C093A189F}" destId="{FFACBD42-E012-4C14-9611-87D53B570FDE}" srcOrd="16" destOrd="0" presId="urn:microsoft.com/office/officeart/2005/8/layout/chevron2"/>
    <dgm:cxn modelId="{F7596168-752A-4943-8B63-639E9DAE40AE}" type="presParOf" srcId="{FFACBD42-E012-4C14-9611-87D53B570FDE}" destId="{9C95B680-F014-4CFE-B67E-8160E3098C27}" srcOrd="0" destOrd="0" presId="urn:microsoft.com/office/officeart/2005/8/layout/chevron2"/>
    <dgm:cxn modelId="{F230DBE1-7B1D-4666-8B2A-4CA365305287}" type="presParOf" srcId="{FFACBD42-E012-4C14-9611-87D53B570FDE}" destId="{5F9EDD11-F06C-4204-B8D0-F05381B5BE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27BED-B00F-47AB-AE58-392F64085AEE}">
      <dsp:nvSpPr>
        <dsp:cNvPr id="0" name=""/>
        <dsp:cNvSpPr/>
      </dsp:nvSpPr>
      <dsp:spPr>
        <a:xfrm rot="5400000">
          <a:off x="-88102" y="89076"/>
          <a:ext cx="587350" cy="41114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kern="1200"/>
            <a:t>1</a:t>
          </a:r>
          <a:endParaRPr lang="pt-BR" sz="1100" b="0" kern="1200" dirty="0"/>
        </a:p>
      </dsp:txBody>
      <dsp:txXfrm rot="-5400000">
        <a:off x="1" y="206547"/>
        <a:ext cx="411145" cy="176205"/>
      </dsp:txXfrm>
    </dsp:sp>
    <dsp:sp modelId="{411712ED-EF9B-4B88-BF81-15D2B6CC53FB}">
      <dsp:nvSpPr>
        <dsp:cNvPr id="0" name=""/>
        <dsp:cNvSpPr/>
      </dsp:nvSpPr>
      <dsp:spPr>
        <a:xfrm rot="5400000">
          <a:off x="3451340" y="-3039220"/>
          <a:ext cx="381778" cy="64621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kern="1200" dirty="0"/>
            <a:t>Relatórios de Sinais vitais?</a:t>
          </a:r>
        </a:p>
      </dsp:txBody>
      <dsp:txXfrm rot="-5400000">
        <a:off x="411146" y="19611"/>
        <a:ext cx="6443531" cy="344504"/>
      </dsp:txXfrm>
    </dsp:sp>
    <dsp:sp modelId="{82DAB82B-C7FF-4B72-A959-81601F1480B3}">
      <dsp:nvSpPr>
        <dsp:cNvPr id="0" name=""/>
        <dsp:cNvSpPr/>
      </dsp:nvSpPr>
      <dsp:spPr>
        <a:xfrm rot="5400000">
          <a:off x="-88102" y="610317"/>
          <a:ext cx="587350" cy="411145"/>
        </a:xfrm>
        <a:prstGeom prst="chevron">
          <a:avLst/>
        </a:prstGeom>
        <a:solidFill>
          <a:schemeClr val="accent4">
            <a:hueOff val="1225111"/>
            <a:satOff val="-5097"/>
            <a:lumOff val="1201"/>
            <a:alphaOff val="0"/>
          </a:schemeClr>
        </a:solidFill>
        <a:ln w="12700" cap="flat" cmpd="sng" algn="ctr">
          <a:solidFill>
            <a:schemeClr val="accent4">
              <a:hueOff val="1225111"/>
              <a:satOff val="-5097"/>
              <a:lumOff val="12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kern="1200" dirty="0"/>
            <a:t>2</a:t>
          </a:r>
        </a:p>
      </dsp:txBody>
      <dsp:txXfrm rot="-5400000">
        <a:off x="1" y="727788"/>
        <a:ext cx="411145" cy="176205"/>
      </dsp:txXfrm>
    </dsp:sp>
    <dsp:sp modelId="{3AFE386B-39C7-4A43-A3EC-346ED68E120F}">
      <dsp:nvSpPr>
        <dsp:cNvPr id="0" name=""/>
        <dsp:cNvSpPr/>
      </dsp:nvSpPr>
      <dsp:spPr>
        <a:xfrm rot="5400000">
          <a:off x="3451340" y="-2517980"/>
          <a:ext cx="381778" cy="64621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225111"/>
              <a:satOff val="-5097"/>
              <a:lumOff val="12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kern="1200" dirty="0"/>
            <a:t>Fonte de Dados</a:t>
          </a:r>
        </a:p>
      </dsp:txBody>
      <dsp:txXfrm rot="-5400000">
        <a:off x="411146" y="540851"/>
        <a:ext cx="6443531" cy="344504"/>
      </dsp:txXfrm>
    </dsp:sp>
    <dsp:sp modelId="{EDC9BF55-80D2-4E3A-94E1-7C47225F8F41}">
      <dsp:nvSpPr>
        <dsp:cNvPr id="0" name=""/>
        <dsp:cNvSpPr/>
      </dsp:nvSpPr>
      <dsp:spPr>
        <a:xfrm rot="5400000">
          <a:off x="-88102" y="1131558"/>
          <a:ext cx="587350" cy="411145"/>
        </a:xfrm>
        <a:prstGeom prst="chevron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kern="1200" dirty="0"/>
            <a:t>3</a:t>
          </a:r>
        </a:p>
      </dsp:txBody>
      <dsp:txXfrm rot="-5400000">
        <a:off x="1" y="1249029"/>
        <a:ext cx="411145" cy="176205"/>
      </dsp:txXfrm>
    </dsp:sp>
    <dsp:sp modelId="{C09BE654-5B5A-4789-BEC1-8BC7150E9BCF}">
      <dsp:nvSpPr>
        <dsp:cNvPr id="0" name=""/>
        <dsp:cNvSpPr/>
      </dsp:nvSpPr>
      <dsp:spPr>
        <a:xfrm rot="5400000">
          <a:off x="3451340" y="-1996739"/>
          <a:ext cx="381778" cy="64621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kern="1200" dirty="0"/>
            <a:t>Principais habilidade </a:t>
          </a:r>
          <a:r>
            <a:rPr lang="pt-BR" sz="2200" b="0" kern="1200" dirty="0" err="1"/>
            <a:t>WEForum</a:t>
          </a:r>
          <a:endParaRPr lang="pt-BR" sz="2200" b="0" kern="1200" dirty="0"/>
        </a:p>
      </dsp:txBody>
      <dsp:txXfrm rot="-5400000">
        <a:off x="411146" y="1062092"/>
        <a:ext cx="6443531" cy="344504"/>
      </dsp:txXfrm>
    </dsp:sp>
    <dsp:sp modelId="{812AD7BC-F27B-4D26-AC7F-1BC3518A1A97}">
      <dsp:nvSpPr>
        <dsp:cNvPr id="0" name=""/>
        <dsp:cNvSpPr/>
      </dsp:nvSpPr>
      <dsp:spPr>
        <a:xfrm rot="5400000">
          <a:off x="-88102" y="1652799"/>
          <a:ext cx="587350" cy="411145"/>
        </a:xfrm>
        <a:prstGeom prst="chevron">
          <a:avLst/>
        </a:prstGeom>
        <a:solidFill>
          <a:schemeClr val="accent4">
            <a:hueOff val="3675334"/>
            <a:satOff val="-15291"/>
            <a:lumOff val="3603"/>
            <a:alphaOff val="0"/>
          </a:schemeClr>
        </a:solidFill>
        <a:ln w="12700" cap="flat" cmpd="sng" algn="ctr">
          <a:solidFill>
            <a:schemeClr val="accent4">
              <a:hueOff val="3675334"/>
              <a:satOff val="-15291"/>
              <a:lumOff val="36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kern="1200" dirty="0"/>
            <a:t>4</a:t>
          </a:r>
        </a:p>
      </dsp:txBody>
      <dsp:txXfrm rot="-5400000">
        <a:off x="1" y="1770270"/>
        <a:ext cx="411145" cy="176205"/>
      </dsp:txXfrm>
    </dsp:sp>
    <dsp:sp modelId="{2B698BCE-7467-45AF-8EFE-0A7174ACBE2B}">
      <dsp:nvSpPr>
        <dsp:cNvPr id="0" name=""/>
        <dsp:cNvSpPr/>
      </dsp:nvSpPr>
      <dsp:spPr>
        <a:xfrm rot="5400000">
          <a:off x="3451340" y="-1475498"/>
          <a:ext cx="381778" cy="64621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675334"/>
              <a:satOff val="-15291"/>
              <a:lumOff val="36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kern="1200" dirty="0"/>
            <a:t>Gestão Pública e PE</a:t>
          </a:r>
        </a:p>
      </dsp:txBody>
      <dsp:txXfrm rot="-5400000">
        <a:off x="411146" y="1583333"/>
        <a:ext cx="6443531" cy="344504"/>
      </dsp:txXfrm>
    </dsp:sp>
    <dsp:sp modelId="{8CB15FA5-5B75-4175-8CA5-1E609787C441}">
      <dsp:nvSpPr>
        <dsp:cNvPr id="0" name=""/>
        <dsp:cNvSpPr/>
      </dsp:nvSpPr>
      <dsp:spPr>
        <a:xfrm rot="5400000">
          <a:off x="-88102" y="2174040"/>
          <a:ext cx="587350" cy="411145"/>
        </a:xfrm>
        <a:prstGeom prst="chevr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kern="1200" dirty="0"/>
            <a:t>5</a:t>
          </a:r>
        </a:p>
      </dsp:txBody>
      <dsp:txXfrm rot="-5400000">
        <a:off x="1" y="2291511"/>
        <a:ext cx="411145" cy="176205"/>
      </dsp:txXfrm>
    </dsp:sp>
    <dsp:sp modelId="{6A36BE81-65A3-40A3-9724-A28DB07C0E2B}">
      <dsp:nvSpPr>
        <dsp:cNvPr id="0" name=""/>
        <dsp:cNvSpPr/>
      </dsp:nvSpPr>
      <dsp:spPr>
        <a:xfrm rot="5400000">
          <a:off x="3451340" y="-954257"/>
          <a:ext cx="381778" cy="64621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kern="1200" dirty="0"/>
            <a:t>Iniciativas semelhantes</a:t>
          </a:r>
        </a:p>
      </dsp:txBody>
      <dsp:txXfrm rot="-5400000">
        <a:off x="411146" y="2104574"/>
        <a:ext cx="6443531" cy="344504"/>
      </dsp:txXfrm>
    </dsp:sp>
    <dsp:sp modelId="{98648183-54C0-4C14-8251-F33CCC0C9F28}">
      <dsp:nvSpPr>
        <dsp:cNvPr id="0" name=""/>
        <dsp:cNvSpPr/>
      </dsp:nvSpPr>
      <dsp:spPr>
        <a:xfrm rot="5400000">
          <a:off x="-88102" y="2695281"/>
          <a:ext cx="587350" cy="411145"/>
        </a:xfrm>
        <a:prstGeom prst="chevron">
          <a:avLst/>
        </a:prstGeom>
        <a:solidFill>
          <a:schemeClr val="accent4">
            <a:hueOff val="6125556"/>
            <a:satOff val="-25486"/>
            <a:lumOff val="6005"/>
            <a:alphaOff val="0"/>
          </a:schemeClr>
        </a:solidFill>
        <a:ln w="12700" cap="flat" cmpd="sng" algn="ctr">
          <a:solidFill>
            <a:schemeClr val="accent4">
              <a:hueOff val="6125556"/>
              <a:satOff val="-25486"/>
              <a:lumOff val="60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kern="1200" dirty="0"/>
            <a:t>6</a:t>
          </a:r>
        </a:p>
      </dsp:txBody>
      <dsp:txXfrm rot="-5400000">
        <a:off x="1" y="2812752"/>
        <a:ext cx="411145" cy="176205"/>
      </dsp:txXfrm>
    </dsp:sp>
    <dsp:sp modelId="{FE265E51-B2A1-44D9-A1B4-065E73849E51}">
      <dsp:nvSpPr>
        <dsp:cNvPr id="0" name=""/>
        <dsp:cNvSpPr/>
      </dsp:nvSpPr>
      <dsp:spPr>
        <a:xfrm rot="5400000">
          <a:off x="3451340" y="-433016"/>
          <a:ext cx="381778" cy="64621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125556"/>
              <a:satOff val="-25486"/>
              <a:lumOff val="60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kern="1200" dirty="0"/>
            <a:t>Tendência</a:t>
          </a:r>
        </a:p>
      </dsp:txBody>
      <dsp:txXfrm rot="-5400000">
        <a:off x="411146" y="2625815"/>
        <a:ext cx="6443531" cy="344504"/>
      </dsp:txXfrm>
    </dsp:sp>
    <dsp:sp modelId="{150A1F9C-E96F-4631-9766-A96D29E1D6DB}">
      <dsp:nvSpPr>
        <dsp:cNvPr id="0" name=""/>
        <dsp:cNvSpPr/>
      </dsp:nvSpPr>
      <dsp:spPr>
        <a:xfrm rot="5400000">
          <a:off x="-88102" y="3216522"/>
          <a:ext cx="587350" cy="411145"/>
        </a:xfrm>
        <a:prstGeom prst="chevron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kern="1200" dirty="0"/>
            <a:t>7</a:t>
          </a:r>
        </a:p>
      </dsp:txBody>
      <dsp:txXfrm rot="-5400000">
        <a:off x="1" y="3333993"/>
        <a:ext cx="411145" cy="176205"/>
      </dsp:txXfrm>
    </dsp:sp>
    <dsp:sp modelId="{80D2200A-EFD4-4AF8-89F0-8D6412E9D609}">
      <dsp:nvSpPr>
        <dsp:cNvPr id="0" name=""/>
        <dsp:cNvSpPr/>
      </dsp:nvSpPr>
      <dsp:spPr>
        <a:xfrm rot="5400000">
          <a:off x="3451340" y="88224"/>
          <a:ext cx="381778" cy="64621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kern="1200" dirty="0"/>
            <a:t>RSV2023 (MVP)</a:t>
          </a:r>
        </a:p>
      </dsp:txBody>
      <dsp:txXfrm rot="-5400000">
        <a:off x="411146" y="3147056"/>
        <a:ext cx="6443531" cy="344504"/>
      </dsp:txXfrm>
    </dsp:sp>
    <dsp:sp modelId="{35B23E72-5E54-40F0-A914-1707018E23EF}">
      <dsp:nvSpPr>
        <dsp:cNvPr id="0" name=""/>
        <dsp:cNvSpPr/>
      </dsp:nvSpPr>
      <dsp:spPr>
        <a:xfrm rot="5400000">
          <a:off x="-88102" y="3737763"/>
          <a:ext cx="587350" cy="411145"/>
        </a:xfrm>
        <a:prstGeom prst="chevron">
          <a:avLst/>
        </a:prstGeom>
        <a:solidFill>
          <a:schemeClr val="accent4">
            <a:hueOff val="8575779"/>
            <a:satOff val="-35680"/>
            <a:lumOff val="8407"/>
            <a:alphaOff val="0"/>
          </a:schemeClr>
        </a:solidFill>
        <a:ln w="12700" cap="flat" cmpd="sng" algn="ctr">
          <a:solidFill>
            <a:schemeClr val="accent4">
              <a:hueOff val="8575779"/>
              <a:satOff val="-35680"/>
              <a:lumOff val="84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kern="1200" dirty="0"/>
            <a:t>8</a:t>
          </a:r>
        </a:p>
      </dsp:txBody>
      <dsp:txXfrm rot="-5400000">
        <a:off x="1" y="3855234"/>
        <a:ext cx="411145" cy="176205"/>
      </dsp:txXfrm>
    </dsp:sp>
    <dsp:sp modelId="{94B6989A-16AD-4F42-A5EA-7C838670BD08}">
      <dsp:nvSpPr>
        <dsp:cNvPr id="0" name=""/>
        <dsp:cNvSpPr/>
      </dsp:nvSpPr>
      <dsp:spPr>
        <a:xfrm rot="5400000">
          <a:off x="3451340" y="609465"/>
          <a:ext cx="381778" cy="64621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575779"/>
              <a:satOff val="-35680"/>
              <a:lumOff val="84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kern="1200" dirty="0"/>
            <a:t>Próximos passos</a:t>
          </a:r>
        </a:p>
      </dsp:txBody>
      <dsp:txXfrm rot="-5400000">
        <a:off x="411146" y="3668297"/>
        <a:ext cx="6443531" cy="344504"/>
      </dsp:txXfrm>
    </dsp:sp>
    <dsp:sp modelId="{9C95B680-F014-4CFE-B67E-8160E3098C27}">
      <dsp:nvSpPr>
        <dsp:cNvPr id="0" name=""/>
        <dsp:cNvSpPr/>
      </dsp:nvSpPr>
      <dsp:spPr>
        <a:xfrm rot="5400000">
          <a:off x="-88102" y="4259004"/>
          <a:ext cx="587350" cy="41114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kern="1200" dirty="0"/>
            <a:t>9</a:t>
          </a:r>
        </a:p>
      </dsp:txBody>
      <dsp:txXfrm rot="-5400000">
        <a:off x="1" y="4376475"/>
        <a:ext cx="411145" cy="176205"/>
      </dsp:txXfrm>
    </dsp:sp>
    <dsp:sp modelId="{5F9EDD11-F06C-4204-B8D0-F05381B5BEBD}">
      <dsp:nvSpPr>
        <dsp:cNvPr id="0" name=""/>
        <dsp:cNvSpPr/>
      </dsp:nvSpPr>
      <dsp:spPr>
        <a:xfrm rot="5400000">
          <a:off x="3451340" y="1130706"/>
          <a:ext cx="381778" cy="64621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0" kern="1200"/>
            <a:t>Estrutura para os próximos passos</a:t>
          </a:r>
          <a:endParaRPr lang="pt-BR" sz="2200" b="0" kern="1200" dirty="0"/>
        </a:p>
      </dsp:txBody>
      <dsp:txXfrm rot="-5400000">
        <a:off x="411146" y="4189538"/>
        <a:ext cx="6443531" cy="344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C5BFA-243A-4A05-B522-6B4B2209A16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36EC-1034-4393-AEDF-794E5765A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82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F36EC-1034-4393-AEDF-794E5765AC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03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F6FC-96AD-4FCE-9C43-347DB829AD1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31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0C66-D47C-4054-9086-D84BA6D10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5B144F-8D9C-4CEE-B0A9-C29D98329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4DA48-62E3-4035-8371-34625B6E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9D90-AB1A-456E-8541-B4C52715AC9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72630E-C727-43E9-B134-C2C42C6B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0C2B5-67D6-4601-91E2-94FD51F6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8DAE-AC17-4BA2-B262-EEF549959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56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F40CA-7F4C-4A41-9353-A9D33669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76C624-7CA5-4661-BD11-B9FABD7D4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383326-2FAF-4F56-8293-1FD5B88E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9D90-AB1A-456E-8541-B4C52715AC9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3788E4-EF95-4864-A12E-2351BA86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6CC73B-EA3B-405A-A0B5-9ACC8F16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8DAE-AC17-4BA2-B262-EEF549959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7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AC61F4-B573-485A-BFD7-5471B8246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A051E0-3737-4E70-805A-8C90BE3A2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797935-F3EB-44E1-A74D-4E85DB4B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9D90-AB1A-456E-8541-B4C52715AC9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9EAC4-2222-468F-BD85-CDCAD8FA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97B91-0B68-4318-9B6B-B8A7448C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8DAE-AC17-4BA2-B262-EEF549959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84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A58B7-D61F-4873-9BCB-794CA7F5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DAB67-7ABF-43EE-BEAF-48C6F9ED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A4C469-A5D4-48B7-A98E-43D94F3B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9D90-AB1A-456E-8541-B4C52715AC9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C5BD5-E070-4519-9D19-9BFCCE29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249E1F-E4FC-45ED-AD01-D50C71C4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8DAE-AC17-4BA2-B262-EEF549959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FD09F-10A4-4A32-8760-57A268E8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397985-647A-4F1E-80D6-FBCF6CAE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FEC1F-010B-4C80-A48F-FCAF7C0E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9D90-AB1A-456E-8541-B4C52715AC9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860FF7-CECF-4D05-B71E-114697E6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CE0ACD-B7D0-42E6-A704-A5BE708E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8DAE-AC17-4BA2-B262-EEF549959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12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DEA4D-9BDD-4251-81B7-B5A9DC70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54FFB-515F-4156-8146-931A794A7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F9AF5D-F46D-449E-BD4D-B2AFD0972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D4239C-110F-4EAC-8EE2-D0BF5A6D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9D90-AB1A-456E-8541-B4C52715AC9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586161-A7C6-4C54-85C8-303636D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D0A9B1-FAEC-4DC9-B4AB-F30DE993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8DAE-AC17-4BA2-B262-EEF549959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82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928B0-413A-4763-929B-B33A212E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559013-D9D8-4B78-B437-49FD78DD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53DE3A-E586-49C5-AB6B-05D647044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C84C3-07A8-4D74-9F4D-CA370E2F2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F74044-4D15-4EEB-A5E2-32C2CE5B8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E5D396-32A7-4128-BDEA-520C31A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9D90-AB1A-456E-8541-B4C52715AC9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5FBE59-9F55-421B-8383-06497394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896B24-1C4E-4AE3-A8EF-827A094A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8DAE-AC17-4BA2-B262-EEF549959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54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F8266-7220-44E0-92E7-B8AA03CF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22D0BF-E8F7-4471-81EE-5DABA306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9D90-AB1A-456E-8541-B4C52715AC9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37E2F6-48B3-4575-A42D-8608077B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A1ACC5-7665-474A-AA4D-D085863D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8DAE-AC17-4BA2-B262-EEF549959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80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6D55A1-256D-4389-8F51-602AC46F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9D90-AB1A-456E-8541-B4C52715AC9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1D4130-CE50-477E-B046-A72ED2C0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C59DB9-A7C2-461D-9CD0-55C3F7BE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8DAE-AC17-4BA2-B262-EEF549959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28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C644D-F8AA-4BDA-981D-66A7979E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B54B0A-6538-4FEC-B3A5-0391EE8CE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28FB93-6443-4207-AE30-FE49D2077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F22C96-80C5-471C-B99F-BA7A5592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9D90-AB1A-456E-8541-B4C52715AC9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14EE2F-6566-4E4D-A426-A2E09110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C7E912-4B4A-4118-88F8-D4BE8BCC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8DAE-AC17-4BA2-B262-EEF549959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44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EA7E3-2350-44B5-B0B5-6CCFABF6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1F1E84-96E2-4258-B12B-845CA85D3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1D4D33-C22D-493A-BDC2-11AA0AC6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04DA68-64F1-4EBD-BE3A-74556CB3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9D90-AB1A-456E-8541-B4C52715AC9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8B6A83-D69E-4C5D-B534-075A873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2E0FF-87B7-477A-958F-51B87D03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8DAE-AC17-4BA2-B262-EEF549959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75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ACC1C0-7562-4435-8744-0B7725B3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B84C42-0BC3-42B5-A625-9F8B1EE29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7E6F89-AAE7-4612-93F8-3E08D43D1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69D90-AB1A-456E-8541-B4C52715AC93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655C3-3723-4F1F-8404-9098983C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0D5A5B-6B83-426F-A18A-A15EAFE0E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8DAE-AC17-4BA2-B262-EEF5499596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31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ilto:Massaki.igarashi@mackenzie.br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0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CWrbli3YXk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www.youtube.com/watch?v=fgExvIUYg5w" TargetMode="Externa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ortaldatransparencia.gov.br/localidades/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test.pypi.org/simple/%20laceRSV23-v1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u.furb.br/ojs/index.php/universocontabil/article/view/7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x.doi.org/10.4270/ruc.2005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9.svg"/><Relationship Id="rId10" Type="http://schemas.openxmlformats.org/officeDocument/2006/relationships/diagramColors" Target="../diagrams/colors1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randviewresearch.com/industry/technology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CCE00CB6-977A-46E1-9990-AAA6F72BE108}"/>
              </a:ext>
            </a:extLst>
          </p:cNvPr>
          <p:cNvGrpSpPr/>
          <p:nvPr/>
        </p:nvGrpSpPr>
        <p:grpSpPr>
          <a:xfrm>
            <a:off x="0" y="-1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DD0B1A69-8D10-4DDB-AC3F-1837D67DA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14DBE0E9-432D-40A5-9D24-63B0698AE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D06AEC4-F16A-4B73-88C7-EB2F47C990E3}"/>
              </a:ext>
            </a:extLst>
          </p:cNvPr>
          <p:cNvSpPr/>
          <p:nvPr/>
        </p:nvSpPr>
        <p:spPr>
          <a:xfrm>
            <a:off x="14068" y="1563037"/>
            <a:ext cx="12192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err="1">
                <a:solidFill>
                  <a:srgbClr val="002060"/>
                </a:solidFill>
                <a:latin typeface="Arial Black" panose="020B0A04020102020204" pitchFamily="34" charset="0"/>
              </a:rPr>
              <a:t>L@boratório</a:t>
            </a:r>
            <a:r>
              <a:rPr lang="pt-BR" sz="2800" dirty="0">
                <a:solidFill>
                  <a:srgbClr val="002060"/>
                </a:solidFill>
                <a:latin typeface="Arial Black" panose="020B0A04020102020204" pitchFamily="34" charset="0"/>
              </a:rPr>
              <a:t> de Computação Experimental – L@CE</a:t>
            </a:r>
            <a:endParaRPr lang="en-US" sz="2800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2400" dirty="0"/>
              <a:t>Reunião para apresentação dos resultados parciais: MVP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EA6B09C-ABDC-4CE0-A1D6-F78939D9AE26}"/>
              </a:ext>
            </a:extLst>
          </p:cNvPr>
          <p:cNvGrpSpPr/>
          <p:nvPr/>
        </p:nvGrpSpPr>
        <p:grpSpPr>
          <a:xfrm>
            <a:off x="1677115" y="3194281"/>
            <a:ext cx="9700986" cy="3268169"/>
            <a:chOff x="1995714" y="3021299"/>
            <a:chExt cx="9700986" cy="3268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918973AB-74CB-4975-A56D-DF3CEC1D1354}"/>
                </a:ext>
              </a:extLst>
            </p:cNvPr>
            <p:cNvSpPr/>
            <p:nvPr/>
          </p:nvSpPr>
          <p:spPr>
            <a:xfrm>
              <a:off x="1995714" y="3021299"/>
              <a:ext cx="3324071" cy="3268167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luxograma: Dados Armazenados 7">
              <a:extLst>
                <a:ext uri="{FF2B5EF4-FFF2-40B4-BE49-F238E27FC236}">
                  <a16:creationId xmlns:a16="http://schemas.microsoft.com/office/drawing/2014/main" id="{93F954D1-B8D8-45C7-94D7-B24D0CE75D07}"/>
                </a:ext>
              </a:extLst>
            </p:cNvPr>
            <p:cNvSpPr/>
            <p:nvPr/>
          </p:nvSpPr>
          <p:spPr>
            <a:xfrm flipH="1">
              <a:off x="4724400" y="3021301"/>
              <a:ext cx="6972300" cy="3268167"/>
            </a:xfrm>
            <a:prstGeom prst="flowChartOnlineStorag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Eng. Eletricista (Hab. Eletrônica), Mestre       </a:t>
              </a:r>
            </a:p>
            <a:p>
              <a:pPr>
                <a:spcAft>
                  <a:spcPts val="600"/>
                </a:spcAft>
              </a:pPr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em Engenharia da Informação.    </a:t>
              </a:r>
            </a:p>
            <a:p>
              <a:pPr>
                <a:spcAft>
                  <a:spcPts val="600"/>
                </a:spcAft>
              </a:pPr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Professor de Linguagem de Programação </a:t>
              </a:r>
            </a:p>
            <a:p>
              <a:pPr>
                <a:spcAft>
                  <a:spcPts val="600"/>
                </a:spcAft>
              </a:pPr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e Tecnologia da Informação e Com. </a:t>
              </a:r>
              <a:r>
                <a:rPr lang="pt-BR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</a:t>
              </a:r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no Centro de Ciências e Tecnologia/ CCT    </a:t>
              </a:r>
            </a:p>
            <a:p>
              <a:pPr>
                <a:spcAft>
                  <a:spcPts val="600"/>
                </a:spcAft>
              </a:pPr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Experiência c/ instrumentação analítica      </a:t>
              </a:r>
            </a:p>
            <a:p>
              <a:pPr>
                <a:spcAft>
                  <a:spcPts val="600"/>
                </a:spcAft>
              </a:pPr>
              <a:r>
                <a: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e  desenvolvimento de equipamentos para análises químicas e petroquímicas.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71B27B9F-EA37-4DC1-8DD5-72850BDC81C6}"/>
              </a:ext>
            </a:extLst>
          </p:cNvPr>
          <p:cNvSpPr/>
          <p:nvPr/>
        </p:nvSpPr>
        <p:spPr>
          <a:xfrm>
            <a:off x="4341353" y="2740371"/>
            <a:ext cx="350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massaki.igarashi@mackenzie.br</a:t>
            </a:r>
            <a:endPara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D45E2F-C8E3-B382-E662-6FCDC8389C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pic>
        <p:nvPicPr>
          <p:cNvPr id="11" name="Imagem 10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00CD2ACD-BE76-535F-1D61-1A94D3ACF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65" y="160579"/>
            <a:ext cx="1703070" cy="7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8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" y="100634"/>
            <a:ext cx="1798592" cy="548723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8B7BD91-E422-4F8D-B52B-819BEC7C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2" y="1"/>
            <a:ext cx="9822270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DEFINIÇÃO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1:32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10</a:t>
            </a:fld>
            <a:endParaRPr lang="pt-BR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E4F08743-FE5D-4304-9636-1775F192A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4" y="1582056"/>
            <a:ext cx="11372225" cy="476386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68955E-62B7-4089-8CC5-10780C2646A3}"/>
              </a:ext>
            </a:extLst>
          </p:cNvPr>
          <p:cNvSpPr txBox="1"/>
          <p:nvPr/>
        </p:nvSpPr>
        <p:spPr>
          <a:xfrm>
            <a:off x="378521" y="2267571"/>
            <a:ext cx="111297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Automação Robótica de Processos  (</a:t>
            </a:r>
            <a:r>
              <a:rPr lang="pt-B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 Process Automation 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pt-B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é um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termo genérico 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operam em interface do usuário de outros sistemas de computador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imitar o comportamento humano em tarefas repetitivas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O RPA visa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substituir as pessoas por automação 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feita de maneira “de fora para dentro”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2800" b="1" dirty="0"/>
              <a:t>VAN DER AALST, 2018)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0F4CFD-9D41-5821-3981-3C91DFC8879D}"/>
              </a:ext>
            </a:extLst>
          </p:cNvPr>
          <p:cNvGrpSpPr/>
          <p:nvPr/>
        </p:nvGrpSpPr>
        <p:grpSpPr>
          <a:xfrm>
            <a:off x="0" y="-1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869F0DF6-3EFF-614A-54C8-644DB683B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10" name="Imagem 9" descr="Diagrama&#10;&#10;Descrição gerada automaticamente">
              <a:extLst>
                <a:ext uri="{FF2B5EF4-FFF2-40B4-BE49-F238E27FC236}">
                  <a16:creationId xmlns:a16="http://schemas.microsoft.com/office/drawing/2014/main" id="{D91FF470-6999-EB00-4E46-6E8417F29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9CE98AD2-726E-9977-C782-3F496F2032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636EA0B-3CB9-D760-C3D6-0E10D351CEE7}"/>
              </a:ext>
            </a:extLst>
          </p:cNvPr>
          <p:cNvSpPr/>
          <p:nvPr/>
        </p:nvSpPr>
        <p:spPr>
          <a:xfrm>
            <a:off x="370914" y="309496"/>
            <a:ext cx="88284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 que é </a:t>
            </a:r>
            <a:r>
              <a:rPr lang="pt-BR" sz="36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Automoção</a:t>
            </a:r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pt-BR" sz="36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Robotica</a:t>
            </a:r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Processos?</a:t>
            </a:r>
          </a:p>
        </p:txBody>
      </p:sp>
    </p:spTree>
    <p:extLst>
      <p:ext uri="{BB962C8B-B14F-4D97-AF65-F5344CB8AC3E}">
        <p14:creationId xmlns:p14="http://schemas.microsoft.com/office/powerpoint/2010/main" val="301962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" y="100634"/>
            <a:ext cx="1798592" cy="548723"/>
          </a:xfrm>
          <a:prstGeom prst="rect">
            <a:avLst/>
          </a:prstGeom>
        </p:spPr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1:32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11</a:t>
            </a:fld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7F63633-6607-4964-90D3-0135EC583DF3}"/>
              </a:ext>
            </a:extLst>
          </p:cNvPr>
          <p:cNvSpPr/>
          <p:nvPr/>
        </p:nvSpPr>
        <p:spPr>
          <a:xfrm>
            <a:off x="682214" y="4695603"/>
            <a:ext cx="466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/>
                <a:hlinkClick r:id="rId4"/>
              </a:rPr>
              <a:t>Robotic Automation for Industrial Processes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10" name="Imagem 9">
            <a:hlinkClick r:id="rId4"/>
            <a:extLst>
              <a:ext uri="{FF2B5EF4-FFF2-40B4-BE49-F238E27FC236}">
                <a16:creationId xmlns:a16="http://schemas.microsoft.com/office/drawing/2014/main" id="{CC0F855E-0FCD-4541-91AD-44D18D5034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33"/>
          <a:stretch/>
        </p:blipFill>
        <p:spPr>
          <a:xfrm>
            <a:off x="390561" y="1457311"/>
            <a:ext cx="5243622" cy="2971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m 10">
            <a:hlinkClick r:id="rId6"/>
            <a:extLst>
              <a:ext uri="{FF2B5EF4-FFF2-40B4-BE49-F238E27FC236}">
                <a16:creationId xmlns:a16="http://schemas.microsoft.com/office/drawing/2014/main" id="{49754BCA-CDD3-44CC-8552-660D4DD67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7818" y="1457311"/>
            <a:ext cx="5283467" cy="2971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4EB8ABA-A433-41BA-8D24-19A3BA9EDD76}"/>
              </a:ext>
            </a:extLst>
          </p:cNvPr>
          <p:cNvSpPr/>
          <p:nvPr/>
        </p:nvSpPr>
        <p:spPr>
          <a:xfrm>
            <a:off x="5649452" y="4156994"/>
            <a:ext cx="74732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≠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29856AD-4723-446A-8B54-150D92D3F387}"/>
              </a:ext>
            </a:extLst>
          </p:cNvPr>
          <p:cNvSpPr/>
          <p:nvPr/>
        </p:nvSpPr>
        <p:spPr>
          <a:xfrm>
            <a:off x="7151586" y="4695603"/>
            <a:ext cx="409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Roboto"/>
                <a:hlinkClick r:id="rId6"/>
              </a:rPr>
              <a:t> Robotic Process Automation (RPA)</a:t>
            </a:r>
            <a:endParaRPr lang="pt-BR" b="1" i="0" dirty="0">
              <a:effectLst/>
              <a:latin typeface="Roboto"/>
            </a:endParaRPr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7E957047-AF9A-4F69-9309-41583E96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2" y="1"/>
            <a:ext cx="9822270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DEFINIÇÃO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4486EA-E87E-429A-B5F6-966FB23A8517}"/>
              </a:ext>
            </a:extLst>
          </p:cNvPr>
          <p:cNvSpPr/>
          <p:nvPr/>
        </p:nvSpPr>
        <p:spPr>
          <a:xfrm>
            <a:off x="838201" y="5247504"/>
            <a:ext cx="110030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pt-BR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“Os robôs da indústria automatizam a produção de rotina e os robôs RPA automatizam o trabalho humano com dados e informações”.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02B9AEE-6512-5BFD-7E9F-E5BD713E880D}"/>
              </a:ext>
            </a:extLst>
          </p:cNvPr>
          <p:cNvGrpSpPr/>
          <p:nvPr/>
        </p:nvGrpSpPr>
        <p:grpSpPr>
          <a:xfrm>
            <a:off x="0" y="-1"/>
            <a:ext cx="12191999" cy="1582058"/>
            <a:chOff x="0" y="-1"/>
            <a:chExt cx="12191999" cy="1582058"/>
          </a:xfrm>
        </p:grpSpPr>
        <p:pic>
          <p:nvPicPr>
            <p:cNvPr id="15" name="Imagem 14" descr="Diagrama&#10;&#10;Descrição gerada automaticamente">
              <a:extLst>
                <a:ext uri="{FF2B5EF4-FFF2-40B4-BE49-F238E27FC236}">
                  <a16:creationId xmlns:a16="http://schemas.microsoft.com/office/drawing/2014/main" id="{4406460E-662E-77F9-9D10-BC697D2F6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16" name="Imagem 15" descr="Diagrama&#10;&#10;Descrição gerada automaticamente">
              <a:extLst>
                <a:ext uri="{FF2B5EF4-FFF2-40B4-BE49-F238E27FC236}">
                  <a16:creationId xmlns:a16="http://schemas.microsoft.com/office/drawing/2014/main" id="{7711F373-FB9D-7AC3-5FB8-6F594A93F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D96324EA-1222-31C4-DBB3-836511A21B6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3BFED329-E3F7-75BC-1232-3642576A18FC}"/>
              </a:ext>
            </a:extLst>
          </p:cNvPr>
          <p:cNvSpPr/>
          <p:nvPr/>
        </p:nvSpPr>
        <p:spPr>
          <a:xfrm>
            <a:off x="370914" y="309496"/>
            <a:ext cx="88284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 que é </a:t>
            </a:r>
            <a:r>
              <a:rPr lang="pt-BR" sz="36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Automoção</a:t>
            </a:r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pt-BR" sz="36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Robotica</a:t>
            </a:r>
            <a:r>
              <a:rPr lang="pt-BR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Processos?</a:t>
            </a:r>
          </a:p>
        </p:txBody>
      </p:sp>
    </p:spTree>
    <p:extLst>
      <p:ext uri="{BB962C8B-B14F-4D97-AF65-F5344CB8AC3E}">
        <p14:creationId xmlns:p14="http://schemas.microsoft.com/office/powerpoint/2010/main" val="275409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CCE00CB6-977A-46E1-9990-AAA6F72BE108}"/>
              </a:ext>
            </a:extLst>
          </p:cNvPr>
          <p:cNvGrpSpPr/>
          <p:nvPr/>
        </p:nvGrpSpPr>
        <p:grpSpPr>
          <a:xfrm>
            <a:off x="-22660" y="0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DD0B1A69-8D10-4DDB-AC3F-1837D67DA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14DBE0E9-432D-40A5-9D24-63B0698AE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142FDDDA-C526-D044-849F-A14B756BE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C89C7C1-F353-4C08-BE93-555A0B6FD01B}"/>
              </a:ext>
            </a:extLst>
          </p:cNvPr>
          <p:cNvSpPr/>
          <p:nvPr/>
        </p:nvSpPr>
        <p:spPr>
          <a:xfrm>
            <a:off x="441254" y="154748"/>
            <a:ext cx="88266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RSV2023 – </a:t>
            </a:r>
            <a:r>
              <a:rPr lang="pt-BR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“Do it Yourself - DIY”</a:t>
            </a:r>
            <a:endParaRPr lang="pt-BR" sz="4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CE66C08B-0099-478A-F83D-3DC6D0A1E38B}"/>
              </a:ext>
            </a:extLst>
          </p:cNvPr>
          <p:cNvGrpSpPr/>
          <p:nvPr/>
        </p:nvGrpSpPr>
        <p:grpSpPr>
          <a:xfrm>
            <a:off x="4315744" y="1532621"/>
            <a:ext cx="3560511" cy="541099"/>
            <a:chOff x="7800166" y="2063229"/>
            <a:chExt cx="3560511" cy="541099"/>
          </a:xfrm>
        </p:grpSpPr>
        <p:pic>
          <p:nvPicPr>
            <p:cNvPr id="37" name="Imagem 36" descr="Logotipo&#10;&#10;Descrição gerada automaticamente">
              <a:extLst>
                <a:ext uri="{FF2B5EF4-FFF2-40B4-BE49-F238E27FC236}">
                  <a16:creationId xmlns:a16="http://schemas.microsoft.com/office/drawing/2014/main" id="{2DD3D4B8-E871-29C2-C912-49381C40E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2926" y="2063229"/>
              <a:ext cx="1167751" cy="541099"/>
            </a:xfrm>
            <a:prstGeom prst="rect">
              <a:avLst/>
            </a:prstGeom>
          </p:spPr>
        </p:pic>
        <p:pic>
          <p:nvPicPr>
            <p:cNvPr id="39" name="Imagem 38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7C8D57E7-911A-11E8-80EF-E4AC67900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166" y="2115345"/>
              <a:ext cx="1993275" cy="454607"/>
            </a:xfrm>
            <a:prstGeom prst="rect">
              <a:avLst/>
            </a:prstGeom>
          </p:spPr>
        </p:pic>
      </p:grpSp>
      <p:graphicFrame>
        <p:nvGraphicFramePr>
          <p:cNvPr id="45" name="Tabela 45">
            <a:extLst>
              <a:ext uri="{FF2B5EF4-FFF2-40B4-BE49-F238E27FC236}">
                <a16:creationId xmlns:a16="http://schemas.microsoft.com/office/drawing/2014/main" id="{9037DABB-78F9-5B1F-CB73-E2D7421E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50972"/>
              </p:ext>
            </p:extLst>
          </p:nvPr>
        </p:nvGraphicFramePr>
        <p:xfrm>
          <a:off x="441254" y="2399484"/>
          <a:ext cx="11403084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146">
                  <a:extLst>
                    <a:ext uri="{9D8B030D-6E8A-4147-A177-3AD203B41FA5}">
                      <a16:colId xmlns:a16="http://schemas.microsoft.com/office/drawing/2014/main" val="1717025009"/>
                    </a:ext>
                  </a:extLst>
                </a:gridCol>
                <a:gridCol w="8158163">
                  <a:extLst>
                    <a:ext uri="{9D8B030D-6E8A-4147-A177-3AD203B41FA5}">
                      <a16:colId xmlns:a16="http://schemas.microsoft.com/office/drawing/2014/main" val="1187953047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419450777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ETAPA 01 </a:t>
                      </a:r>
                      <a:r>
                        <a:rPr lang="pt-BR" sz="1800" dirty="0"/>
                        <a:t>(de março a maio/2023)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11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TÍTULO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DESCRIÇÃO DE ATIVIDADES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SITUAÇÃO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13686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Protótipo MVP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dirty="0"/>
                        <a:t>1- </a:t>
                      </a:r>
                      <a:r>
                        <a:rPr lang="pt-BR" dirty="0" err="1"/>
                        <a:t>Desenv</a:t>
                      </a:r>
                      <a:r>
                        <a:rPr lang="pt-BR" dirty="0"/>
                        <a:t>. de plataforma RPA p/ coleta de dados oriundos do </a:t>
                      </a:r>
                      <a:r>
                        <a:rPr lang="pt-BR" dirty="0">
                          <a:hlinkClick r:id="rId6"/>
                        </a:rPr>
                        <a:t>Portal da Transparência 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pt-BR" b="1" dirty="0">
                          <a:solidFill>
                            <a:srgbClr val="00B050"/>
                          </a:solidFill>
                          <a:effectLst/>
                        </a:rPr>
                        <a:t>Concluído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307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2- Funcionalidades: exibição comparativa de cidades (Tabela e Gráfico de barras)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b="1" dirty="0">
                          <a:solidFill>
                            <a:srgbClr val="00B050"/>
                          </a:solidFill>
                          <a:effectLst/>
                        </a:rPr>
                        <a:t>Concluído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580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3- Funcionalidade: interação básica do ChatBot para interação com o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b="1" dirty="0">
                          <a:solidFill>
                            <a:srgbClr val="00B050"/>
                          </a:solidFill>
                          <a:effectLst/>
                        </a:rPr>
                        <a:t>Concluído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61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4- Funcionalidade: envio de dados automaticamente para e-mail padrão cadastrado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pt-BR" b="1" dirty="0">
                          <a:solidFill>
                            <a:srgbClr val="00B050"/>
                          </a:solidFill>
                          <a:effectLst/>
                        </a:rPr>
                        <a:t>Concluído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29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5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CCE00CB6-977A-46E1-9990-AAA6F72BE108}"/>
              </a:ext>
            </a:extLst>
          </p:cNvPr>
          <p:cNvGrpSpPr/>
          <p:nvPr/>
        </p:nvGrpSpPr>
        <p:grpSpPr>
          <a:xfrm>
            <a:off x="-22660" y="0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DD0B1A69-8D10-4DDB-AC3F-1837D67DA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14DBE0E9-432D-40A5-9D24-63B0698AE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142FDDDA-C526-D044-849F-A14B756BE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0DDBF4-F06A-DF96-95B1-519877B47BC1}"/>
              </a:ext>
            </a:extLst>
          </p:cNvPr>
          <p:cNvSpPr txBox="1"/>
          <p:nvPr/>
        </p:nvSpPr>
        <p:spPr>
          <a:xfrm>
            <a:off x="441254" y="5391764"/>
            <a:ext cx="12214660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	</a:t>
            </a:r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DB3FEA1-128A-7359-891A-CBEEA19B919F}"/>
              </a:ext>
            </a:extLst>
          </p:cNvPr>
          <p:cNvGrpSpPr/>
          <p:nvPr/>
        </p:nvGrpSpPr>
        <p:grpSpPr>
          <a:xfrm>
            <a:off x="509599" y="5872935"/>
            <a:ext cx="11172802" cy="849444"/>
            <a:chOff x="509599" y="5650530"/>
            <a:chExt cx="11172802" cy="849444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7B368B8-E8B4-5EED-90BD-5B5F31A49520}"/>
                </a:ext>
              </a:extLst>
            </p:cNvPr>
            <p:cNvSpPr txBox="1"/>
            <p:nvPr/>
          </p:nvSpPr>
          <p:spPr>
            <a:xfrm>
              <a:off x="509599" y="5650752"/>
              <a:ext cx="220511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algn="ctr">
                <a:buFont typeface="Wingdings" panose="05000000000000000000" pitchFamily="2" charset="2"/>
                <a:buChar char="ü"/>
              </a:pPr>
              <a:r>
                <a:rPr lang="pt-BR" sz="22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Agilidade</a:t>
              </a:r>
              <a:endParaRPr lang="pt-BR" sz="2200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4805780-55FE-513A-557B-56060F3711C2}"/>
                </a:ext>
              </a:extLst>
            </p:cNvPr>
            <p:cNvSpPr txBox="1"/>
            <p:nvPr/>
          </p:nvSpPr>
          <p:spPr>
            <a:xfrm>
              <a:off x="3260543" y="5650641"/>
              <a:ext cx="254147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algn="ctr">
                <a:buFont typeface="Wingdings" panose="05000000000000000000" pitchFamily="2" charset="2"/>
                <a:buChar char="ü"/>
              </a:pPr>
              <a:r>
                <a:rPr lang="pt-BR" sz="22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Consistência</a:t>
              </a:r>
              <a:endParaRPr lang="pt-BR" sz="2200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2418D3F-2DC8-9107-B60A-2AFEF8F9108D}"/>
                </a:ext>
              </a:extLst>
            </p:cNvPr>
            <p:cNvSpPr txBox="1"/>
            <p:nvPr/>
          </p:nvSpPr>
          <p:spPr>
            <a:xfrm>
              <a:off x="6347852" y="5650530"/>
              <a:ext cx="200939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pt-BR" sz="2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Precisão</a:t>
              </a:r>
              <a:endParaRPr lang="pt-BR" sz="2200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BB15A493-D489-C2E4-CFE3-26BD95CD59AE}"/>
                </a:ext>
              </a:extLst>
            </p:cNvPr>
            <p:cNvSpPr txBox="1"/>
            <p:nvPr/>
          </p:nvSpPr>
          <p:spPr>
            <a:xfrm>
              <a:off x="8903081" y="5650530"/>
              <a:ext cx="277932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pt-BR" sz="2200" b="1" dirty="0">
                  <a:solidFill>
                    <a:srgbClr val="9D5A9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Uniformidade</a:t>
              </a:r>
              <a:endParaRPr lang="pt-BR" sz="2200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E7A0A2D-D82E-96A8-1F94-F6B353D999A4}"/>
                </a:ext>
              </a:extLst>
            </p:cNvPr>
            <p:cNvSpPr txBox="1"/>
            <p:nvPr/>
          </p:nvSpPr>
          <p:spPr>
            <a:xfrm>
              <a:off x="2321271" y="6069087"/>
              <a:ext cx="694665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algn="ctr">
                <a:buFont typeface="Wingdings" panose="05000000000000000000" pitchFamily="2" charset="2"/>
                <a:buChar char="ü"/>
              </a:pPr>
              <a:r>
                <a:rPr lang="pt-BR" sz="22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Dispensa usuários de tarefas repetitivas</a:t>
              </a:r>
              <a:endParaRPr lang="pt-BR" sz="2200" dirty="0"/>
            </a:p>
          </p:txBody>
        </p:sp>
      </p:grpSp>
      <p:pic>
        <p:nvPicPr>
          <p:cNvPr id="30" name="Imagem 2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21DB709-F671-E360-554A-ABB12EEB38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8" t="3334" r="24808" b="33280"/>
          <a:stretch/>
        </p:blipFill>
        <p:spPr>
          <a:xfrm>
            <a:off x="483458" y="1410644"/>
            <a:ext cx="2856060" cy="4462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C89C7C1-F353-4C08-BE93-555A0B6FD01B}"/>
              </a:ext>
            </a:extLst>
          </p:cNvPr>
          <p:cNvSpPr/>
          <p:nvPr/>
        </p:nvSpPr>
        <p:spPr>
          <a:xfrm>
            <a:off x="441254" y="154748"/>
            <a:ext cx="88266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RSV2023 – </a:t>
            </a:r>
            <a:r>
              <a:rPr lang="pt-BR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“Do it Yourself - DIY”</a:t>
            </a:r>
            <a:endParaRPr lang="pt-BR" sz="4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F07D83A0-6CBE-D1BF-2181-DD81594E3354}"/>
              </a:ext>
            </a:extLst>
          </p:cNvPr>
          <p:cNvGrpSpPr/>
          <p:nvPr/>
        </p:nvGrpSpPr>
        <p:grpSpPr>
          <a:xfrm>
            <a:off x="3688954" y="1378331"/>
            <a:ext cx="3761776" cy="4523766"/>
            <a:chOff x="3858256" y="1303333"/>
            <a:chExt cx="3761776" cy="4523766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DA3B6694-B482-B65E-1933-FC16EB3B32CB}"/>
                </a:ext>
              </a:extLst>
            </p:cNvPr>
            <p:cNvSpPr/>
            <p:nvPr/>
          </p:nvSpPr>
          <p:spPr>
            <a:xfrm>
              <a:off x="3858256" y="3022036"/>
              <a:ext cx="3679008" cy="28050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4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Construa conosco um relatório colaborativo na plataforma ”Mackenzie ChatBot” (Inovação aberta e Multiplataformas).</a:t>
              </a:r>
              <a:endParaRPr lang="pt-BR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pic>
          <p:nvPicPr>
            <p:cNvPr id="35" name="Imagem 34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5AA44DB8-A48D-AA8E-5E16-2C7988687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273"/>
            <a:stretch/>
          </p:blipFill>
          <p:spPr>
            <a:xfrm>
              <a:off x="3858256" y="1303333"/>
              <a:ext cx="3761776" cy="141239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7" name="Imagem 36" descr="Logotipo&#10;&#10;Descrição gerada automaticamente">
              <a:extLst>
                <a:ext uri="{FF2B5EF4-FFF2-40B4-BE49-F238E27FC236}">
                  <a16:creationId xmlns:a16="http://schemas.microsoft.com/office/drawing/2014/main" id="{2DD3D4B8-E871-29C2-C912-49381C40E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784" y="2633619"/>
              <a:ext cx="1167751" cy="541099"/>
            </a:xfrm>
            <a:prstGeom prst="rect">
              <a:avLst/>
            </a:prstGeom>
          </p:spPr>
        </p:pic>
        <p:pic>
          <p:nvPicPr>
            <p:cNvPr id="39" name="Imagem 38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7C8D57E7-911A-11E8-80EF-E4AC67900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024" y="2685735"/>
              <a:ext cx="1993275" cy="454607"/>
            </a:xfrm>
            <a:prstGeom prst="rect">
              <a:avLst/>
            </a:prstGeom>
          </p:spPr>
        </p:pic>
      </p:grpSp>
      <p:pic>
        <p:nvPicPr>
          <p:cNvPr id="42" name="Imagem 41" descr="Código QR&#10;&#10;Descrição gerada automaticamente">
            <a:extLst>
              <a:ext uri="{FF2B5EF4-FFF2-40B4-BE49-F238E27FC236}">
                <a16:creationId xmlns:a16="http://schemas.microsoft.com/office/drawing/2014/main" id="{599591E1-1480-FFB1-C421-FD6DE8B24B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66" y="1466916"/>
            <a:ext cx="3306377" cy="42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0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084D9618-7B58-92A9-A618-F6A464BB5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8" y="2015702"/>
            <a:ext cx="7320445" cy="4066187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CE00CB6-977A-46E1-9990-AAA6F72BE108}"/>
              </a:ext>
            </a:extLst>
          </p:cNvPr>
          <p:cNvGrpSpPr/>
          <p:nvPr/>
        </p:nvGrpSpPr>
        <p:grpSpPr>
          <a:xfrm>
            <a:off x="-22660" y="0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DD0B1A69-8D10-4DDB-AC3F-1837D67DA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14DBE0E9-432D-40A5-9D24-63B0698AE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142FDDDA-C526-D044-849F-A14B756BE1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0DDBF4-F06A-DF96-95B1-519877B47BC1}"/>
              </a:ext>
            </a:extLst>
          </p:cNvPr>
          <p:cNvSpPr txBox="1"/>
          <p:nvPr/>
        </p:nvSpPr>
        <p:spPr>
          <a:xfrm>
            <a:off x="441254" y="5391764"/>
            <a:ext cx="12214660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	</a:t>
            </a:r>
            <a:endParaRPr lang="pt-B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B368B8-E8B4-5EED-90BD-5B5F31A49520}"/>
              </a:ext>
            </a:extLst>
          </p:cNvPr>
          <p:cNvSpPr txBox="1"/>
          <p:nvPr/>
        </p:nvSpPr>
        <p:spPr>
          <a:xfrm>
            <a:off x="509599" y="6103857"/>
            <a:ext cx="30354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Compartilhamento</a:t>
            </a:r>
            <a:endParaRPr lang="pt-BR" sz="22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4805780-55FE-513A-557B-56060F3711C2}"/>
              </a:ext>
            </a:extLst>
          </p:cNvPr>
          <p:cNvSpPr txBox="1"/>
          <p:nvPr/>
        </p:nvSpPr>
        <p:spPr>
          <a:xfrm>
            <a:off x="4804899" y="6088378"/>
            <a:ext cx="28354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Inovação Aberta</a:t>
            </a:r>
            <a:endParaRPr lang="pt-BR" sz="22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B15A493-D489-C2E4-CFE3-26BD95CD59AE}"/>
              </a:ext>
            </a:extLst>
          </p:cNvPr>
          <p:cNvSpPr txBox="1"/>
          <p:nvPr/>
        </p:nvSpPr>
        <p:spPr>
          <a:xfrm>
            <a:off x="8903081" y="6081889"/>
            <a:ext cx="27793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9D5A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Flexibilidade</a:t>
            </a:r>
            <a:endParaRPr lang="pt-BR" sz="2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C89C7C1-F353-4C08-BE93-555A0B6FD01B}"/>
              </a:ext>
            </a:extLst>
          </p:cNvPr>
          <p:cNvSpPr/>
          <p:nvPr/>
        </p:nvSpPr>
        <p:spPr>
          <a:xfrm>
            <a:off x="441254" y="154748"/>
            <a:ext cx="88266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RSV2023 – </a:t>
            </a:r>
            <a:r>
              <a:rPr lang="pt-BR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“Do it Yourself - DIY”</a:t>
            </a:r>
            <a:endParaRPr lang="pt-BR" sz="4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3B6694-B482-B65E-1933-FC16EB3B32CB}"/>
              </a:ext>
            </a:extLst>
          </p:cNvPr>
          <p:cNvSpPr/>
          <p:nvPr/>
        </p:nvSpPr>
        <p:spPr>
          <a:xfrm>
            <a:off x="8084455" y="1787403"/>
            <a:ext cx="3774610" cy="22510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Construa conosco um relatório colaborativo usando a biblioteca Python</a:t>
            </a:r>
          </a:p>
          <a:p>
            <a:pPr algn="ctr">
              <a:lnSpc>
                <a:spcPct val="150000"/>
              </a:lnSpc>
            </a:pPr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linkClick r:id="rId5"/>
              </a:rPr>
              <a:t>laceRSV23-v1</a:t>
            </a:r>
            <a:endParaRPr lang="pt-BR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7BCDF11-84AF-82C7-CBEA-23FB1966626E}"/>
              </a:ext>
            </a:extLst>
          </p:cNvPr>
          <p:cNvGrpSpPr/>
          <p:nvPr/>
        </p:nvGrpSpPr>
        <p:grpSpPr>
          <a:xfrm>
            <a:off x="4315744" y="1286516"/>
            <a:ext cx="3560511" cy="541099"/>
            <a:chOff x="4092630" y="1319929"/>
            <a:chExt cx="3560511" cy="541099"/>
          </a:xfrm>
        </p:grpSpPr>
        <p:pic>
          <p:nvPicPr>
            <p:cNvPr id="37" name="Imagem 36" descr="Logotipo&#10;&#10;Descrição gerada automaticamente">
              <a:extLst>
                <a:ext uri="{FF2B5EF4-FFF2-40B4-BE49-F238E27FC236}">
                  <a16:creationId xmlns:a16="http://schemas.microsoft.com/office/drawing/2014/main" id="{2DD3D4B8-E871-29C2-C912-49381C40E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5390" y="1319929"/>
              <a:ext cx="1167751" cy="541099"/>
            </a:xfrm>
            <a:prstGeom prst="rect">
              <a:avLst/>
            </a:prstGeom>
          </p:spPr>
        </p:pic>
        <p:pic>
          <p:nvPicPr>
            <p:cNvPr id="39" name="Imagem 38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7C8D57E7-911A-11E8-80EF-E4AC67900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630" y="1372045"/>
              <a:ext cx="1993275" cy="454607"/>
            </a:xfrm>
            <a:prstGeom prst="rect">
              <a:avLst/>
            </a:prstGeom>
          </p:spPr>
        </p:pic>
      </p:grpSp>
      <p:pic>
        <p:nvPicPr>
          <p:cNvPr id="3" name="Imagem 2" descr="Tela de computador com jogo&#10;&#10;Descrição gerada automaticamente">
            <a:extLst>
              <a:ext uri="{FF2B5EF4-FFF2-40B4-BE49-F238E27FC236}">
                <a16:creationId xmlns:a16="http://schemas.microsoft.com/office/drawing/2014/main" id="{2767AFEB-3535-420C-EE97-CE9B2B4BC4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9" t="22529" r="44016" b="21026"/>
          <a:stretch/>
        </p:blipFill>
        <p:spPr>
          <a:xfrm>
            <a:off x="4315744" y="2947326"/>
            <a:ext cx="3340033" cy="2624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m 10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AD16C9D1-4E0E-8F91-6002-97F5A00B0B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66" y="4099187"/>
            <a:ext cx="3958188" cy="1979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1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CCE00CB6-977A-46E1-9990-AAA6F72BE108}"/>
              </a:ext>
            </a:extLst>
          </p:cNvPr>
          <p:cNvGrpSpPr/>
          <p:nvPr/>
        </p:nvGrpSpPr>
        <p:grpSpPr>
          <a:xfrm>
            <a:off x="-22660" y="0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DD0B1A69-8D10-4DDB-AC3F-1837D67DA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14DBE0E9-432D-40A5-9D24-63B0698AE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142FDDDA-C526-D044-849F-A14B756BE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C89C7C1-F353-4C08-BE93-555A0B6FD01B}"/>
              </a:ext>
            </a:extLst>
          </p:cNvPr>
          <p:cNvSpPr/>
          <p:nvPr/>
        </p:nvSpPr>
        <p:spPr>
          <a:xfrm>
            <a:off x="441254" y="154748"/>
            <a:ext cx="88266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Estrutura p/ os próximos passos:</a:t>
            </a:r>
          </a:p>
        </p:txBody>
      </p:sp>
      <p:graphicFrame>
        <p:nvGraphicFramePr>
          <p:cNvPr id="45" name="Tabela 45">
            <a:extLst>
              <a:ext uri="{FF2B5EF4-FFF2-40B4-BE49-F238E27FC236}">
                <a16:creationId xmlns:a16="http://schemas.microsoft.com/office/drawing/2014/main" id="{9037DABB-78F9-5B1F-CB73-E2D7421EE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32601"/>
              </p:ext>
            </p:extLst>
          </p:nvPr>
        </p:nvGraphicFramePr>
        <p:xfrm>
          <a:off x="271975" y="2385416"/>
          <a:ext cx="11648050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717">
                  <a:extLst>
                    <a:ext uri="{9D8B030D-6E8A-4147-A177-3AD203B41FA5}">
                      <a16:colId xmlns:a16="http://schemas.microsoft.com/office/drawing/2014/main" val="1717025009"/>
                    </a:ext>
                  </a:extLst>
                </a:gridCol>
                <a:gridCol w="8482819">
                  <a:extLst>
                    <a:ext uri="{9D8B030D-6E8A-4147-A177-3AD203B41FA5}">
                      <a16:colId xmlns:a16="http://schemas.microsoft.com/office/drawing/2014/main" val="1187953047"/>
                    </a:ext>
                  </a:extLst>
                </a:gridCol>
                <a:gridCol w="1561514">
                  <a:extLst>
                    <a:ext uri="{9D8B030D-6E8A-4147-A177-3AD203B41FA5}">
                      <a16:colId xmlns:a16="http://schemas.microsoft.com/office/drawing/2014/main" val="419450777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ETAPA 02 </a:t>
                      </a:r>
                      <a:r>
                        <a:rPr lang="pt-BR" sz="1800" dirty="0"/>
                        <a:t>(de junho a outubro/2023)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110750"/>
                  </a:ext>
                </a:extLst>
              </a:tr>
              <a:tr h="4773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TÍTULO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DESCRIÇÃO DE ATIVIDADES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SITUAÇÃO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13686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Desenvolvimento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600" dirty="0"/>
                        <a:t>1- Aprimoramento da plataforma RPA p/ coleta de dados de outros sites além do testado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v"/>
                      </a:pPr>
                      <a:r>
                        <a:rPr lang="pt-BR" b="1" dirty="0">
                          <a:solidFill>
                            <a:srgbClr val="FFC000"/>
                          </a:solidFill>
                          <a:effectLst/>
                        </a:rPr>
                        <a:t>A combinar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307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2- Funcionalidades: exibição comparativa de cidades (Outros gráficos: torta, </a:t>
                      </a:r>
                      <a:r>
                        <a:rPr lang="pt-BR" sz="1600" dirty="0" err="1"/>
                        <a:t>treemap</a:t>
                      </a:r>
                      <a:r>
                        <a:rPr lang="pt-BR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v"/>
                      </a:pPr>
                      <a:r>
                        <a:rPr lang="pt-BR" b="1" dirty="0">
                          <a:solidFill>
                            <a:srgbClr val="FFC000"/>
                          </a:solidFill>
                          <a:effectLst/>
                        </a:rPr>
                        <a:t>A combinar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5807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3- Funcionalidade: evolução do ChatBot para interação com o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C000"/>
                          </a:solidFill>
                          <a:effectLst/>
                        </a:rPr>
                        <a:t>A combinar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6111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4- Funcionalidade: emissão de documento </a:t>
                      </a:r>
                      <a:r>
                        <a:rPr lang="pt-BR" sz="1600" dirty="0" err="1"/>
                        <a:t>ppt</a:t>
                      </a:r>
                      <a:r>
                        <a:rPr lang="pt-BR" sz="1600" dirty="0"/>
                        <a:t> e/ou </a:t>
                      </a:r>
                      <a:r>
                        <a:rPr lang="pt-BR" sz="1600" dirty="0" err="1"/>
                        <a:t>pdf</a:t>
                      </a:r>
                      <a:r>
                        <a:rPr lang="pt-BR" sz="1600" dirty="0"/>
                        <a:t> automático a partir dos dados gerados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C000"/>
                          </a:solidFill>
                          <a:effectLst/>
                        </a:rPr>
                        <a:t>A combinar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91085"/>
                  </a:ext>
                </a:extLst>
              </a:tr>
              <a:tr h="2526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5- Funcionalidade: acréscimo de tomada de decisão multicritério e/ou ferramenta de aprendizagem de máquina/Processamento de Linguagem Natural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C000"/>
                          </a:solidFill>
                          <a:effectLst/>
                        </a:rPr>
                        <a:t>A combinar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465982"/>
                  </a:ext>
                </a:extLst>
              </a:tr>
            </a:tbl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90083B08-F707-E7A7-A2D5-A0A1152D6863}"/>
              </a:ext>
            </a:extLst>
          </p:cNvPr>
          <p:cNvGrpSpPr/>
          <p:nvPr/>
        </p:nvGrpSpPr>
        <p:grpSpPr>
          <a:xfrm>
            <a:off x="4315744" y="1532621"/>
            <a:ext cx="3560511" cy="541099"/>
            <a:chOff x="7800166" y="2063229"/>
            <a:chExt cx="3560511" cy="541099"/>
          </a:xfrm>
        </p:grpSpPr>
        <p:pic>
          <p:nvPicPr>
            <p:cNvPr id="8" name="Imagem 7" descr="Logotipo&#10;&#10;Descrição gerada automaticamente">
              <a:extLst>
                <a:ext uri="{FF2B5EF4-FFF2-40B4-BE49-F238E27FC236}">
                  <a16:creationId xmlns:a16="http://schemas.microsoft.com/office/drawing/2014/main" id="{F960CEAC-DF78-F55B-78A6-C24D9A609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2926" y="2063229"/>
              <a:ext cx="1167751" cy="541099"/>
            </a:xfrm>
            <a:prstGeom prst="rect">
              <a:avLst/>
            </a:prstGeom>
          </p:spPr>
        </p:pic>
        <p:pic>
          <p:nvPicPr>
            <p:cNvPr id="9" name="Imagem 8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8BED4A02-09FB-63F0-63B9-9ADC1528B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166" y="2115345"/>
              <a:ext cx="1993275" cy="454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5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CCE00CB6-977A-46E1-9990-AAA6F72BE108}"/>
              </a:ext>
            </a:extLst>
          </p:cNvPr>
          <p:cNvGrpSpPr/>
          <p:nvPr/>
        </p:nvGrpSpPr>
        <p:grpSpPr>
          <a:xfrm>
            <a:off x="-22660" y="0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DD0B1A69-8D10-4DDB-AC3F-1837D67DA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14DBE0E9-432D-40A5-9D24-63B0698AE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142FDDDA-C526-D044-849F-A14B756BE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C89C7C1-F353-4C08-BE93-555A0B6FD01B}"/>
              </a:ext>
            </a:extLst>
          </p:cNvPr>
          <p:cNvSpPr/>
          <p:nvPr/>
        </p:nvSpPr>
        <p:spPr>
          <a:xfrm>
            <a:off x="441254" y="154748"/>
            <a:ext cx="88266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Estrutura p/ os próximos passos:</a:t>
            </a:r>
          </a:p>
        </p:txBody>
      </p:sp>
      <p:graphicFrame>
        <p:nvGraphicFramePr>
          <p:cNvPr id="2" name="Tabela 45">
            <a:extLst>
              <a:ext uri="{FF2B5EF4-FFF2-40B4-BE49-F238E27FC236}">
                <a16:creationId xmlns:a16="http://schemas.microsoft.com/office/drawing/2014/main" id="{327F62B6-B040-0FD6-B13E-07ECA5C49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60029"/>
              </p:ext>
            </p:extLst>
          </p:nvPr>
        </p:nvGraphicFramePr>
        <p:xfrm>
          <a:off x="271975" y="1889500"/>
          <a:ext cx="11648050" cy="279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717">
                  <a:extLst>
                    <a:ext uri="{9D8B030D-6E8A-4147-A177-3AD203B41FA5}">
                      <a16:colId xmlns:a16="http://schemas.microsoft.com/office/drawing/2014/main" val="1717025009"/>
                    </a:ext>
                  </a:extLst>
                </a:gridCol>
                <a:gridCol w="8482819">
                  <a:extLst>
                    <a:ext uri="{9D8B030D-6E8A-4147-A177-3AD203B41FA5}">
                      <a16:colId xmlns:a16="http://schemas.microsoft.com/office/drawing/2014/main" val="1187953047"/>
                    </a:ext>
                  </a:extLst>
                </a:gridCol>
                <a:gridCol w="1561514">
                  <a:extLst>
                    <a:ext uri="{9D8B030D-6E8A-4147-A177-3AD203B41FA5}">
                      <a16:colId xmlns:a16="http://schemas.microsoft.com/office/drawing/2014/main" val="419450777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ETAPA 03 </a:t>
                      </a:r>
                      <a:r>
                        <a:rPr lang="pt-BR" sz="1800" dirty="0"/>
                        <a:t>(Outubro e Novembro/2023)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110750"/>
                  </a:ext>
                </a:extLst>
              </a:tr>
              <a:tr h="4773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TÍTULO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DESCRIÇÃO DE ATIVIDADES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SITUAÇÃO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13686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TESTE PARA LANÇAMENTO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600" dirty="0"/>
                        <a:t>6 – Teste da plataforma desenvolvida com público (amostra teste) previamente selecionado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v"/>
                      </a:pPr>
                      <a:r>
                        <a:rPr lang="pt-BR" b="1" dirty="0">
                          <a:solidFill>
                            <a:srgbClr val="FFC000"/>
                          </a:solidFill>
                          <a:effectLst/>
                        </a:rPr>
                        <a:t>A combinar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307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7 – Apontamento de ajustes necessários para correções finais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v"/>
                      </a:pPr>
                      <a:r>
                        <a:rPr lang="pt-BR" b="1" dirty="0">
                          <a:solidFill>
                            <a:srgbClr val="FFC000"/>
                          </a:solidFill>
                          <a:effectLst/>
                        </a:rPr>
                        <a:t>A combinar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580742"/>
                  </a:ext>
                </a:extLst>
              </a:tr>
              <a:tr h="430705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8 – Validação e aprovação para o lançamento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v"/>
                      </a:pPr>
                      <a:r>
                        <a:rPr lang="pt-BR" b="1" dirty="0">
                          <a:solidFill>
                            <a:srgbClr val="FFC000"/>
                          </a:solidFill>
                          <a:effectLst/>
                        </a:rPr>
                        <a:t>A combinar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611136"/>
                  </a:ext>
                </a:extLst>
              </a:tr>
              <a:tr h="43070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9 – Elaboração de documentação e orientações informativas e preparo final para o lançamento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v"/>
                      </a:pPr>
                      <a:r>
                        <a:rPr lang="pt-BR" b="1" dirty="0">
                          <a:solidFill>
                            <a:srgbClr val="FFC000"/>
                          </a:solidFill>
                          <a:effectLst/>
                        </a:rPr>
                        <a:t>A combinar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193116"/>
                  </a:ext>
                </a:extLst>
              </a:tr>
            </a:tbl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8E4AB133-CC2F-CB07-2FB9-7B540CBE2525}"/>
              </a:ext>
            </a:extLst>
          </p:cNvPr>
          <p:cNvGrpSpPr/>
          <p:nvPr/>
        </p:nvGrpSpPr>
        <p:grpSpPr>
          <a:xfrm>
            <a:off x="4315744" y="1237196"/>
            <a:ext cx="3560511" cy="541099"/>
            <a:chOff x="7800166" y="2063229"/>
            <a:chExt cx="3560511" cy="541099"/>
          </a:xfrm>
        </p:grpSpPr>
        <p:pic>
          <p:nvPicPr>
            <p:cNvPr id="8" name="Imagem 7" descr="Logotipo&#10;&#10;Descrição gerada automaticamente">
              <a:extLst>
                <a:ext uri="{FF2B5EF4-FFF2-40B4-BE49-F238E27FC236}">
                  <a16:creationId xmlns:a16="http://schemas.microsoft.com/office/drawing/2014/main" id="{0E86793F-6400-D3B0-B986-6030AB03D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2926" y="2063229"/>
              <a:ext cx="1167751" cy="541099"/>
            </a:xfrm>
            <a:prstGeom prst="rect">
              <a:avLst/>
            </a:prstGeom>
          </p:spPr>
        </p:pic>
        <p:pic>
          <p:nvPicPr>
            <p:cNvPr id="9" name="Imagem 8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12D26B24-449E-7DBF-E825-D51F3F4C8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166" y="2115345"/>
              <a:ext cx="1993275" cy="454607"/>
            </a:xfrm>
            <a:prstGeom prst="rect">
              <a:avLst/>
            </a:prstGeom>
          </p:spPr>
        </p:pic>
      </p:grpSp>
      <p:graphicFrame>
        <p:nvGraphicFramePr>
          <p:cNvPr id="11" name="Tabela 45">
            <a:extLst>
              <a:ext uri="{FF2B5EF4-FFF2-40B4-BE49-F238E27FC236}">
                <a16:creationId xmlns:a16="http://schemas.microsoft.com/office/drawing/2014/main" id="{D9431A8C-DF45-BB3C-1FD4-46987EF93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22855"/>
              </p:ext>
            </p:extLst>
          </p:nvPr>
        </p:nvGraphicFramePr>
        <p:xfrm>
          <a:off x="271975" y="4886884"/>
          <a:ext cx="11648050" cy="169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717">
                  <a:extLst>
                    <a:ext uri="{9D8B030D-6E8A-4147-A177-3AD203B41FA5}">
                      <a16:colId xmlns:a16="http://schemas.microsoft.com/office/drawing/2014/main" val="1717025009"/>
                    </a:ext>
                  </a:extLst>
                </a:gridCol>
                <a:gridCol w="8482819">
                  <a:extLst>
                    <a:ext uri="{9D8B030D-6E8A-4147-A177-3AD203B41FA5}">
                      <a16:colId xmlns:a16="http://schemas.microsoft.com/office/drawing/2014/main" val="1187953047"/>
                    </a:ext>
                  </a:extLst>
                </a:gridCol>
                <a:gridCol w="1561514">
                  <a:extLst>
                    <a:ext uri="{9D8B030D-6E8A-4147-A177-3AD203B41FA5}">
                      <a16:colId xmlns:a16="http://schemas.microsoft.com/office/drawing/2014/main" val="419450777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ETAPA 04 </a:t>
                      </a:r>
                      <a:r>
                        <a:rPr lang="pt-BR" sz="1800" dirty="0"/>
                        <a:t>(1º de dezembro/2023)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110750"/>
                  </a:ext>
                </a:extLst>
              </a:tr>
              <a:tr h="4773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TÍTULO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DESCRIÇÃO DE ATIVIDADES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SITUAÇÃO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136863"/>
                  </a:ext>
                </a:extLst>
              </a:tr>
              <a:tr h="505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LANÇAMENTO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pt-BR" sz="1600" dirty="0"/>
                        <a:t>10 – Evento para Lançamento da plataforma RSV2023 / Comunicação imprensa e parceiros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v"/>
                      </a:pPr>
                      <a:r>
                        <a:rPr lang="pt-BR" b="1" dirty="0">
                          <a:solidFill>
                            <a:srgbClr val="FFC000"/>
                          </a:solidFill>
                          <a:effectLst/>
                        </a:rPr>
                        <a:t>A combinar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30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59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CCE00CB6-977A-46E1-9990-AAA6F72BE108}"/>
              </a:ext>
            </a:extLst>
          </p:cNvPr>
          <p:cNvGrpSpPr/>
          <p:nvPr/>
        </p:nvGrpSpPr>
        <p:grpSpPr>
          <a:xfrm>
            <a:off x="0" y="-1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DD0B1A69-8D10-4DDB-AC3F-1837D67DA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14DBE0E9-432D-40A5-9D24-63B0698AE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CC89C7C1-F353-4C08-BE93-555A0B6FD01B}"/>
              </a:ext>
            </a:extLst>
          </p:cNvPr>
          <p:cNvSpPr/>
          <p:nvPr/>
        </p:nvSpPr>
        <p:spPr>
          <a:xfrm>
            <a:off x="441254" y="70340"/>
            <a:ext cx="4121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REFERÊNCIAS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7DB431-4CD5-C8CA-EE3A-EB03FF42E7BD}"/>
              </a:ext>
            </a:extLst>
          </p:cNvPr>
          <p:cNvSpPr txBox="1"/>
          <p:nvPr/>
        </p:nvSpPr>
        <p:spPr>
          <a:xfrm>
            <a:off x="380740" y="1821656"/>
            <a:ext cx="116190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 OLIVEIRA,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Tarcisio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Dorn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Cidade e cidadão: o planejamento estratégico e suas inter-relações com a gestão pública e a qualidade de vida das pessoas. 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Revista de Gestão e Secretariado (Management </a:t>
            </a:r>
            <a:r>
              <a:rPr lang="pt-BR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Administrative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Professional Review)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v. 14, n. 4, p. 6231-6241, 2023.</a:t>
            </a:r>
          </a:p>
          <a:p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HIONI, Renata; PREARO, Leandro Campi. Planejamento estratégico na gestão escolar pública: um estudo na região metropolitana de São Paulo. 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Revista Brasileira de Política e Administração da Educação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v. 36, n. 2, p. 706-730, 2020.</a:t>
            </a:r>
          </a:p>
          <a:p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PEDROSA, Flávio Mascarenhas Roriz. 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Planejamento Estratégico no Setor Público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Editora Dialética, 2022.</a:t>
            </a: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REZENDE, Amaury José; SLOMSKI, Valmor; CORRAR, Luiz João. A GESTÃO PÚBLICA MUNICIPAL E A EFICIÊNCIA DOS GASTOS PÚBLICOS: UMA INVESTIGAÇÃO EMPÍRICA ENTRE AS POLÍTICAS PÚBLICAS E O ÍNDICE DE DESENVOLVIMENTO HUMANO (IDH) DOS MUNICÍPIOS DO ESTADO DE SÃO PAULO. </a:t>
            </a:r>
            <a:r>
              <a:rPr lang="pt-BR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Revista Universo Contábil</a:t>
            </a:r>
            <a:r>
              <a:rPr lang="pt-BR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S.l</a:t>
            </a:r>
            <a:r>
              <a:rPr lang="pt-BR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.], v. 1, n. 1, p. 24-40, jul. 2007. ISSN 1809-3337. Disponível em: &lt;</a:t>
            </a:r>
            <a:r>
              <a:rPr lang="pt-BR" b="0" i="0" dirty="0">
                <a:solidFill>
                  <a:srgbClr val="204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https://bu.furb.br/</a:t>
            </a:r>
            <a:r>
              <a:rPr lang="pt-BR" b="0" i="0" dirty="0" err="1">
                <a:solidFill>
                  <a:srgbClr val="204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ojs</a:t>
            </a:r>
            <a:r>
              <a:rPr lang="pt-BR" b="0" i="0" dirty="0">
                <a:solidFill>
                  <a:srgbClr val="204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pt-BR" b="0" i="0" dirty="0" err="1">
                <a:solidFill>
                  <a:srgbClr val="204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index.php</a:t>
            </a:r>
            <a:r>
              <a:rPr lang="pt-BR" b="0" i="0" dirty="0">
                <a:solidFill>
                  <a:srgbClr val="204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pt-BR" b="0" i="0" dirty="0" err="1">
                <a:solidFill>
                  <a:srgbClr val="204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universocontabil</a:t>
            </a:r>
            <a:r>
              <a:rPr lang="pt-BR" b="0" i="0" dirty="0">
                <a:solidFill>
                  <a:srgbClr val="204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pt-BR" b="0" i="0" dirty="0" err="1">
                <a:solidFill>
                  <a:srgbClr val="204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article</a:t>
            </a:r>
            <a:r>
              <a:rPr lang="pt-BR" b="0" i="0" dirty="0">
                <a:solidFill>
                  <a:srgbClr val="204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pt-BR" b="0" i="0" dirty="0" err="1">
                <a:solidFill>
                  <a:srgbClr val="204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view</a:t>
            </a:r>
            <a:r>
              <a:rPr lang="pt-BR" b="0" i="0" dirty="0">
                <a:solidFill>
                  <a:srgbClr val="204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/75</a:t>
            </a:r>
            <a:r>
              <a:rPr lang="pt-BR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&gt;. Acesso em: 21 maio 2023.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pt-BR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pt-BR" b="0" i="0" dirty="0">
                <a:solidFill>
                  <a:srgbClr val="204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http://dx.doi.org/10.4270/ruc.20051</a:t>
            </a:r>
            <a:r>
              <a:rPr lang="pt-BR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8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CCE00CB6-977A-46E1-9990-AAA6F72BE108}"/>
              </a:ext>
            </a:extLst>
          </p:cNvPr>
          <p:cNvGrpSpPr/>
          <p:nvPr/>
        </p:nvGrpSpPr>
        <p:grpSpPr>
          <a:xfrm>
            <a:off x="0" y="-1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DD0B1A69-8D10-4DDB-AC3F-1837D67DA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14DBE0E9-432D-40A5-9D24-63B0698AE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D06AEC4-F16A-4B73-88C7-EB2F47C990E3}"/>
              </a:ext>
            </a:extLst>
          </p:cNvPr>
          <p:cNvSpPr/>
          <p:nvPr/>
        </p:nvSpPr>
        <p:spPr>
          <a:xfrm>
            <a:off x="14067" y="1467597"/>
            <a:ext cx="12192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COLABORADORES L@CE </a:t>
            </a:r>
          </a:p>
          <a:p>
            <a:pPr algn="ctr"/>
            <a:r>
              <a:rPr lang="pt-BR" sz="3200" dirty="0">
                <a:solidFill>
                  <a:srgbClr val="002060"/>
                </a:solidFill>
                <a:latin typeface="Arial Black" panose="020B0A04020102020204" pitchFamily="34" charset="0"/>
              </a:rPr>
              <a:t>Projeto RSV2023 – Etapa MVP</a:t>
            </a:r>
            <a:endParaRPr lang="en-US" sz="3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D45E2F-C8E3-B382-E662-6FCDC8389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pic>
        <p:nvPicPr>
          <p:cNvPr id="11" name="Imagem 10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00CD2ACD-BE76-535F-1D61-1A94D3ACF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65" y="160579"/>
            <a:ext cx="1703070" cy="779719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87799A98-359C-1406-8A29-0B1BCA0878D8}"/>
              </a:ext>
            </a:extLst>
          </p:cNvPr>
          <p:cNvSpPr/>
          <p:nvPr/>
        </p:nvSpPr>
        <p:spPr>
          <a:xfrm>
            <a:off x="354183" y="2757648"/>
            <a:ext cx="3488491" cy="346356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7350702-0EDE-3A3E-D118-F2F90E313A87}"/>
              </a:ext>
            </a:extLst>
          </p:cNvPr>
          <p:cNvSpPr/>
          <p:nvPr/>
        </p:nvSpPr>
        <p:spPr>
          <a:xfrm>
            <a:off x="8559258" y="2869430"/>
            <a:ext cx="3324071" cy="3268167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611C7FB-35B1-CB02-C9CC-AC167B8F2E95}"/>
              </a:ext>
            </a:extLst>
          </p:cNvPr>
          <p:cNvSpPr/>
          <p:nvPr/>
        </p:nvSpPr>
        <p:spPr>
          <a:xfrm>
            <a:off x="580801" y="6137596"/>
            <a:ext cx="30800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Elisabete de F. Olímpio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675D21-3126-62E8-CE7F-00906A8E962D}"/>
              </a:ext>
            </a:extLst>
          </p:cNvPr>
          <p:cNvSpPr/>
          <p:nvPr/>
        </p:nvSpPr>
        <p:spPr>
          <a:xfrm>
            <a:off x="4260009" y="6137597"/>
            <a:ext cx="37001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Prof. Massaki de O. Igarashi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18973AB-74CB-4975-A56D-DF3CEC1D1354}"/>
              </a:ext>
            </a:extLst>
          </p:cNvPr>
          <p:cNvSpPr/>
          <p:nvPr/>
        </p:nvSpPr>
        <p:spPr>
          <a:xfrm>
            <a:off x="4448032" y="2869430"/>
            <a:ext cx="3324071" cy="3240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271BAE1-3445-42B2-4C38-910AD0E58C19}"/>
              </a:ext>
            </a:extLst>
          </p:cNvPr>
          <p:cNvSpPr/>
          <p:nvPr/>
        </p:nvSpPr>
        <p:spPr>
          <a:xfrm>
            <a:off x="9035770" y="6154494"/>
            <a:ext cx="21270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Pedro Trindade</a:t>
            </a:r>
          </a:p>
        </p:txBody>
      </p:sp>
    </p:spTree>
    <p:extLst>
      <p:ext uri="{BB962C8B-B14F-4D97-AF65-F5344CB8AC3E}">
        <p14:creationId xmlns:p14="http://schemas.microsoft.com/office/powerpoint/2010/main" val="344558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CCE00CB6-977A-46E1-9990-AAA6F72BE108}"/>
              </a:ext>
            </a:extLst>
          </p:cNvPr>
          <p:cNvGrpSpPr/>
          <p:nvPr/>
        </p:nvGrpSpPr>
        <p:grpSpPr>
          <a:xfrm>
            <a:off x="0" y="-1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DD0B1A69-8D10-4DDB-AC3F-1837D67DA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14DBE0E9-432D-40A5-9D24-63B0698AE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2CA7B96D-297B-43A8-BBE8-7FE40E924B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0090"/>
          <a:stretch/>
        </p:blipFill>
        <p:spPr>
          <a:xfrm>
            <a:off x="-1439056" y="823537"/>
            <a:ext cx="11308933" cy="6063521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00283EC-A6D8-40B8-B1FB-50D8D8DDA838}"/>
              </a:ext>
            </a:extLst>
          </p:cNvPr>
          <p:cNvSpPr/>
          <p:nvPr/>
        </p:nvSpPr>
        <p:spPr>
          <a:xfrm>
            <a:off x="404205" y="1120282"/>
            <a:ext cx="3557599" cy="4317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Resultados parciais: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protótipo MVP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   para o Relatório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  de Sinais vitais      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  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RSV2023.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Desenvolvido pela Equipe L@CE 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E7228DF-AC6C-3A87-93A9-F913D1CBEC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766E53D-A637-4703-9D40-FE6E42930B84}"/>
              </a:ext>
            </a:extLst>
          </p:cNvPr>
          <p:cNvSpPr/>
          <p:nvPr/>
        </p:nvSpPr>
        <p:spPr>
          <a:xfrm>
            <a:off x="441254" y="84408"/>
            <a:ext cx="8544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AGENDA DA APRESENTAÇÃO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35FEBA4-3FEC-FEE9-B2E5-CAD30ED3A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332956"/>
              </p:ext>
            </p:extLst>
          </p:nvPr>
        </p:nvGraphicFramePr>
        <p:xfrm>
          <a:off x="4858339" y="1582056"/>
          <a:ext cx="6873314" cy="475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1090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" y="100634"/>
            <a:ext cx="1798592" cy="548723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8B7BD91-E422-4F8D-B52B-819BEC7C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2" y="1"/>
            <a:ext cx="9822270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DEFINIÇÃO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1:32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4</a:t>
            </a:fld>
            <a:endParaRPr lang="pt-BR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E4F08743-FE5D-4304-9636-1775F192A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5" y="1673333"/>
            <a:ext cx="8872025" cy="4721657"/>
          </a:xfrm>
          <a:prstGeom prst="rect">
            <a:avLst/>
          </a:prstGeom>
          <a:noFill/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570F4CFD-9D41-5821-3981-3C91DFC8879D}"/>
              </a:ext>
            </a:extLst>
          </p:cNvPr>
          <p:cNvGrpSpPr/>
          <p:nvPr/>
        </p:nvGrpSpPr>
        <p:grpSpPr>
          <a:xfrm>
            <a:off x="0" y="-1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869F0DF6-3EFF-614A-54C8-644DB683B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10" name="Imagem 9" descr="Diagrama&#10;&#10;Descrição gerada automaticamente">
              <a:extLst>
                <a:ext uri="{FF2B5EF4-FFF2-40B4-BE49-F238E27FC236}">
                  <a16:creationId xmlns:a16="http://schemas.microsoft.com/office/drawing/2014/main" id="{D91FF470-6999-EB00-4E46-6E8417F29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0636EA0B-3CB9-D760-C3D6-0E10D351CEE7}"/>
              </a:ext>
            </a:extLst>
          </p:cNvPr>
          <p:cNvSpPr/>
          <p:nvPr/>
        </p:nvSpPr>
        <p:spPr>
          <a:xfrm>
            <a:off x="374348" y="151314"/>
            <a:ext cx="693055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Relatório de Sinais Vitais?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CE98AD2-726E-9977-C782-3F496F2032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68955E-62B7-4089-8CC5-10780C2646A3}"/>
              </a:ext>
            </a:extLst>
          </p:cNvPr>
          <p:cNvSpPr txBox="1"/>
          <p:nvPr/>
        </p:nvSpPr>
        <p:spPr>
          <a:xfrm>
            <a:off x="308182" y="2225368"/>
            <a:ext cx="9089036" cy="35947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Estudo analítico e panorâmico de fatores independes (medição de vitalidade, saúde econômica, tendências físicas e sociais) que representem um verdadeiro “check-up” anual dos municípios, e indicando as áreas críticas para a qualidade de vida e o desenvolvimento das pessoas que nele vivem. Consolida dados e informações, assim como tendências e oportunidades para o estabelecimento de boas políticas públicas e o efetivo engajamento de todos para uma cidade melhor.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71AE8A-EAF6-0A2A-B88B-498442B13A7E}"/>
              </a:ext>
            </a:extLst>
          </p:cNvPr>
          <p:cNvSpPr txBox="1"/>
          <p:nvPr/>
        </p:nvSpPr>
        <p:spPr>
          <a:xfrm>
            <a:off x="289940" y="2220597"/>
            <a:ext cx="9089036" cy="35947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Estudo analítico </a:t>
            </a:r>
            <a:r>
              <a:rPr lang="pt-B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panorâmico de fatores independes (medição de vitalidade, saúde econômica, </a:t>
            </a:r>
            <a:r>
              <a:rPr lang="pt-BR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tendências</a:t>
            </a:r>
            <a:r>
              <a:rPr lang="pt-B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físicas e sociais) que representem um verdadeiro “check-up” anual dos municípios, e indicando as áreas críticas para a qualidade de vida e o desenvolvimento das pessoas que nele vivem. </a:t>
            </a:r>
            <a:r>
              <a:rPr lang="pt-BR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Consolida dados e informações</a:t>
            </a:r>
            <a:r>
              <a:rPr lang="pt-B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assim como tendências e </a:t>
            </a:r>
            <a:r>
              <a:rPr lang="pt-BR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oportunidades</a:t>
            </a:r>
            <a:r>
              <a:rPr lang="pt-B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o estabelecimento de boas políticas públicas e o efetivo engajamento de todos para uma cidade melhor.</a:t>
            </a:r>
          </a:p>
        </p:txBody>
      </p:sp>
      <p:pic>
        <p:nvPicPr>
          <p:cNvPr id="15" name="Imagem 14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4BF6EC93-B7DB-3A79-734C-EB046D83A6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3"/>
          <a:stretch/>
        </p:blipFill>
        <p:spPr>
          <a:xfrm>
            <a:off x="9489030" y="3265639"/>
            <a:ext cx="2609185" cy="3120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7427DABA-6900-A9DB-F569-622A0A0FEAD9}"/>
              </a:ext>
            </a:extLst>
          </p:cNvPr>
          <p:cNvSpPr/>
          <p:nvPr/>
        </p:nvSpPr>
        <p:spPr>
          <a:xfrm>
            <a:off x="8736037" y="1687401"/>
            <a:ext cx="942535" cy="455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Homem de terno e óculos&#10;&#10;Descrição gerada automaticamente">
            <a:extLst>
              <a:ext uri="{FF2B5EF4-FFF2-40B4-BE49-F238E27FC236}">
                <a16:creationId xmlns:a16="http://schemas.microsoft.com/office/drawing/2014/main" id="{9260CA8B-F007-5A12-C171-52540B57C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37" y="1582056"/>
            <a:ext cx="1593732" cy="1709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6083573-B58C-CF5F-494F-38BAEFD98347}"/>
              </a:ext>
            </a:extLst>
          </p:cNvPr>
          <p:cNvSpPr/>
          <p:nvPr/>
        </p:nvSpPr>
        <p:spPr>
          <a:xfrm>
            <a:off x="11054627" y="1301892"/>
            <a:ext cx="1263984" cy="19586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Eduardo Sancho</a:t>
            </a:r>
          </a:p>
          <a:p>
            <a:pPr>
              <a:lnSpc>
                <a:spcPct val="200000"/>
              </a:lnSpc>
            </a:pPr>
            <a:r>
              <a:rPr lang="pt-BR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URBE9</a:t>
            </a:r>
            <a:endParaRPr lang="pt-BR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55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CCE00CB6-977A-46E1-9990-AAA6F72BE108}"/>
              </a:ext>
            </a:extLst>
          </p:cNvPr>
          <p:cNvGrpSpPr/>
          <p:nvPr/>
        </p:nvGrpSpPr>
        <p:grpSpPr>
          <a:xfrm>
            <a:off x="0" y="-1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DD0B1A69-8D10-4DDB-AC3F-1837D67DA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14DBE0E9-432D-40A5-9D24-63B0698AE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CC89C7C1-F353-4C08-BE93-555A0B6FD01B}"/>
              </a:ext>
            </a:extLst>
          </p:cNvPr>
          <p:cNvSpPr/>
          <p:nvPr/>
        </p:nvSpPr>
        <p:spPr>
          <a:xfrm>
            <a:off x="441254" y="70340"/>
            <a:ext cx="5092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Fonte de Dados: </a:t>
            </a:r>
            <a:endParaRPr lang="pt-B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42FDDDA-C526-D044-849F-A14B756BE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8CC3B33-1525-382B-D440-CE9DBD5CF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4" y="1652396"/>
            <a:ext cx="3919731" cy="508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 descr="Interface gráfica do usuário, Texto, Aplicativo, Site&#10;&#10;Descrição gerada automaticamente">
            <a:extLst>
              <a:ext uri="{FF2B5EF4-FFF2-40B4-BE49-F238E27FC236}">
                <a16:creationId xmlns:a16="http://schemas.microsoft.com/office/drawing/2014/main" id="{042626B3-7FD1-9DD8-1A24-31996E5531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2"/>
          <a:stretch/>
        </p:blipFill>
        <p:spPr>
          <a:xfrm>
            <a:off x="4640558" y="1652396"/>
            <a:ext cx="7128000" cy="2328757"/>
          </a:xfrm>
          <a:prstGeom prst="rect">
            <a:avLst/>
          </a:prstGeom>
        </p:spPr>
      </p:pic>
      <p:pic>
        <p:nvPicPr>
          <p:cNvPr id="16" name="Imagem 15" descr="Forma&#10;&#10;Descrição gerada automaticamente com confiança baixa">
            <a:extLst>
              <a:ext uri="{FF2B5EF4-FFF2-40B4-BE49-F238E27FC236}">
                <a16:creationId xmlns:a16="http://schemas.microsoft.com/office/drawing/2014/main" id="{8BE7BBB4-6139-EE82-4107-980FFA005D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18164">
            <a:off x="4206948" y="4322190"/>
            <a:ext cx="2446086" cy="1568055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444E15AB-CAB7-478F-AF9A-6DBFA412CFD9}"/>
              </a:ext>
            </a:extLst>
          </p:cNvPr>
          <p:cNvSpPr txBox="1"/>
          <p:nvPr/>
        </p:nvSpPr>
        <p:spPr>
          <a:xfrm>
            <a:off x="3049172" y="3221893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cap="all" dirty="0">
                <a:solidFill>
                  <a:srgbClr val="FFFFFF"/>
                </a:solidFill>
                <a:effectLst/>
              </a:rPr>
              <a:t>RECURSOS TRANSFERIDOS PARA O ESTADO E SEUS MUNICÍPIOS</a:t>
            </a:r>
            <a:r>
              <a:rPr lang="pt-BR" b="1" cap="all" dirty="0">
                <a:solidFill>
                  <a:srgbClr val="FFFFFF"/>
                </a:solidFill>
                <a:effectLst/>
              </a:rPr>
              <a:t>R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74E8232-0CAF-579A-A020-A7B79FCDEE88}"/>
              </a:ext>
            </a:extLst>
          </p:cNvPr>
          <p:cNvSpPr txBox="1"/>
          <p:nvPr/>
        </p:nvSpPr>
        <p:spPr>
          <a:xfrm>
            <a:off x="6132772" y="3614816"/>
            <a:ext cx="5820239" cy="307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6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Foi testada automação para extrair os seguintes dados: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sz="1600" b="0" cap="all" dirty="0">
                <a:effectLst/>
              </a:rPr>
              <a:t>RECURSOS TRANSFERIDOS PARA O ESTADO E SEUS MUNICÍPIOS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sz="1600" b="0" cap="all" dirty="0">
                <a:effectLst/>
              </a:rPr>
              <a:t>RECURSOS TRANSFERIDOS APENAS AO MUNICÍPIO</a:t>
            </a:r>
            <a:endParaRPr lang="pt-BR" sz="16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sz="1600" b="0" cap="all" dirty="0">
                <a:effectLst/>
              </a:rPr>
              <a:t>GASTOS DIRETOS DO GOVERNO FEDERAL NO MUNICÍPIO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sz="1600" b="0" cap="all" dirty="0">
                <a:effectLst/>
              </a:rPr>
              <a:t>BENEFÍCIOS AOS CIDADÃOS DO MUNICÍPIO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846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CCE00CB6-977A-46E1-9990-AAA6F72BE108}"/>
              </a:ext>
            </a:extLst>
          </p:cNvPr>
          <p:cNvGrpSpPr/>
          <p:nvPr/>
        </p:nvGrpSpPr>
        <p:grpSpPr>
          <a:xfrm>
            <a:off x="0" y="-1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DD0B1A69-8D10-4DDB-AC3F-1837D67DA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14DBE0E9-432D-40A5-9D24-63B0698AE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142FDDDA-C526-D044-849F-A14B756BE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0C0A1C2E-8DA5-777E-DD17-D10F351B07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 t="2667" r="3180" b="9334"/>
          <a:stretch/>
        </p:blipFill>
        <p:spPr>
          <a:xfrm>
            <a:off x="562708" y="1582056"/>
            <a:ext cx="3198521" cy="514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307E726A-7325-B4AF-DD2E-A92F3B8C91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" r="2393"/>
          <a:stretch/>
        </p:blipFill>
        <p:spPr>
          <a:xfrm>
            <a:off x="3953018" y="1582056"/>
            <a:ext cx="5383682" cy="5159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489180A-3AEF-47A4-13F2-9980BE50B006}"/>
              </a:ext>
            </a:extLst>
          </p:cNvPr>
          <p:cNvSpPr/>
          <p:nvPr/>
        </p:nvSpPr>
        <p:spPr>
          <a:xfrm>
            <a:off x="6738422" y="2447779"/>
            <a:ext cx="2039815" cy="288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FECCE0D-239D-2BD9-487D-081EE0AD352D}"/>
              </a:ext>
            </a:extLst>
          </p:cNvPr>
          <p:cNvSpPr/>
          <p:nvPr/>
        </p:nvSpPr>
        <p:spPr>
          <a:xfrm>
            <a:off x="6738422" y="3633939"/>
            <a:ext cx="1800000" cy="288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1B5947A-C9AE-E0AB-DD57-99F2ED1B3917}"/>
              </a:ext>
            </a:extLst>
          </p:cNvPr>
          <p:cNvSpPr/>
          <p:nvPr/>
        </p:nvSpPr>
        <p:spPr>
          <a:xfrm>
            <a:off x="6738421" y="4048142"/>
            <a:ext cx="2088000" cy="288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C51EAF1-FE45-4388-DD3F-DC88EFA72923}"/>
              </a:ext>
            </a:extLst>
          </p:cNvPr>
          <p:cNvSpPr/>
          <p:nvPr/>
        </p:nvSpPr>
        <p:spPr>
          <a:xfrm>
            <a:off x="6738421" y="4843872"/>
            <a:ext cx="2412000" cy="288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9D8CA12-6BD0-CE60-1FF9-96DCC719EE17}"/>
              </a:ext>
            </a:extLst>
          </p:cNvPr>
          <p:cNvSpPr/>
          <p:nvPr/>
        </p:nvSpPr>
        <p:spPr>
          <a:xfrm>
            <a:off x="6738421" y="5248371"/>
            <a:ext cx="2268000" cy="288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C89C7C1-F353-4C08-BE93-555A0B6FD01B}"/>
              </a:ext>
            </a:extLst>
          </p:cNvPr>
          <p:cNvSpPr/>
          <p:nvPr/>
        </p:nvSpPr>
        <p:spPr>
          <a:xfrm>
            <a:off x="441254" y="70340"/>
            <a:ext cx="9118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Principais habilidades </a:t>
            </a:r>
            <a:r>
              <a:rPr lang="pt-BR" sz="5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</a:t>
            </a:r>
            <a:r>
              <a:rPr lang="pt-BR" sz="40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Forum</a:t>
            </a:r>
            <a:endParaRPr lang="pt-B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28CAED9-C37E-34BB-6053-ADD765F4D5B0}"/>
              </a:ext>
            </a:extLst>
          </p:cNvPr>
          <p:cNvSpPr txBox="1"/>
          <p:nvPr/>
        </p:nvSpPr>
        <p:spPr>
          <a:xfrm>
            <a:off x="9407040" y="2015840"/>
            <a:ext cx="2799471" cy="4584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PREMISSAS RSV2023: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Estudo analítico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tendências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Consolida dados </a:t>
            </a:r>
          </a:p>
          <a:p>
            <a:pPr>
              <a:lnSpc>
                <a:spcPct val="250000"/>
              </a:lnSpc>
            </a:pPr>
            <a:r>
              <a:rPr lang="pt-BR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e informações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 oportunidades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83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CCE00CB6-977A-46E1-9990-AAA6F72BE108}"/>
              </a:ext>
            </a:extLst>
          </p:cNvPr>
          <p:cNvGrpSpPr/>
          <p:nvPr/>
        </p:nvGrpSpPr>
        <p:grpSpPr>
          <a:xfrm>
            <a:off x="0" y="-1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DD0B1A69-8D10-4DDB-AC3F-1837D67DA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14DBE0E9-432D-40A5-9D24-63B0698AE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CC89C7C1-F353-4C08-BE93-555A0B6FD01B}"/>
              </a:ext>
            </a:extLst>
          </p:cNvPr>
          <p:cNvSpPr/>
          <p:nvPr/>
        </p:nvSpPr>
        <p:spPr>
          <a:xfrm>
            <a:off x="441254" y="70340"/>
            <a:ext cx="7051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Gestão pública e o PE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42FDDDA-C526-D044-849F-A14B756BE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CB9230-07AA-E83F-6BDC-C1E8F0727F7D}"/>
              </a:ext>
            </a:extLst>
          </p:cNvPr>
          <p:cNvSpPr txBox="1"/>
          <p:nvPr/>
        </p:nvSpPr>
        <p:spPr>
          <a:xfrm>
            <a:off x="3570848" y="1564472"/>
            <a:ext cx="8342140" cy="4774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pt-BR" sz="20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Tarcisio</a:t>
            </a:r>
            <a:r>
              <a:rPr lang="pt-BR" sz="20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20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Dorn</a:t>
            </a:r>
            <a:r>
              <a:rPr lang="pt-BR" sz="20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al. (2023) ressaltam </a:t>
            </a:r>
            <a:r>
              <a:rPr lang="pt-BR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BR" sz="20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importância do Planejamento Estratégico (PE) para a gestão pública municipal</a:t>
            </a:r>
            <a:r>
              <a:rPr lang="pt-BR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ao percebê-lo como um instrumento diante da necessidade de obediência à Lei de Responsabilidade Fiscal (equilíbrio das contas públicas) e pela exigência do </a:t>
            </a:r>
            <a:r>
              <a:rPr lang="pt-BR" sz="20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Estatuto da Cidade </a:t>
            </a:r>
            <a:r>
              <a:rPr lang="pt-BR" sz="2000" kern="1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pt-BR" sz="20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estabelece diretrizes e metas para a expansão urbana e de desenvolvimento do território municipal</a:t>
            </a:r>
            <a:r>
              <a:rPr lang="pt-BR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Afinal, o objetivo de um PE é corrigir distorções administrativas, alterar condições indesejáveis para a coletividade, remover empecilhos institucionais e </a:t>
            </a:r>
            <a:r>
              <a:rPr lang="pt-BR" sz="20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assegurar </a:t>
            </a:r>
            <a:r>
              <a:rPr lang="pt-BR" sz="2000" kern="100" dirty="0">
                <a:latin typeface="Arial" panose="020B0604020202020204" pitchFamily="34" charset="0"/>
                <a:cs typeface="Arial" panose="020B0604020202020204" pitchFamily="34" charset="0"/>
              </a:rPr>
              <a:t>a viabilização de </a:t>
            </a:r>
            <a:r>
              <a:rPr lang="pt-BR" sz="2000" b="1" kern="1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objetivos e metas que se pretende alcançar</a:t>
            </a:r>
            <a:r>
              <a:rPr lang="pt-BR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buscando identificar as principais tensões da cidade – vantagens e desvantagens competitivas, ameaças e oportunidades (nacionais e internacionais) e estratégias e projetos de longo prazo para atingir o modelo desejado de cidade.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OLIVEIRA, </a:t>
            </a:r>
            <a:r>
              <a:rPr lang="pt-BR" sz="12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Tarcisio</a:t>
            </a:r>
            <a:r>
              <a:rPr lang="pt-BR" sz="12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2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Dorn</a:t>
            </a:r>
            <a:r>
              <a:rPr lang="pt-BR" sz="12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al. Cidade e cidadão: o planejamento estratégico e suas inter-relações com a gestão pública e a qualidade de vida das pessoas. </a:t>
            </a:r>
            <a:r>
              <a:rPr lang="pt-BR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Revista de Gestão e Secretariado (Management </a:t>
            </a:r>
            <a:r>
              <a:rPr lang="pt-BR" sz="12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pt-BR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2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Administrative</a:t>
            </a:r>
            <a:r>
              <a:rPr lang="pt-BR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Professional Review)</a:t>
            </a:r>
            <a:r>
              <a:rPr lang="pt-BR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v. 14, n. 4, p. 6231-6241, 2023.</a:t>
            </a:r>
          </a:p>
        </p:txBody>
      </p:sp>
      <p:pic>
        <p:nvPicPr>
          <p:cNvPr id="19" name="Imagem 1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7790F15-97C8-FBDC-EFCB-989547318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4" y="1579876"/>
            <a:ext cx="3171228" cy="49053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017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CCE00CB6-977A-46E1-9990-AAA6F72BE108}"/>
              </a:ext>
            </a:extLst>
          </p:cNvPr>
          <p:cNvGrpSpPr/>
          <p:nvPr/>
        </p:nvGrpSpPr>
        <p:grpSpPr>
          <a:xfrm>
            <a:off x="0" y="-1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DD0B1A69-8D10-4DDB-AC3F-1837D67DA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14DBE0E9-432D-40A5-9D24-63B0698AE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142FDDDA-C526-D044-849F-A14B756BE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pic>
        <p:nvPicPr>
          <p:cNvPr id="3" name="Imagem 2" descr="Pessoas na rua&#10;&#10;Descrição gerada automaticamente com confiança média">
            <a:extLst>
              <a:ext uri="{FF2B5EF4-FFF2-40B4-BE49-F238E27FC236}">
                <a16:creationId xmlns:a16="http://schemas.microsoft.com/office/drawing/2014/main" id="{1CF272F6-049D-D4F3-B7E9-D0C919A045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4"/>
          <a:stretch/>
        </p:blipFill>
        <p:spPr>
          <a:xfrm>
            <a:off x="-1" y="1568404"/>
            <a:ext cx="12192000" cy="5289595"/>
          </a:xfrm>
          <a:prstGeom prst="rect">
            <a:avLst/>
          </a:prstGeom>
        </p:spPr>
      </p:pic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41547DD-C0C0-BFAB-E24C-2B858D8465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4114" r="13577" b="15738"/>
          <a:stretch/>
        </p:blipFill>
        <p:spPr>
          <a:xfrm>
            <a:off x="107629" y="3263706"/>
            <a:ext cx="6720114" cy="3461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DBA323-84D0-5C74-4CD9-1A9C01A89ABF}"/>
              </a:ext>
            </a:extLst>
          </p:cNvPr>
          <p:cNvSpPr txBox="1"/>
          <p:nvPr/>
        </p:nvSpPr>
        <p:spPr>
          <a:xfrm>
            <a:off x="2433934" y="1538143"/>
            <a:ext cx="887202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chemeClr val="bg1"/>
                </a:solidFill>
                <a:effectLst/>
                <a:latin typeface="Gotham"/>
              </a:rPr>
              <a:t>O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Gotham"/>
              </a:rPr>
              <a:t> </a:t>
            </a:r>
            <a:r>
              <a:rPr lang="pt-BR" sz="1400" b="1" i="0" dirty="0">
                <a:solidFill>
                  <a:schemeClr val="bg1"/>
                </a:solidFill>
                <a:effectLst/>
                <a:latin typeface="Gotham"/>
              </a:rPr>
              <a:t>Prêmio Band Cidades Excelentes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Gotham"/>
              </a:rPr>
              <a:t> </a:t>
            </a:r>
            <a:r>
              <a:rPr lang="pt-BR" sz="1400" b="1" dirty="0">
                <a:solidFill>
                  <a:schemeClr val="bg1"/>
                </a:solidFill>
                <a:latin typeface="Gotham"/>
              </a:rPr>
              <a:t>busca incentivar a melhoria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Gotham"/>
              </a:rPr>
              <a:t> da realidade dos municípios brasileiros, por meio da 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Gotham"/>
              </a:rPr>
              <a:t>premiação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Gotham"/>
              </a:rPr>
              <a:t> de boas práticas da gestão pública. A iniciativa é uma parceria do </a:t>
            </a:r>
          </a:p>
          <a:p>
            <a:pPr algn="l"/>
            <a:r>
              <a:rPr lang="pt-BR" sz="1200" b="0" i="0" dirty="0">
                <a:solidFill>
                  <a:schemeClr val="bg1"/>
                </a:solidFill>
                <a:effectLst/>
                <a:latin typeface="Gotham"/>
              </a:rPr>
              <a:t>Grupo Bandeirantes com o Instituto Aquila</a:t>
            </a:r>
            <a:r>
              <a:rPr lang="pt-BR" sz="1200" dirty="0">
                <a:solidFill>
                  <a:schemeClr val="bg1"/>
                </a:solidFill>
                <a:latin typeface="Gotham"/>
              </a:rPr>
              <a:t>.</a:t>
            </a:r>
            <a:endParaRPr lang="pt-BR" sz="1200" b="0" i="0" dirty="0">
              <a:solidFill>
                <a:schemeClr val="bg1"/>
              </a:solidFill>
              <a:effectLst/>
              <a:latin typeface="Gotham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CA7417D-4D30-9291-D928-94A9D808BF34}"/>
              </a:ext>
            </a:extLst>
          </p:cNvPr>
          <p:cNvSpPr/>
          <p:nvPr/>
        </p:nvSpPr>
        <p:spPr>
          <a:xfrm>
            <a:off x="374348" y="151314"/>
            <a:ext cx="62545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Iniciativas semelhantes</a:t>
            </a:r>
          </a:p>
        </p:txBody>
      </p:sp>
    </p:spTree>
    <p:extLst>
      <p:ext uri="{BB962C8B-B14F-4D97-AF65-F5344CB8AC3E}">
        <p14:creationId xmlns:p14="http://schemas.microsoft.com/office/powerpoint/2010/main" val="36757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CCE00CB6-977A-46E1-9990-AAA6F72BE108}"/>
              </a:ext>
            </a:extLst>
          </p:cNvPr>
          <p:cNvGrpSpPr/>
          <p:nvPr/>
        </p:nvGrpSpPr>
        <p:grpSpPr>
          <a:xfrm>
            <a:off x="0" y="-1"/>
            <a:ext cx="12191999" cy="1582058"/>
            <a:chOff x="0" y="-1"/>
            <a:chExt cx="12191999" cy="1582058"/>
          </a:xfrm>
        </p:grpSpPr>
        <p:pic>
          <p:nvPicPr>
            <p:cNvPr id="4" name="Imagem 3" descr="Diagrama&#10;&#10;Descrição gerada automaticamente">
              <a:extLst>
                <a:ext uri="{FF2B5EF4-FFF2-40B4-BE49-F238E27FC236}">
                  <a16:creationId xmlns:a16="http://schemas.microsoft.com/office/drawing/2014/main" id="{DD0B1A69-8D10-4DDB-AC3F-1837D67DA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b="76931"/>
            <a:stretch/>
          </p:blipFill>
          <p:spPr>
            <a:xfrm>
              <a:off x="3319974" y="0"/>
              <a:ext cx="8872025" cy="1582057"/>
            </a:xfrm>
            <a:prstGeom prst="rect">
              <a:avLst/>
            </a:prstGeom>
          </p:spPr>
        </p:pic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14DBE0E9-432D-40A5-9D24-63B0698AE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1" r="42412" b="76931"/>
            <a:stretch/>
          </p:blipFill>
          <p:spPr>
            <a:xfrm>
              <a:off x="0" y="-1"/>
              <a:ext cx="6720114" cy="1582057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142FDDDA-C526-D044-849F-A14B756BE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23" t="44510" r="25577" b="50000"/>
          <a:stretch/>
        </p:blipFill>
        <p:spPr>
          <a:xfrm>
            <a:off x="8084455" y="560667"/>
            <a:ext cx="949606" cy="53661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BAF72BD-D613-5339-90DB-74C2859CEEC7}"/>
              </a:ext>
            </a:extLst>
          </p:cNvPr>
          <p:cNvSpPr/>
          <p:nvPr/>
        </p:nvSpPr>
        <p:spPr>
          <a:xfrm>
            <a:off x="374348" y="151314"/>
            <a:ext cx="85776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Tendência: Automação Robótica</a:t>
            </a:r>
          </a:p>
        </p:txBody>
      </p:sp>
      <p:pic>
        <p:nvPicPr>
          <p:cNvPr id="8" name="Imagem 7" descr="Gráfico, Gráfico de barras&#10;&#10;Descrição gerada automaticamente">
            <a:extLst>
              <a:ext uri="{FF2B5EF4-FFF2-40B4-BE49-F238E27FC236}">
                <a16:creationId xmlns:a16="http://schemas.microsoft.com/office/drawing/2014/main" id="{DF7A8848-77E1-B845-A27C-E0C16FBBD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22" y="1643877"/>
            <a:ext cx="9815056" cy="5048741"/>
          </a:xfrm>
          <a:prstGeom prst="rect">
            <a:avLst/>
          </a:prstGeom>
        </p:spPr>
      </p:pic>
      <p:pic>
        <p:nvPicPr>
          <p:cNvPr id="10" name="Imagem 9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DED11CFB-D0FE-FE84-E9E3-5FB6A68F45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0"/>
          <a:stretch/>
        </p:blipFill>
        <p:spPr>
          <a:xfrm>
            <a:off x="13818" y="1525784"/>
            <a:ext cx="2173585" cy="2834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889C534-256A-597F-7ABB-AFB2BF4C5AC8}"/>
              </a:ext>
            </a:extLst>
          </p:cNvPr>
          <p:cNvSpPr txBox="1"/>
          <p:nvPr/>
        </p:nvSpPr>
        <p:spPr>
          <a:xfrm>
            <a:off x="177116" y="4359890"/>
            <a:ext cx="1968083" cy="2346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200" b="0" i="0" dirty="0">
                <a:solidFill>
                  <a:srgbClr val="128AB7"/>
                </a:solidFill>
                <a:effectLst/>
              </a:rPr>
              <a:t>Robotic Process Automation Market Size, Share &amp; Trends Analysis Report By Type, By Application, By Deployment, By Organization, By Region, And Segment Forecasts, 2023 - 2030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423547"/>
                </a:solidFill>
                <a:effectLst/>
                <a:latin typeface="itcfranklingothicstd-book"/>
              </a:rPr>
              <a:t>Report ID: GVR-1-68038-145-0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423547"/>
                </a:solidFill>
                <a:effectLst/>
                <a:latin typeface="itcfranklingothicstd-book"/>
              </a:rPr>
              <a:t>Number of Pages: 100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423547"/>
                </a:solidFill>
                <a:effectLst/>
                <a:latin typeface="itcfranklingothicstd-book"/>
              </a:rPr>
              <a:t>Format: Electronic (PDF)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423547"/>
                </a:solidFill>
                <a:effectLst/>
                <a:latin typeface="itcfranklingothicstd-book"/>
              </a:rPr>
              <a:t>Historical Range: 2018 - 2020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423547"/>
                </a:solidFill>
                <a:effectLst/>
                <a:latin typeface="itcfranklingothicstd-book"/>
              </a:rPr>
              <a:t>Industry: </a:t>
            </a:r>
            <a:r>
              <a:rPr lang="en-US" sz="1050" b="0" i="0" u="sng" dirty="0">
                <a:solidFill>
                  <a:srgbClr val="0000FF"/>
                </a:solidFill>
                <a:effectLst/>
                <a:latin typeface="itcfranklingothicstd-book"/>
                <a:hlinkClick r:id="rId6"/>
              </a:rPr>
              <a:t>Technology</a:t>
            </a:r>
            <a:endParaRPr lang="pt-BR" sz="1050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F888204-E774-08A3-645C-7FB0FB64E9F6}"/>
              </a:ext>
            </a:extLst>
          </p:cNvPr>
          <p:cNvSpPr/>
          <p:nvPr/>
        </p:nvSpPr>
        <p:spPr>
          <a:xfrm>
            <a:off x="4431323" y="5401993"/>
            <a:ext cx="478302" cy="81592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A5CF1CAC-36BA-FC22-E562-4638742DEB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73" y="3235569"/>
            <a:ext cx="1363267" cy="2447946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3090A8-9603-4950-778D-0BCE26B6E413}"/>
              </a:ext>
            </a:extLst>
          </p:cNvPr>
          <p:cNvSpPr/>
          <p:nvPr/>
        </p:nvSpPr>
        <p:spPr>
          <a:xfrm>
            <a:off x="5196986" y="3517953"/>
            <a:ext cx="229572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Estamos</a:t>
            </a:r>
            <a:r>
              <a:rPr lang="pt-B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no início do crescimento!</a:t>
            </a:r>
            <a:endParaRPr lang="pt-BR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176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1459</Words>
  <Application>Microsoft Office PowerPoint</Application>
  <PresentationFormat>Widescreen</PresentationFormat>
  <Paragraphs>165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Brush Script MT</vt:lpstr>
      <vt:lpstr>Calibri</vt:lpstr>
      <vt:lpstr>Calibri Light</vt:lpstr>
      <vt:lpstr>Gotham</vt:lpstr>
      <vt:lpstr>itcfranklingothicstd-book</vt:lpstr>
      <vt:lpstr>Roboto</vt:lpstr>
      <vt:lpstr>Wingdings</vt:lpstr>
      <vt:lpstr>Tema do Office</vt:lpstr>
      <vt:lpstr>Apresentação do PowerPoint</vt:lpstr>
      <vt:lpstr>Apresentação do PowerPoint</vt:lpstr>
      <vt:lpstr>Apresentação do PowerPoint</vt:lpstr>
      <vt:lpstr>DEFINIÇÃO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DEFINIÇÃO</vt:lpstr>
      <vt:lpstr>DEFINIÇÃO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Massaki Igarashi</dc:creator>
  <cp:lastModifiedBy>MASSAKI DE OLIVEIRA IGARASHI</cp:lastModifiedBy>
  <cp:revision>254</cp:revision>
  <dcterms:created xsi:type="dcterms:W3CDTF">2020-10-28T17:18:26Z</dcterms:created>
  <dcterms:modified xsi:type="dcterms:W3CDTF">2023-05-22T16:39:45Z</dcterms:modified>
</cp:coreProperties>
</file>