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sldIdLst>
    <p:sldId id="278" r:id="rId2"/>
    <p:sldId id="258" r:id="rId3"/>
    <p:sldId id="259" r:id="rId4"/>
    <p:sldId id="260" r:id="rId5"/>
    <p:sldId id="281" r:id="rId6"/>
    <p:sldId id="257" r:id="rId7"/>
    <p:sldId id="262" r:id="rId8"/>
    <p:sldId id="261" r:id="rId9"/>
    <p:sldId id="282" r:id="rId10"/>
    <p:sldId id="256" r:id="rId11"/>
    <p:sldId id="263" r:id="rId12"/>
    <p:sldId id="264" r:id="rId13"/>
    <p:sldId id="265" r:id="rId14"/>
    <p:sldId id="266" r:id="rId15"/>
    <p:sldId id="267" r:id="rId16"/>
    <p:sldId id="268" r:id="rId17"/>
    <p:sldId id="269" r:id="rId18"/>
    <p:sldId id="270" r:id="rId19"/>
    <p:sldId id="271" r:id="rId20"/>
    <p:sldId id="273" r:id="rId21"/>
    <p:sldId id="272" r:id="rId22"/>
    <p:sldId id="274" r:id="rId23"/>
    <p:sldId id="275" r:id="rId24"/>
    <p:sldId id="276" r:id="rId25"/>
    <p:sldId id="277" r:id="rId26"/>
    <p:sldId id="279" r:id="rId27"/>
    <p:sldId id="280" r:id="rId28"/>
    <p:sldId id="284" r:id="rId29"/>
    <p:sldId id="28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69"/>
    <p:restoredTop sz="94640"/>
  </p:normalViewPr>
  <p:slideViewPr>
    <p:cSldViewPr snapToGrid="0">
      <p:cViewPr varScale="1">
        <p:scale>
          <a:sx n="96" d="100"/>
          <a:sy n="96" d="100"/>
        </p:scale>
        <p:origin x="200" y="6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a:t>Decrease in recovery time per</a:t>
            </a:r>
            <a:r>
              <a:rPr lang="en-US" sz="2000" baseline="0"/>
              <a:t> pain relief treatment group</a:t>
            </a:r>
            <a:endParaRPr lang="en-US" sz="2000"/>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Sheet3!$C$13</c:f>
              <c:strCache>
                <c:ptCount val="1"/>
                <c:pt idx="0">
                  <c:v>Preoperative</c:v>
                </c:pt>
              </c:strCache>
            </c:strRef>
          </c:tx>
          <c:spPr>
            <a:solidFill>
              <a:schemeClr val="accent1"/>
            </a:solidFill>
            <a:ln>
              <a:noFill/>
            </a:ln>
            <a:effectLst/>
          </c:spPr>
          <c:invertIfNegative val="0"/>
          <c:cat>
            <c:strRef>
              <c:f>Sheet3!$D$12:$E$12</c:f>
              <c:strCache>
                <c:ptCount val="2"/>
                <c:pt idx="0">
                  <c:v>Treatment</c:v>
                </c:pt>
                <c:pt idx="1">
                  <c:v>Placebo</c:v>
                </c:pt>
              </c:strCache>
            </c:strRef>
          </c:cat>
          <c:val>
            <c:numRef>
              <c:f>Sheet3!$D$13:$E$13</c:f>
              <c:numCache>
                <c:formatCode>General</c:formatCode>
                <c:ptCount val="2"/>
                <c:pt idx="0">
                  <c:v>1.1200000000000001</c:v>
                </c:pt>
                <c:pt idx="1">
                  <c:v>1.17</c:v>
                </c:pt>
              </c:numCache>
            </c:numRef>
          </c:val>
          <c:extLst>
            <c:ext xmlns:c16="http://schemas.microsoft.com/office/drawing/2014/chart" uri="{C3380CC4-5D6E-409C-BE32-E72D297353CC}">
              <c16:uniqueId val="{00000000-96A3-D949-9F1A-FE18EF7B16E7}"/>
            </c:ext>
          </c:extLst>
        </c:ser>
        <c:ser>
          <c:idx val="1"/>
          <c:order val="1"/>
          <c:tx>
            <c:strRef>
              <c:f>Sheet3!$C$14</c:f>
              <c:strCache>
                <c:ptCount val="1"/>
                <c:pt idx="0">
                  <c:v>Postoperative</c:v>
                </c:pt>
              </c:strCache>
            </c:strRef>
          </c:tx>
          <c:spPr>
            <a:solidFill>
              <a:schemeClr val="accent2"/>
            </a:solidFill>
            <a:ln>
              <a:noFill/>
            </a:ln>
            <a:effectLst/>
          </c:spPr>
          <c:invertIfNegative val="0"/>
          <c:cat>
            <c:strRef>
              <c:f>Sheet3!$D$12:$E$12</c:f>
              <c:strCache>
                <c:ptCount val="2"/>
                <c:pt idx="0">
                  <c:v>Treatment</c:v>
                </c:pt>
                <c:pt idx="1">
                  <c:v>Placebo</c:v>
                </c:pt>
              </c:strCache>
            </c:strRef>
          </c:cat>
          <c:val>
            <c:numRef>
              <c:f>Sheet3!$D$14:$E$14</c:f>
              <c:numCache>
                <c:formatCode>General</c:formatCode>
                <c:ptCount val="2"/>
                <c:pt idx="0">
                  <c:v>1.23</c:v>
                </c:pt>
                <c:pt idx="1">
                  <c:v>1.18</c:v>
                </c:pt>
              </c:numCache>
            </c:numRef>
          </c:val>
          <c:extLst>
            <c:ext xmlns:c16="http://schemas.microsoft.com/office/drawing/2014/chart" uri="{C3380CC4-5D6E-409C-BE32-E72D297353CC}">
              <c16:uniqueId val="{00000001-96A3-D949-9F1A-FE18EF7B16E7}"/>
            </c:ext>
          </c:extLst>
        </c:ser>
        <c:dLbls>
          <c:showLegendKey val="0"/>
          <c:showVal val="0"/>
          <c:showCatName val="0"/>
          <c:showSerName val="0"/>
          <c:showPercent val="0"/>
          <c:showBubbleSize val="0"/>
        </c:dLbls>
        <c:gapWidth val="219"/>
        <c:overlap val="-27"/>
        <c:axId val="1624189935"/>
        <c:axId val="1623780239"/>
      </c:barChart>
      <c:catAx>
        <c:axId val="162418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623780239"/>
        <c:crosses val="autoZero"/>
        <c:auto val="1"/>
        <c:lblAlgn val="ctr"/>
        <c:lblOffset val="100"/>
        <c:noMultiLvlLbl val="0"/>
      </c:catAx>
      <c:valAx>
        <c:axId val="16237802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a:t>%</a:t>
                </a:r>
                <a:r>
                  <a:rPr lang="en-US" sz="2000" baseline="0"/>
                  <a:t> decrease in recovery time</a:t>
                </a:r>
                <a:endParaRPr lang="en-US" sz="2000"/>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418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681103-625A-4F8A-A86B-022599C6DEC4}" type="doc">
      <dgm:prSet loTypeId="urn:microsoft.com/office/officeart/2008/layout/LinedList" loCatId="list" qsTypeId="urn:microsoft.com/office/officeart/2005/8/quickstyle/simple2" qsCatId="simple" csTypeId="urn:microsoft.com/office/officeart/2005/8/colors/accent3_2" csCatId="accent3" phldr="1"/>
      <dgm:spPr/>
      <dgm:t>
        <a:bodyPr/>
        <a:lstStyle/>
        <a:p>
          <a:endParaRPr lang="en-US"/>
        </a:p>
      </dgm:t>
    </dgm:pt>
    <dgm:pt modelId="{7376DB13-9580-4527-A3BF-31819BF92A94}">
      <dgm:prSet/>
      <dgm:spPr/>
      <dgm:t>
        <a:bodyPr/>
        <a:lstStyle/>
        <a:p>
          <a:r>
            <a:rPr lang="en-US" b="0" i="0" dirty="0"/>
            <a:t>Right after making your chart, the title that appears will likely be "Chart Title," or something similar. </a:t>
          </a:r>
        </a:p>
        <a:p>
          <a:r>
            <a:rPr lang="en-US" b="0" i="0" dirty="0"/>
            <a:t>To change this label, click on "Chart Title" to reveal a typing cursor. You can then freely customize your chart's title.</a:t>
          </a:r>
          <a:endParaRPr lang="en-US" dirty="0"/>
        </a:p>
      </dgm:t>
    </dgm:pt>
    <dgm:pt modelId="{0E7D1BA7-CD14-4F7E-BE88-EE5814FAD90F}" type="parTrans" cxnId="{24A960FF-3B11-443B-B74B-D7B8D8017598}">
      <dgm:prSet/>
      <dgm:spPr/>
      <dgm:t>
        <a:bodyPr/>
        <a:lstStyle/>
        <a:p>
          <a:endParaRPr lang="en-US"/>
        </a:p>
      </dgm:t>
    </dgm:pt>
    <dgm:pt modelId="{4B9A0653-0F67-440A-B34D-59E534308BD9}" type="sibTrans" cxnId="{24A960FF-3B11-443B-B74B-D7B8D8017598}">
      <dgm:prSet/>
      <dgm:spPr/>
      <dgm:t>
        <a:bodyPr/>
        <a:lstStyle/>
        <a:p>
          <a:endParaRPr lang="en-US"/>
        </a:p>
      </dgm:t>
    </dgm:pt>
    <dgm:pt modelId="{47112832-0B5A-48DF-8BF7-BEE790E8C90C}">
      <dgm:prSet custT="1"/>
      <dgm:spPr/>
      <dgm:t>
        <a:bodyPr/>
        <a:lstStyle/>
        <a:p>
          <a:r>
            <a:rPr lang="en-US" sz="2800" b="0" i="0" dirty="0"/>
            <a:t>When you have a title you like, click Home on the top navigation bar, and use the font formatting options to give your title the emphasis it deserves. </a:t>
          </a:r>
          <a:endParaRPr lang="en-US" sz="2800" dirty="0"/>
        </a:p>
      </dgm:t>
    </dgm:pt>
    <dgm:pt modelId="{9A06AACD-B4F9-49D0-9099-FBF3E36BB763}" type="parTrans" cxnId="{9CC6B660-B455-4374-B11A-7D09F4BBE24E}">
      <dgm:prSet/>
      <dgm:spPr/>
      <dgm:t>
        <a:bodyPr/>
        <a:lstStyle/>
        <a:p>
          <a:endParaRPr lang="en-US"/>
        </a:p>
      </dgm:t>
    </dgm:pt>
    <dgm:pt modelId="{758839F1-7DE7-4BFE-8511-999623855E72}" type="sibTrans" cxnId="{9CC6B660-B455-4374-B11A-7D09F4BBE24E}">
      <dgm:prSet/>
      <dgm:spPr/>
      <dgm:t>
        <a:bodyPr/>
        <a:lstStyle/>
        <a:p>
          <a:endParaRPr lang="en-US"/>
        </a:p>
      </dgm:t>
    </dgm:pt>
    <dgm:pt modelId="{06F5A2F5-080B-3E45-BF62-3BDF0C920D31}" type="pres">
      <dgm:prSet presAssocID="{26681103-625A-4F8A-A86B-022599C6DEC4}" presName="vert0" presStyleCnt="0">
        <dgm:presLayoutVars>
          <dgm:dir/>
          <dgm:animOne val="branch"/>
          <dgm:animLvl val="lvl"/>
        </dgm:presLayoutVars>
      </dgm:prSet>
      <dgm:spPr/>
    </dgm:pt>
    <dgm:pt modelId="{A80CE115-41C8-D545-B9FE-211572361916}" type="pres">
      <dgm:prSet presAssocID="{7376DB13-9580-4527-A3BF-31819BF92A94}" presName="thickLine" presStyleLbl="alignNode1" presStyleIdx="0" presStyleCnt="2"/>
      <dgm:spPr/>
    </dgm:pt>
    <dgm:pt modelId="{EEDA380B-AC04-E740-A7AF-F34110E4E7DB}" type="pres">
      <dgm:prSet presAssocID="{7376DB13-9580-4527-A3BF-31819BF92A94}" presName="horz1" presStyleCnt="0"/>
      <dgm:spPr/>
    </dgm:pt>
    <dgm:pt modelId="{5106F93F-D815-804E-A106-CCCAD2D01057}" type="pres">
      <dgm:prSet presAssocID="{7376DB13-9580-4527-A3BF-31819BF92A94}" presName="tx1" presStyleLbl="revTx" presStyleIdx="0" presStyleCnt="2"/>
      <dgm:spPr/>
    </dgm:pt>
    <dgm:pt modelId="{745B9F8B-DEB4-0045-90FC-5E3A6AE5299F}" type="pres">
      <dgm:prSet presAssocID="{7376DB13-9580-4527-A3BF-31819BF92A94}" presName="vert1" presStyleCnt="0"/>
      <dgm:spPr/>
    </dgm:pt>
    <dgm:pt modelId="{4803CC7A-DF97-1F4F-BEF6-67CBB1367079}" type="pres">
      <dgm:prSet presAssocID="{47112832-0B5A-48DF-8BF7-BEE790E8C90C}" presName="thickLine" presStyleLbl="alignNode1" presStyleIdx="1" presStyleCnt="2"/>
      <dgm:spPr/>
    </dgm:pt>
    <dgm:pt modelId="{67F335E8-3D22-684F-92F0-0180FB08CE5A}" type="pres">
      <dgm:prSet presAssocID="{47112832-0B5A-48DF-8BF7-BEE790E8C90C}" presName="horz1" presStyleCnt="0"/>
      <dgm:spPr/>
    </dgm:pt>
    <dgm:pt modelId="{737FB273-03B6-1448-B607-969B384F9AFA}" type="pres">
      <dgm:prSet presAssocID="{47112832-0B5A-48DF-8BF7-BEE790E8C90C}" presName="tx1" presStyleLbl="revTx" presStyleIdx="1" presStyleCnt="2"/>
      <dgm:spPr/>
    </dgm:pt>
    <dgm:pt modelId="{39553917-EF31-2E40-84CB-4322AF0EDC51}" type="pres">
      <dgm:prSet presAssocID="{47112832-0B5A-48DF-8BF7-BEE790E8C90C}" presName="vert1" presStyleCnt="0"/>
      <dgm:spPr/>
    </dgm:pt>
  </dgm:ptLst>
  <dgm:cxnLst>
    <dgm:cxn modelId="{F2B93807-C745-0846-8CB4-6C4983766C62}" type="presOf" srcId="{47112832-0B5A-48DF-8BF7-BEE790E8C90C}" destId="{737FB273-03B6-1448-B607-969B384F9AFA}" srcOrd="0" destOrd="0" presId="urn:microsoft.com/office/officeart/2008/layout/LinedList"/>
    <dgm:cxn modelId="{F399A22A-D437-DE4C-8156-B6B0DD8D11D7}" type="presOf" srcId="{26681103-625A-4F8A-A86B-022599C6DEC4}" destId="{06F5A2F5-080B-3E45-BF62-3BDF0C920D31}" srcOrd="0" destOrd="0" presId="urn:microsoft.com/office/officeart/2008/layout/LinedList"/>
    <dgm:cxn modelId="{E1587138-19BA-5546-9CD5-49BC50826FB5}" type="presOf" srcId="{7376DB13-9580-4527-A3BF-31819BF92A94}" destId="{5106F93F-D815-804E-A106-CCCAD2D01057}" srcOrd="0" destOrd="0" presId="urn:microsoft.com/office/officeart/2008/layout/LinedList"/>
    <dgm:cxn modelId="{9CC6B660-B455-4374-B11A-7D09F4BBE24E}" srcId="{26681103-625A-4F8A-A86B-022599C6DEC4}" destId="{47112832-0B5A-48DF-8BF7-BEE790E8C90C}" srcOrd="1" destOrd="0" parTransId="{9A06AACD-B4F9-49D0-9099-FBF3E36BB763}" sibTransId="{758839F1-7DE7-4BFE-8511-999623855E72}"/>
    <dgm:cxn modelId="{24A960FF-3B11-443B-B74B-D7B8D8017598}" srcId="{26681103-625A-4F8A-A86B-022599C6DEC4}" destId="{7376DB13-9580-4527-A3BF-31819BF92A94}" srcOrd="0" destOrd="0" parTransId="{0E7D1BA7-CD14-4F7E-BE88-EE5814FAD90F}" sibTransId="{4B9A0653-0F67-440A-B34D-59E534308BD9}"/>
    <dgm:cxn modelId="{BA18782C-47A1-A047-B88B-E300164AB12C}" type="presParOf" srcId="{06F5A2F5-080B-3E45-BF62-3BDF0C920D31}" destId="{A80CE115-41C8-D545-B9FE-211572361916}" srcOrd="0" destOrd="0" presId="urn:microsoft.com/office/officeart/2008/layout/LinedList"/>
    <dgm:cxn modelId="{7E5EC45D-0B9E-BB47-B0DD-17B2AF82EB01}" type="presParOf" srcId="{06F5A2F5-080B-3E45-BF62-3BDF0C920D31}" destId="{EEDA380B-AC04-E740-A7AF-F34110E4E7DB}" srcOrd="1" destOrd="0" presId="urn:microsoft.com/office/officeart/2008/layout/LinedList"/>
    <dgm:cxn modelId="{4C0DC303-8507-A444-ACB0-54843FE7FBD1}" type="presParOf" srcId="{EEDA380B-AC04-E740-A7AF-F34110E4E7DB}" destId="{5106F93F-D815-804E-A106-CCCAD2D01057}" srcOrd="0" destOrd="0" presId="urn:microsoft.com/office/officeart/2008/layout/LinedList"/>
    <dgm:cxn modelId="{BF370442-7E7A-2545-BB44-DDB1CB3C167A}" type="presParOf" srcId="{EEDA380B-AC04-E740-A7AF-F34110E4E7DB}" destId="{745B9F8B-DEB4-0045-90FC-5E3A6AE5299F}" srcOrd="1" destOrd="0" presId="urn:microsoft.com/office/officeart/2008/layout/LinedList"/>
    <dgm:cxn modelId="{5E25490E-BA2F-AE45-9671-89532C4FA3F9}" type="presParOf" srcId="{06F5A2F5-080B-3E45-BF62-3BDF0C920D31}" destId="{4803CC7A-DF97-1F4F-BEF6-67CBB1367079}" srcOrd="2" destOrd="0" presId="urn:microsoft.com/office/officeart/2008/layout/LinedList"/>
    <dgm:cxn modelId="{AB2A98A0-C85B-E640-AC57-1B700E65F1F5}" type="presParOf" srcId="{06F5A2F5-080B-3E45-BF62-3BDF0C920D31}" destId="{67F335E8-3D22-684F-92F0-0180FB08CE5A}" srcOrd="3" destOrd="0" presId="urn:microsoft.com/office/officeart/2008/layout/LinedList"/>
    <dgm:cxn modelId="{CAED7AF2-2AC2-0A4F-8913-6CE8A894C921}" type="presParOf" srcId="{67F335E8-3D22-684F-92F0-0180FB08CE5A}" destId="{737FB273-03B6-1448-B607-969B384F9AFA}" srcOrd="0" destOrd="0" presId="urn:microsoft.com/office/officeart/2008/layout/LinedList"/>
    <dgm:cxn modelId="{A9DA5791-06B4-0044-8B17-36001AF722CB}" type="presParOf" srcId="{67F335E8-3D22-684F-92F0-0180FB08CE5A}" destId="{39553917-EF31-2E40-84CB-4322AF0EDC5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72C360-F7B3-4EC1-8787-D5528B00BBC3}"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96030466-D007-4123-B88F-E1C13191A2B0}">
      <dgm:prSet/>
      <dgm:spPr/>
      <dgm:t>
        <a:bodyPr/>
        <a:lstStyle/>
        <a:p>
          <a:r>
            <a:rPr lang="en-US"/>
            <a:t>Part 1- Access Excel</a:t>
          </a:r>
        </a:p>
      </dgm:t>
    </dgm:pt>
    <dgm:pt modelId="{A151000B-3684-40F0-A9B8-4015F4B244F0}" type="parTrans" cxnId="{212359A0-8531-4CB3-AF29-35EAE38BB791}">
      <dgm:prSet/>
      <dgm:spPr/>
      <dgm:t>
        <a:bodyPr/>
        <a:lstStyle/>
        <a:p>
          <a:endParaRPr lang="en-US"/>
        </a:p>
      </dgm:t>
    </dgm:pt>
    <dgm:pt modelId="{C53C96BE-0C8F-4DF3-B82B-BD9D8C808F59}" type="sibTrans" cxnId="{212359A0-8531-4CB3-AF29-35EAE38BB791}">
      <dgm:prSet/>
      <dgm:spPr/>
      <dgm:t>
        <a:bodyPr/>
        <a:lstStyle/>
        <a:p>
          <a:endParaRPr lang="en-US"/>
        </a:p>
      </dgm:t>
    </dgm:pt>
    <dgm:pt modelId="{1E5088B5-2639-4078-871F-946503D9AC79}">
      <dgm:prSet/>
      <dgm:spPr/>
      <dgm:t>
        <a:bodyPr/>
        <a:lstStyle/>
        <a:p>
          <a:r>
            <a:rPr lang="en-US" dirty="0"/>
            <a:t>Part 2- Types of graphs and interpreting graphs</a:t>
          </a:r>
        </a:p>
      </dgm:t>
    </dgm:pt>
    <dgm:pt modelId="{EA3B29C1-9451-4B2D-8684-50D108BA0FC5}" type="parTrans" cxnId="{4FE90622-41F5-43DC-A8E4-0560A8ED4F9B}">
      <dgm:prSet/>
      <dgm:spPr/>
      <dgm:t>
        <a:bodyPr/>
        <a:lstStyle/>
        <a:p>
          <a:endParaRPr lang="en-US"/>
        </a:p>
      </dgm:t>
    </dgm:pt>
    <dgm:pt modelId="{F51E0FE7-7A55-45CE-A461-63394FA32A25}" type="sibTrans" cxnId="{4FE90622-41F5-43DC-A8E4-0560A8ED4F9B}">
      <dgm:prSet/>
      <dgm:spPr/>
      <dgm:t>
        <a:bodyPr/>
        <a:lstStyle/>
        <a:p>
          <a:endParaRPr lang="en-US"/>
        </a:p>
      </dgm:t>
    </dgm:pt>
    <dgm:pt modelId="{7E491271-F1BB-4534-A8D2-F7A4753F06BE}">
      <dgm:prSet/>
      <dgm:spPr/>
      <dgm:t>
        <a:bodyPr/>
        <a:lstStyle/>
        <a:p>
          <a:r>
            <a:rPr lang="en-US"/>
            <a:t>Part 3- Creating your own graphs (You have to do both of these activities):</a:t>
          </a:r>
        </a:p>
      </dgm:t>
    </dgm:pt>
    <dgm:pt modelId="{C414E236-FB91-43E1-80EC-C4C42764C65C}" type="parTrans" cxnId="{7957D3A0-E82C-415D-8207-FD0BA11837D8}">
      <dgm:prSet/>
      <dgm:spPr/>
      <dgm:t>
        <a:bodyPr/>
        <a:lstStyle/>
        <a:p>
          <a:endParaRPr lang="en-US"/>
        </a:p>
      </dgm:t>
    </dgm:pt>
    <dgm:pt modelId="{1E4F6380-BF82-47DD-9525-2610A8F08DD1}" type="sibTrans" cxnId="{7957D3A0-E82C-415D-8207-FD0BA11837D8}">
      <dgm:prSet/>
      <dgm:spPr/>
      <dgm:t>
        <a:bodyPr/>
        <a:lstStyle/>
        <a:p>
          <a:endParaRPr lang="en-US"/>
        </a:p>
      </dgm:t>
    </dgm:pt>
    <dgm:pt modelId="{22C9FEF2-5756-465F-B7D8-D749B2344C14}">
      <dgm:prSet/>
      <dgm:spPr/>
      <dgm:t>
        <a:bodyPr/>
        <a:lstStyle/>
        <a:p>
          <a:r>
            <a:rPr lang="en-US"/>
            <a:t>1. Create your own graph out of dice rolls.</a:t>
          </a:r>
        </a:p>
      </dgm:t>
    </dgm:pt>
    <dgm:pt modelId="{54017091-5CE3-4E8C-8A08-3100E7EC3A6A}" type="parTrans" cxnId="{1CA6BF3B-F8DE-4835-8F10-EEB6447DD496}">
      <dgm:prSet/>
      <dgm:spPr/>
      <dgm:t>
        <a:bodyPr/>
        <a:lstStyle/>
        <a:p>
          <a:endParaRPr lang="en-US"/>
        </a:p>
      </dgm:t>
    </dgm:pt>
    <dgm:pt modelId="{7739CFCE-DE48-4AB9-A7C9-382F161183EE}" type="sibTrans" cxnId="{1CA6BF3B-F8DE-4835-8F10-EEB6447DD496}">
      <dgm:prSet/>
      <dgm:spPr/>
      <dgm:t>
        <a:bodyPr/>
        <a:lstStyle/>
        <a:p>
          <a:endParaRPr lang="en-US"/>
        </a:p>
      </dgm:t>
    </dgm:pt>
    <dgm:pt modelId="{8AF3F470-3DEB-4B13-BC8F-F8889DD803B6}">
      <dgm:prSet/>
      <dgm:spPr/>
      <dgm:t>
        <a:bodyPr/>
        <a:lstStyle/>
        <a:p>
          <a:r>
            <a:rPr lang="en-US" dirty="0"/>
            <a:t>2. Create a graph out of data I provide.</a:t>
          </a:r>
        </a:p>
      </dgm:t>
    </dgm:pt>
    <dgm:pt modelId="{D2ED869B-EC86-4215-A31C-AD38C0E1AED6}" type="parTrans" cxnId="{EEF0A379-3567-4BB1-AA5A-8B966607645E}">
      <dgm:prSet/>
      <dgm:spPr/>
      <dgm:t>
        <a:bodyPr/>
        <a:lstStyle/>
        <a:p>
          <a:endParaRPr lang="en-US"/>
        </a:p>
      </dgm:t>
    </dgm:pt>
    <dgm:pt modelId="{6C29109F-A963-4932-88A1-FA4E4A52EA15}" type="sibTrans" cxnId="{EEF0A379-3567-4BB1-AA5A-8B966607645E}">
      <dgm:prSet/>
      <dgm:spPr/>
      <dgm:t>
        <a:bodyPr/>
        <a:lstStyle/>
        <a:p>
          <a:endParaRPr lang="en-US"/>
        </a:p>
      </dgm:t>
    </dgm:pt>
    <dgm:pt modelId="{4FCA8F7C-FA8D-BF4D-9454-022567E1DD06}" type="pres">
      <dgm:prSet presAssocID="{C672C360-F7B3-4EC1-8787-D5528B00BBC3}" presName="linear" presStyleCnt="0">
        <dgm:presLayoutVars>
          <dgm:animLvl val="lvl"/>
          <dgm:resizeHandles val="exact"/>
        </dgm:presLayoutVars>
      </dgm:prSet>
      <dgm:spPr/>
    </dgm:pt>
    <dgm:pt modelId="{00C9A467-89E2-664D-959A-A67439158304}" type="pres">
      <dgm:prSet presAssocID="{96030466-D007-4123-B88F-E1C13191A2B0}" presName="parentText" presStyleLbl="node1" presStyleIdx="0" presStyleCnt="3">
        <dgm:presLayoutVars>
          <dgm:chMax val="0"/>
          <dgm:bulletEnabled val="1"/>
        </dgm:presLayoutVars>
      </dgm:prSet>
      <dgm:spPr/>
    </dgm:pt>
    <dgm:pt modelId="{B8AAE67A-C541-7E44-9353-72441C309F32}" type="pres">
      <dgm:prSet presAssocID="{C53C96BE-0C8F-4DF3-B82B-BD9D8C808F59}" presName="spacer" presStyleCnt="0"/>
      <dgm:spPr/>
    </dgm:pt>
    <dgm:pt modelId="{66854C6C-A027-AC42-AFA1-15C20FA99001}" type="pres">
      <dgm:prSet presAssocID="{1E5088B5-2639-4078-871F-946503D9AC79}" presName="parentText" presStyleLbl="node1" presStyleIdx="1" presStyleCnt="3">
        <dgm:presLayoutVars>
          <dgm:chMax val="0"/>
          <dgm:bulletEnabled val="1"/>
        </dgm:presLayoutVars>
      </dgm:prSet>
      <dgm:spPr/>
    </dgm:pt>
    <dgm:pt modelId="{79181B0E-8AAE-104D-9FEB-816562EAFE8F}" type="pres">
      <dgm:prSet presAssocID="{F51E0FE7-7A55-45CE-A461-63394FA32A25}" presName="spacer" presStyleCnt="0"/>
      <dgm:spPr/>
    </dgm:pt>
    <dgm:pt modelId="{82F071FE-D92C-7243-BB05-2B99B08F923F}" type="pres">
      <dgm:prSet presAssocID="{7E491271-F1BB-4534-A8D2-F7A4753F06BE}" presName="parentText" presStyleLbl="node1" presStyleIdx="2" presStyleCnt="3">
        <dgm:presLayoutVars>
          <dgm:chMax val="0"/>
          <dgm:bulletEnabled val="1"/>
        </dgm:presLayoutVars>
      </dgm:prSet>
      <dgm:spPr/>
    </dgm:pt>
    <dgm:pt modelId="{3DC6D61A-1A53-0B45-9DBA-B14073B4E088}" type="pres">
      <dgm:prSet presAssocID="{7E491271-F1BB-4534-A8D2-F7A4753F06BE}" presName="childText" presStyleLbl="revTx" presStyleIdx="0" presStyleCnt="1">
        <dgm:presLayoutVars>
          <dgm:bulletEnabled val="1"/>
        </dgm:presLayoutVars>
      </dgm:prSet>
      <dgm:spPr/>
    </dgm:pt>
  </dgm:ptLst>
  <dgm:cxnLst>
    <dgm:cxn modelId="{4FE90622-41F5-43DC-A8E4-0560A8ED4F9B}" srcId="{C672C360-F7B3-4EC1-8787-D5528B00BBC3}" destId="{1E5088B5-2639-4078-871F-946503D9AC79}" srcOrd="1" destOrd="0" parTransId="{EA3B29C1-9451-4B2D-8684-50D108BA0FC5}" sibTransId="{F51E0FE7-7A55-45CE-A461-63394FA32A25}"/>
    <dgm:cxn modelId="{1CA6BF3B-F8DE-4835-8F10-EEB6447DD496}" srcId="{7E491271-F1BB-4534-A8D2-F7A4753F06BE}" destId="{22C9FEF2-5756-465F-B7D8-D749B2344C14}" srcOrd="0" destOrd="0" parTransId="{54017091-5CE3-4E8C-8A08-3100E7EC3A6A}" sibTransId="{7739CFCE-DE48-4AB9-A7C9-382F161183EE}"/>
    <dgm:cxn modelId="{3D189558-75B7-1C4D-A093-62102A599668}" type="presOf" srcId="{8AF3F470-3DEB-4B13-BC8F-F8889DD803B6}" destId="{3DC6D61A-1A53-0B45-9DBA-B14073B4E088}" srcOrd="0" destOrd="1" presId="urn:microsoft.com/office/officeart/2005/8/layout/vList2"/>
    <dgm:cxn modelId="{EEF0A379-3567-4BB1-AA5A-8B966607645E}" srcId="{7E491271-F1BB-4534-A8D2-F7A4753F06BE}" destId="{8AF3F470-3DEB-4B13-BC8F-F8889DD803B6}" srcOrd="1" destOrd="0" parTransId="{D2ED869B-EC86-4215-A31C-AD38C0E1AED6}" sibTransId="{6C29109F-A963-4932-88A1-FA4E4A52EA15}"/>
    <dgm:cxn modelId="{419F9D80-F37C-A340-80C9-A229291298CC}" type="presOf" srcId="{1E5088B5-2639-4078-871F-946503D9AC79}" destId="{66854C6C-A027-AC42-AFA1-15C20FA99001}" srcOrd="0" destOrd="0" presId="urn:microsoft.com/office/officeart/2005/8/layout/vList2"/>
    <dgm:cxn modelId="{EE9AC28E-4B79-984B-9438-7017C2BE6C24}" type="presOf" srcId="{96030466-D007-4123-B88F-E1C13191A2B0}" destId="{00C9A467-89E2-664D-959A-A67439158304}" srcOrd="0" destOrd="0" presId="urn:microsoft.com/office/officeart/2005/8/layout/vList2"/>
    <dgm:cxn modelId="{212359A0-8531-4CB3-AF29-35EAE38BB791}" srcId="{C672C360-F7B3-4EC1-8787-D5528B00BBC3}" destId="{96030466-D007-4123-B88F-E1C13191A2B0}" srcOrd="0" destOrd="0" parTransId="{A151000B-3684-40F0-A9B8-4015F4B244F0}" sibTransId="{C53C96BE-0C8F-4DF3-B82B-BD9D8C808F59}"/>
    <dgm:cxn modelId="{7957D3A0-E82C-415D-8207-FD0BA11837D8}" srcId="{C672C360-F7B3-4EC1-8787-D5528B00BBC3}" destId="{7E491271-F1BB-4534-A8D2-F7A4753F06BE}" srcOrd="2" destOrd="0" parTransId="{C414E236-FB91-43E1-80EC-C4C42764C65C}" sibTransId="{1E4F6380-BF82-47DD-9525-2610A8F08DD1}"/>
    <dgm:cxn modelId="{5F6CF0B9-D51A-DE42-B894-4AFE6C199687}" type="presOf" srcId="{22C9FEF2-5756-465F-B7D8-D749B2344C14}" destId="{3DC6D61A-1A53-0B45-9DBA-B14073B4E088}" srcOrd="0" destOrd="0" presId="urn:microsoft.com/office/officeart/2005/8/layout/vList2"/>
    <dgm:cxn modelId="{435FB1E3-6905-2E45-9177-36611E6365A2}" type="presOf" srcId="{7E491271-F1BB-4534-A8D2-F7A4753F06BE}" destId="{82F071FE-D92C-7243-BB05-2B99B08F923F}" srcOrd="0" destOrd="0" presId="urn:microsoft.com/office/officeart/2005/8/layout/vList2"/>
    <dgm:cxn modelId="{FCE755F6-018F-8B49-8435-80771E8ADB92}" type="presOf" srcId="{C672C360-F7B3-4EC1-8787-D5528B00BBC3}" destId="{4FCA8F7C-FA8D-BF4D-9454-022567E1DD06}" srcOrd="0" destOrd="0" presId="urn:microsoft.com/office/officeart/2005/8/layout/vList2"/>
    <dgm:cxn modelId="{B59189C4-C4A6-224F-A382-5023047418F8}" type="presParOf" srcId="{4FCA8F7C-FA8D-BF4D-9454-022567E1DD06}" destId="{00C9A467-89E2-664D-959A-A67439158304}" srcOrd="0" destOrd="0" presId="urn:microsoft.com/office/officeart/2005/8/layout/vList2"/>
    <dgm:cxn modelId="{E1256DFD-1F8E-2A4E-955D-9F4EEEF9A0BE}" type="presParOf" srcId="{4FCA8F7C-FA8D-BF4D-9454-022567E1DD06}" destId="{B8AAE67A-C541-7E44-9353-72441C309F32}" srcOrd="1" destOrd="0" presId="urn:microsoft.com/office/officeart/2005/8/layout/vList2"/>
    <dgm:cxn modelId="{79432687-425E-9849-9F9A-BCE660BFEFBF}" type="presParOf" srcId="{4FCA8F7C-FA8D-BF4D-9454-022567E1DD06}" destId="{66854C6C-A027-AC42-AFA1-15C20FA99001}" srcOrd="2" destOrd="0" presId="urn:microsoft.com/office/officeart/2005/8/layout/vList2"/>
    <dgm:cxn modelId="{A97E1E10-4F8D-C944-BE04-104EC8289438}" type="presParOf" srcId="{4FCA8F7C-FA8D-BF4D-9454-022567E1DD06}" destId="{79181B0E-8AAE-104D-9FEB-816562EAFE8F}" srcOrd="3" destOrd="0" presId="urn:microsoft.com/office/officeart/2005/8/layout/vList2"/>
    <dgm:cxn modelId="{1800D580-94CD-634A-A129-424ACF3D9E17}" type="presParOf" srcId="{4FCA8F7C-FA8D-BF4D-9454-022567E1DD06}" destId="{82F071FE-D92C-7243-BB05-2B99B08F923F}" srcOrd="4" destOrd="0" presId="urn:microsoft.com/office/officeart/2005/8/layout/vList2"/>
    <dgm:cxn modelId="{0DE70107-D9F0-0146-95C8-2E3778459EB7}" type="presParOf" srcId="{4FCA8F7C-FA8D-BF4D-9454-022567E1DD06}" destId="{3DC6D61A-1A53-0B45-9DBA-B14073B4E088}"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49CB3A-C8C8-42A6-AFBD-40E75063BA1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E6268378-1DEE-4E46-97E1-392CDB145A4A}">
      <dgm:prSet custT="1"/>
      <dgm:spPr/>
      <dgm:t>
        <a:bodyPr/>
        <a:lstStyle/>
        <a:p>
          <a:r>
            <a:rPr lang="en-US" sz="1800"/>
            <a:t>Set up 3 columns titled Dice 1, Dice 2, and Dice 3.</a:t>
          </a:r>
        </a:p>
      </dgm:t>
    </dgm:pt>
    <dgm:pt modelId="{D40237D3-3849-49FF-A486-DFF938EA28EC}" type="parTrans" cxnId="{B9917699-AB56-4988-B77B-1E1F80F65B8F}">
      <dgm:prSet/>
      <dgm:spPr/>
      <dgm:t>
        <a:bodyPr/>
        <a:lstStyle/>
        <a:p>
          <a:endParaRPr lang="en-US" sz="2000"/>
        </a:p>
      </dgm:t>
    </dgm:pt>
    <dgm:pt modelId="{09E04502-9E21-4793-9EC1-EECDEA58372C}" type="sibTrans" cxnId="{B9917699-AB56-4988-B77B-1E1F80F65B8F}">
      <dgm:prSet/>
      <dgm:spPr/>
      <dgm:t>
        <a:bodyPr/>
        <a:lstStyle/>
        <a:p>
          <a:endParaRPr lang="en-US" sz="2000"/>
        </a:p>
      </dgm:t>
    </dgm:pt>
    <dgm:pt modelId="{B5686E63-57AD-406C-9CF7-2AE9A725230C}">
      <dgm:prSet custT="1"/>
      <dgm:spPr/>
      <dgm:t>
        <a:bodyPr/>
        <a:lstStyle/>
        <a:p>
          <a:r>
            <a:rPr lang="en-US" sz="1800" dirty="0"/>
            <a:t>In the cell beneath the words “Dice 1,” enter the following:</a:t>
          </a:r>
        </a:p>
      </dgm:t>
    </dgm:pt>
    <dgm:pt modelId="{55388DD6-1B6C-4CB3-9896-39BE545B4EBD}" type="parTrans" cxnId="{88D00026-1C05-4682-B6BA-FC0B6B86BA73}">
      <dgm:prSet/>
      <dgm:spPr/>
      <dgm:t>
        <a:bodyPr/>
        <a:lstStyle/>
        <a:p>
          <a:endParaRPr lang="en-US" sz="2000"/>
        </a:p>
      </dgm:t>
    </dgm:pt>
    <dgm:pt modelId="{18CFE240-4268-4EFA-940E-AE16336D3ED7}" type="sibTrans" cxnId="{88D00026-1C05-4682-B6BA-FC0B6B86BA73}">
      <dgm:prSet/>
      <dgm:spPr/>
      <dgm:t>
        <a:bodyPr/>
        <a:lstStyle/>
        <a:p>
          <a:endParaRPr lang="en-US" sz="2000"/>
        </a:p>
      </dgm:t>
    </dgm:pt>
    <dgm:pt modelId="{C88F6D9D-6C73-4836-A449-441CD0901311}">
      <dgm:prSet custT="1"/>
      <dgm:spPr/>
      <dgm:t>
        <a:bodyPr/>
        <a:lstStyle/>
        <a:p>
          <a:r>
            <a:rPr lang="en-US" sz="2400" dirty="0"/>
            <a:t>=</a:t>
          </a:r>
          <a:r>
            <a:rPr lang="en-US" sz="2400" dirty="0" err="1"/>
            <a:t>rollbetween</a:t>
          </a:r>
          <a:r>
            <a:rPr lang="en-US" sz="2400" dirty="0"/>
            <a:t>(1,6) </a:t>
          </a:r>
        </a:p>
      </dgm:t>
    </dgm:pt>
    <dgm:pt modelId="{488BC77C-4BA6-4DA2-BA43-7BE2A833A68B}" type="parTrans" cxnId="{ABE62F3A-4EE8-4C8E-B9AD-57C0653EAC46}">
      <dgm:prSet/>
      <dgm:spPr/>
      <dgm:t>
        <a:bodyPr/>
        <a:lstStyle/>
        <a:p>
          <a:endParaRPr lang="en-US" sz="2000"/>
        </a:p>
      </dgm:t>
    </dgm:pt>
    <dgm:pt modelId="{9EC71E64-A64A-4062-8270-631DAB50F062}" type="sibTrans" cxnId="{ABE62F3A-4EE8-4C8E-B9AD-57C0653EAC46}">
      <dgm:prSet/>
      <dgm:spPr/>
      <dgm:t>
        <a:bodyPr/>
        <a:lstStyle/>
        <a:p>
          <a:endParaRPr lang="en-US" sz="2000"/>
        </a:p>
      </dgm:t>
    </dgm:pt>
    <dgm:pt modelId="{5FD79F01-EF9E-4042-8E57-29F969CD8089}">
      <dgm:prSet custT="1"/>
      <dgm:spPr/>
      <dgm:t>
        <a:bodyPr/>
        <a:lstStyle/>
        <a:p>
          <a:r>
            <a:rPr lang="en-US" sz="1800"/>
            <a:t>This will randomly pick a number between 1 and 5 (like rolling a dice).</a:t>
          </a:r>
        </a:p>
      </dgm:t>
    </dgm:pt>
    <dgm:pt modelId="{9B8CAEB5-F653-4E37-BF06-7CC0CF7A5DF8}" type="parTrans" cxnId="{C3CD0B8F-3AA7-4630-9CD4-5D44777A206A}">
      <dgm:prSet/>
      <dgm:spPr/>
      <dgm:t>
        <a:bodyPr/>
        <a:lstStyle/>
        <a:p>
          <a:endParaRPr lang="en-US" sz="2000"/>
        </a:p>
      </dgm:t>
    </dgm:pt>
    <dgm:pt modelId="{DFDC20E9-A570-4E7F-A4D5-855819A53057}" type="sibTrans" cxnId="{C3CD0B8F-3AA7-4630-9CD4-5D44777A206A}">
      <dgm:prSet/>
      <dgm:spPr/>
      <dgm:t>
        <a:bodyPr/>
        <a:lstStyle/>
        <a:p>
          <a:endParaRPr lang="en-US" sz="2000"/>
        </a:p>
      </dgm:t>
    </dgm:pt>
    <dgm:pt modelId="{C5785AAB-CA2A-45A0-901F-9DCF8EA3446A}">
      <dgm:prSet custT="1"/>
      <dgm:spPr/>
      <dgm:t>
        <a:bodyPr/>
        <a:lstStyle/>
        <a:p>
          <a:r>
            <a:rPr lang="en-US" sz="1800" dirty="0"/>
            <a:t>Drag the corner of the cell that contains =</a:t>
          </a:r>
          <a:r>
            <a:rPr lang="en-US" sz="1800" dirty="0" err="1"/>
            <a:t>rollbetween</a:t>
          </a:r>
          <a:r>
            <a:rPr lang="en-US" sz="1800" dirty="0"/>
            <a:t>(1,6) and pull the box so that it covers the cell to the right (under Dice 2) and then to the right 1 more time (under Dice 3).</a:t>
          </a:r>
        </a:p>
      </dgm:t>
    </dgm:pt>
    <dgm:pt modelId="{F52594D1-DB66-4F00-A91B-00AB69FF378D}" type="parTrans" cxnId="{A957FE9A-31AA-4379-B60F-F53CE3785F16}">
      <dgm:prSet/>
      <dgm:spPr/>
      <dgm:t>
        <a:bodyPr/>
        <a:lstStyle/>
        <a:p>
          <a:endParaRPr lang="en-US" sz="2000"/>
        </a:p>
      </dgm:t>
    </dgm:pt>
    <dgm:pt modelId="{280885F0-170D-4B1B-A6F3-DB105AB36C3A}" type="sibTrans" cxnId="{A957FE9A-31AA-4379-B60F-F53CE3785F16}">
      <dgm:prSet/>
      <dgm:spPr/>
      <dgm:t>
        <a:bodyPr/>
        <a:lstStyle/>
        <a:p>
          <a:endParaRPr lang="en-US" sz="2000"/>
        </a:p>
      </dgm:t>
    </dgm:pt>
    <dgm:pt modelId="{61BEFB2C-433C-4E74-997C-F11B4F097198}">
      <dgm:prSet custT="1"/>
      <dgm:spPr/>
      <dgm:t>
        <a:bodyPr/>
        <a:lstStyle/>
        <a:p>
          <a:r>
            <a:rPr lang="en-US" sz="1800" dirty="0"/>
            <a:t>Repeat the previous process, this time going down instead of right, until you have a total of 10 numbers under each of the Dice #s.  Do this for each dice.</a:t>
          </a:r>
        </a:p>
      </dgm:t>
    </dgm:pt>
    <dgm:pt modelId="{38230685-B890-473A-857B-5D9A286C664E}" type="parTrans" cxnId="{5570AA31-A7C5-4587-9608-9B7BF6E73245}">
      <dgm:prSet/>
      <dgm:spPr/>
      <dgm:t>
        <a:bodyPr/>
        <a:lstStyle/>
        <a:p>
          <a:endParaRPr lang="en-US" sz="2000"/>
        </a:p>
      </dgm:t>
    </dgm:pt>
    <dgm:pt modelId="{7B752954-B054-43A6-A30B-4C55B9E4081A}" type="sibTrans" cxnId="{5570AA31-A7C5-4587-9608-9B7BF6E73245}">
      <dgm:prSet/>
      <dgm:spPr/>
      <dgm:t>
        <a:bodyPr/>
        <a:lstStyle/>
        <a:p>
          <a:endParaRPr lang="en-US" sz="2000"/>
        </a:p>
      </dgm:t>
    </dgm:pt>
    <dgm:pt modelId="{6CAEC79D-9235-40A7-9897-F40A17DE5A4C}">
      <dgm:prSet custT="1"/>
      <dgm:spPr/>
      <dgm:t>
        <a:bodyPr/>
        <a:lstStyle/>
        <a:p>
          <a:r>
            <a:rPr lang="en-US" sz="1800"/>
            <a:t>The numbers may change as you add information to the spreadsheet.  This is okay.</a:t>
          </a:r>
        </a:p>
      </dgm:t>
    </dgm:pt>
    <dgm:pt modelId="{56031C31-3B71-4E0A-9AC6-EB3DC956D445}" type="parTrans" cxnId="{6CD1A0A6-0C6A-45EA-89E2-96F2BF1EBF7A}">
      <dgm:prSet/>
      <dgm:spPr/>
      <dgm:t>
        <a:bodyPr/>
        <a:lstStyle/>
        <a:p>
          <a:endParaRPr lang="en-US" sz="2000"/>
        </a:p>
      </dgm:t>
    </dgm:pt>
    <dgm:pt modelId="{71B27FFD-420A-42F2-BB88-BAE5F2071CE1}" type="sibTrans" cxnId="{6CD1A0A6-0C6A-45EA-89E2-96F2BF1EBF7A}">
      <dgm:prSet/>
      <dgm:spPr/>
      <dgm:t>
        <a:bodyPr/>
        <a:lstStyle/>
        <a:p>
          <a:endParaRPr lang="en-US" sz="2000"/>
        </a:p>
      </dgm:t>
    </dgm:pt>
    <dgm:pt modelId="{CF25E2D5-C598-D245-B3DF-D1C947CD836E}" type="pres">
      <dgm:prSet presAssocID="{1749CB3A-C8C8-42A6-AFBD-40E75063BA1F}" presName="linear" presStyleCnt="0">
        <dgm:presLayoutVars>
          <dgm:animLvl val="lvl"/>
          <dgm:resizeHandles val="exact"/>
        </dgm:presLayoutVars>
      </dgm:prSet>
      <dgm:spPr/>
    </dgm:pt>
    <dgm:pt modelId="{533B8A06-E0BE-184A-845E-A8FE506EE966}" type="pres">
      <dgm:prSet presAssocID="{E6268378-1DEE-4E46-97E1-392CDB145A4A}" presName="parentText" presStyleLbl="node1" presStyleIdx="0" presStyleCnt="6">
        <dgm:presLayoutVars>
          <dgm:chMax val="0"/>
          <dgm:bulletEnabled val="1"/>
        </dgm:presLayoutVars>
      </dgm:prSet>
      <dgm:spPr/>
    </dgm:pt>
    <dgm:pt modelId="{DADCBB77-7B3F-4D41-BE9C-702625A89E7F}" type="pres">
      <dgm:prSet presAssocID="{09E04502-9E21-4793-9EC1-EECDEA58372C}" presName="spacer" presStyleCnt="0"/>
      <dgm:spPr/>
    </dgm:pt>
    <dgm:pt modelId="{E90655FC-DB9F-734F-84FF-0CDEE147D59C}" type="pres">
      <dgm:prSet presAssocID="{B5686E63-57AD-406C-9CF7-2AE9A725230C}" presName="parentText" presStyleLbl="node1" presStyleIdx="1" presStyleCnt="6">
        <dgm:presLayoutVars>
          <dgm:chMax val="0"/>
          <dgm:bulletEnabled val="1"/>
        </dgm:presLayoutVars>
      </dgm:prSet>
      <dgm:spPr/>
    </dgm:pt>
    <dgm:pt modelId="{08F544C2-E4B1-3043-AA23-DCB355B459AC}" type="pres">
      <dgm:prSet presAssocID="{B5686E63-57AD-406C-9CF7-2AE9A725230C}" presName="childText" presStyleLbl="revTx" presStyleIdx="0" presStyleCnt="1">
        <dgm:presLayoutVars>
          <dgm:bulletEnabled val="1"/>
        </dgm:presLayoutVars>
      </dgm:prSet>
      <dgm:spPr/>
    </dgm:pt>
    <dgm:pt modelId="{1BB987DB-F90D-4240-B52F-723AC44C848D}" type="pres">
      <dgm:prSet presAssocID="{5FD79F01-EF9E-4042-8E57-29F969CD8089}" presName="parentText" presStyleLbl="node1" presStyleIdx="2" presStyleCnt="6">
        <dgm:presLayoutVars>
          <dgm:chMax val="0"/>
          <dgm:bulletEnabled val="1"/>
        </dgm:presLayoutVars>
      </dgm:prSet>
      <dgm:spPr/>
    </dgm:pt>
    <dgm:pt modelId="{7D97FF7A-82FC-FD4F-9548-908F590BB314}" type="pres">
      <dgm:prSet presAssocID="{DFDC20E9-A570-4E7F-A4D5-855819A53057}" presName="spacer" presStyleCnt="0"/>
      <dgm:spPr/>
    </dgm:pt>
    <dgm:pt modelId="{65E09E69-B924-CF4E-B76A-8D28B0EC53C0}" type="pres">
      <dgm:prSet presAssocID="{C5785AAB-CA2A-45A0-901F-9DCF8EA3446A}" presName="parentText" presStyleLbl="node1" presStyleIdx="3" presStyleCnt="6">
        <dgm:presLayoutVars>
          <dgm:chMax val="0"/>
          <dgm:bulletEnabled val="1"/>
        </dgm:presLayoutVars>
      </dgm:prSet>
      <dgm:spPr/>
    </dgm:pt>
    <dgm:pt modelId="{450203F1-B43C-CC47-AD6B-D5D82BEAB9A6}" type="pres">
      <dgm:prSet presAssocID="{280885F0-170D-4B1B-A6F3-DB105AB36C3A}" presName="spacer" presStyleCnt="0"/>
      <dgm:spPr/>
    </dgm:pt>
    <dgm:pt modelId="{F804FB8D-AFF3-ED4F-BB14-E47FCA97E8A0}" type="pres">
      <dgm:prSet presAssocID="{61BEFB2C-433C-4E74-997C-F11B4F097198}" presName="parentText" presStyleLbl="node1" presStyleIdx="4" presStyleCnt="6">
        <dgm:presLayoutVars>
          <dgm:chMax val="0"/>
          <dgm:bulletEnabled val="1"/>
        </dgm:presLayoutVars>
      </dgm:prSet>
      <dgm:spPr/>
    </dgm:pt>
    <dgm:pt modelId="{E54D7B2C-5013-3247-916C-CF06F1A344A0}" type="pres">
      <dgm:prSet presAssocID="{7B752954-B054-43A6-A30B-4C55B9E4081A}" presName="spacer" presStyleCnt="0"/>
      <dgm:spPr/>
    </dgm:pt>
    <dgm:pt modelId="{C9FCE720-7FD3-FE4C-BD11-C4306367F396}" type="pres">
      <dgm:prSet presAssocID="{6CAEC79D-9235-40A7-9897-F40A17DE5A4C}" presName="parentText" presStyleLbl="node1" presStyleIdx="5" presStyleCnt="6">
        <dgm:presLayoutVars>
          <dgm:chMax val="0"/>
          <dgm:bulletEnabled val="1"/>
        </dgm:presLayoutVars>
      </dgm:prSet>
      <dgm:spPr/>
    </dgm:pt>
  </dgm:ptLst>
  <dgm:cxnLst>
    <dgm:cxn modelId="{7E827B17-29B3-9C42-BD54-22685A10695A}" type="presOf" srcId="{C5785AAB-CA2A-45A0-901F-9DCF8EA3446A}" destId="{65E09E69-B924-CF4E-B76A-8D28B0EC53C0}" srcOrd="0" destOrd="0" presId="urn:microsoft.com/office/officeart/2005/8/layout/vList2"/>
    <dgm:cxn modelId="{FFC4E025-84AE-3E4D-A2FA-638D8E20A7D5}" type="presOf" srcId="{E6268378-1DEE-4E46-97E1-392CDB145A4A}" destId="{533B8A06-E0BE-184A-845E-A8FE506EE966}" srcOrd="0" destOrd="0" presId="urn:microsoft.com/office/officeart/2005/8/layout/vList2"/>
    <dgm:cxn modelId="{88D00026-1C05-4682-B6BA-FC0B6B86BA73}" srcId="{1749CB3A-C8C8-42A6-AFBD-40E75063BA1F}" destId="{B5686E63-57AD-406C-9CF7-2AE9A725230C}" srcOrd="1" destOrd="0" parTransId="{55388DD6-1B6C-4CB3-9896-39BE545B4EBD}" sibTransId="{18CFE240-4268-4EFA-940E-AE16336D3ED7}"/>
    <dgm:cxn modelId="{5570AA31-A7C5-4587-9608-9B7BF6E73245}" srcId="{1749CB3A-C8C8-42A6-AFBD-40E75063BA1F}" destId="{61BEFB2C-433C-4E74-997C-F11B4F097198}" srcOrd="4" destOrd="0" parTransId="{38230685-B890-473A-857B-5D9A286C664E}" sibTransId="{7B752954-B054-43A6-A30B-4C55B9E4081A}"/>
    <dgm:cxn modelId="{77349634-7B4F-E047-817A-2B90DA6B20A0}" type="presOf" srcId="{61BEFB2C-433C-4E74-997C-F11B4F097198}" destId="{F804FB8D-AFF3-ED4F-BB14-E47FCA97E8A0}" srcOrd="0" destOrd="0" presId="urn:microsoft.com/office/officeart/2005/8/layout/vList2"/>
    <dgm:cxn modelId="{1E292637-0953-FE4F-AF1F-4FB74417676D}" type="presOf" srcId="{B5686E63-57AD-406C-9CF7-2AE9A725230C}" destId="{E90655FC-DB9F-734F-84FF-0CDEE147D59C}" srcOrd="0" destOrd="0" presId="urn:microsoft.com/office/officeart/2005/8/layout/vList2"/>
    <dgm:cxn modelId="{ABE62F3A-4EE8-4C8E-B9AD-57C0653EAC46}" srcId="{B5686E63-57AD-406C-9CF7-2AE9A725230C}" destId="{C88F6D9D-6C73-4836-A449-441CD0901311}" srcOrd="0" destOrd="0" parTransId="{488BC77C-4BA6-4DA2-BA43-7BE2A833A68B}" sibTransId="{9EC71E64-A64A-4062-8270-631DAB50F062}"/>
    <dgm:cxn modelId="{C4BAE18D-1B09-784C-A527-16AB768A8098}" type="presOf" srcId="{1749CB3A-C8C8-42A6-AFBD-40E75063BA1F}" destId="{CF25E2D5-C598-D245-B3DF-D1C947CD836E}" srcOrd="0" destOrd="0" presId="urn:microsoft.com/office/officeart/2005/8/layout/vList2"/>
    <dgm:cxn modelId="{C3CD0B8F-3AA7-4630-9CD4-5D44777A206A}" srcId="{1749CB3A-C8C8-42A6-AFBD-40E75063BA1F}" destId="{5FD79F01-EF9E-4042-8E57-29F969CD8089}" srcOrd="2" destOrd="0" parTransId="{9B8CAEB5-F653-4E37-BF06-7CC0CF7A5DF8}" sibTransId="{DFDC20E9-A570-4E7F-A4D5-855819A53057}"/>
    <dgm:cxn modelId="{B9917699-AB56-4988-B77B-1E1F80F65B8F}" srcId="{1749CB3A-C8C8-42A6-AFBD-40E75063BA1F}" destId="{E6268378-1DEE-4E46-97E1-392CDB145A4A}" srcOrd="0" destOrd="0" parTransId="{D40237D3-3849-49FF-A486-DFF938EA28EC}" sibTransId="{09E04502-9E21-4793-9EC1-EECDEA58372C}"/>
    <dgm:cxn modelId="{A957FE9A-31AA-4379-B60F-F53CE3785F16}" srcId="{1749CB3A-C8C8-42A6-AFBD-40E75063BA1F}" destId="{C5785AAB-CA2A-45A0-901F-9DCF8EA3446A}" srcOrd="3" destOrd="0" parTransId="{F52594D1-DB66-4F00-A91B-00AB69FF378D}" sibTransId="{280885F0-170D-4B1B-A6F3-DB105AB36C3A}"/>
    <dgm:cxn modelId="{6CD1A0A6-0C6A-45EA-89E2-96F2BF1EBF7A}" srcId="{1749CB3A-C8C8-42A6-AFBD-40E75063BA1F}" destId="{6CAEC79D-9235-40A7-9897-F40A17DE5A4C}" srcOrd="5" destOrd="0" parTransId="{56031C31-3B71-4E0A-9AC6-EB3DC956D445}" sibTransId="{71B27FFD-420A-42F2-BB88-BAE5F2071CE1}"/>
    <dgm:cxn modelId="{AFDCE1B4-3345-B54D-BE7A-59DC98729818}" type="presOf" srcId="{6CAEC79D-9235-40A7-9897-F40A17DE5A4C}" destId="{C9FCE720-7FD3-FE4C-BD11-C4306367F396}" srcOrd="0" destOrd="0" presId="urn:microsoft.com/office/officeart/2005/8/layout/vList2"/>
    <dgm:cxn modelId="{46EF87C6-3F43-DF4E-94EA-865AF4A27BC9}" type="presOf" srcId="{5FD79F01-EF9E-4042-8E57-29F969CD8089}" destId="{1BB987DB-F90D-4240-B52F-723AC44C848D}" srcOrd="0" destOrd="0" presId="urn:microsoft.com/office/officeart/2005/8/layout/vList2"/>
    <dgm:cxn modelId="{F68613E2-4D0C-DC4C-8337-7770BB8CA8A6}" type="presOf" srcId="{C88F6D9D-6C73-4836-A449-441CD0901311}" destId="{08F544C2-E4B1-3043-AA23-DCB355B459AC}" srcOrd="0" destOrd="0" presId="urn:microsoft.com/office/officeart/2005/8/layout/vList2"/>
    <dgm:cxn modelId="{82AEAADC-C812-D141-9F5E-E8A3A786E1DF}" type="presParOf" srcId="{CF25E2D5-C598-D245-B3DF-D1C947CD836E}" destId="{533B8A06-E0BE-184A-845E-A8FE506EE966}" srcOrd="0" destOrd="0" presId="urn:microsoft.com/office/officeart/2005/8/layout/vList2"/>
    <dgm:cxn modelId="{7FC45BC8-DD23-C840-BB73-5AEE7F318022}" type="presParOf" srcId="{CF25E2D5-C598-D245-B3DF-D1C947CD836E}" destId="{DADCBB77-7B3F-4D41-BE9C-702625A89E7F}" srcOrd="1" destOrd="0" presId="urn:microsoft.com/office/officeart/2005/8/layout/vList2"/>
    <dgm:cxn modelId="{97B5493F-5E7B-5A45-8442-429F1489E2F7}" type="presParOf" srcId="{CF25E2D5-C598-D245-B3DF-D1C947CD836E}" destId="{E90655FC-DB9F-734F-84FF-0CDEE147D59C}" srcOrd="2" destOrd="0" presId="urn:microsoft.com/office/officeart/2005/8/layout/vList2"/>
    <dgm:cxn modelId="{EE7DAAEA-A818-7B45-AD7D-2596B4A9F3A1}" type="presParOf" srcId="{CF25E2D5-C598-D245-B3DF-D1C947CD836E}" destId="{08F544C2-E4B1-3043-AA23-DCB355B459AC}" srcOrd="3" destOrd="0" presId="urn:microsoft.com/office/officeart/2005/8/layout/vList2"/>
    <dgm:cxn modelId="{4B427FD2-694F-6348-8D91-8C1B4F0F3757}" type="presParOf" srcId="{CF25E2D5-C598-D245-B3DF-D1C947CD836E}" destId="{1BB987DB-F90D-4240-B52F-723AC44C848D}" srcOrd="4" destOrd="0" presId="urn:microsoft.com/office/officeart/2005/8/layout/vList2"/>
    <dgm:cxn modelId="{D100FD33-8C67-5D4D-9C16-9FF1AD3DF773}" type="presParOf" srcId="{CF25E2D5-C598-D245-B3DF-D1C947CD836E}" destId="{7D97FF7A-82FC-FD4F-9548-908F590BB314}" srcOrd="5" destOrd="0" presId="urn:microsoft.com/office/officeart/2005/8/layout/vList2"/>
    <dgm:cxn modelId="{0A432401-8689-C44B-8542-B06C929E0E15}" type="presParOf" srcId="{CF25E2D5-C598-D245-B3DF-D1C947CD836E}" destId="{65E09E69-B924-CF4E-B76A-8D28B0EC53C0}" srcOrd="6" destOrd="0" presId="urn:microsoft.com/office/officeart/2005/8/layout/vList2"/>
    <dgm:cxn modelId="{DCB9C6A1-1A80-5C41-9E92-BC3C2C94C172}" type="presParOf" srcId="{CF25E2D5-C598-D245-B3DF-D1C947CD836E}" destId="{450203F1-B43C-CC47-AD6B-D5D82BEAB9A6}" srcOrd="7" destOrd="0" presId="urn:microsoft.com/office/officeart/2005/8/layout/vList2"/>
    <dgm:cxn modelId="{BEBBFE6C-123E-7646-8CCB-E1E6FE14CA2A}" type="presParOf" srcId="{CF25E2D5-C598-D245-B3DF-D1C947CD836E}" destId="{F804FB8D-AFF3-ED4F-BB14-E47FCA97E8A0}" srcOrd="8" destOrd="0" presId="urn:microsoft.com/office/officeart/2005/8/layout/vList2"/>
    <dgm:cxn modelId="{86D24A00-CB33-364D-A0C1-7473425D3E2E}" type="presParOf" srcId="{CF25E2D5-C598-D245-B3DF-D1C947CD836E}" destId="{E54D7B2C-5013-3247-916C-CF06F1A344A0}" srcOrd="9" destOrd="0" presId="urn:microsoft.com/office/officeart/2005/8/layout/vList2"/>
    <dgm:cxn modelId="{43083EBB-D486-F348-8BF8-D44F7207DF5D}" type="presParOf" srcId="{CF25E2D5-C598-D245-B3DF-D1C947CD836E}" destId="{C9FCE720-7FD3-FE4C-BD11-C4306367F396}"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0CE115-41C8-D545-B9FE-211572361916}">
      <dsp:nvSpPr>
        <dsp:cNvPr id="0" name=""/>
        <dsp:cNvSpPr/>
      </dsp:nvSpPr>
      <dsp:spPr>
        <a:xfrm>
          <a:off x="0" y="0"/>
          <a:ext cx="557953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106F93F-D815-804E-A106-CCCAD2D01057}">
      <dsp:nvSpPr>
        <dsp:cNvPr id="0" name=""/>
        <dsp:cNvSpPr/>
      </dsp:nvSpPr>
      <dsp:spPr>
        <a:xfrm>
          <a:off x="0" y="0"/>
          <a:ext cx="5579532" cy="2766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0" i="0" kern="1200" dirty="0"/>
            <a:t>Right after making your chart, the title that appears will likely be "Chart Title," or something similar. </a:t>
          </a:r>
        </a:p>
        <a:p>
          <a:pPr marL="0" lvl="0" indent="0" algn="l" defTabSz="1155700">
            <a:lnSpc>
              <a:spcPct val="90000"/>
            </a:lnSpc>
            <a:spcBef>
              <a:spcPct val="0"/>
            </a:spcBef>
            <a:spcAft>
              <a:spcPct val="35000"/>
            </a:spcAft>
            <a:buNone/>
          </a:pPr>
          <a:r>
            <a:rPr lang="en-US" sz="2600" b="0" i="0" kern="1200" dirty="0"/>
            <a:t>To change this label, click on "Chart Title" to reveal a typing cursor. You can then freely customize your chart's title.</a:t>
          </a:r>
          <a:endParaRPr lang="en-US" sz="2600" kern="1200" dirty="0"/>
        </a:p>
      </dsp:txBody>
      <dsp:txXfrm>
        <a:off x="0" y="0"/>
        <a:ext cx="5579532" cy="2766748"/>
      </dsp:txXfrm>
    </dsp:sp>
    <dsp:sp modelId="{4803CC7A-DF97-1F4F-BEF6-67CBB1367079}">
      <dsp:nvSpPr>
        <dsp:cNvPr id="0" name=""/>
        <dsp:cNvSpPr/>
      </dsp:nvSpPr>
      <dsp:spPr>
        <a:xfrm>
          <a:off x="0" y="2766748"/>
          <a:ext cx="557953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37FB273-03B6-1448-B607-969B384F9AFA}">
      <dsp:nvSpPr>
        <dsp:cNvPr id="0" name=""/>
        <dsp:cNvSpPr/>
      </dsp:nvSpPr>
      <dsp:spPr>
        <a:xfrm>
          <a:off x="0" y="2766748"/>
          <a:ext cx="5579532" cy="2766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dirty="0"/>
            <a:t>When you have a title you like, click Home on the top navigation bar, and use the font formatting options to give your title the emphasis it deserves. </a:t>
          </a:r>
          <a:endParaRPr lang="en-US" sz="2800" kern="1200" dirty="0"/>
        </a:p>
      </dsp:txBody>
      <dsp:txXfrm>
        <a:off x="0" y="2766748"/>
        <a:ext cx="5579532" cy="27667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C9A467-89E2-664D-959A-A67439158304}">
      <dsp:nvSpPr>
        <dsp:cNvPr id="0" name=""/>
        <dsp:cNvSpPr/>
      </dsp:nvSpPr>
      <dsp:spPr>
        <a:xfrm>
          <a:off x="0" y="238355"/>
          <a:ext cx="6934742" cy="131093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Part 1- Access Excel</a:t>
          </a:r>
        </a:p>
      </dsp:txBody>
      <dsp:txXfrm>
        <a:off x="63994" y="302349"/>
        <a:ext cx="6806754" cy="1182942"/>
      </dsp:txXfrm>
    </dsp:sp>
    <dsp:sp modelId="{66854C6C-A027-AC42-AFA1-15C20FA99001}">
      <dsp:nvSpPr>
        <dsp:cNvPr id="0" name=""/>
        <dsp:cNvSpPr/>
      </dsp:nvSpPr>
      <dsp:spPr>
        <a:xfrm>
          <a:off x="0" y="1644325"/>
          <a:ext cx="6934742" cy="131093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Part 2- Types of graphs and interpreting graphs</a:t>
          </a:r>
        </a:p>
      </dsp:txBody>
      <dsp:txXfrm>
        <a:off x="63994" y="1708319"/>
        <a:ext cx="6806754" cy="1182942"/>
      </dsp:txXfrm>
    </dsp:sp>
    <dsp:sp modelId="{82F071FE-D92C-7243-BB05-2B99B08F923F}">
      <dsp:nvSpPr>
        <dsp:cNvPr id="0" name=""/>
        <dsp:cNvSpPr/>
      </dsp:nvSpPr>
      <dsp:spPr>
        <a:xfrm>
          <a:off x="0" y="3050295"/>
          <a:ext cx="6934742" cy="131093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Part 3- Creating your own graphs (You have to do both of these activities):</a:t>
          </a:r>
        </a:p>
      </dsp:txBody>
      <dsp:txXfrm>
        <a:off x="63994" y="3114289"/>
        <a:ext cx="6806754" cy="1182942"/>
      </dsp:txXfrm>
    </dsp:sp>
    <dsp:sp modelId="{3DC6D61A-1A53-0B45-9DBA-B14073B4E088}">
      <dsp:nvSpPr>
        <dsp:cNvPr id="0" name=""/>
        <dsp:cNvSpPr/>
      </dsp:nvSpPr>
      <dsp:spPr>
        <a:xfrm>
          <a:off x="0" y="4361225"/>
          <a:ext cx="6934742" cy="905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178"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a:t>1. Create your own graph out of dice rolls.</a:t>
          </a:r>
        </a:p>
        <a:p>
          <a:pPr marL="228600" lvl="1" indent="-228600" algn="l" defTabSz="1155700">
            <a:lnSpc>
              <a:spcPct val="90000"/>
            </a:lnSpc>
            <a:spcBef>
              <a:spcPct val="0"/>
            </a:spcBef>
            <a:spcAft>
              <a:spcPct val="20000"/>
            </a:spcAft>
            <a:buChar char="•"/>
          </a:pPr>
          <a:r>
            <a:rPr lang="en-US" sz="2600" kern="1200" dirty="0"/>
            <a:t>2. Create a graph out of data I provide.</a:t>
          </a:r>
        </a:p>
      </dsp:txBody>
      <dsp:txXfrm>
        <a:off x="0" y="4361225"/>
        <a:ext cx="6934742" cy="9051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3B8A06-E0BE-184A-845E-A8FE506EE966}">
      <dsp:nvSpPr>
        <dsp:cNvPr id="0" name=""/>
        <dsp:cNvSpPr/>
      </dsp:nvSpPr>
      <dsp:spPr>
        <a:xfrm>
          <a:off x="0" y="1336"/>
          <a:ext cx="7584099" cy="85060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Set up 3 columns titled Dice 1, Dice 2, and Dice 3.</a:t>
          </a:r>
        </a:p>
      </dsp:txBody>
      <dsp:txXfrm>
        <a:off x="41523" y="42859"/>
        <a:ext cx="7501053" cy="767561"/>
      </dsp:txXfrm>
    </dsp:sp>
    <dsp:sp modelId="{E90655FC-DB9F-734F-84FF-0CDEE147D59C}">
      <dsp:nvSpPr>
        <dsp:cNvPr id="0" name=""/>
        <dsp:cNvSpPr/>
      </dsp:nvSpPr>
      <dsp:spPr>
        <a:xfrm>
          <a:off x="0" y="866316"/>
          <a:ext cx="7584099" cy="850607"/>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In the cell beneath the words “Dice 1,” enter the following:</a:t>
          </a:r>
        </a:p>
      </dsp:txBody>
      <dsp:txXfrm>
        <a:off x="41523" y="907839"/>
        <a:ext cx="7501053" cy="767561"/>
      </dsp:txXfrm>
    </dsp:sp>
    <dsp:sp modelId="{08F544C2-E4B1-3043-AA23-DCB355B459AC}">
      <dsp:nvSpPr>
        <dsp:cNvPr id="0" name=""/>
        <dsp:cNvSpPr/>
      </dsp:nvSpPr>
      <dsp:spPr>
        <a:xfrm>
          <a:off x="0" y="1716923"/>
          <a:ext cx="7584099" cy="340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795"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a:t>
          </a:r>
          <a:r>
            <a:rPr lang="en-US" sz="2400" kern="1200" dirty="0" err="1"/>
            <a:t>rollbetween</a:t>
          </a:r>
          <a:r>
            <a:rPr lang="en-US" sz="2400" kern="1200" dirty="0"/>
            <a:t>(1,6) </a:t>
          </a:r>
        </a:p>
      </dsp:txBody>
      <dsp:txXfrm>
        <a:off x="0" y="1716923"/>
        <a:ext cx="7584099" cy="340882"/>
      </dsp:txXfrm>
    </dsp:sp>
    <dsp:sp modelId="{1BB987DB-F90D-4240-B52F-723AC44C848D}">
      <dsp:nvSpPr>
        <dsp:cNvPr id="0" name=""/>
        <dsp:cNvSpPr/>
      </dsp:nvSpPr>
      <dsp:spPr>
        <a:xfrm>
          <a:off x="0" y="2057806"/>
          <a:ext cx="7584099" cy="850607"/>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This will randomly pick a number between 1 and 5 (like rolling a dice).</a:t>
          </a:r>
        </a:p>
      </dsp:txBody>
      <dsp:txXfrm>
        <a:off x="41523" y="2099329"/>
        <a:ext cx="7501053" cy="767561"/>
      </dsp:txXfrm>
    </dsp:sp>
    <dsp:sp modelId="{65E09E69-B924-CF4E-B76A-8D28B0EC53C0}">
      <dsp:nvSpPr>
        <dsp:cNvPr id="0" name=""/>
        <dsp:cNvSpPr/>
      </dsp:nvSpPr>
      <dsp:spPr>
        <a:xfrm>
          <a:off x="0" y="2922785"/>
          <a:ext cx="7584099" cy="850607"/>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Drag the corner of the cell that contains =</a:t>
          </a:r>
          <a:r>
            <a:rPr lang="en-US" sz="1800" kern="1200" dirty="0" err="1"/>
            <a:t>rollbetween</a:t>
          </a:r>
          <a:r>
            <a:rPr lang="en-US" sz="1800" kern="1200" dirty="0"/>
            <a:t>(1,6) and pull the box so that it covers the cell to the right (under Dice 2) and then to the right 1 more time (under Dice 3).</a:t>
          </a:r>
        </a:p>
      </dsp:txBody>
      <dsp:txXfrm>
        <a:off x="41523" y="2964308"/>
        <a:ext cx="7501053" cy="767561"/>
      </dsp:txXfrm>
    </dsp:sp>
    <dsp:sp modelId="{F804FB8D-AFF3-ED4F-BB14-E47FCA97E8A0}">
      <dsp:nvSpPr>
        <dsp:cNvPr id="0" name=""/>
        <dsp:cNvSpPr/>
      </dsp:nvSpPr>
      <dsp:spPr>
        <a:xfrm>
          <a:off x="0" y="3787764"/>
          <a:ext cx="7584099" cy="850607"/>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Repeat the previous process, this time going down instead of right, until you have a total of 10 numbers under each of the Dice #s.  Do this for each dice.</a:t>
          </a:r>
        </a:p>
      </dsp:txBody>
      <dsp:txXfrm>
        <a:off x="41523" y="3829287"/>
        <a:ext cx="7501053" cy="767561"/>
      </dsp:txXfrm>
    </dsp:sp>
    <dsp:sp modelId="{C9FCE720-7FD3-FE4C-BD11-C4306367F396}">
      <dsp:nvSpPr>
        <dsp:cNvPr id="0" name=""/>
        <dsp:cNvSpPr/>
      </dsp:nvSpPr>
      <dsp:spPr>
        <a:xfrm>
          <a:off x="0" y="4652743"/>
          <a:ext cx="7584099" cy="850607"/>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The numbers may change as you add information to the spreadsheet.  This is okay.</a:t>
          </a:r>
        </a:p>
      </dsp:txBody>
      <dsp:txXfrm>
        <a:off x="41523" y="4694266"/>
        <a:ext cx="7501053" cy="76756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E5B691-0265-E44C-8930-263777C625BC}" type="datetimeFigureOut">
              <a:rPr lang="en-US" smtClean="0"/>
              <a:t>10/16/22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60FE00-7539-9744-A5A6-988595F3BEB2}" type="slidenum">
              <a:rPr lang="en-US" smtClean="0"/>
              <a:t>‹#›</a:t>
            </a:fld>
            <a:endParaRPr lang="en-US"/>
          </a:p>
        </p:txBody>
      </p:sp>
    </p:spTree>
    <p:extLst>
      <p:ext uri="{BB962C8B-B14F-4D97-AF65-F5344CB8AC3E}">
        <p14:creationId xmlns:p14="http://schemas.microsoft.com/office/powerpoint/2010/main" val="618515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E5B691-0265-E44C-8930-263777C625BC}" type="datetimeFigureOut">
              <a:rPr lang="en-US" smtClean="0"/>
              <a:t>10/16/22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60FE00-7539-9744-A5A6-988595F3BEB2}" type="slidenum">
              <a:rPr lang="en-US" smtClean="0"/>
              <a:t>‹#›</a:t>
            </a:fld>
            <a:endParaRPr lang="en-US"/>
          </a:p>
        </p:txBody>
      </p:sp>
    </p:spTree>
    <p:extLst>
      <p:ext uri="{BB962C8B-B14F-4D97-AF65-F5344CB8AC3E}">
        <p14:creationId xmlns:p14="http://schemas.microsoft.com/office/powerpoint/2010/main" val="3838630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E5B691-0265-E44C-8930-263777C625BC}" type="datetimeFigureOut">
              <a:rPr lang="en-US" smtClean="0"/>
              <a:t>10/16/22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60FE00-7539-9744-A5A6-988595F3BEB2}" type="slidenum">
              <a:rPr lang="en-US" smtClean="0"/>
              <a:t>‹#›</a:t>
            </a:fld>
            <a:endParaRPr lang="en-US"/>
          </a:p>
        </p:txBody>
      </p:sp>
    </p:spTree>
    <p:extLst>
      <p:ext uri="{BB962C8B-B14F-4D97-AF65-F5344CB8AC3E}">
        <p14:creationId xmlns:p14="http://schemas.microsoft.com/office/powerpoint/2010/main" val="3721540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E5B691-0265-E44C-8930-263777C625BC}" type="datetimeFigureOut">
              <a:rPr lang="en-US" smtClean="0"/>
              <a:t>10/16/22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60FE00-7539-9744-A5A6-988595F3BEB2}" type="slidenum">
              <a:rPr lang="en-US" smtClean="0"/>
              <a:t>‹#›</a:t>
            </a:fld>
            <a:endParaRPr lang="en-US"/>
          </a:p>
        </p:txBody>
      </p:sp>
    </p:spTree>
    <p:extLst>
      <p:ext uri="{BB962C8B-B14F-4D97-AF65-F5344CB8AC3E}">
        <p14:creationId xmlns:p14="http://schemas.microsoft.com/office/powerpoint/2010/main" val="3164083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E5B691-0265-E44C-8930-263777C625BC}" type="datetimeFigureOut">
              <a:rPr lang="en-US" smtClean="0"/>
              <a:t>10/16/22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60FE00-7539-9744-A5A6-988595F3BEB2}" type="slidenum">
              <a:rPr lang="en-US" smtClean="0"/>
              <a:t>‹#›</a:t>
            </a:fld>
            <a:endParaRPr lang="en-US"/>
          </a:p>
        </p:txBody>
      </p:sp>
    </p:spTree>
    <p:extLst>
      <p:ext uri="{BB962C8B-B14F-4D97-AF65-F5344CB8AC3E}">
        <p14:creationId xmlns:p14="http://schemas.microsoft.com/office/powerpoint/2010/main" val="3359447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E5B691-0265-E44C-8930-263777C625BC}" type="datetimeFigureOut">
              <a:rPr lang="en-US" smtClean="0"/>
              <a:t>10/16/22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60FE00-7539-9744-A5A6-988595F3BEB2}" type="slidenum">
              <a:rPr lang="en-US" smtClean="0"/>
              <a:t>‹#›</a:t>
            </a:fld>
            <a:endParaRPr lang="en-US"/>
          </a:p>
        </p:txBody>
      </p:sp>
    </p:spTree>
    <p:extLst>
      <p:ext uri="{BB962C8B-B14F-4D97-AF65-F5344CB8AC3E}">
        <p14:creationId xmlns:p14="http://schemas.microsoft.com/office/powerpoint/2010/main" val="483231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E5B691-0265-E44C-8930-263777C625BC}" type="datetimeFigureOut">
              <a:rPr lang="en-US" smtClean="0"/>
              <a:t>10/16/22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60FE00-7539-9744-A5A6-988595F3BEB2}" type="slidenum">
              <a:rPr lang="en-US" smtClean="0"/>
              <a:t>‹#›</a:t>
            </a:fld>
            <a:endParaRPr lang="en-US"/>
          </a:p>
        </p:txBody>
      </p:sp>
    </p:spTree>
    <p:extLst>
      <p:ext uri="{BB962C8B-B14F-4D97-AF65-F5344CB8AC3E}">
        <p14:creationId xmlns:p14="http://schemas.microsoft.com/office/powerpoint/2010/main" val="4032589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E5B691-0265-E44C-8930-263777C625BC}" type="datetimeFigureOut">
              <a:rPr lang="en-US" smtClean="0"/>
              <a:t>10/16/22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60FE00-7539-9744-A5A6-988595F3BEB2}" type="slidenum">
              <a:rPr lang="en-US" smtClean="0"/>
              <a:t>‹#›</a:t>
            </a:fld>
            <a:endParaRPr lang="en-US"/>
          </a:p>
        </p:txBody>
      </p:sp>
    </p:spTree>
    <p:extLst>
      <p:ext uri="{BB962C8B-B14F-4D97-AF65-F5344CB8AC3E}">
        <p14:creationId xmlns:p14="http://schemas.microsoft.com/office/powerpoint/2010/main" val="4249501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5B691-0265-E44C-8930-263777C625BC}" type="datetimeFigureOut">
              <a:rPr lang="en-US" smtClean="0"/>
              <a:t>10/16/22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60FE00-7539-9744-A5A6-988595F3BEB2}" type="slidenum">
              <a:rPr lang="en-US" smtClean="0"/>
              <a:t>‹#›</a:t>
            </a:fld>
            <a:endParaRPr lang="en-US"/>
          </a:p>
        </p:txBody>
      </p:sp>
    </p:spTree>
    <p:extLst>
      <p:ext uri="{BB962C8B-B14F-4D97-AF65-F5344CB8AC3E}">
        <p14:creationId xmlns:p14="http://schemas.microsoft.com/office/powerpoint/2010/main" val="1340141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E5B691-0265-E44C-8930-263777C625BC}" type="datetimeFigureOut">
              <a:rPr lang="en-US" smtClean="0"/>
              <a:t>10/16/22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60FE00-7539-9744-A5A6-988595F3BEB2}" type="slidenum">
              <a:rPr lang="en-US" smtClean="0"/>
              <a:t>‹#›</a:t>
            </a:fld>
            <a:endParaRPr lang="en-US"/>
          </a:p>
        </p:txBody>
      </p:sp>
    </p:spTree>
    <p:extLst>
      <p:ext uri="{BB962C8B-B14F-4D97-AF65-F5344CB8AC3E}">
        <p14:creationId xmlns:p14="http://schemas.microsoft.com/office/powerpoint/2010/main" val="1824217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E5B691-0265-E44C-8930-263777C625BC}" type="datetimeFigureOut">
              <a:rPr lang="en-US" smtClean="0"/>
              <a:t>10/16/22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60FE00-7539-9744-A5A6-988595F3BEB2}" type="slidenum">
              <a:rPr lang="en-US" smtClean="0"/>
              <a:t>‹#›</a:t>
            </a:fld>
            <a:endParaRPr lang="en-US"/>
          </a:p>
        </p:txBody>
      </p:sp>
    </p:spTree>
    <p:extLst>
      <p:ext uri="{BB962C8B-B14F-4D97-AF65-F5344CB8AC3E}">
        <p14:creationId xmlns:p14="http://schemas.microsoft.com/office/powerpoint/2010/main" val="2350239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5B691-0265-E44C-8930-263777C625BC}" type="datetimeFigureOut">
              <a:rPr lang="en-US" smtClean="0"/>
              <a:t>10/16/22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60FE00-7539-9744-A5A6-988595F3BEB2}" type="slidenum">
              <a:rPr lang="en-US" smtClean="0"/>
              <a:t>‹#›</a:t>
            </a:fld>
            <a:endParaRPr lang="en-US"/>
          </a:p>
        </p:txBody>
      </p:sp>
    </p:spTree>
    <p:extLst>
      <p:ext uri="{BB962C8B-B14F-4D97-AF65-F5344CB8AC3E}">
        <p14:creationId xmlns:p14="http://schemas.microsoft.com/office/powerpoint/2010/main" val="1496058866"/>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79990-206E-375B-E4B1-FB5C4AB6E97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240D77C-EE15-E7CE-980A-1505C6523557}"/>
              </a:ext>
            </a:extLst>
          </p:cNvPr>
          <p:cNvSpPr>
            <a:spLocks noGrp="1"/>
          </p:cNvSpPr>
          <p:nvPr>
            <p:ph idx="1"/>
          </p:nvPr>
        </p:nvSpPr>
        <p:spPr/>
        <p:txBody>
          <a:bodyPr>
            <a:normAutofit/>
          </a:bodyPr>
          <a:lstStyle/>
          <a:p>
            <a:r>
              <a:rPr lang="en-US" sz="4400" dirty="0"/>
              <a:t>Make sure to follow your lab handout.</a:t>
            </a:r>
          </a:p>
          <a:p>
            <a:endParaRPr lang="en-US" sz="4400" dirty="0"/>
          </a:p>
          <a:p>
            <a:endParaRPr lang="en-US" sz="4400" dirty="0"/>
          </a:p>
          <a:p>
            <a:r>
              <a:rPr lang="en-US" sz="4400" dirty="0"/>
              <a:t>This PowerPoint is ONLY meant to help you in any places you may get stuck!</a:t>
            </a:r>
          </a:p>
        </p:txBody>
      </p:sp>
    </p:spTree>
    <p:extLst>
      <p:ext uri="{BB962C8B-B14F-4D97-AF65-F5344CB8AC3E}">
        <p14:creationId xmlns:p14="http://schemas.microsoft.com/office/powerpoint/2010/main" val="33866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232D-1582-3E51-B174-E9DDE200706B}"/>
              </a:ext>
            </a:extLst>
          </p:cNvPr>
          <p:cNvSpPr>
            <a:spLocks noGrp="1"/>
          </p:cNvSpPr>
          <p:nvPr>
            <p:ph type="ctrTitle"/>
          </p:nvPr>
        </p:nvSpPr>
        <p:spPr>
          <a:xfrm>
            <a:off x="6574970" y="1122363"/>
            <a:ext cx="4626430" cy="2306637"/>
          </a:xfrm>
        </p:spPr>
        <p:txBody>
          <a:bodyPr/>
          <a:lstStyle/>
          <a:p>
            <a:r>
              <a:rPr lang="en-US" dirty="0">
                <a:solidFill>
                  <a:srgbClr val="FFFF00"/>
                </a:solidFill>
              </a:rPr>
              <a:t>Data/Datasets</a:t>
            </a:r>
          </a:p>
        </p:txBody>
      </p:sp>
      <p:pic>
        <p:nvPicPr>
          <p:cNvPr id="1026" name="Picture 2">
            <a:extLst>
              <a:ext uri="{FF2B5EF4-FFF2-40B4-BE49-F238E27FC236}">
                <a16:creationId xmlns:a16="http://schemas.microsoft.com/office/drawing/2014/main" id="{D35B5650-54BD-1EDB-E24F-499573E152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026" y="3429000"/>
            <a:ext cx="7050157" cy="31330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D612A61-36CF-F74B-660F-34CF7D3BC1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026" y="295903"/>
            <a:ext cx="6228522" cy="2920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9988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EF4B0E-E4C5-3A42-2965-3DBA40390E01}"/>
              </a:ext>
            </a:extLst>
          </p:cNvPr>
          <p:cNvSpPr txBox="1"/>
          <p:nvPr/>
        </p:nvSpPr>
        <p:spPr>
          <a:xfrm>
            <a:off x="437321" y="371062"/>
            <a:ext cx="11357113" cy="5693866"/>
          </a:xfrm>
          <a:prstGeom prst="rect">
            <a:avLst/>
          </a:prstGeom>
          <a:noFill/>
        </p:spPr>
        <p:txBody>
          <a:bodyPr wrap="square">
            <a:spAutoFit/>
          </a:bodyPr>
          <a:lstStyle/>
          <a:p>
            <a:pPr marL="342900" indent="-342900" algn="l" fontAlgn="base">
              <a:buFont typeface="Arial" panose="020B0604020202020204" pitchFamily="34" charset="0"/>
              <a:buChar char="•"/>
            </a:pPr>
            <a:r>
              <a:rPr lang="en-US" sz="2800" b="0" i="0" dirty="0">
                <a:effectLst/>
                <a:latin typeface="inherit"/>
              </a:rPr>
              <a:t>Suppose out of the ten watered bean seeds, only nine came up. </a:t>
            </a:r>
          </a:p>
          <a:p>
            <a:pPr marL="800100" lvl="1" indent="-342900" fontAlgn="base">
              <a:buFont typeface="Arial" panose="020B0604020202020204" pitchFamily="34" charset="0"/>
              <a:buChar char="•"/>
            </a:pPr>
            <a:r>
              <a:rPr lang="en-US" sz="2800" b="0" i="0" dirty="0">
                <a:effectLst/>
                <a:latin typeface="inherit"/>
              </a:rPr>
              <a:t>What happened to the tenth seed? That seed may have been dead, unhealthy, or just slow to sprout. </a:t>
            </a:r>
          </a:p>
          <a:p>
            <a:pPr marL="342900" indent="-342900" algn="l" fontAlgn="base">
              <a:buFont typeface="Arial" panose="020B0604020202020204" pitchFamily="34" charset="0"/>
              <a:buChar char="•"/>
            </a:pPr>
            <a:r>
              <a:rPr lang="en-US" sz="2800" b="0" i="0" dirty="0">
                <a:effectLst/>
                <a:latin typeface="inherit"/>
              </a:rPr>
              <a:t>Especially in biology (which studies complex, living things), there is often variation in the material used for an experiment – here, the bean seeds – that the experimenter cannot see.</a:t>
            </a:r>
          </a:p>
          <a:p>
            <a:pPr marL="342900" indent="-342900" algn="l" fontAlgn="base">
              <a:buFont typeface="Arial" panose="020B0604020202020204" pitchFamily="34" charset="0"/>
              <a:buChar char="•"/>
            </a:pPr>
            <a:r>
              <a:rPr lang="en-US" sz="2800" b="0" i="0" dirty="0">
                <a:effectLst/>
                <a:latin typeface="inherit"/>
              </a:rPr>
              <a:t>Because of this potential for variation, biology experiments need to have a large sample size and, ideally, be repeated several times. </a:t>
            </a:r>
            <a:endParaRPr lang="en-US" sz="2800" dirty="0">
              <a:latin typeface="inherit"/>
            </a:endParaRPr>
          </a:p>
          <a:p>
            <a:pPr marL="342900" indent="-342900" algn="l" fontAlgn="base">
              <a:buFont typeface="Arial" panose="020B0604020202020204" pitchFamily="34" charset="0"/>
              <a:buChar char="•"/>
            </a:pPr>
            <a:r>
              <a:rPr lang="en-US" sz="2800" b="1" i="0" dirty="0">
                <a:solidFill>
                  <a:srgbClr val="FFFF00"/>
                </a:solidFill>
                <a:effectLst/>
                <a:latin typeface="inherit"/>
              </a:rPr>
              <a:t>Sample size</a:t>
            </a:r>
            <a:r>
              <a:rPr lang="en-US" sz="2800" b="0" i="0" dirty="0">
                <a:solidFill>
                  <a:srgbClr val="FFFF00"/>
                </a:solidFill>
                <a:effectLst/>
                <a:latin typeface="inherit"/>
              </a:rPr>
              <a:t> </a:t>
            </a:r>
            <a:r>
              <a:rPr lang="en-US" sz="2800" b="0" i="0" dirty="0">
                <a:effectLst/>
                <a:latin typeface="inherit"/>
              </a:rPr>
              <a:t>refers to the number of individual items tested in an experiment – in this case, </a:t>
            </a:r>
            <a:r>
              <a:rPr lang="en-US" sz="2800" b="0" i="0" dirty="0">
                <a:effectLst/>
                <a:latin typeface="KaTeX_Main"/>
              </a:rPr>
              <a:t>10</a:t>
            </a:r>
            <a:r>
              <a:rPr lang="en-US" sz="2800" b="0" i="0" dirty="0">
                <a:effectLst/>
                <a:latin typeface="inherit"/>
              </a:rPr>
              <a:t> bean seeds per group. </a:t>
            </a:r>
            <a:endParaRPr lang="en-US" sz="2800" dirty="0">
              <a:latin typeface="inherit"/>
            </a:endParaRPr>
          </a:p>
          <a:p>
            <a:pPr marL="342900" indent="-342900" algn="l" fontAlgn="base">
              <a:buFont typeface="Arial" panose="020B0604020202020204" pitchFamily="34" charset="0"/>
              <a:buChar char="•"/>
            </a:pPr>
            <a:r>
              <a:rPr lang="en-US" sz="2800" b="0" i="0" dirty="0">
                <a:effectLst/>
                <a:latin typeface="inherit"/>
              </a:rPr>
              <a:t>Having more samples and repeating the experiment more times makes it less likely that we will reach a wrong conclusion because of random variation.</a:t>
            </a:r>
          </a:p>
        </p:txBody>
      </p:sp>
    </p:spTree>
    <p:extLst>
      <p:ext uri="{BB962C8B-B14F-4D97-AF65-F5344CB8AC3E}">
        <p14:creationId xmlns:p14="http://schemas.microsoft.com/office/powerpoint/2010/main" val="1883564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4E99E-9004-AB25-EBF6-61879127726C}"/>
              </a:ext>
            </a:extLst>
          </p:cNvPr>
          <p:cNvSpPr>
            <a:spLocks noGrp="1"/>
          </p:cNvSpPr>
          <p:nvPr>
            <p:ph type="title"/>
          </p:nvPr>
        </p:nvSpPr>
        <p:spPr>
          <a:xfrm>
            <a:off x="838200" y="365125"/>
            <a:ext cx="2647122" cy="6075432"/>
          </a:xfrm>
        </p:spPr>
        <p:txBody>
          <a:bodyPr/>
          <a:lstStyle/>
          <a:p>
            <a:r>
              <a:rPr lang="en-US" dirty="0">
                <a:solidFill>
                  <a:srgbClr val="FFFF00"/>
                </a:solidFill>
              </a:rPr>
              <a:t>Creating charts in Excel</a:t>
            </a:r>
          </a:p>
        </p:txBody>
      </p:sp>
      <p:pic>
        <p:nvPicPr>
          <p:cNvPr id="3074" name="Picture 2">
            <a:extLst>
              <a:ext uri="{FF2B5EF4-FFF2-40B4-BE49-F238E27FC236}">
                <a16:creationId xmlns:a16="http://schemas.microsoft.com/office/drawing/2014/main" id="{799BECD0-DE92-05CD-0D1A-61004ADC33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8684" y="185875"/>
            <a:ext cx="5147145" cy="643393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F504CF4-5848-223C-525D-F3714F0134EE}"/>
              </a:ext>
            </a:extLst>
          </p:cNvPr>
          <p:cNvSpPr/>
          <p:nvPr/>
        </p:nvSpPr>
        <p:spPr>
          <a:xfrm>
            <a:off x="5408684" y="1630017"/>
            <a:ext cx="5007525" cy="569844"/>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EA65830-EB45-C514-CE42-A1116F7276B4}"/>
              </a:ext>
            </a:extLst>
          </p:cNvPr>
          <p:cNvSpPr/>
          <p:nvPr/>
        </p:nvSpPr>
        <p:spPr>
          <a:xfrm>
            <a:off x="5478493" y="4220817"/>
            <a:ext cx="5007525" cy="569844"/>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89AE24E-15ED-26A2-173A-6EC8DCF4C81B}"/>
              </a:ext>
            </a:extLst>
          </p:cNvPr>
          <p:cNvSpPr/>
          <p:nvPr/>
        </p:nvSpPr>
        <p:spPr>
          <a:xfrm>
            <a:off x="5421936" y="2637183"/>
            <a:ext cx="5007525" cy="569844"/>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8347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2F234-0CDF-FB66-AE33-8B2648EA45D2}"/>
              </a:ext>
            </a:extLst>
          </p:cNvPr>
          <p:cNvSpPr>
            <a:spLocks noGrp="1"/>
          </p:cNvSpPr>
          <p:nvPr>
            <p:ph type="title"/>
          </p:nvPr>
        </p:nvSpPr>
        <p:spPr/>
        <p:txBody>
          <a:bodyPr vert="horz" lIns="91440" tIns="45720" rIns="91440" bIns="45720" rtlCol="0" anchor="ctr">
            <a:normAutofit/>
          </a:bodyPr>
          <a:lstStyle/>
          <a:p>
            <a:r>
              <a:rPr lang="en-US" kern="1200" dirty="0">
                <a:solidFill>
                  <a:srgbClr val="FFFF00"/>
                </a:solidFill>
                <a:latin typeface="+mj-lt"/>
                <a:ea typeface="+mj-ea"/>
                <a:cs typeface="+mj-cs"/>
              </a:rPr>
              <a:t>How to create a graph in Excel</a:t>
            </a:r>
          </a:p>
        </p:txBody>
      </p:sp>
      <p:sp>
        <p:nvSpPr>
          <p:cNvPr id="3" name="Content Placeholder 2">
            <a:extLst>
              <a:ext uri="{FF2B5EF4-FFF2-40B4-BE49-F238E27FC236}">
                <a16:creationId xmlns:a16="http://schemas.microsoft.com/office/drawing/2014/main" id="{A3D6E55B-7A6F-3075-19EE-58566F0AC92A}"/>
              </a:ext>
            </a:extLst>
          </p:cNvPr>
          <p:cNvSpPr>
            <a:spLocks noGrp="1"/>
          </p:cNvSpPr>
          <p:nvPr>
            <p:ph idx="1"/>
          </p:nvPr>
        </p:nvSpPr>
        <p:spPr>
          <a:xfrm>
            <a:off x="838199" y="1537252"/>
            <a:ext cx="9591262" cy="4639711"/>
          </a:xfrm>
        </p:spPr>
        <p:txBody>
          <a:bodyPr vert="horz" lIns="91440" tIns="45720" rIns="91440" bIns="45720" rtlCol="0">
            <a:normAutofit/>
          </a:bodyPr>
          <a:lstStyle/>
          <a:p>
            <a:pPr fontAlgn="base"/>
            <a:r>
              <a:rPr lang="en-US" sz="2400" b="0" i="0" dirty="0">
                <a:effectLst/>
              </a:rPr>
              <a:t>Enter your data into Excel.</a:t>
            </a:r>
          </a:p>
          <a:p>
            <a:pPr fontAlgn="base"/>
            <a:r>
              <a:rPr lang="en-US" sz="2400" b="0" i="0" dirty="0">
                <a:effectLst/>
              </a:rPr>
              <a:t>Choose one of nine graph and chart options to make.</a:t>
            </a:r>
          </a:p>
          <a:p>
            <a:pPr fontAlgn="base"/>
            <a:r>
              <a:rPr lang="en-US" sz="2400" b="0" i="0" dirty="0">
                <a:effectLst/>
              </a:rPr>
              <a:t>Highlight your data and click 'Insert' your desired graph.</a:t>
            </a:r>
          </a:p>
          <a:p>
            <a:pPr fontAlgn="base"/>
            <a:r>
              <a:rPr lang="en-US" sz="2400" b="0" i="0" dirty="0">
                <a:effectLst/>
              </a:rPr>
              <a:t>Switch the data on each axis, if necessary.</a:t>
            </a:r>
          </a:p>
          <a:p>
            <a:pPr fontAlgn="base"/>
            <a:r>
              <a:rPr lang="en-US" sz="2400" b="0" i="0" dirty="0">
                <a:effectLst/>
              </a:rPr>
              <a:t>Adjust your data's layout and colors.</a:t>
            </a:r>
          </a:p>
          <a:p>
            <a:pPr fontAlgn="base"/>
            <a:r>
              <a:rPr lang="en-US" sz="2400" b="0" i="0" dirty="0">
                <a:effectLst/>
              </a:rPr>
              <a:t>Change the size of your chart's legend and axis labels.</a:t>
            </a:r>
          </a:p>
          <a:p>
            <a:pPr fontAlgn="base"/>
            <a:r>
              <a:rPr lang="en-US" sz="2400" b="0" i="0" dirty="0">
                <a:effectLst/>
              </a:rPr>
              <a:t>Change the Y-axis measurement options, if desired.</a:t>
            </a:r>
          </a:p>
          <a:p>
            <a:pPr fontAlgn="base"/>
            <a:r>
              <a:rPr lang="en-US" sz="2400" b="0" i="0" dirty="0">
                <a:effectLst/>
              </a:rPr>
              <a:t>Reorder your data, if desired.</a:t>
            </a:r>
          </a:p>
          <a:p>
            <a:pPr fontAlgn="base"/>
            <a:r>
              <a:rPr lang="en-US" sz="2400" b="0" i="0" dirty="0">
                <a:effectLst/>
              </a:rPr>
              <a:t>Title your graph.</a:t>
            </a:r>
          </a:p>
          <a:p>
            <a:pPr fontAlgn="base"/>
            <a:r>
              <a:rPr lang="en-US" sz="2400" b="0" i="0" dirty="0">
                <a:effectLst/>
              </a:rPr>
              <a:t>Export your graph or chart.</a:t>
            </a:r>
          </a:p>
        </p:txBody>
      </p:sp>
      <p:sp>
        <p:nvSpPr>
          <p:cNvPr id="5" name="TextBox 4">
            <a:extLst>
              <a:ext uri="{FF2B5EF4-FFF2-40B4-BE49-F238E27FC236}">
                <a16:creationId xmlns:a16="http://schemas.microsoft.com/office/drawing/2014/main" id="{DEE64E83-3A12-3E34-5B24-804098F3005F}"/>
              </a:ext>
            </a:extLst>
          </p:cNvPr>
          <p:cNvSpPr txBox="1"/>
          <p:nvPr/>
        </p:nvSpPr>
        <p:spPr>
          <a:xfrm>
            <a:off x="4625010" y="6069496"/>
            <a:ext cx="6728790" cy="584546"/>
          </a:xfrm>
          <a:prstGeom prst="rect">
            <a:avLst/>
          </a:prstGeom>
        </p:spPr>
        <p:txBody>
          <a:bodyPr vert="horz" lIns="91440" tIns="45720" rIns="91440" bIns="45720" rtlCol="0">
            <a:normAutofit fontScale="92500"/>
          </a:bodyPr>
          <a:lstStyle/>
          <a:p>
            <a:pPr indent="-228600">
              <a:lnSpc>
                <a:spcPct val="90000"/>
              </a:lnSpc>
              <a:spcAft>
                <a:spcPts val="600"/>
              </a:spcAft>
              <a:buFont typeface="Arial" panose="020B0604020202020204" pitchFamily="34" charset="0"/>
              <a:buChar char="•"/>
            </a:pPr>
            <a:r>
              <a:rPr lang="en-US" sz="2000" dirty="0"/>
              <a:t>https://</a:t>
            </a:r>
            <a:r>
              <a:rPr lang="en-US" sz="2000" dirty="0" err="1"/>
              <a:t>blog.hubspot.com</a:t>
            </a:r>
            <a:r>
              <a:rPr lang="en-US" sz="2000" dirty="0"/>
              <a:t>/marketing/how-to-build-excel-graph</a:t>
            </a:r>
          </a:p>
        </p:txBody>
      </p:sp>
    </p:spTree>
    <p:extLst>
      <p:ext uri="{BB962C8B-B14F-4D97-AF65-F5344CB8AC3E}">
        <p14:creationId xmlns:p14="http://schemas.microsoft.com/office/powerpoint/2010/main" val="9307297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69A89-C6A7-C49B-4A9C-D7C123B5008D}"/>
              </a:ext>
            </a:extLst>
          </p:cNvPr>
          <p:cNvSpPr>
            <a:spLocks noGrp="1"/>
          </p:cNvSpPr>
          <p:nvPr>
            <p:ph type="title"/>
          </p:nvPr>
        </p:nvSpPr>
        <p:spPr/>
        <p:txBody>
          <a:bodyPr/>
          <a:lstStyle/>
          <a:p>
            <a:r>
              <a:rPr lang="en-US" b="0" i="0" dirty="0">
                <a:solidFill>
                  <a:srgbClr val="FFFF00"/>
                </a:solidFill>
                <a:effectLst/>
                <a:latin typeface="Lexend Deca"/>
              </a:rPr>
              <a:t>1. Enter your data into Excel.</a:t>
            </a:r>
            <a:endParaRPr lang="en-US" dirty="0">
              <a:solidFill>
                <a:srgbClr val="FFFF00"/>
              </a:solidFill>
            </a:endParaRPr>
          </a:p>
        </p:txBody>
      </p:sp>
      <p:sp>
        <p:nvSpPr>
          <p:cNvPr id="3" name="Content Placeholder 2">
            <a:extLst>
              <a:ext uri="{FF2B5EF4-FFF2-40B4-BE49-F238E27FC236}">
                <a16:creationId xmlns:a16="http://schemas.microsoft.com/office/drawing/2014/main" id="{D5932AD7-CA19-0781-8039-468D59DCB3D9}"/>
              </a:ext>
            </a:extLst>
          </p:cNvPr>
          <p:cNvSpPr>
            <a:spLocks noGrp="1"/>
          </p:cNvSpPr>
          <p:nvPr>
            <p:ph idx="1"/>
          </p:nvPr>
        </p:nvSpPr>
        <p:spPr/>
        <p:txBody>
          <a:bodyPr>
            <a:normAutofit lnSpcReduction="10000"/>
          </a:bodyPr>
          <a:lstStyle/>
          <a:p>
            <a:pPr algn="l" fontAlgn="base"/>
            <a:r>
              <a:rPr lang="en-US" sz="4000" b="0" i="0" dirty="0">
                <a:effectLst/>
                <a:latin typeface="Lexend Deca"/>
              </a:rPr>
              <a:t>First, you need to input your data into Excel. </a:t>
            </a:r>
          </a:p>
          <a:p>
            <a:pPr algn="l" fontAlgn="base"/>
            <a:endParaRPr lang="en-US" sz="4000" b="0" i="0" dirty="0">
              <a:effectLst/>
              <a:latin typeface="Lexend Deca"/>
            </a:endParaRPr>
          </a:p>
          <a:p>
            <a:pPr algn="l" fontAlgn="base"/>
            <a:r>
              <a:rPr lang="en-US" sz="4000" b="0" i="0" dirty="0">
                <a:effectLst/>
                <a:latin typeface="Lexend Deca"/>
              </a:rPr>
              <a:t>You might have exported the data from elsewhere, like a piece of</a:t>
            </a:r>
            <a:r>
              <a:rPr lang="en-US" sz="4000" dirty="0">
                <a:latin typeface="inherit"/>
              </a:rPr>
              <a:t> </a:t>
            </a:r>
            <a:r>
              <a:rPr lang="en-US" sz="4000" b="0" i="0" strike="noStrike" dirty="0">
                <a:effectLst/>
                <a:latin typeface="inherit"/>
              </a:rPr>
              <a:t>marketing software</a:t>
            </a:r>
            <a:r>
              <a:rPr lang="en-US" sz="4000" b="0" i="0" dirty="0">
                <a:effectLst/>
                <a:latin typeface="Lexend Deca"/>
              </a:rPr>
              <a:t> or a survey tool. </a:t>
            </a:r>
          </a:p>
          <a:p>
            <a:pPr algn="l" fontAlgn="base"/>
            <a:endParaRPr lang="en-US" sz="4000" b="0" i="0" dirty="0">
              <a:effectLst/>
              <a:latin typeface="Lexend Deca"/>
            </a:endParaRPr>
          </a:p>
          <a:p>
            <a:pPr algn="l" fontAlgn="base"/>
            <a:r>
              <a:rPr lang="en-US" sz="4000" b="0" i="0" dirty="0">
                <a:effectLst/>
                <a:latin typeface="Lexend Deca"/>
              </a:rPr>
              <a:t>Or maybe you're inputting it manually.</a:t>
            </a:r>
          </a:p>
          <a:p>
            <a:endParaRPr lang="en-US" sz="4000" dirty="0"/>
          </a:p>
        </p:txBody>
      </p:sp>
    </p:spTree>
    <p:extLst>
      <p:ext uri="{BB962C8B-B14F-4D97-AF65-F5344CB8AC3E}">
        <p14:creationId xmlns:p14="http://schemas.microsoft.com/office/powerpoint/2010/main" val="1724797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05ADE-AD00-230D-5A63-6F102E94D042}"/>
              </a:ext>
            </a:extLst>
          </p:cNvPr>
          <p:cNvSpPr>
            <a:spLocks noGrp="1"/>
          </p:cNvSpPr>
          <p:nvPr>
            <p:ph type="title"/>
          </p:nvPr>
        </p:nvSpPr>
        <p:spPr>
          <a:xfrm>
            <a:off x="643467" y="640080"/>
            <a:ext cx="3096427" cy="5613236"/>
          </a:xfrm>
        </p:spPr>
        <p:txBody>
          <a:bodyPr vert="horz" lIns="91440" tIns="45720" rIns="91440" bIns="45720" rtlCol="0" anchor="ctr">
            <a:normAutofit/>
          </a:bodyPr>
          <a:lstStyle/>
          <a:p>
            <a:r>
              <a:rPr lang="en-US" kern="1200" dirty="0">
                <a:solidFill>
                  <a:srgbClr val="FFFF00"/>
                </a:solidFill>
                <a:latin typeface="+mj-lt"/>
                <a:ea typeface="+mj-ea"/>
                <a:cs typeface="+mj-cs"/>
              </a:rPr>
              <a:t>2. Choose from the graph and chart options.</a:t>
            </a:r>
            <a:br>
              <a:rPr lang="en-US" kern="1200" dirty="0">
                <a:solidFill>
                  <a:srgbClr val="FFFF00"/>
                </a:solidFill>
                <a:latin typeface="+mj-lt"/>
                <a:ea typeface="+mj-ea"/>
                <a:cs typeface="+mj-cs"/>
              </a:rPr>
            </a:br>
            <a:endParaRPr lang="en-US" kern="1200" dirty="0">
              <a:solidFill>
                <a:srgbClr val="FFFF00"/>
              </a:solidFill>
              <a:latin typeface="+mj-lt"/>
              <a:ea typeface="+mj-ea"/>
              <a:cs typeface="+mj-cs"/>
            </a:endParaRPr>
          </a:p>
        </p:txBody>
      </p:sp>
      <p:sp>
        <p:nvSpPr>
          <p:cNvPr id="5" name="Content Placeholder 2">
            <a:extLst>
              <a:ext uri="{FF2B5EF4-FFF2-40B4-BE49-F238E27FC236}">
                <a16:creationId xmlns:a16="http://schemas.microsoft.com/office/drawing/2014/main" id="{AF2FB4A4-A19E-85D0-1396-D188CC20F884}"/>
              </a:ext>
            </a:extLst>
          </p:cNvPr>
          <p:cNvSpPr txBox="1">
            <a:spLocks/>
          </p:cNvSpPr>
          <p:nvPr/>
        </p:nvSpPr>
        <p:spPr>
          <a:xfrm>
            <a:off x="4346713" y="755373"/>
            <a:ext cx="7201821" cy="3167269"/>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sz="3200" dirty="0"/>
              <a:t>In Excel, your options for charts and graphs include column (or bar) graphs, line graphs, pie graphs, scatter plots, and more. </a:t>
            </a:r>
          </a:p>
          <a:p>
            <a:pPr fontAlgn="base"/>
            <a:endParaRPr lang="en-US" sz="3200" dirty="0"/>
          </a:p>
          <a:p>
            <a:pPr fontAlgn="base"/>
            <a:r>
              <a:rPr lang="en-US" sz="3200" dirty="0"/>
              <a:t>See how Excel identifies each one in the top navigation bar, as depicted below:</a:t>
            </a:r>
          </a:p>
          <a:p>
            <a:endParaRPr lang="en-US" sz="3200" dirty="0"/>
          </a:p>
        </p:txBody>
      </p:sp>
      <p:pic>
        <p:nvPicPr>
          <p:cNvPr id="6" name="Picture 2" descr="The types of graphs and charts in excel">
            <a:extLst>
              <a:ext uri="{FF2B5EF4-FFF2-40B4-BE49-F238E27FC236}">
                <a16:creationId xmlns:a16="http://schemas.microsoft.com/office/drawing/2014/main" id="{0B40A491-71CD-36A1-F5EC-7C1B104A834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82019" y="4287053"/>
            <a:ext cx="6894236" cy="1258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5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280BB-3A4B-68B7-0B29-6F758579FE32}"/>
              </a:ext>
            </a:extLst>
          </p:cNvPr>
          <p:cNvSpPr>
            <a:spLocks noGrp="1"/>
          </p:cNvSpPr>
          <p:nvPr>
            <p:ph type="title"/>
          </p:nvPr>
        </p:nvSpPr>
        <p:spPr>
          <a:xfrm>
            <a:off x="838199" y="365125"/>
            <a:ext cx="10969487" cy="1702214"/>
          </a:xfrm>
        </p:spPr>
        <p:txBody>
          <a:bodyPr>
            <a:normAutofit/>
          </a:bodyPr>
          <a:lstStyle/>
          <a:p>
            <a:pPr fontAlgn="base"/>
            <a:r>
              <a:rPr lang="en-US" sz="3600" b="0" i="0" dirty="0">
                <a:solidFill>
                  <a:srgbClr val="FFFF00"/>
                </a:solidFill>
                <a:effectLst/>
                <a:latin typeface="Lexend Deca"/>
              </a:rPr>
              <a:t>3. Highlight your data and insert your desired graph into the spreadsheet.</a:t>
            </a:r>
            <a:br>
              <a:rPr lang="en-US" sz="3600" dirty="0">
                <a:solidFill>
                  <a:srgbClr val="FFFF00"/>
                </a:solidFill>
              </a:rPr>
            </a:br>
            <a:endParaRPr lang="en-US" sz="3600" dirty="0">
              <a:solidFill>
                <a:srgbClr val="FFFF00"/>
              </a:solidFill>
            </a:endParaRPr>
          </a:p>
        </p:txBody>
      </p:sp>
      <p:sp>
        <p:nvSpPr>
          <p:cNvPr id="3" name="Content Placeholder 2">
            <a:extLst>
              <a:ext uri="{FF2B5EF4-FFF2-40B4-BE49-F238E27FC236}">
                <a16:creationId xmlns:a16="http://schemas.microsoft.com/office/drawing/2014/main" id="{2D6405B6-BE9C-066F-1995-EF8DB64DCDFA}"/>
              </a:ext>
            </a:extLst>
          </p:cNvPr>
          <p:cNvSpPr>
            <a:spLocks noGrp="1"/>
          </p:cNvSpPr>
          <p:nvPr>
            <p:ph idx="1"/>
          </p:nvPr>
        </p:nvSpPr>
        <p:spPr>
          <a:xfrm>
            <a:off x="6335270" y="2276857"/>
            <a:ext cx="5015484" cy="3900106"/>
          </a:xfrm>
        </p:spPr>
        <p:txBody>
          <a:bodyPr anchor="ctr">
            <a:normAutofit/>
          </a:bodyPr>
          <a:lstStyle/>
          <a:p>
            <a:r>
              <a:rPr lang="en-US" sz="2200" b="0" i="0">
                <a:effectLst/>
                <a:latin typeface="Lexend Deca"/>
              </a:rPr>
              <a:t>In this example, a bar graph presents the data visually. To make a bar graph, highlight the data and include the titles of the X and Y-axis. </a:t>
            </a:r>
          </a:p>
          <a:p>
            <a:r>
              <a:rPr lang="en-US" sz="2200" b="0" i="0">
                <a:effectLst/>
                <a:latin typeface="Lexend Deca"/>
              </a:rPr>
              <a:t>Then, go to the Insert tab and click the column icon in the charts section. Choose the graph you wish from the dropdown window that appears.</a:t>
            </a:r>
            <a:endParaRPr lang="en-US" sz="2200"/>
          </a:p>
        </p:txBody>
      </p:sp>
      <p:pic>
        <p:nvPicPr>
          <p:cNvPr id="5122" name="Picture 2" descr="How to highlight your data and insert your desired graph into the spreadsheet">
            <a:extLst>
              <a:ext uri="{FF2B5EF4-FFF2-40B4-BE49-F238E27FC236}">
                <a16:creationId xmlns:a16="http://schemas.microsoft.com/office/drawing/2014/main" id="{5D87F243-4597-325E-31AF-C871731720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679" r="29417" b="-1"/>
          <a:stretch/>
        </p:blipFill>
        <p:spPr bwMode="auto">
          <a:xfrm>
            <a:off x="841248" y="2276857"/>
            <a:ext cx="5015484" cy="3900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269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3A37B-551E-254B-527C-AE53769C2EC6}"/>
              </a:ext>
            </a:extLst>
          </p:cNvPr>
          <p:cNvSpPr>
            <a:spLocks noGrp="1"/>
          </p:cNvSpPr>
          <p:nvPr>
            <p:ph type="title"/>
          </p:nvPr>
        </p:nvSpPr>
        <p:spPr/>
        <p:txBody>
          <a:bodyPr>
            <a:normAutofit/>
          </a:bodyPr>
          <a:lstStyle/>
          <a:p>
            <a:r>
              <a:rPr lang="en-US" b="0" i="0" dirty="0">
                <a:solidFill>
                  <a:srgbClr val="FFFF00"/>
                </a:solidFill>
                <a:effectLst/>
                <a:latin typeface="Lexend Deca"/>
              </a:rPr>
              <a:t>4. Switch the data on each axis, if necessary.</a:t>
            </a:r>
            <a:endParaRPr lang="en-US" dirty="0">
              <a:solidFill>
                <a:srgbClr val="FFFF00"/>
              </a:solidFill>
            </a:endParaRPr>
          </a:p>
        </p:txBody>
      </p:sp>
      <p:sp>
        <p:nvSpPr>
          <p:cNvPr id="3" name="Content Placeholder 2">
            <a:extLst>
              <a:ext uri="{FF2B5EF4-FFF2-40B4-BE49-F238E27FC236}">
                <a16:creationId xmlns:a16="http://schemas.microsoft.com/office/drawing/2014/main" id="{FF2F0AA0-23DA-EC7D-3355-EE8481E5D3D9}"/>
              </a:ext>
            </a:extLst>
          </p:cNvPr>
          <p:cNvSpPr>
            <a:spLocks noGrp="1"/>
          </p:cNvSpPr>
          <p:nvPr>
            <p:ph idx="1"/>
          </p:nvPr>
        </p:nvSpPr>
        <p:spPr>
          <a:xfrm>
            <a:off x="6335269" y="1690688"/>
            <a:ext cx="5339895" cy="4486275"/>
          </a:xfrm>
        </p:spPr>
        <p:txBody>
          <a:bodyPr anchor="ctr">
            <a:normAutofit fontScale="92500" lnSpcReduction="10000"/>
          </a:bodyPr>
          <a:lstStyle/>
          <a:p>
            <a:r>
              <a:rPr lang="en-US" sz="3200" b="0" i="0" dirty="0">
                <a:effectLst/>
                <a:latin typeface="Lexend Deca"/>
              </a:rPr>
              <a:t>If you want to switch what appears on the X and Y axis, right-click on the bar graph, click Select Data, and click Switch Row/Column. </a:t>
            </a:r>
          </a:p>
          <a:p>
            <a:endParaRPr lang="en-US" sz="3200" b="0" i="0" dirty="0">
              <a:effectLst/>
              <a:latin typeface="Lexend Deca"/>
            </a:endParaRPr>
          </a:p>
          <a:p>
            <a:r>
              <a:rPr lang="en-US" sz="3200" b="0" i="0" dirty="0">
                <a:effectLst/>
                <a:latin typeface="Lexend Deca"/>
              </a:rPr>
              <a:t>This will rearrange which axes carry which pieces of data in the list shown below. When finished, click OK at the bottom.</a:t>
            </a:r>
            <a:endParaRPr lang="en-US" sz="3200" dirty="0"/>
          </a:p>
        </p:txBody>
      </p:sp>
      <p:pic>
        <p:nvPicPr>
          <p:cNvPr id="6146" name="Picture 2" descr="how to make an excel graph steps: switch the data if necessary">
            <a:extLst>
              <a:ext uri="{FF2B5EF4-FFF2-40B4-BE49-F238E27FC236}">
                <a16:creationId xmlns:a16="http://schemas.microsoft.com/office/drawing/2014/main" id="{3489739F-4570-AE3C-A5D1-D98406CC939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515" r="-2" b="11638"/>
          <a:stretch/>
        </p:blipFill>
        <p:spPr bwMode="auto">
          <a:xfrm>
            <a:off x="841248" y="2276857"/>
            <a:ext cx="5015484" cy="3900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1575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7D5DB-7DB9-612A-0391-A01791FAAB9A}"/>
              </a:ext>
            </a:extLst>
          </p:cNvPr>
          <p:cNvSpPr>
            <a:spLocks noGrp="1"/>
          </p:cNvSpPr>
          <p:nvPr>
            <p:ph type="title"/>
          </p:nvPr>
        </p:nvSpPr>
        <p:spPr>
          <a:xfrm>
            <a:off x="838200" y="585216"/>
            <a:ext cx="10515600" cy="1325563"/>
          </a:xfrm>
        </p:spPr>
        <p:txBody>
          <a:bodyPr>
            <a:normAutofit/>
          </a:bodyPr>
          <a:lstStyle/>
          <a:p>
            <a:r>
              <a:rPr lang="en-US" b="0" i="0" dirty="0">
                <a:solidFill>
                  <a:srgbClr val="FFFF00"/>
                </a:solidFill>
                <a:effectLst/>
                <a:latin typeface="Lexend Deca"/>
              </a:rPr>
              <a:t>5. Adjust your data's layout and colors.</a:t>
            </a:r>
            <a:br>
              <a:rPr lang="en-US" b="0" i="0" dirty="0">
                <a:solidFill>
                  <a:srgbClr val="FFFF00"/>
                </a:solidFill>
                <a:effectLst/>
                <a:latin typeface="Lexend Deca"/>
              </a:rPr>
            </a:br>
            <a:endParaRPr lang="en-US" dirty="0">
              <a:solidFill>
                <a:srgbClr val="FFFF00"/>
              </a:solidFill>
            </a:endParaRPr>
          </a:p>
        </p:txBody>
      </p:sp>
      <p:sp>
        <p:nvSpPr>
          <p:cNvPr id="3" name="Content Placeholder 2">
            <a:extLst>
              <a:ext uri="{FF2B5EF4-FFF2-40B4-BE49-F238E27FC236}">
                <a16:creationId xmlns:a16="http://schemas.microsoft.com/office/drawing/2014/main" id="{D18160CF-7869-EF15-439A-20BFE57C7DB3}"/>
              </a:ext>
            </a:extLst>
          </p:cNvPr>
          <p:cNvSpPr>
            <a:spLocks noGrp="1"/>
          </p:cNvSpPr>
          <p:nvPr>
            <p:ph idx="1"/>
          </p:nvPr>
        </p:nvSpPr>
        <p:spPr>
          <a:xfrm>
            <a:off x="7546848" y="1510749"/>
            <a:ext cx="4181326" cy="4666214"/>
          </a:xfrm>
        </p:spPr>
        <p:txBody>
          <a:bodyPr anchor="ctr">
            <a:normAutofit fontScale="92500" lnSpcReduction="10000"/>
          </a:bodyPr>
          <a:lstStyle/>
          <a:p>
            <a:r>
              <a:rPr lang="en-US" b="0" i="0" dirty="0">
                <a:effectLst/>
                <a:latin typeface="Lexend Deca"/>
              </a:rPr>
              <a:t>To change the labeling layout and legend, click on the bar graph, then click the Chart Design tab. </a:t>
            </a:r>
          </a:p>
          <a:p>
            <a:r>
              <a:rPr lang="en-US" b="0" i="0" dirty="0">
                <a:effectLst/>
                <a:latin typeface="Lexend Deca"/>
              </a:rPr>
              <a:t>Here, you can choose which layout you prefer for the chart title, axis titles, and legend. </a:t>
            </a:r>
          </a:p>
          <a:p>
            <a:r>
              <a:rPr lang="en-US" b="0" i="0" dirty="0">
                <a:effectLst/>
                <a:latin typeface="Lexend Deca"/>
              </a:rPr>
              <a:t>In my example below, I clicked on the option that displayed softer bar colors and legends below the chart.</a:t>
            </a:r>
          </a:p>
        </p:txBody>
      </p:sp>
      <p:pic>
        <p:nvPicPr>
          <p:cNvPr id="7170" name="Picture 2" descr="how to make an excel graph steps: adjust your data's layout and colors">
            <a:extLst>
              <a:ext uri="{FF2B5EF4-FFF2-40B4-BE49-F238E27FC236}">
                <a16:creationId xmlns:a16="http://schemas.microsoft.com/office/drawing/2014/main" id="{B2E982D0-FF40-4EE1-C20A-163609A35A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849" b="2"/>
          <a:stretch/>
        </p:blipFill>
        <p:spPr bwMode="auto">
          <a:xfrm>
            <a:off x="841248" y="2516777"/>
            <a:ext cx="6236208" cy="3660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2605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88BC8-0E6D-53D8-921B-B16747DDB9AE}"/>
              </a:ext>
            </a:extLst>
          </p:cNvPr>
          <p:cNvSpPr>
            <a:spLocks noGrp="1"/>
          </p:cNvSpPr>
          <p:nvPr>
            <p:ph type="title"/>
          </p:nvPr>
        </p:nvSpPr>
        <p:spPr>
          <a:xfrm>
            <a:off x="838200" y="585216"/>
            <a:ext cx="10515600" cy="1325563"/>
          </a:xfrm>
        </p:spPr>
        <p:txBody>
          <a:bodyPr>
            <a:normAutofit/>
          </a:bodyPr>
          <a:lstStyle/>
          <a:p>
            <a:endParaRPr lang="en-US" dirty="0">
              <a:solidFill>
                <a:srgbClr val="FFFFFF"/>
              </a:solidFill>
            </a:endParaRPr>
          </a:p>
        </p:txBody>
      </p:sp>
      <p:sp>
        <p:nvSpPr>
          <p:cNvPr id="3" name="Content Placeholder 2">
            <a:extLst>
              <a:ext uri="{FF2B5EF4-FFF2-40B4-BE49-F238E27FC236}">
                <a16:creationId xmlns:a16="http://schemas.microsoft.com/office/drawing/2014/main" id="{A074F2D8-3A21-F190-2EC3-442F80892DC1}"/>
              </a:ext>
            </a:extLst>
          </p:cNvPr>
          <p:cNvSpPr>
            <a:spLocks noGrp="1"/>
          </p:cNvSpPr>
          <p:nvPr>
            <p:ph idx="1"/>
          </p:nvPr>
        </p:nvSpPr>
        <p:spPr>
          <a:xfrm>
            <a:off x="7407965" y="795130"/>
            <a:ext cx="4253948" cy="5381833"/>
          </a:xfrm>
        </p:spPr>
        <p:txBody>
          <a:bodyPr anchor="ctr">
            <a:normAutofit fontScale="92500"/>
          </a:bodyPr>
          <a:lstStyle/>
          <a:p>
            <a:r>
              <a:rPr lang="en-US" b="0" i="0" dirty="0">
                <a:effectLst/>
                <a:latin typeface="Lexend Deca"/>
              </a:rPr>
              <a:t>To further format the legend, click on it to reveal the Format Legend Entry sidebar, as shown below. </a:t>
            </a:r>
          </a:p>
          <a:p>
            <a:r>
              <a:rPr lang="en-US" b="0" i="0" dirty="0">
                <a:effectLst/>
                <a:latin typeface="Lexend Deca"/>
              </a:rPr>
              <a:t>Here, you can change the fill color of the legend, which will change the color of the columns themselves. </a:t>
            </a:r>
          </a:p>
          <a:p>
            <a:r>
              <a:rPr lang="en-US" b="0" i="0" dirty="0">
                <a:effectLst/>
                <a:latin typeface="Lexend Deca"/>
              </a:rPr>
              <a:t>To format other parts of your chart, click on them individually to reveal a corresponding Format window.</a:t>
            </a:r>
            <a:endParaRPr lang="en-US" dirty="0"/>
          </a:p>
          <a:p>
            <a:endParaRPr lang="en-US" dirty="0"/>
          </a:p>
        </p:txBody>
      </p:sp>
      <p:pic>
        <p:nvPicPr>
          <p:cNvPr id="8194" name="Picture 2" descr="How to use the format legend entry tool to format the legend of an excel chart or graph">
            <a:extLst>
              <a:ext uri="{FF2B5EF4-FFF2-40B4-BE49-F238E27FC236}">
                <a16:creationId xmlns:a16="http://schemas.microsoft.com/office/drawing/2014/main" id="{F989C4C3-B1B5-873D-BF73-F40ED71542C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9007"/>
          <a:stretch/>
        </p:blipFill>
        <p:spPr bwMode="auto">
          <a:xfrm>
            <a:off x="841248" y="2516777"/>
            <a:ext cx="6236208" cy="3660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236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98543-BBC6-F083-A272-C31FCF85D444}"/>
              </a:ext>
            </a:extLst>
          </p:cNvPr>
          <p:cNvSpPr>
            <a:spLocks noGrp="1"/>
          </p:cNvSpPr>
          <p:nvPr>
            <p:ph type="title"/>
          </p:nvPr>
        </p:nvSpPr>
        <p:spPr/>
        <p:txBody>
          <a:bodyPr>
            <a:normAutofit/>
          </a:bodyPr>
          <a:lstStyle/>
          <a:p>
            <a:r>
              <a:rPr lang="en-US" sz="5400" dirty="0">
                <a:solidFill>
                  <a:srgbClr val="FFFF00"/>
                </a:solidFill>
              </a:rPr>
              <a:t>Experiments: Formation and analysis</a:t>
            </a:r>
          </a:p>
        </p:txBody>
      </p:sp>
      <p:sp>
        <p:nvSpPr>
          <p:cNvPr id="3" name="Content Placeholder 2">
            <a:extLst>
              <a:ext uri="{FF2B5EF4-FFF2-40B4-BE49-F238E27FC236}">
                <a16:creationId xmlns:a16="http://schemas.microsoft.com/office/drawing/2014/main" id="{407EB86A-89BD-74AB-8B4C-2656B9EAB112}"/>
              </a:ext>
            </a:extLst>
          </p:cNvPr>
          <p:cNvSpPr>
            <a:spLocks noGrp="1"/>
          </p:cNvSpPr>
          <p:nvPr>
            <p:ph idx="1"/>
          </p:nvPr>
        </p:nvSpPr>
        <p:spPr/>
        <p:txBody>
          <a:bodyPr>
            <a:normAutofit lnSpcReduction="10000"/>
          </a:bodyPr>
          <a:lstStyle/>
          <a:p>
            <a:r>
              <a:rPr lang="en-US" sz="3200" b="0" i="0" dirty="0">
                <a:effectLst/>
                <a:latin typeface="Lato" panose="020F0502020204030203" pitchFamily="34" charset="0"/>
              </a:rPr>
              <a:t>The scientific method begins with an observation, which leads the scientist to ask a question. </a:t>
            </a:r>
          </a:p>
          <a:p>
            <a:pPr lvl="1"/>
            <a:r>
              <a:rPr lang="en-US" sz="2800" b="0" i="0" dirty="0">
                <a:effectLst/>
                <a:latin typeface="Lato" panose="020F0502020204030203" pitchFamily="34" charset="0"/>
              </a:rPr>
              <a:t>She or he then comes up with a </a:t>
            </a:r>
            <a:r>
              <a:rPr lang="en-US" sz="2800" b="1" i="0" dirty="0">
                <a:solidFill>
                  <a:srgbClr val="FFFF00"/>
                </a:solidFill>
                <a:effectLst/>
                <a:latin typeface="Lato" panose="020F0502020204030203" pitchFamily="34" charset="0"/>
              </a:rPr>
              <a:t>hypothesis</a:t>
            </a:r>
            <a:r>
              <a:rPr lang="en-US" sz="2800" b="0" i="0" dirty="0">
                <a:effectLst/>
                <a:latin typeface="Lato" panose="020F0502020204030203" pitchFamily="34" charset="0"/>
              </a:rPr>
              <a:t>, a testable explanation that addresses the question.</a:t>
            </a:r>
          </a:p>
          <a:p>
            <a:pPr lvl="1"/>
            <a:endParaRPr lang="en-US" sz="2800" b="0" i="0" dirty="0">
              <a:effectLst/>
              <a:latin typeface="Lato" panose="020F0502020204030203" pitchFamily="34" charset="0"/>
            </a:endParaRPr>
          </a:p>
          <a:p>
            <a:r>
              <a:rPr lang="en-US" sz="3200" b="0" i="0" dirty="0">
                <a:effectLst/>
                <a:latin typeface="Lato" panose="020F0502020204030203" pitchFamily="34" charset="0"/>
              </a:rPr>
              <a:t>Scientists test </a:t>
            </a:r>
            <a:r>
              <a:rPr lang="en-US" sz="3200" b="0" i="0" dirty="0">
                <a:solidFill>
                  <a:srgbClr val="FFFF00"/>
                </a:solidFill>
                <a:effectLst/>
                <a:latin typeface="Lato" panose="020F0502020204030203" pitchFamily="34" charset="0"/>
              </a:rPr>
              <a:t>hypotheses</a:t>
            </a:r>
            <a:r>
              <a:rPr lang="en-US" sz="3200" b="0" i="0" dirty="0">
                <a:effectLst/>
                <a:latin typeface="Lato" panose="020F0502020204030203" pitchFamily="34" charset="0"/>
              </a:rPr>
              <a:t> by making predictions: if hypothesis X is right, then Y should be true. </a:t>
            </a:r>
          </a:p>
          <a:p>
            <a:pPr lvl="1"/>
            <a:r>
              <a:rPr lang="en-US" sz="2800" b="0" i="0" dirty="0">
                <a:effectLst/>
                <a:latin typeface="Lato" panose="020F0502020204030203" pitchFamily="34" charset="0"/>
              </a:rPr>
              <a:t>Then, they do experiments or make observations to see if the predictions are correct. If they are, the hypothesis is supported.</a:t>
            </a:r>
            <a:endParaRPr lang="en-US" sz="2800" dirty="0"/>
          </a:p>
        </p:txBody>
      </p:sp>
      <p:sp>
        <p:nvSpPr>
          <p:cNvPr id="4" name="TextBox 3">
            <a:extLst>
              <a:ext uri="{FF2B5EF4-FFF2-40B4-BE49-F238E27FC236}">
                <a16:creationId xmlns:a16="http://schemas.microsoft.com/office/drawing/2014/main" id="{68998B92-F944-6C06-EB63-3DE11643B85F}"/>
              </a:ext>
            </a:extLst>
          </p:cNvPr>
          <p:cNvSpPr txBox="1"/>
          <p:nvPr/>
        </p:nvSpPr>
        <p:spPr>
          <a:xfrm>
            <a:off x="1502229" y="6158011"/>
            <a:ext cx="8718156" cy="307777"/>
          </a:xfrm>
          <a:prstGeom prst="rect">
            <a:avLst/>
          </a:prstGeom>
          <a:noFill/>
        </p:spPr>
        <p:txBody>
          <a:bodyPr wrap="none" rtlCol="0">
            <a:spAutoFit/>
          </a:bodyPr>
          <a:lstStyle/>
          <a:p>
            <a:r>
              <a:rPr lang="en-US" sz="1400" dirty="0"/>
              <a:t>https://</a:t>
            </a:r>
            <a:r>
              <a:rPr lang="en-US" sz="1400" dirty="0" err="1"/>
              <a:t>www.khanacademy.org</a:t>
            </a:r>
            <a:r>
              <a:rPr lang="en-US" sz="1400" dirty="0"/>
              <a:t>/science/biology/intro-to-biology/science-of-biology/a/experiments-and-observations</a:t>
            </a:r>
          </a:p>
        </p:txBody>
      </p:sp>
    </p:spTree>
    <p:extLst>
      <p:ext uri="{BB962C8B-B14F-4D97-AF65-F5344CB8AC3E}">
        <p14:creationId xmlns:p14="http://schemas.microsoft.com/office/powerpoint/2010/main" val="2455845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F9D1F-1AC1-F9D7-B6B8-257E6ACE89D3}"/>
              </a:ext>
            </a:extLst>
          </p:cNvPr>
          <p:cNvSpPr>
            <a:spLocks noGrp="1"/>
          </p:cNvSpPr>
          <p:nvPr>
            <p:ph type="title"/>
          </p:nvPr>
        </p:nvSpPr>
        <p:spPr/>
        <p:txBody>
          <a:bodyPr>
            <a:normAutofit fontScale="90000"/>
          </a:bodyPr>
          <a:lstStyle/>
          <a:p>
            <a:r>
              <a:rPr lang="en-US" sz="3600" b="0" i="0" dirty="0">
                <a:solidFill>
                  <a:srgbClr val="FFFF00"/>
                </a:solidFill>
                <a:effectLst/>
                <a:latin typeface="Lexend Deca"/>
              </a:rPr>
              <a:t>6. Change the size of your chart's legend and axis labels.</a:t>
            </a:r>
            <a:br>
              <a:rPr lang="en-US" sz="3600" b="0" i="0" dirty="0">
                <a:solidFill>
                  <a:srgbClr val="FFFF00"/>
                </a:solidFill>
                <a:effectLst/>
                <a:latin typeface="Lexend Deca"/>
              </a:rPr>
            </a:br>
            <a:endParaRPr lang="en-US" sz="3600" dirty="0">
              <a:solidFill>
                <a:srgbClr val="FFFF00"/>
              </a:solidFill>
            </a:endParaRPr>
          </a:p>
        </p:txBody>
      </p:sp>
      <p:sp>
        <p:nvSpPr>
          <p:cNvPr id="3" name="Content Placeholder 2">
            <a:extLst>
              <a:ext uri="{FF2B5EF4-FFF2-40B4-BE49-F238E27FC236}">
                <a16:creationId xmlns:a16="http://schemas.microsoft.com/office/drawing/2014/main" id="{C6A2AA1C-132B-84AD-75ED-33A33CE0633C}"/>
              </a:ext>
            </a:extLst>
          </p:cNvPr>
          <p:cNvSpPr>
            <a:spLocks noGrp="1"/>
          </p:cNvSpPr>
          <p:nvPr>
            <p:ph idx="1"/>
          </p:nvPr>
        </p:nvSpPr>
        <p:spPr>
          <a:xfrm>
            <a:off x="838200" y="1404730"/>
            <a:ext cx="10515600" cy="4772232"/>
          </a:xfrm>
        </p:spPr>
        <p:txBody>
          <a:bodyPr>
            <a:normAutofit fontScale="92500"/>
          </a:bodyPr>
          <a:lstStyle/>
          <a:p>
            <a:pPr fontAlgn="base"/>
            <a:r>
              <a:rPr lang="en-US" sz="3200" b="0" i="0" dirty="0">
                <a:effectLst/>
                <a:latin typeface="Lexend Deca"/>
              </a:rPr>
              <a:t>When you first make a graph in Excel, the size of your axis and legend labels might be small, depending on the graph or chart you choose (bar, pie, line, etc.) Once you've created your chart, you'll want to beef up those labels so they're legible.</a:t>
            </a:r>
          </a:p>
          <a:p>
            <a:pPr fontAlgn="base"/>
            <a:endParaRPr lang="en-US" sz="3200" b="0" i="0" dirty="0">
              <a:effectLst/>
              <a:latin typeface="Lexend Deca"/>
            </a:endParaRPr>
          </a:p>
          <a:p>
            <a:pPr fontAlgn="base"/>
            <a:r>
              <a:rPr lang="en-US" sz="3200" b="0" i="0" dirty="0">
                <a:effectLst/>
                <a:latin typeface="Lexend Deca"/>
              </a:rPr>
              <a:t>To increase the size of your graph's labels, click on them individually and, instead of revealing a new </a:t>
            </a:r>
            <a:r>
              <a:rPr lang="en-US" sz="3200" b="0" i="0" dirty="0">
                <a:effectLst/>
                <a:latin typeface="inherit"/>
              </a:rPr>
              <a:t>Format</a:t>
            </a:r>
            <a:r>
              <a:rPr lang="en-US" sz="3200" b="0" i="0" dirty="0">
                <a:effectLst/>
                <a:latin typeface="Lexend Deca"/>
              </a:rPr>
              <a:t> window, click back into the Home tab in the top navigation bar of Excel. Then, use the font type and size dropdown fields to expand or shrink your chart's legend and axis labels to your liking.</a:t>
            </a:r>
          </a:p>
          <a:p>
            <a:endParaRPr lang="en-US" sz="3200" dirty="0"/>
          </a:p>
        </p:txBody>
      </p:sp>
    </p:spTree>
    <p:extLst>
      <p:ext uri="{BB962C8B-B14F-4D97-AF65-F5344CB8AC3E}">
        <p14:creationId xmlns:p14="http://schemas.microsoft.com/office/powerpoint/2010/main" val="1434672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C9BC1-8A35-E9B3-F906-CDB8BF0E78CF}"/>
              </a:ext>
            </a:extLst>
          </p:cNvPr>
          <p:cNvSpPr>
            <a:spLocks noGrp="1"/>
          </p:cNvSpPr>
          <p:nvPr>
            <p:ph type="title"/>
          </p:nvPr>
        </p:nvSpPr>
        <p:spPr/>
        <p:txBody>
          <a:bodyPr>
            <a:normAutofit fontScale="90000"/>
          </a:bodyPr>
          <a:lstStyle/>
          <a:p>
            <a:r>
              <a:rPr lang="en-US" sz="4000" b="0" i="0" dirty="0">
                <a:solidFill>
                  <a:srgbClr val="FFFF00"/>
                </a:solidFill>
                <a:effectLst/>
                <a:latin typeface="Lexend Deca"/>
              </a:rPr>
              <a:t>7. Change the Y-axis measurement options if desired.</a:t>
            </a:r>
            <a:br>
              <a:rPr lang="en-US" sz="4000" b="0" i="0" dirty="0">
                <a:solidFill>
                  <a:srgbClr val="FFFF00"/>
                </a:solidFill>
                <a:effectLst/>
                <a:latin typeface="Lexend Deca"/>
              </a:rPr>
            </a:br>
            <a:endParaRPr lang="en-US" sz="4000" dirty="0">
              <a:solidFill>
                <a:srgbClr val="FFFF00"/>
              </a:solidFill>
            </a:endParaRPr>
          </a:p>
        </p:txBody>
      </p:sp>
      <p:sp>
        <p:nvSpPr>
          <p:cNvPr id="3" name="Content Placeholder 2">
            <a:extLst>
              <a:ext uri="{FF2B5EF4-FFF2-40B4-BE49-F238E27FC236}">
                <a16:creationId xmlns:a16="http://schemas.microsoft.com/office/drawing/2014/main" id="{6170CD83-DB2B-E671-E4F9-511CC7A2C413}"/>
              </a:ext>
            </a:extLst>
          </p:cNvPr>
          <p:cNvSpPr>
            <a:spLocks noGrp="1"/>
          </p:cNvSpPr>
          <p:nvPr>
            <p:ph idx="1"/>
          </p:nvPr>
        </p:nvSpPr>
        <p:spPr>
          <a:xfrm>
            <a:off x="838200" y="1690688"/>
            <a:ext cx="10515600" cy="4486274"/>
          </a:xfrm>
        </p:spPr>
        <p:txBody>
          <a:bodyPr>
            <a:normAutofit/>
          </a:bodyPr>
          <a:lstStyle/>
          <a:p>
            <a:r>
              <a:rPr lang="en-US" sz="3200" b="0" i="0" dirty="0">
                <a:effectLst/>
                <a:latin typeface="Lexend Deca"/>
              </a:rPr>
              <a:t>To change the type of measurement shown on the Y axis, click on the Y-axis percentages in your chart to reveal the Format Axis window. </a:t>
            </a:r>
          </a:p>
          <a:p>
            <a:endParaRPr lang="en-US" sz="3200" b="0" i="0" dirty="0">
              <a:effectLst/>
              <a:latin typeface="Lexend Deca"/>
            </a:endParaRPr>
          </a:p>
          <a:p>
            <a:r>
              <a:rPr lang="en-US" sz="3200" b="0" i="0" dirty="0">
                <a:effectLst/>
                <a:latin typeface="Lexend Deca"/>
              </a:rPr>
              <a:t>Here, you can decide if you want to display units located on the Axis Options tab, or if you want to change whether the Y-axis shows percentages to two decimal places or no decimal place</a:t>
            </a:r>
            <a:endParaRPr lang="en-US" sz="3200" dirty="0"/>
          </a:p>
        </p:txBody>
      </p:sp>
    </p:spTree>
    <p:extLst>
      <p:ext uri="{BB962C8B-B14F-4D97-AF65-F5344CB8AC3E}">
        <p14:creationId xmlns:p14="http://schemas.microsoft.com/office/powerpoint/2010/main" val="1843237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D808A-03CC-89CB-B511-3B5DDBA7A14A}"/>
              </a:ext>
            </a:extLst>
          </p:cNvPr>
          <p:cNvSpPr>
            <a:spLocks noGrp="1"/>
          </p:cNvSpPr>
          <p:nvPr>
            <p:ph type="title"/>
          </p:nvPr>
        </p:nvSpPr>
        <p:spPr/>
        <p:txBody>
          <a:bodyPr>
            <a:normAutofit/>
          </a:bodyPr>
          <a:lstStyle/>
          <a:p>
            <a:r>
              <a:rPr lang="en-US" b="0" i="0" dirty="0">
                <a:solidFill>
                  <a:srgbClr val="FFFF00"/>
                </a:solidFill>
                <a:effectLst/>
                <a:latin typeface="Lexend Deca"/>
              </a:rPr>
              <a:t>8. Reorder your data, if desired.</a:t>
            </a:r>
            <a:br>
              <a:rPr lang="en-US" b="0" i="0" dirty="0">
                <a:solidFill>
                  <a:srgbClr val="FFFF00"/>
                </a:solidFill>
                <a:effectLst/>
                <a:latin typeface="Lexend Deca"/>
              </a:rPr>
            </a:br>
            <a:endParaRPr lang="en-US" dirty="0">
              <a:solidFill>
                <a:srgbClr val="FFFF00"/>
              </a:solidFill>
            </a:endParaRPr>
          </a:p>
        </p:txBody>
      </p:sp>
      <p:sp>
        <p:nvSpPr>
          <p:cNvPr id="3" name="Content Placeholder 2">
            <a:extLst>
              <a:ext uri="{FF2B5EF4-FFF2-40B4-BE49-F238E27FC236}">
                <a16:creationId xmlns:a16="http://schemas.microsoft.com/office/drawing/2014/main" id="{F16F54C1-7A70-1E33-D9EE-7D3CF37E92D5}"/>
              </a:ext>
            </a:extLst>
          </p:cNvPr>
          <p:cNvSpPr>
            <a:spLocks noGrp="1"/>
          </p:cNvSpPr>
          <p:nvPr>
            <p:ph idx="1"/>
          </p:nvPr>
        </p:nvSpPr>
        <p:spPr>
          <a:xfrm>
            <a:off x="838200" y="1690688"/>
            <a:ext cx="10515600" cy="4486274"/>
          </a:xfrm>
        </p:spPr>
        <p:txBody>
          <a:bodyPr>
            <a:normAutofit/>
          </a:bodyPr>
          <a:lstStyle/>
          <a:p>
            <a:r>
              <a:rPr lang="en-US" sz="4000" dirty="0">
                <a:latin typeface="Lexend Deca"/>
              </a:rPr>
              <a:t>R</a:t>
            </a:r>
            <a:r>
              <a:rPr lang="en-US" sz="4000" b="0" i="0" dirty="0">
                <a:effectLst/>
                <a:latin typeface="Lexend Deca"/>
              </a:rPr>
              <a:t>ight-click on your graph and click Select Data to reveal the same options window you called up in Step 3 above. </a:t>
            </a:r>
          </a:p>
          <a:p>
            <a:endParaRPr lang="en-US" sz="4000" b="0" i="0" dirty="0">
              <a:effectLst/>
              <a:latin typeface="Lexend Deca"/>
            </a:endParaRPr>
          </a:p>
          <a:p>
            <a:r>
              <a:rPr lang="en-US" sz="4000" b="0" i="0" dirty="0">
                <a:effectLst/>
                <a:latin typeface="Lexend Deca"/>
              </a:rPr>
              <a:t>This time, arrow up and down to reverse the order of your data on the chart.</a:t>
            </a:r>
            <a:endParaRPr lang="en-US" sz="4000" dirty="0"/>
          </a:p>
        </p:txBody>
      </p:sp>
    </p:spTree>
    <p:extLst>
      <p:ext uri="{BB962C8B-B14F-4D97-AF65-F5344CB8AC3E}">
        <p14:creationId xmlns:p14="http://schemas.microsoft.com/office/powerpoint/2010/main" val="1547936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B24AA-9954-0A09-6E7E-FDCE55778C5B}"/>
              </a:ext>
            </a:extLst>
          </p:cNvPr>
          <p:cNvSpPr>
            <a:spLocks noGrp="1"/>
          </p:cNvSpPr>
          <p:nvPr>
            <p:ph type="title"/>
          </p:nvPr>
        </p:nvSpPr>
        <p:spPr>
          <a:xfrm>
            <a:off x="516216" y="789309"/>
            <a:ext cx="4809068" cy="1715352"/>
          </a:xfrm>
        </p:spPr>
        <p:txBody>
          <a:bodyPr anchor="t">
            <a:normAutofit/>
          </a:bodyPr>
          <a:lstStyle/>
          <a:p>
            <a:pPr algn="ctr"/>
            <a:r>
              <a:rPr lang="en-US" b="0" i="0" dirty="0">
                <a:solidFill>
                  <a:srgbClr val="FFFF00"/>
                </a:solidFill>
                <a:effectLst/>
                <a:latin typeface="Lexend Deca"/>
              </a:rPr>
              <a:t>9. Title your graph.</a:t>
            </a:r>
            <a:br>
              <a:rPr lang="en-US" b="0" i="0" dirty="0">
                <a:solidFill>
                  <a:srgbClr val="FFFF00"/>
                </a:solidFill>
                <a:effectLst/>
                <a:latin typeface="Lexend Deca"/>
              </a:rPr>
            </a:br>
            <a:endParaRPr lang="en-US" dirty="0">
              <a:solidFill>
                <a:srgbClr val="FFFF00"/>
              </a:solidFill>
            </a:endParaRPr>
          </a:p>
        </p:txBody>
      </p:sp>
      <p:graphicFrame>
        <p:nvGraphicFramePr>
          <p:cNvPr id="9220" name="Content Placeholder 2">
            <a:extLst>
              <a:ext uri="{FF2B5EF4-FFF2-40B4-BE49-F238E27FC236}">
                <a16:creationId xmlns:a16="http://schemas.microsoft.com/office/drawing/2014/main" id="{0EECCF0E-52D6-3B6A-6EC8-CA629C026756}"/>
              </a:ext>
            </a:extLst>
          </p:cNvPr>
          <p:cNvGraphicFramePr>
            <a:graphicFrameLocks noGrp="1"/>
          </p:cNvGraphicFramePr>
          <p:nvPr>
            <p:ph idx="1"/>
            <p:extLst>
              <p:ext uri="{D42A27DB-BD31-4B8C-83A1-F6EECF244321}">
                <p14:modId xmlns:p14="http://schemas.microsoft.com/office/powerpoint/2010/main" val="751147943"/>
              </p:ext>
            </p:extLst>
          </p:nvPr>
        </p:nvGraphicFramePr>
        <p:xfrm>
          <a:off x="6268530" y="654226"/>
          <a:ext cx="5579532" cy="5533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218" name="Picture 2" descr="how to make an excel graph steps: title your graph or chart">
            <a:extLst>
              <a:ext uri="{FF2B5EF4-FFF2-40B4-BE49-F238E27FC236}">
                <a16:creationId xmlns:a16="http://schemas.microsoft.com/office/drawing/2014/main" id="{9DCEF384-B02E-675A-25D1-7B59BB5C3578}"/>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343938" y="2385153"/>
            <a:ext cx="5761478" cy="3802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4333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36B9F-AF3E-26F1-7A47-B64D50DDF2BB}"/>
              </a:ext>
            </a:extLst>
          </p:cNvPr>
          <p:cNvSpPr>
            <a:spLocks noGrp="1"/>
          </p:cNvSpPr>
          <p:nvPr>
            <p:ph type="title"/>
          </p:nvPr>
        </p:nvSpPr>
        <p:spPr>
          <a:xfrm>
            <a:off x="524741" y="620392"/>
            <a:ext cx="3808268" cy="5504688"/>
          </a:xfrm>
        </p:spPr>
        <p:txBody>
          <a:bodyPr>
            <a:normAutofit/>
          </a:bodyPr>
          <a:lstStyle/>
          <a:p>
            <a:r>
              <a:rPr lang="en-US" sz="6000" dirty="0">
                <a:solidFill>
                  <a:srgbClr val="FFFF00"/>
                </a:solidFill>
              </a:rPr>
              <a:t>Today’s lab</a:t>
            </a:r>
          </a:p>
        </p:txBody>
      </p:sp>
      <p:graphicFrame>
        <p:nvGraphicFramePr>
          <p:cNvPr id="5" name="Content Placeholder 2">
            <a:extLst>
              <a:ext uri="{FF2B5EF4-FFF2-40B4-BE49-F238E27FC236}">
                <a16:creationId xmlns:a16="http://schemas.microsoft.com/office/drawing/2014/main" id="{FA3EE1CD-69F3-70C2-19C4-888655505010}"/>
              </a:ext>
            </a:extLst>
          </p:cNvPr>
          <p:cNvGraphicFramePr>
            <a:graphicFrameLocks noGrp="1"/>
          </p:cNvGraphicFramePr>
          <p:nvPr>
            <p:ph idx="1"/>
            <p:extLst>
              <p:ext uri="{D42A27DB-BD31-4B8C-83A1-F6EECF244321}">
                <p14:modId xmlns:p14="http://schemas.microsoft.com/office/powerpoint/2010/main" val="1833740384"/>
              </p:ext>
            </p:extLst>
          </p:nvPr>
        </p:nvGraphicFramePr>
        <p:xfrm>
          <a:off x="4797287" y="620392"/>
          <a:ext cx="6934742"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7982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4D13E-B5C5-EC96-2A84-65FAD62249FC}"/>
              </a:ext>
            </a:extLst>
          </p:cNvPr>
          <p:cNvSpPr>
            <a:spLocks noGrp="1"/>
          </p:cNvSpPr>
          <p:nvPr>
            <p:ph type="title"/>
          </p:nvPr>
        </p:nvSpPr>
        <p:spPr>
          <a:xfrm>
            <a:off x="524741" y="620392"/>
            <a:ext cx="3808268" cy="5504688"/>
          </a:xfrm>
        </p:spPr>
        <p:txBody>
          <a:bodyPr>
            <a:normAutofit/>
          </a:bodyPr>
          <a:lstStyle/>
          <a:p>
            <a:r>
              <a:rPr lang="en-US" sz="5600" dirty="0">
                <a:solidFill>
                  <a:srgbClr val="FFFF00"/>
                </a:solidFill>
              </a:rPr>
              <a:t>Part 3 – Creating your own graph</a:t>
            </a:r>
            <a:br>
              <a:rPr lang="en-US" sz="5600" dirty="0">
                <a:solidFill>
                  <a:srgbClr val="FFFF00"/>
                </a:solidFill>
              </a:rPr>
            </a:br>
            <a:endParaRPr lang="en-US" sz="5600" dirty="0">
              <a:solidFill>
                <a:srgbClr val="FFFF00"/>
              </a:solidFill>
            </a:endParaRPr>
          </a:p>
        </p:txBody>
      </p:sp>
      <p:graphicFrame>
        <p:nvGraphicFramePr>
          <p:cNvPr id="5" name="Content Placeholder 2">
            <a:extLst>
              <a:ext uri="{FF2B5EF4-FFF2-40B4-BE49-F238E27FC236}">
                <a16:creationId xmlns:a16="http://schemas.microsoft.com/office/drawing/2014/main" id="{0E0E1C88-380E-DB24-C19C-9734E3DD562D}"/>
              </a:ext>
            </a:extLst>
          </p:cNvPr>
          <p:cNvGraphicFramePr>
            <a:graphicFrameLocks noGrp="1"/>
          </p:cNvGraphicFramePr>
          <p:nvPr>
            <p:ph idx="1"/>
            <p:extLst>
              <p:ext uri="{D42A27DB-BD31-4B8C-83A1-F6EECF244321}">
                <p14:modId xmlns:p14="http://schemas.microsoft.com/office/powerpoint/2010/main" val="994330659"/>
              </p:ext>
            </p:extLst>
          </p:nvPr>
        </p:nvGraphicFramePr>
        <p:xfrm>
          <a:off x="4147930" y="620392"/>
          <a:ext cx="7584099"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3628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BA75F-499B-5079-AEE9-1EAAB606FED4}"/>
              </a:ext>
            </a:extLst>
          </p:cNvPr>
          <p:cNvSpPr>
            <a:spLocks noGrp="1"/>
          </p:cNvSpPr>
          <p:nvPr>
            <p:ph type="title"/>
          </p:nvPr>
        </p:nvSpPr>
        <p:spPr>
          <a:xfrm>
            <a:off x="824948" y="855455"/>
            <a:ext cx="1878496" cy="4524927"/>
          </a:xfrm>
        </p:spPr>
        <p:txBody>
          <a:bodyPr/>
          <a:lstStyle/>
          <a:p>
            <a:r>
              <a:rPr lang="en-US" dirty="0">
                <a:solidFill>
                  <a:srgbClr val="FFFF00"/>
                </a:solidFill>
              </a:rPr>
              <a:t>Your chart should look like this:</a:t>
            </a:r>
          </a:p>
        </p:txBody>
      </p:sp>
      <p:graphicFrame>
        <p:nvGraphicFramePr>
          <p:cNvPr id="7" name="Content Placeholder 6">
            <a:extLst>
              <a:ext uri="{FF2B5EF4-FFF2-40B4-BE49-F238E27FC236}">
                <a16:creationId xmlns:a16="http://schemas.microsoft.com/office/drawing/2014/main" id="{E3D4633A-998D-EF8C-8651-456B3408876C}"/>
              </a:ext>
            </a:extLst>
          </p:cNvPr>
          <p:cNvGraphicFramePr>
            <a:graphicFrameLocks noGrp="1"/>
          </p:cNvGraphicFramePr>
          <p:nvPr>
            <p:ph idx="1"/>
            <p:extLst>
              <p:ext uri="{D42A27DB-BD31-4B8C-83A1-F6EECF244321}">
                <p14:modId xmlns:p14="http://schemas.microsoft.com/office/powerpoint/2010/main" val="290557683"/>
              </p:ext>
            </p:extLst>
          </p:nvPr>
        </p:nvGraphicFramePr>
        <p:xfrm>
          <a:off x="3737113" y="694372"/>
          <a:ext cx="7089912" cy="5469255"/>
        </p:xfrm>
        <a:graphic>
          <a:graphicData uri="http://schemas.openxmlformats.org/drawingml/2006/table">
            <a:tbl>
              <a:tblPr>
                <a:tableStyleId>{5C22544A-7EE6-4342-B048-85BDC9FD1C3A}</a:tableStyleId>
              </a:tblPr>
              <a:tblGrid>
                <a:gridCol w="1772478">
                  <a:extLst>
                    <a:ext uri="{9D8B030D-6E8A-4147-A177-3AD203B41FA5}">
                      <a16:colId xmlns:a16="http://schemas.microsoft.com/office/drawing/2014/main" val="2812235488"/>
                    </a:ext>
                  </a:extLst>
                </a:gridCol>
                <a:gridCol w="1772478">
                  <a:extLst>
                    <a:ext uri="{9D8B030D-6E8A-4147-A177-3AD203B41FA5}">
                      <a16:colId xmlns:a16="http://schemas.microsoft.com/office/drawing/2014/main" val="2588922919"/>
                    </a:ext>
                  </a:extLst>
                </a:gridCol>
                <a:gridCol w="1772478">
                  <a:extLst>
                    <a:ext uri="{9D8B030D-6E8A-4147-A177-3AD203B41FA5}">
                      <a16:colId xmlns:a16="http://schemas.microsoft.com/office/drawing/2014/main" val="2726385110"/>
                    </a:ext>
                  </a:extLst>
                </a:gridCol>
                <a:gridCol w="1772478">
                  <a:extLst>
                    <a:ext uri="{9D8B030D-6E8A-4147-A177-3AD203B41FA5}">
                      <a16:colId xmlns:a16="http://schemas.microsoft.com/office/drawing/2014/main" val="371428913"/>
                    </a:ext>
                  </a:extLst>
                </a:gridCol>
              </a:tblGrid>
              <a:tr h="91916">
                <a:tc>
                  <a:txBody>
                    <a:bodyPr/>
                    <a:lstStyle/>
                    <a:p>
                      <a:pPr algn="l" fontAlgn="b"/>
                      <a:r>
                        <a:rPr lang="en-US" sz="3200" u="none" strike="noStrike">
                          <a:effectLst/>
                        </a:rPr>
                        <a:t>roll #</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3200" u="none" strike="noStrike" dirty="0">
                          <a:effectLst/>
                        </a:rPr>
                        <a:t>Dice 1</a:t>
                      </a:r>
                      <a:endParaRPr lang="en-US" sz="3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3200" u="none" strike="noStrike">
                          <a:effectLst/>
                        </a:rPr>
                        <a:t>Dice 2</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3200" u="none" strike="noStrike">
                          <a:effectLst/>
                        </a:rPr>
                        <a:t>Dice 3</a:t>
                      </a:r>
                      <a:endParaRPr lang="en-US" sz="3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07822134"/>
                  </a:ext>
                </a:extLst>
              </a:tr>
              <a:tr h="350580">
                <a:tc>
                  <a:txBody>
                    <a:bodyPr/>
                    <a:lstStyle/>
                    <a:p>
                      <a:pPr algn="r" fontAlgn="b"/>
                      <a:r>
                        <a:rPr lang="en-US" sz="3200" u="none" strike="noStrike">
                          <a:effectLst/>
                        </a:rPr>
                        <a:t>1</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200" u="none" strike="noStrike">
                          <a:effectLst/>
                        </a:rPr>
                        <a:t>3</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200" u="none" strike="noStrike">
                          <a:effectLst/>
                        </a:rPr>
                        <a:t>3</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200" u="none" strike="noStrike">
                          <a:effectLst/>
                        </a:rPr>
                        <a:t>5</a:t>
                      </a:r>
                      <a:endParaRPr lang="en-US" sz="3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43625960"/>
                  </a:ext>
                </a:extLst>
              </a:tr>
              <a:tr h="350580">
                <a:tc>
                  <a:txBody>
                    <a:bodyPr/>
                    <a:lstStyle/>
                    <a:p>
                      <a:pPr algn="r" fontAlgn="b"/>
                      <a:r>
                        <a:rPr lang="en-US" sz="3200" u="none" strike="noStrike">
                          <a:effectLst/>
                        </a:rPr>
                        <a:t>2</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200" u="none" strike="noStrike">
                          <a:effectLst/>
                        </a:rPr>
                        <a:t>3</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200" u="none" strike="noStrike">
                          <a:effectLst/>
                        </a:rPr>
                        <a:t>4</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200" u="none" strike="noStrike">
                          <a:effectLst/>
                        </a:rPr>
                        <a:t>2</a:t>
                      </a:r>
                      <a:endParaRPr lang="en-US" sz="3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63112216"/>
                  </a:ext>
                </a:extLst>
              </a:tr>
              <a:tr h="350580">
                <a:tc>
                  <a:txBody>
                    <a:bodyPr/>
                    <a:lstStyle/>
                    <a:p>
                      <a:pPr algn="r" fontAlgn="b"/>
                      <a:r>
                        <a:rPr lang="en-US" sz="3200" u="none" strike="noStrike">
                          <a:effectLst/>
                        </a:rPr>
                        <a:t>3</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200" u="none" strike="noStrike">
                          <a:effectLst/>
                        </a:rPr>
                        <a:t>4</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200" u="none" strike="noStrike">
                          <a:effectLst/>
                        </a:rPr>
                        <a:t>5</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200" u="none" strike="noStrike">
                          <a:effectLst/>
                        </a:rPr>
                        <a:t>5</a:t>
                      </a:r>
                      <a:endParaRPr lang="en-US" sz="3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53168167"/>
                  </a:ext>
                </a:extLst>
              </a:tr>
              <a:tr h="350580">
                <a:tc>
                  <a:txBody>
                    <a:bodyPr/>
                    <a:lstStyle/>
                    <a:p>
                      <a:pPr algn="r" fontAlgn="b"/>
                      <a:r>
                        <a:rPr lang="en-US" sz="3200" u="none" strike="noStrike">
                          <a:effectLst/>
                        </a:rPr>
                        <a:t>4</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200" u="none" strike="noStrike">
                          <a:effectLst/>
                        </a:rPr>
                        <a:t>1</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200" u="none" strike="noStrike">
                          <a:effectLst/>
                        </a:rPr>
                        <a:t>6</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200" u="none" strike="noStrike">
                          <a:effectLst/>
                        </a:rPr>
                        <a:t>5</a:t>
                      </a:r>
                      <a:endParaRPr lang="en-US" sz="3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91347162"/>
                  </a:ext>
                </a:extLst>
              </a:tr>
              <a:tr h="350580">
                <a:tc>
                  <a:txBody>
                    <a:bodyPr/>
                    <a:lstStyle/>
                    <a:p>
                      <a:pPr algn="r" fontAlgn="b"/>
                      <a:r>
                        <a:rPr lang="en-US" sz="3200" u="none" strike="noStrike">
                          <a:effectLst/>
                        </a:rPr>
                        <a:t>5</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200" u="none" strike="noStrike">
                          <a:effectLst/>
                        </a:rPr>
                        <a:t>5</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200" u="none" strike="noStrike">
                          <a:effectLst/>
                        </a:rPr>
                        <a:t>3</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200" u="none" strike="noStrike" dirty="0">
                          <a:effectLst/>
                        </a:rPr>
                        <a:t>5</a:t>
                      </a:r>
                      <a:endParaRPr lang="en-US" sz="3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70419672"/>
                  </a:ext>
                </a:extLst>
              </a:tr>
              <a:tr h="350580">
                <a:tc>
                  <a:txBody>
                    <a:bodyPr/>
                    <a:lstStyle/>
                    <a:p>
                      <a:pPr algn="r" fontAlgn="b"/>
                      <a:r>
                        <a:rPr lang="en-US" sz="3200" u="none" strike="noStrike">
                          <a:effectLst/>
                        </a:rPr>
                        <a:t>6</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200" u="none" strike="noStrike">
                          <a:effectLst/>
                        </a:rPr>
                        <a:t>3</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200" u="none" strike="noStrike">
                          <a:effectLst/>
                        </a:rPr>
                        <a:t>4</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200" u="none" strike="noStrike">
                          <a:effectLst/>
                        </a:rPr>
                        <a:t>5</a:t>
                      </a:r>
                      <a:endParaRPr lang="en-US" sz="3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41548811"/>
                  </a:ext>
                </a:extLst>
              </a:tr>
              <a:tr h="350580">
                <a:tc>
                  <a:txBody>
                    <a:bodyPr/>
                    <a:lstStyle/>
                    <a:p>
                      <a:pPr algn="r" fontAlgn="b"/>
                      <a:r>
                        <a:rPr lang="en-US" sz="3200" u="none" strike="noStrike">
                          <a:effectLst/>
                        </a:rPr>
                        <a:t>7</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200" u="none" strike="noStrike">
                          <a:effectLst/>
                        </a:rPr>
                        <a:t>5</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200" u="none" strike="noStrike">
                          <a:effectLst/>
                        </a:rPr>
                        <a:t>6</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200" u="none" strike="noStrike">
                          <a:effectLst/>
                        </a:rPr>
                        <a:t>4</a:t>
                      </a:r>
                      <a:endParaRPr lang="en-US" sz="3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8754556"/>
                  </a:ext>
                </a:extLst>
              </a:tr>
              <a:tr h="350580">
                <a:tc>
                  <a:txBody>
                    <a:bodyPr/>
                    <a:lstStyle/>
                    <a:p>
                      <a:pPr algn="r" fontAlgn="b"/>
                      <a:r>
                        <a:rPr lang="en-US" sz="3200" u="none" strike="noStrike">
                          <a:effectLst/>
                        </a:rPr>
                        <a:t>8</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200" u="none" strike="noStrike">
                          <a:effectLst/>
                        </a:rPr>
                        <a:t>6</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200" u="none" strike="noStrike">
                          <a:effectLst/>
                        </a:rPr>
                        <a:t>3</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200" u="none" strike="noStrike">
                          <a:effectLst/>
                        </a:rPr>
                        <a:t>6</a:t>
                      </a:r>
                      <a:endParaRPr lang="en-US" sz="3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4109387"/>
                  </a:ext>
                </a:extLst>
              </a:tr>
              <a:tr h="350580">
                <a:tc>
                  <a:txBody>
                    <a:bodyPr/>
                    <a:lstStyle/>
                    <a:p>
                      <a:pPr algn="r" fontAlgn="b"/>
                      <a:r>
                        <a:rPr lang="en-US" sz="3200" u="none" strike="noStrike">
                          <a:effectLst/>
                        </a:rPr>
                        <a:t>9</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200" u="none" strike="noStrike">
                          <a:effectLst/>
                        </a:rPr>
                        <a:t>2</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200" u="none" strike="noStrike">
                          <a:effectLst/>
                        </a:rPr>
                        <a:t>5</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200" u="none" strike="noStrike">
                          <a:effectLst/>
                        </a:rPr>
                        <a:t>3</a:t>
                      </a:r>
                      <a:endParaRPr lang="en-US" sz="3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39128469"/>
                  </a:ext>
                </a:extLst>
              </a:tr>
              <a:tr h="350580">
                <a:tc>
                  <a:txBody>
                    <a:bodyPr/>
                    <a:lstStyle/>
                    <a:p>
                      <a:pPr algn="r" fontAlgn="b"/>
                      <a:r>
                        <a:rPr lang="en-US" sz="3200" u="none" strike="noStrike">
                          <a:effectLst/>
                        </a:rPr>
                        <a:t>10</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200" u="none" strike="noStrike">
                          <a:effectLst/>
                        </a:rPr>
                        <a:t>6</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200" u="none" strike="noStrike">
                          <a:effectLst/>
                        </a:rPr>
                        <a:t>4</a:t>
                      </a:r>
                      <a:endParaRPr lang="en-US" sz="3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200" u="none" strike="noStrike" dirty="0">
                          <a:effectLst/>
                        </a:rPr>
                        <a:t>6</a:t>
                      </a:r>
                      <a:endParaRPr lang="en-US" sz="3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43239629"/>
                  </a:ext>
                </a:extLst>
              </a:tr>
            </a:tbl>
          </a:graphicData>
        </a:graphic>
      </p:graphicFrame>
    </p:spTree>
    <p:extLst>
      <p:ext uri="{BB962C8B-B14F-4D97-AF65-F5344CB8AC3E}">
        <p14:creationId xmlns:p14="http://schemas.microsoft.com/office/powerpoint/2010/main" val="6297162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EED1-2867-F1DF-FB82-FECDCD4EE8F0}"/>
              </a:ext>
            </a:extLst>
          </p:cNvPr>
          <p:cNvSpPr>
            <a:spLocks noGrp="1"/>
          </p:cNvSpPr>
          <p:nvPr>
            <p:ph type="title"/>
          </p:nvPr>
        </p:nvSpPr>
        <p:spPr/>
        <p:txBody>
          <a:bodyPr/>
          <a:lstStyle/>
          <a:p>
            <a:r>
              <a:rPr lang="en-US" dirty="0">
                <a:solidFill>
                  <a:srgbClr val="FFFF00"/>
                </a:solidFill>
              </a:rPr>
              <a:t>Part 3 – Using prepared data to create a graph</a:t>
            </a:r>
          </a:p>
        </p:txBody>
      </p:sp>
      <p:sp>
        <p:nvSpPr>
          <p:cNvPr id="3" name="Content Placeholder 2">
            <a:extLst>
              <a:ext uri="{FF2B5EF4-FFF2-40B4-BE49-F238E27FC236}">
                <a16:creationId xmlns:a16="http://schemas.microsoft.com/office/drawing/2014/main" id="{604AC2FD-76A5-3C5F-81FE-A73016D10683}"/>
              </a:ext>
            </a:extLst>
          </p:cNvPr>
          <p:cNvSpPr>
            <a:spLocks noGrp="1"/>
          </p:cNvSpPr>
          <p:nvPr>
            <p:ph idx="1"/>
          </p:nvPr>
        </p:nvSpPr>
        <p:spPr/>
        <p:txBody>
          <a:bodyPr>
            <a:normAutofit lnSpcReduction="10000"/>
          </a:bodyPr>
          <a:lstStyle/>
          <a:p>
            <a:r>
              <a:rPr lang="en-US" sz="3600" dirty="0"/>
              <a:t>Enter your data manually in the same way it is formatted.</a:t>
            </a:r>
          </a:p>
          <a:p>
            <a:r>
              <a:rPr lang="en-US" sz="3600" dirty="0"/>
              <a:t>Select the entire dataset including words.</a:t>
            </a:r>
          </a:p>
          <a:p>
            <a:r>
              <a:rPr lang="en-US" sz="3600" dirty="0"/>
              <a:t>Click on “insert” and select the appropriate graph.</a:t>
            </a:r>
          </a:p>
          <a:p>
            <a:r>
              <a:rPr lang="en-US" sz="3600" dirty="0"/>
              <a:t>To add labels, click on chart design &gt; add chart element, and use the drop down menu.</a:t>
            </a:r>
          </a:p>
          <a:p>
            <a:r>
              <a:rPr lang="en-US" sz="3600" dirty="0"/>
              <a:t>If it doesn’t look right, or you want to change a part of it, look at the previous slides for help!</a:t>
            </a:r>
          </a:p>
        </p:txBody>
      </p:sp>
    </p:spTree>
    <p:extLst>
      <p:ext uri="{BB962C8B-B14F-4D97-AF65-F5344CB8AC3E}">
        <p14:creationId xmlns:p14="http://schemas.microsoft.com/office/powerpoint/2010/main" val="1178700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34DF2-95C1-14F1-45F1-61FD6D6D22FF}"/>
              </a:ext>
            </a:extLst>
          </p:cNvPr>
          <p:cNvSpPr>
            <a:spLocks noGrp="1"/>
          </p:cNvSpPr>
          <p:nvPr>
            <p:ph type="title"/>
          </p:nvPr>
        </p:nvSpPr>
        <p:spPr/>
        <p:txBody>
          <a:bodyPr/>
          <a:lstStyle/>
          <a:p>
            <a:r>
              <a:rPr lang="en-US" dirty="0"/>
              <a:t>Assume preoperative/postoperative refers to when the pain medication was given</a:t>
            </a:r>
          </a:p>
        </p:txBody>
      </p:sp>
      <p:graphicFrame>
        <p:nvGraphicFramePr>
          <p:cNvPr id="4" name="Content Placeholder 3">
            <a:extLst>
              <a:ext uri="{FF2B5EF4-FFF2-40B4-BE49-F238E27FC236}">
                <a16:creationId xmlns:a16="http://schemas.microsoft.com/office/drawing/2014/main" id="{39C44047-52A3-A308-8044-4FD21988810D}"/>
              </a:ext>
            </a:extLst>
          </p:cNvPr>
          <p:cNvGraphicFramePr>
            <a:graphicFrameLocks noGrp="1"/>
          </p:cNvGraphicFramePr>
          <p:nvPr>
            <p:ph idx="1"/>
            <p:extLst>
              <p:ext uri="{D42A27DB-BD31-4B8C-83A1-F6EECF244321}">
                <p14:modId xmlns:p14="http://schemas.microsoft.com/office/powerpoint/2010/main" val="1499657444"/>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824988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13F9C-0914-D515-1A83-BFB9A976E5A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4BC686-7421-B0DE-61A3-771615756B2B}"/>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1712D9BF-09F7-F84F-4250-F53C1B546DF1}"/>
              </a:ext>
            </a:extLst>
          </p:cNvPr>
          <p:cNvSpPr/>
          <p:nvPr/>
        </p:nvSpPr>
        <p:spPr>
          <a:xfrm>
            <a:off x="4465983" y="5393635"/>
            <a:ext cx="2597426" cy="783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 BENCH</a:t>
            </a:r>
          </a:p>
        </p:txBody>
      </p:sp>
      <p:sp>
        <p:nvSpPr>
          <p:cNvPr id="5" name="Rectangle 4">
            <a:extLst>
              <a:ext uri="{FF2B5EF4-FFF2-40B4-BE49-F238E27FC236}">
                <a16:creationId xmlns:a16="http://schemas.microsoft.com/office/drawing/2014/main" id="{A22E0710-FC85-6DBA-48E0-632B48C0BE0B}"/>
              </a:ext>
            </a:extLst>
          </p:cNvPr>
          <p:cNvSpPr/>
          <p:nvPr/>
        </p:nvSpPr>
        <p:spPr>
          <a:xfrm>
            <a:off x="9263270" y="1473270"/>
            <a:ext cx="1656521" cy="333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31187E9-A67D-FD4A-4820-4D7A19BF1C7F}"/>
              </a:ext>
            </a:extLst>
          </p:cNvPr>
          <p:cNvSpPr/>
          <p:nvPr/>
        </p:nvSpPr>
        <p:spPr>
          <a:xfrm>
            <a:off x="5029200" y="1458775"/>
            <a:ext cx="1656521" cy="333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DCEF24E-9E81-F046-357F-E4A46D20DDE7}"/>
              </a:ext>
            </a:extLst>
          </p:cNvPr>
          <p:cNvSpPr/>
          <p:nvPr/>
        </p:nvSpPr>
        <p:spPr>
          <a:xfrm>
            <a:off x="1520681" y="1473270"/>
            <a:ext cx="1656521" cy="3331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6B84A69-2AA8-D490-9DD0-6442C5201D55}"/>
              </a:ext>
            </a:extLst>
          </p:cNvPr>
          <p:cNvSpPr txBox="1"/>
          <p:nvPr/>
        </p:nvSpPr>
        <p:spPr>
          <a:xfrm>
            <a:off x="8941902" y="2658925"/>
            <a:ext cx="2554357" cy="1446550"/>
          </a:xfrm>
          <a:prstGeom prst="rect">
            <a:avLst/>
          </a:prstGeom>
          <a:noFill/>
        </p:spPr>
        <p:txBody>
          <a:bodyPr wrap="square" rtlCol="0">
            <a:spAutoFit/>
          </a:bodyPr>
          <a:lstStyle/>
          <a:p>
            <a:r>
              <a:rPr lang="en-US" sz="4400" dirty="0"/>
              <a:t>3/4		</a:t>
            </a:r>
          </a:p>
          <a:p>
            <a:r>
              <a:rPr lang="en-US" sz="4400" dirty="0"/>
              <a:t>			1/2</a:t>
            </a:r>
          </a:p>
        </p:txBody>
      </p:sp>
      <p:sp>
        <p:nvSpPr>
          <p:cNvPr id="9" name="TextBox 8">
            <a:extLst>
              <a:ext uri="{FF2B5EF4-FFF2-40B4-BE49-F238E27FC236}">
                <a16:creationId xmlns:a16="http://schemas.microsoft.com/office/drawing/2014/main" id="{83B63D1F-C780-3ED0-87F6-06D8DCC58A93}"/>
              </a:ext>
            </a:extLst>
          </p:cNvPr>
          <p:cNvSpPr txBox="1"/>
          <p:nvPr/>
        </p:nvSpPr>
        <p:spPr>
          <a:xfrm>
            <a:off x="4926491" y="2658925"/>
            <a:ext cx="2133603" cy="1446550"/>
          </a:xfrm>
          <a:prstGeom prst="rect">
            <a:avLst/>
          </a:prstGeom>
          <a:noFill/>
        </p:spPr>
        <p:txBody>
          <a:bodyPr wrap="square" rtlCol="0">
            <a:spAutoFit/>
          </a:bodyPr>
          <a:lstStyle/>
          <a:p>
            <a:r>
              <a:rPr lang="en-US" sz="4400" dirty="0"/>
              <a:t>7/8	</a:t>
            </a:r>
          </a:p>
          <a:p>
            <a:r>
              <a:rPr lang="en-US" sz="4400" dirty="0"/>
              <a:t>		5/6</a:t>
            </a:r>
          </a:p>
        </p:txBody>
      </p:sp>
      <p:sp>
        <p:nvSpPr>
          <p:cNvPr id="10" name="TextBox 9">
            <a:extLst>
              <a:ext uri="{FF2B5EF4-FFF2-40B4-BE49-F238E27FC236}">
                <a16:creationId xmlns:a16="http://schemas.microsoft.com/office/drawing/2014/main" id="{4C456599-6E2D-67A8-CB8D-968619F2D756}"/>
              </a:ext>
            </a:extLst>
          </p:cNvPr>
          <p:cNvSpPr txBox="1"/>
          <p:nvPr/>
        </p:nvSpPr>
        <p:spPr>
          <a:xfrm>
            <a:off x="795130" y="2663053"/>
            <a:ext cx="3008244" cy="1446550"/>
          </a:xfrm>
          <a:prstGeom prst="rect">
            <a:avLst/>
          </a:prstGeom>
          <a:noFill/>
        </p:spPr>
        <p:txBody>
          <a:bodyPr wrap="square" rtlCol="0">
            <a:spAutoFit/>
          </a:bodyPr>
          <a:lstStyle/>
          <a:p>
            <a:r>
              <a:rPr lang="en-US" sz="4400" dirty="0"/>
              <a:t>11/12	 </a:t>
            </a:r>
          </a:p>
          <a:p>
            <a:r>
              <a:rPr lang="en-US" sz="4400" dirty="0"/>
              <a:t>			9/10</a:t>
            </a:r>
          </a:p>
        </p:txBody>
      </p:sp>
    </p:spTree>
    <p:extLst>
      <p:ext uri="{BB962C8B-B14F-4D97-AF65-F5344CB8AC3E}">
        <p14:creationId xmlns:p14="http://schemas.microsoft.com/office/powerpoint/2010/main" val="252044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D5E9F-06C9-64E1-60B5-2DC4FF497F9B}"/>
              </a:ext>
            </a:extLst>
          </p:cNvPr>
          <p:cNvSpPr>
            <a:spLocks noGrp="1"/>
          </p:cNvSpPr>
          <p:nvPr>
            <p:ph type="title"/>
          </p:nvPr>
        </p:nvSpPr>
        <p:spPr/>
        <p:txBody>
          <a:bodyPr>
            <a:normAutofit/>
          </a:bodyPr>
          <a:lstStyle/>
          <a:p>
            <a:r>
              <a:rPr lang="en-US" sz="6600" dirty="0">
                <a:solidFill>
                  <a:srgbClr val="FFFF00"/>
                </a:solidFill>
              </a:rPr>
              <a:t>How is a hypothesis tested?</a:t>
            </a:r>
          </a:p>
        </p:txBody>
      </p:sp>
      <p:sp>
        <p:nvSpPr>
          <p:cNvPr id="3" name="Content Placeholder 2">
            <a:extLst>
              <a:ext uri="{FF2B5EF4-FFF2-40B4-BE49-F238E27FC236}">
                <a16:creationId xmlns:a16="http://schemas.microsoft.com/office/drawing/2014/main" id="{59E8B8A3-F284-EEF6-A6C2-1DDE2FA5D3B3}"/>
              </a:ext>
            </a:extLst>
          </p:cNvPr>
          <p:cNvSpPr>
            <a:spLocks noGrp="1"/>
          </p:cNvSpPr>
          <p:nvPr>
            <p:ph idx="1"/>
          </p:nvPr>
        </p:nvSpPr>
        <p:spPr/>
        <p:txBody>
          <a:bodyPr>
            <a:normAutofit/>
          </a:bodyPr>
          <a:lstStyle/>
          <a:p>
            <a:r>
              <a:rPr lang="en-US" sz="3600" b="0" i="0" dirty="0">
                <a:effectLst/>
                <a:latin typeface="Lato" panose="020F0502020204030203" pitchFamily="34" charset="0"/>
              </a:rPr>
              <a:t>When possible, scientists test their hypotheses using controlled experiments. </a:t>
            </a:r>
          </a:p>
          <a:p>
            <a:endParaRPr lang="en-US" sz="3600" b="0" i="0" dirty="0">
              <a:effectLst/>
              <a:latin typeface="Lato" panose="020F0502020204030203" pitchFamily="34" charset="0"/>
            </a:endParaRPr>
          </a:p>
          <a:p>
            <a:r>
              <a:rPr lang="en-US" sz="3600" b="0" i="0" dirty="0">
                <a:effectLst/>
                <a:latin typeface="Lato" panose="020F0502020204030203" pitchFamily="34" charset="0"/>
              </a:rPr>
              <a:t>A </a:t>
            </a:r>
            <a:r>
              <a:rPr lang="en-US" sz="3600" b="1" i="0" dirty="0">
                <a:solidFill>
                  <a:srgbClr val="FFFF00"/>
                </a:solidFill>
                <a:effectLst/>
                <a:latin typeface="Lato" panose="020F0502020204030203" pitchFamily="34" charset="0"/>
              </a:rPr>
              <a:t>controlled experiment</a:t>
            </a:r>
            <a:r>
              <a:rPr lang="en-US" sz="3600" b="0" i="0" dirty="0">
                <a:solidFill>
                  <a:srgbClr val="FFFF00"/>
                </a:solidFill>
                <a:effectLst/>
                <a:latin typeface="Lato" panose="020F0502020204030203" pitchFamily="34" charset="0"/>
              </a:rPr>
              <a:t> </a:t>
            </a:r>
            <a:r>
              <a:rPr lang="en-US" sz="3600" b="0" i="0" dirty="0">
                <a:effectLst/>
                <a:latin typeface="Lato" panose="020F0502020204030203" pitchFamily="34" charset="0"/>
              </a:rPr>
              <a:t>is a scientific test done under controlled conditions, meaning that just one (or a few) factors are changed at a time, while all others are kept constant. </a:t>
            </a:r>
          </a:p>
          <a:p>
            <a:pPr marL="0" indent="0">
              <a:buNone/>
            </a:pPr>
            <a:endParaRPr lang="en-US" sz="3600" dirty="0"/>
          </a:p>
        </p:txBody>
      </p:sp>
    </p:spTree>
    <p:extLst>
      <p:ext uri="{BB962C8B-B14F-4D97-AF65-F5344CB8AC3E}">
        <p14:creationId xmlns:p14="http://schemas.microsoft.com/office/powerpoint/2010/main" val="1138062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13951-4AC3-7099-E0D8-74538F0879A7}"/>
              </a:ext>
            </a:extLst>
          </p:cNvPr>
          <p:cNvSpPr>
            <a:spLocks noGrp="1"/>
          </p:cNvSpPr>
          <p:nvPr>
            <p:ph type="title"/>
          </p:nvPr>
        </p:nvSpPr>
        <p:spPr/>
        <p:txBody>
          <a:bodyPr>
            <a:normAutofit/>
          </a:bodyPr>
          <a:lstStyle/>
          <a:p>
            <a:r>
              <a:rPr lang="en-US" dirty="0">
                <a:solidFill>
                  <a:srgbClr val="FFFF00"/>
                </a:solidFill>
              </a:rPr>
              <a:t>An example of forming/testing a hypothesis</a:t>
            </a:r>
          </a:p>
        </p:txBody>
      </p:sp>
      <p:sp>
        <p:nvSpPr>
          <p:cNvPr id="3" name="Content Placeholder 2">
            <a:extLst>
              <a:ext uri="{FF2B5EF4-FFF2-40B4-BE49-F238E27FC236}">
                <a16:creationId xmlns:a16="http://schemas.microsoft.com/office/drawing/2014/main" id="{697BDCCB-E84A-834A-2684-BD88924A460D}"/>
              </a:ext>
            </a:extLst>
          </p:cNvPr>
          <p:cNvSpPr>
            <a:spLocks noGrp="1"/>
          </p:cNvSpPr>
          <p:nvPr>
            <p:ph idx="1"/>
          </p:nvPr>
        </p:nvSpPr>
        <p:spPr>
          <a:xfrm>
            <a:off x="522514" y="1534886"/>
            <a:ext cx="10831286" cy="4957989"/>
          </a:xfrm>
        </p:spPr>
        <p:txBody>
          <a:bodyPr>
            <a:normAutofit/>
          </a:bodyPr>
          <a:lstStyle/>
          <a:p>
            <a:pPr algn="l" fontAlgn="base"/>
            <a:r>
              <a:rPr lang="en-US" sz="4000" b="0" i="0" dirty="0">
                <a:effectLst/>
                <a:latin typeface="inherit"/>
              </a:rPr>
              <a:t>Suppose I decide to grow bean sprouts in my kitchen, near the window. </a:t>
            </a:r>
          </a:p>
          <a:p>
            <a:pPr algn="l" fontAlgn="base"/>
            <a:r>
              <a:rPr lang="en-US" sz="4000" b="0" i="0" dirty="0">
                <a:effectLst/>
                <a:latin typeface="inherit"/>
              </a:rPr>
              <a:t>I put bean seeds in a pot with soil, set them on the windowsill, and wait for them to sprout. </a:t>
            </a:r>
          </a:p>
          <a:p>
            <a:pPr lvl="1" fontAlgn="base"/>
            <a:r>
              <a:rPr lang="en-US" sz="3600" b="0" i="0" dirty="0">
                <a:effectLst/>
                <a:latin typeface="inherit"/>
              </a:rPr>
              <a:t>However, after several weeks, I have no sprouts. </a:t>
            </a:r>
          </a:p>
          <a:p>
            <a:pPr lvl="2" fontAlgn="base"/>
            <a:r>
              <a:rPr lang="en-US" sz="3200" b="0" i="0" dirty="0">
                <a:effectLst/>
                <a:latin typeface="inherit"/>
              </a:rPr>
              <a:t>Why not? </a:t>
            </a:r>
          </a:p>
          <a:p>
            <a:pPr lvl="2" fontAlgn="base"/>
            <a:r>
              <a:rPr lang="en-US" sz="3200" b="0" i="0" dirty="0">
                <a:effectLst/>
                <a:latin typeface="inherit"/>
              </a:rPr>
              <a:t>Well...it turns out I forgot to water the seeds. </a:t>
            </a:r>
          </a:p>
          <a:p>
            <a:pPr lvl="2" fontAlgn="base"/>
            <a:r>
              <a:rPr lang="en-US" sz="3200" b="0" i="0" dirty="0">
                <a:effectLst/>
                <a:latin typeface="inherit"/>
              </a:rPr>
              <a:t>So, I hypothesize that they didn't sprout due to lack of water.</a:t>
            </a:r>
          </a:p>
          <a:p>
            <a:endParaRPr lang="en-US" sz="4000" dirty="0"/>
          </a:p>
        </p:txBody>
      </p:sp>
    </p:spTree>
    <p:extLst>
      <p:ext uri="{BB962C8B-B14F-4D97-AF65-F5344CB8AC3E}">
        <p14:creationId xmlns:p14="http://schemas.microsoft.com/office/powerpoint/2010/main" val="3577435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6A00-2006-BE3B-FF3C-B2739E28493E}"/>
              </a:ext>
            </a:extLst>
          </p:cNvPr>
          <p:cNvSpPr>
            <a:spLocks noGrp="1"/>
          </p:cNvSpPr>
          <p:nvPr>
            <p:ph type="title"/>
          </p:nvPr>
        </p:nvSpPr>
        <p:spPr/>
        <p:txBody>
          <a:bodyPr>
            <a:normAutofit/>
          </a:bodyPr>
          <a:lstStyle/>
          <a:p>
            <a:r>
              <a:rPr lang="en-US" sz="6000" dirty="0">
                <a:solidFill>
                  <a:srgbClr val="FFFF00"/>
                </a:solidFill>
              </a:rPr>
              <a:t>Testing your hypothesis</a:t>
            </a:r>
          </a:p>
        </p:txBody>
      </p:sp>
      <p:sp>
        <p:nvSpPr>
          <p:cNvPr id="3" name="Content Placeholder 2">
            <a:extLst>
              <a:ext uri="{FF2B5EF4-FFF2-40B4-BE49-F238E27FC236}">
                <a16:creationId xmlns:a16="http://schemas.microsoft.com/office/drawing/2014/main" id="{D47C4DC2-30C5-F780-B334-651C7099B64B}"/>
              </a:ext>
            </a:extLst>
          </p:cNvPr>
          <p:cNvSpPr>
            <a:spLocks noGrp="1"/>
          </p:cNvSpPr>
          <p:nvPr>
            <p:ph idx="1"/>
          </p:nvPr>
        </p:nvSpPr>
        <p:spPr/>
        <p:txBody>
          <a:bodyPr>
            <a:normAutofit/>
          </a:bodyPr>
          <a:lstStyle/>
          <a:p>
            <a:pPr algn="l" fontAlgn="base"/>
            <a:r>
              <a:rPr lang="en-US" sz="3600" b="0" i="0" dirty="0">
                <a:effectLst/>
                <a:latin typeface="inherit"/>
              </a:rPr>
              <a:t>To test my hypothesis, I do a controlled experiment. </a:t>
            </a:r>
          </a:p>
          <a:p>
            <a:pPr lvl="1" fontAlgn="base"/>
            <a:r>
              <a:rPr lang="en-US" sz="3200" b="0" i="0" dirty="0">
                <a:effectLst/>
                <a:latin typeface="inherit"/>
              </a:rPr>
              <a:t>In this experiment, I set up two identical pots. </a:t>
            </a:r>
          </a:p>
          <a:p>
            <a:pPr lvl="1" fontAlgn="base"/>
            <a:r>
              <a:rPr lang="en-US" sz="3200" b="0" i="0" dirty="0">
                <a:effectLst/>
                <a:latin typeface="inherit"/>
              </a:rPr>
              <a:t>Both contain ten bean seeds planted in the same type of soil, and both are placed in the same window. </a:t>
            </a:r>
          </a:p>
          <a:p>
            <a:pPr lvl="1" fontAlgn="base"/>
            <a:r>
              <a:rPr lang="en-US" sz="3200" b="0" i="0" dirty="0">
                <a:effectLst/>
                <a:latin typeface="inherit"/>
              </a:rPr>
              <a:t>In fact, there is only </a:t>
            </a:r>
            <a:r>
              <a:rPr lang="en-US" sz="3200" b="0" i="0" dirty="0">
                <a:solidFill>
                  <a:srgbClr val="FFFF00"/>
                </a:solidFill>
                <a:effectLst/>
                <a:latin typeface="inherit"/>
              </a:rPr>
              <a:t>one thing </a:t>
            </a:r>
            <a:r>
              <a:rPr lang="en-US" sz="3200" b="0" i="0" dirty="0">
                <a:effectLst/>
                <a:latin typeface="inherit"/>
              </a:rPr>
              <a:t>that I do differently to the two pots:</a:t>
            </a:r>
          </a:p>
          <a:p>
            <a:pPr lvl="2" fontAlgn="base"/>
            <a:r>
              <a:rPr lang="en-US" sz="2800" b="0" i="0" dirty="0">
                <a:effectLst/>
                <a:latin typeface="inherit"/>
              </a:rPr>
              <a:t>One pot of seeds gets watered every afternoon.</a:t>
            </a:r>
          </a:p>
          <a:p>
            <a:pPr lvl="2" fontAlgn="base"/>
            <a:r>
              <a:rPr lang="en-US" sz="2800" b="0" i="0" dirty="0">
                <a:effectLst/>
                <a:latin typeface="inherit"/>
              </a:rPr>
              <a:t>The other pot of seeds doesn't get any water at all.</a:t>
            </a:r>
          </a:p>
          <a:p>
            <a:endParaRPr lang="en-US" sz="3600" dirty="0"/>
          </a:p>
        </p:txBody>
      </p:sp>
    </p:spTree>
    <p:extLst>
      <p:ext uri="{BB962C8B-B14F-4D97-AF65-F5344CB8AC3E}">
        <p14:creationId xmlns:p14="http://schemas.microsoft.com/office/powerpoint/2010/main" val="1674490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9EB73-A589-96F7-0C28-6D6493ED6BAF}"/>
              </a:ext>
            </a:extLst>
          </p:cNvPr>
          <p:cNvSpPr>
            <a:spLocks noGrp="1"/>
          </p:cNvSpPr>
          <p:nvPr>
            <p:ph type="title"/>
          </p:nvPr>
        </p:nvSpPr>
        <p:spPr/>
        <p:txBody>
          <a:bodyPr>
            <a:normAutofit/>
          </a:bodyPr>
          <a:lstStyle/>
          <a:p>
            <a:r>
              <a:rPr lang="en-US" sz="6000" dirty="0">
                <a:solidFill>
                  <a:srgbClr val="FFFF00"/>
                </a:solidFill>
              </a:rPr>
              <a:t>Our experiment</a:t>
            </a:r>
          </a:p>
        </p:txBody>
      </p:sp>
      <p:sp>
        <p:nvSpPr>
          <p:cNvPr id="3" name="Content Placeholder 2">
            <a:extLst>
              <a:ext uri="{FF2B5EF4-FFF2-40B4-BE49-F238E27FC236}">
                <a16:creationId xmlns:a16="http://schemas.microsoft.com/office/drawing/2014/main" id="{6A7167B6-FFC3-9E22-5EE9-4598BAC35C7A}"/>
              </a:ext>
            </a:extLst>
          </p:cNvPr>
          <p:cNvSpPr>
            <a:spLocks noGrp="1"/>
          </p:cNvSpPr>
          <p:nvPr>
            <p:ph idx="1"/>
          </p:nvPr>
        </p:nvSpPr>
        <p:spPr/>
        <p:txBody>
          <a:bodyPr/>
          <a:lstStyle/>
          <a:p>
            <a:endParaRPr lang="en-US"/>
          </a:p>
        </p:txBody>
      </p:sp>
      <p:pic>
        <p:nvPicPr>
          <p:cNvPr id="2050" name="Picture 2">
            <a:extLst>
              <a:ext uri="{FF2B5EF4-FFF2-40B4-BE49-F238E27FC236}">
                <a16:creationId xmlns:a16="http://schemas.microsoft.com/office/drawing/2014/main" id="{46FC07D6-54C4-5BBB-C390-D4D5B5210C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62068"/>
            <a:ext cx="10190922" cy="3761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166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00D7C-723A-4305-6D6E-05E27AE35C37}"/>
              </a:ext>
            </a:extLst>
          </p:cNvPr>
          <p:cNvSpPr>
            <a:spLocks noGrp="1"/>
          </p:cNvSpPr>
          <p:nvPr>
            <p:ph type="title"/>
          </p:nvPr>
        </p:nvSpPr>
        <p:spPr/>
        <p:txBody>
          <a:bodyPr>
            <a:normAutofit/>
          </a:bodyPr>
          <a:lstStyle/>
          <a:p>
            <a:r>
              <a:rPr lang="en-US" sz="5400" dirty="0">
                <a:solidFill>
                  <a:srgbClr val="FFFF00"/>
                </a:solidFill>
              </a:rPr>
              <a:t>Control versus experimental groups</a:t>
            </a:r>
          </a:p>
        </p:txBody>
      </p:sp>
      <p:sp>
        <p:nvSpPr>
          <p:cNvPr id="3" name="Content Placeholder 2">
            <a:extLst>
              <a:ext uri="{FF2B5EF4-FFF2-40B4-BE49-F238E27FC236}">
                <a16:creationId xmlns:a16="http://schemas.microsoft.com/office/drawing/2014/main" id="{29D8A32B-CC73-818A-8FB1-798A7107E56A}"/>
              </a:ext>
            </a:extLst>
          </p:cNvPr>
          <p:cNvSpPr>
            <a:spLocks noGrp="1"/>
          </p:cNvSpPr>
          <p:nvPr>
            <p:ph idx="1"/>
          </p:nvPr>
        </p:nvSpPr>
        <p:spPr>
          <a:xfrm>
            <a:off x="838199" y="1690688"/>
            <a:ext cx="10664687" cy="4486275"/>
          </a:xfrm>
        </p:spPr>
        <p:txBody>
          <a:bodyPr>
            <a:normAutofit fontScale="92500"/>
          </a:bodyPr>
          <a:lstStyle/>
          <a:p>
            <a:r>
              <a:rPr lang="en-US" sz="3600" b="0" i="0" dirty="0">
                <a:effectLst/>
                <a:latin typeface="Lato" panose="020F0502020204030203" pitchFamily="34" charset="0"/>
              </a:rPr>
              <a:t>There are two groups in the experiment, and they are identical except that one receives a treatment (water) while the other does not. </a:t>
            </a:r>
          </a:p>
          <a:p>
            <a:r>
              <a:rPr lang="en-US" sz="3600" b="0" i="0" dirty="0">
                <a:effectLst/>
                <a:latin typeface="Lato" panose="020F0502020204030203" pitchFamily="34" charset="0"/>
              </a:rPr>
              <a:t>The group that receives the treatment in an experiment (here, the watered pot) is called the </a:t>
            </a:r>
            <a:r>
              <a:rPr lang="en-US" sz="3600" b="1" i="0" dirty="0">
                <a:solidFill>
                  <a:srgbClr val="FFFF00"/>
                </a:solidFill>
                <a:effectLst/>
                <a:latin typeface="Lato" panose="020F0502020204030203" pitchFamily="34" charset="0"/>
              </a:rPr>
              <a:t>experimental group</a:t>
            </a:r>
            <a:r>
              <a:rPr lang="en-US" sz="3600" b="0" i="0" dirty="0">
                <a:effectLst/>
                <a:latin typeface="Lato" panose="020F0502020204030203" pitchFamily="34" charset="0"/>
              </a:rPr>
              <a:t>, while the group that does not receive the treatment (here, the dry pot) is called the </a:t>
            </a:r>
            <a:r>
              <a:rPr lang="en-US" sz="3600" b="1" i="0" dirty="0">
                <a:solidFill>
                  <a:srgbClr val="FFFF00"/>
                </a:solidFill>
                <a:effectLst/>
                <a:latin typeface="Lato" panose="020F0502020204030203" pitchFamily="34" charset="0"/>
              </a:rPr>
              <a:t>control group</a:t>
            </a:r>
            <a:r>
              <a:rPr lang="en-US" sz="3600" b="0" i="0" dirty="0">
                <a:effectLst/>
                <a:latin typeface="Lato" panose="020F0502020204030203" pitchFamily="34" charset="0"/>
              </a:rPr>
              <a:t>. </a:t>
            </a:r>
          </a:p>
          <a:p>
            <a:pPr lvl="1"/>
            <a:r>
              <a:rPr lang="en-US" sz="3200" b="0" i="0" dirty="0">
                <a:effectLst/>
                <a:latin typeface="Lato" panose="020F0502020204030203" pitchFamily="34" charset="0"/>
              </a:rPr>
              <a:t>The control group provides a baseline that lets us see if the treatment has an effect.</a:t>
            </a:r>
            <a:endParaRPr lang="en-US" sz="3200" dirty="0"/>
          </a:p>
        </p:txBody>
      </p:sp>
    </p:spTree>
    <p:extLst>
      <p:ext uri="{BB962C8B-B14F-4D97-AF65-F5344CB8AC3E}">
        <p14:creationId xmlns:p14="http://schemas.microsoft.com/office/powerpoint/2010/main" val="2482384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A7F080-DF37-45BA-8DFD-D28C265BAF80}"/>
              </a:ext>
            </a:extLst>
          </p:cNvPr>
          <p:cNvSpPr>
            <a:spLocks noGrp="1"/>
          </p:cNvSpPr>
          <p:nvPr>
            <p:ph idx="1"/>
          </p:nvPr>
        </p:nvSpPr>
        <p:spPr>
          <a:xfrm>
            <a:off x="463826" y="2120348"/>
            <a:ext cx="11145078" cy="4147930"/>
          </a:xfrm>
        </p:spPr>
        <p:txBody>
          <a:bodyPr>
            <a:normAutofit/>
          </a:bodyPr>
          <a:lstStyle/>
          <a:p>
            <a:r>
              <a:rPr lang="en-US" sz="3200" b="0" i="0" dirty="0">
                <a:effectLst/>
                <a:latin typeface="Lato" panose="020F0502020204030203" pitchFamily="34" charset="0"/>
              </a:rPr>
              <a:t>The factor that is different between the control and experimental groups (in this case, the amount of water) is known as the </a:t>
            </a:r>
            <a:r>
              <a:rPr lang="en-US" sz="3200" b="1" i="0" dirty="0">
                <a:solidFill>
                  <a:srgbClr val="FFFF00"/>
                </a:solidFill>
                <a:effectLst/>
                <a:latin typeface="Lato" panose="020F0502020204030203" pitchFamily="34" charset="0"/>
              </a:rPr>
              <a:t>independent variable</a:t>
            </a:r>
            <a:r>
              <a:rPr lang="en-US" sz="3200" b="0" i="0" dirty="0">
                <a:effectLst/>
                <a:latin typeface="Lato" panose="020F0502020204030203" pitchFamily="34" charset="0"/>
              </a:rPr>
              <a:t>. </a:t>
            </a:r>
          </a:p>
          <a:p>
            <a:pPr lvl="1"/>
            <a:r>
              <a:rPr lang="en-US" sz="2800" b="0" i="0" dirty="0">
                <a:effectLst/>
                <a:latin typeface="Lato" panose="020F0502020204030203" pitchFamily="34" charset="0"/>
              </a:rPr>
              <a:t>This variable is independent because it does not depend on what happens in the experiment. Instead, it is something that the experimenter applies or chooses him/herself.</a:t>
            </a:r>
          </a:p>
          <a:p>
            <a:endParaRPr lang="en-US" sz="3200" dirty="0"/>
          </a:p>
        </p:txBody>
      </p:sp>
      <p:sp>
        <p:nvSpPr>
          <p:cNvPr id="4" name="TextBox 3">
            <a:extLst>
              <a:ext uri="{FF2B5EF4-FFF2-40B4-BE49-F238E27FC236}">
                <a16:creationId xmlns:a16="http://schemas.microsoft.com/office/drawing/2014/main" id="{F298D535-8E1F-2A6D-87CC-FD2B52128D07}"/>
              </a:ext>
            </a:extLst>
          </p:cNvPr>
          <p:cNvSpPr txBox="1"/>
          <p:nvPr/>
        </p:nvSpPr>
        <p:spPr>
          <a:xfrm>
            <a:off x="463824" y="424070"/>
            <a:ext cx="11264349" cy="1754326"/>
          </a:xfrm>
          <a:prstGeom prst="rect">
            <a:avLst/>
          </a:prstGeom>
          <a:noFill/>
        </p:spPr>
        <p:txBody>
          <a:bodyPr wrap="square" rtlCol="0">
            <a:spAutoFit/>
          </a:bodyPr>
          <a:lstStyle/>
          <a:p>
            <a:pPr algn="ctr"/>
            <a:r>
              <a:rPr lang="en-US" sz="5400" dirty="0">
                <a:solidFill>
                  <a:srgbClr val="FFFF00"/>
                </a:solidFill>
              </a:rPr>
              <a:t>Dependent versus Independent Variables</a:t>
            </a:r>
          </a:p>
        </p:txBody>
      </p:sp>
    </p:spTree>
    <p:extLst>
      <p:ext uri="{BB962C8B-B14F-4D97-AF65-F5344CB8AC3E}">
        <p14:creationId xmlns:p14="http://schemas.microsoft.com/office/powerpoint/2010/main" val="1352034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B14B9-4A10-291B-33F9-17CB41B1CD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F097EA-B2D0-BB8E-1EB7-58C16EDB9075}"/>
              </a:ext>
            </a:extLst>
          </p:cNvPr>
          <p:cNvSpPr>
            <a:spLocks noGrp="1"/>
          </p:cNvSpPr>
          <p:nvPr>
            <p:ph idx="1"/>
          </p:nvPr>
        </p:nvSpPr>
        <p:spPr/>
        <p:txBody>
          <a:bodyPr>
            <a:normAutofit fontScale="92500"/>
          </a:bodyPr>
          <a:lstStyle/>
          <a:p>
            <a:pPr algn="l" fontAlgn="base"/>
            <a:r>
              <a:rPr lang="en-US" sz="3200" b="0" i="0" dirty="0">
                <a:effectLst/>
                <a:latin typeface="inherit"/>
              </a:rPr>
              <a:t>In contrast, the </a:t>
            </a:r>
            <a:r>
              <a:rPr lang="en-US" sz="3200" b="1" i="0" dirty="0">
                <a:solidFill>
                  <a:srgbClr val="FFFF00"/>
                </a:solidFill>
                <a:effectLst/>
                <a:latin typeface="inherit"/>
              </a:rPr>
              <a:t>dependent variable</a:t>
            </a:r>
            <a:r>
              <a:rPr lang="en-US" sz="3200" b="0" i="0" dirty="0">
                <a:solidFill>
                  <a:srgbClr val="FFFF00"/>
                </a:solidFill>
                <a:effectLst/>
                <a:latin typeface="inherit"/>
              </a:rPr>
              <a:t> </a:t>
            </a:r>
            <a:r>
              <a:rPr lang="en-US" sz="3200" b="0" i="0" dirty="0">
                <a:effectLst/>
                <a:latin typeface="inherit"/>
              </a:rPr>
              <a:t>in an experiment is the response that's measured to see if the treatment had an effect. </a:t>
            </a:r>
          </a:p>
          <a:p>
            <a:pPr lvl="1" fontAlgn="base"/>
            <a:r>
              <a:rPr lang="en-US" sz="2800" b="0" i="0" dirty="0">
                <a:effectLst/>
                <a:latin typeface="inherit"/>
              </a:rPr>
              <a:t>In this case, the fraction of bean seeds that sprouted is the dependent variable. </a:t>
            </a:r>
          </a:p>
          <a:p>
            <a:pPr lvl="1" fontAlgn="base"/>
            <a:r>
              <a:rPr lang="en-US" sz="2800" b="0" i="0" dirty="0">
                <a:effectLst/>
                <a:latin typeface="inherit"/>
              </a:rPr>
              <a:t>The dependent variable (fraction of seeds sprouting) </a:t>
            </a:r>
            <a:r>
              <a:rPr lang="en-US" sz="2800" b="0" i="1" dirty="0">
                <a:effectLst/>
                <a:latin typeface="inherit"/>
              </a:rPr>
              <a:t>depends</a:t>
            </a:r>
            <a:r>
              <a:rPr lang="en-US" sz="2800" b="0" i="0" dirty="0">
                <a:effectLst/>
                <a:latin typeface="inherit"/>
              </a:rPr>
              <a:t> on the independent variable (the amount of water), and not vice versa.</a:t>
            </a:r>
          </a:p>
          <a:p>
            <a:pPr algn="l" fontAlgn="base"/>
            <a:r>
              <a:rPr lang="en-US" sz="3200" b="0" i="0" dirty="0">
                <a:effectLst/>
                <a:latin typeface="inherit"/>
              </a:rPr>
              <a:t>Experimental </a:t>
            </a:r>
            <a:r>
              <a:rPr lang="en-US" sz="3200" b="1" i="0" dirty="0">
                <a:effectLst/>
                <a:latin typeface="inherit"/>
              </a:rPr>
              <a:t>data</a:t>
            </a:r>
            <a:r>
              <a:rPr lang="en-US" sz="3200" b="0" i="0" dirty="0">
                <a:effectLst/>
                <a:latin typeface="inherit"/>
              </a:rPr>
              <a:t> (singular: </a:t>
            </a:r>
            <a:r>
              <a:rPr lang="en-US" sz="3200" b="0" i="1" dirty="0">
                <a:effectLst/>
                <a:latin typeface="inherit"/>
              </a:rPr>
              <a:t>datum</a:t>
            </a:r>
            <a:r>
              <a:rPr lang="en-US" sz="3200" b="0" i="0" dirty="0">
                <a:effectLst/>
                <a:latin typeface="inherit"/>
              </a:rPr>
              <a:t>) are observations made during the experiment. In this case, the data we collected were the number of bean sprouts in each pot after a week.</a:t>
            </a:r>
          </a:p>
          <a:p>
            <a:endParaRPr lang="en-US" dirty="0"/>
          </a:p>
        </p:txBody>
      </p:sp>
    </p:spTree>
    <p:extLst>
      <p:ext uri="{BB962C8B-B14F-4D97-AF65-F5344CB8AC3E}">
        <p14:creationId xmlns:p14="http://schemas.microsoft.com/office/powerpoint/2010/main" val="3271252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2838</TotalTime>
  <Words>1968</Words>
  <Application>Microsoft Macintosh PowerPoint</Application>
  <PresentationFormat>Widescreen</PresentationFormat>
  <Paragraphs>176</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Calibri Light</vt:lpstr>
      <vt:lpstr>inherit</vt:lpstr>
      <vt:lpstr>KaTeX_Main</vt:lpstr>
      <vt:lpstr>Lato</vt:lpstr>
      <vt:lpstr>Lexend Deca</vt:lpstr>
      <vt:lpstr>Office Theme</vt:lpstr>
      <vt:lpstr>PowerPoint Presentation</vt:lpstr>
      <vt:lpstr>Experiments: Formation and analysis</vt:lpstr>
      <vt:lpstr>How is a hypothesis tested?</vt:lpstr>
      <vt:lpstr>An example of forming/testing a hypothesis</vt:lpstr>
      <vt:lpstr>Testing your hypothesis</vt:lpstr>
      <vt:lpstr>Our experiment</vt:lpstr>
      <vt:lpstr>Control versus experimental groups</vt:lpstr>
      <vt:lpstr>PowerPoint Presentation</vt:lpstr>
      <vt:lpstr>PowerPoint Presentation</vt:lpstr>
      <vt:lpstr>Data/Datasets</vt:lpstr>
      <vt:lpstr>PowerPoint Presentation</vt:lpstr>
      <vt:lpstr>Creating charts in Excel</vt:lpstr>
      <vt:lpstr>How to create a graph in Excel</vt:lpstr>
      <vt:lpstr>1. Enter your data into Excel.</vt:lpstr>
      <vt:lpstr>2. Choose from the graph and chart options. </vt:lpstr>
      <vt:lpstr>3. Highlight your data and insert your desired graph into the spreadsheet. </vt:lpstr>
      <vt:lpstr>4. Switch the data on each axis, if necessary.</vt:lpstr>
      <vt:lpstr>5. Adjust your data's layout and colors. </vt:lpstr>
      <vt:lpstr>PowerPoint Presentation</vt:lpstr>
      <vt:lpstr>6. Change the size of your chart's legend and axis labels. </vt:lpstr>
      <vt:lpstr>7. Change the Y-axis measurement options if desired. </vt:lpstr>
      <vt:lpstr>8. Reorder your data, if desired. </vt:lpstr>
      <vt:lpstr>9. Title your graph. </vt:lpstr>
      <vt:lpstr>Today’s lab</vt:lpstr>
      <vt:lpstr>Part 3 – Creating your own graph </vt:lpstr>
      <vt:lpstr>Your chart should look like this:</vt:lpstr>
      <vt:lpstr>Part 3 – Using prepared data to create a graph</vt:lpstr>
      <vt:lpstr>Assume preoperative/postoperative refers to when the pain medication was given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Lacey Conrad</dc:creator>
  <cp:lastModifiedBy>Lacey Conrad</cp:lastModifiedBy>
  <cp:revision>4</cp:revision>
  <dcterms:created xsi:type="dcterms:W3CDTF">2022-10-16T22:20:36Z</dcterms:created>
  <dcterms:modified xsi:type="dcterms:W3CDTF">2022-10-18T21:39:17Z</dcterms:modified>
</cp:coreProperties>
</file>