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985000" cy="9283700"/>
  <p:custDataLst>
    <p:tags r:id="rId1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ECD"/>
    <a:srgbClr val="437C92"/>
    <a:srgbClr val="574E72"/>
    <a:srgbClr val="3FA0D4"/>
    <a:srgbClr val="DABE86"/>
    <a:srgbClr val="F0E5CF"/>
    <a:srgbClr val="E8D8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1" autoAdjust="0"/>
  </p:normalViewPr>
  <p:slideViewPr>
    <p:cSldViewPr>
      <p:cViewPr varScale="1">
        <p:scale>
          <a:sx n="111" d="100"/>
          <a:sy n="111" d="100"/>
        </p:scale>
        <p:origin x="165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34" y="78"/>
      </p:cViewPr>
      <p:guideLst>
        <p:guide orient="horz" pos="2924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DC46-102A-466C-AE8D-3118046561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146-2619-4111-90A2-78C801A0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5655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r">
              <a:defRPr sz="1200"/>
            </a:lvl1pPr>
          </a:lstStyle>
          <a:p>
            <a:fld id="{21BA8A37-FD1C-4595-A154-124D751F7403}" type="datetimeFigureOut">
              <a:rPr lang="en-GB" smtClean="0"/>
              <a:t>15/09/2023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3" tIns="46116" rIns="92233" bIns="46116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98501" y="4409760"/>
            <a:ext cx="5588000" cy="4177665"/>
          </a:xfrm>
          <a:prstGeom prst="rect">
            <a:avLst/>
          </a:prstGeom>
        </p:spPr>
        <p:txBody>
          <a:bodyPr vert="horz" lIns="92233" tIns="46116" rIns="92233" bIns="46116" rtlCol="0"/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5655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r">
              <a:defRPr sz="1200"/>
            </a:lvl1pPr>
          </a:lstStyle>
          <a:p>
            <a:fld id="{CAD83EA7-6A8F-4EA2-A5B5-01282DE1CE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3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Frontpage_logo and image adjustable 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78649C3-8367-4012-A501-1C1E995AD8F6}"/>
              </a:ext>
            </a:extLst>
          </p:cNvPr>
          <p:cNvSpPr/>
          <p:nvPr userDrawn="1"/>
        </p:nvSpPr>
        <p:spPr>
          <a:xfrm>
            <a:off x="0" y="11372"/>
            <a:ext cx="9143999" cy="57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57902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 userDrawn="1"/>
        </p:nvSpPr>
        <p:spPr>
          <a:xfrm>
            <a:off x="0" y="585758"/>
            <a:ext cx="9144000" cy="5939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5D562E-585A-493E-9987-39D27D02C9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12956"/>
            <a:ext cx="9144000" cy="439738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251520" y="1565176"/>
            <a:ext cx="224259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6092825"/>
            <a:ext cx="8280920" cy="4397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1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607746"/>
            <a:ext cx="9144000" cy="5164948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Add Image to fill  the grey box. Bring the picture to the background.</a:t>
            </a:r>
            <a:r>
              <a:rPr lang="nl-NL" dirty="0"/>
              <a:t> 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1265DBE-EA66-46A5-85ED-18E4F3BA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76200"/>
            <a:ext cx="8517267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B47A39A-B02C-4D52-B802-859E1D38D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53" y="43018"/>
            <a:ext cx="409360" cy="4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page o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8AB50E4-8B9E-4890-82B7-AFDA5F466185}"/>
              </a:ext>
            </a:extLst>
          </p:cNvPr>
          <p:cNvSpPr/>
          <p:nvPr userDrawn="1"/>
        </p:nvSpPr>
        <p:spPr>
          <a:xfrm>
            <a:off x="0" y="11372"/>
            <a:ext cx="9143999" cy="57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3721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/>
          <p:cNvSpPr/>
          <p:nvPr userDrawn="1"/>
        </p:nvSpPr>
        <p:spPr>
          <a:xfrm>
            <a:off x="362127" y="6597352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GB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17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76199" y="681613"/>
            <a:ext cx="9003389" cy="511256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6597352"/>
            <a:ext cx="6192838" cy="216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presentation name and date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84A9A4-4BBA-4EB6-B1E9-1061BCCEEC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72200"/>
            <a:ext cx="9144000" cy="574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7180F-3BDA-4AE5-9BB6-6C728CC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8517267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8C002DBF-F7C0-4337-9815-808EFEA27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53" y="43018"/>
            <a:ext cx="409360" cy="4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3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374057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6200" y="76200"/>
            <a:ext cx="7010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971" y="609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A27C83-F25A-433E-9E95-FC29404527FF}" type="datetimeFigureOut">
              <a:rPr lang="en-GB" smtClean="0"/>
              <a:pPr/>
              <a:t>15/09/2023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AEBF997-F99C-4450-B7BA-8F6443997B9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1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65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61516-890D-4350-AEF4-96148E776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856E7-C56B-4FB2-81DE-37633A699C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0F5596-1DA1-4E82-BD18-F27C9FED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KMALLCLEAN</a:t>
            </a:r>
          </a:p>
        </p:txBody>
      </p:sp>
    </p:spTree>
    <p:extLst>
      <p:ext uri="{BB962C8B-B14F-4D97-AF65-F5344CB8AC3E}">
        <p14:creationId xmlns:p14="http://schemas.microsoft.com/office/powerpoint/2010/main" val="412664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2FABD-A98A-4BB0-A60D-B851CB45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B3427-7B92-F5C3-928B-4274652C945A}"/>
              </a:ext>
            </a:extLst>
          </p:cNvPr>
          <p:cNvSpPr txBox="1"/>
          <p:nvPr/>
        </p:nvSpPr>
        <p:spPr>
          <a:xfrm>
            <a:off x="0" y="620688"/>
            <a:ext cx="6836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What is </a:t>
            </a:r>
            <a:r>
              <a:rPr lang="en-AU" dirty="0" err="1"/>
              <a:t>KMALLClean</a:t>
            </a:r>
            <a:r>
              <a:rPr lang="en-AU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 a tool to automate the cleaning of raw MBES data in KMALL file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Computes a raw point cloud from the kmall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Uses machine learning to analyse the raw point cloud and determine the level of noise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Cleans the largest outliers to a user-specified percentage of the file.</a:t>
            </a:r>
          </a:p>
        </p:txBody>
      </p:sp>
    </p:spTree>
    <p:extLst>
      <p:ext uri="{BB962C8B-B14F-4D97-AF65-F5344CB8AC3E}">
        <p14:creationId xmlns:p14="http://schemas.microsoft.com/office/powerpoint/2010/main" val="128624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07249-6F66-4993-9682-D6D711C3D0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MBES data quality can be very inconsistent across projects, vessels, terrains, weather conditions and survey line direction.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 filter configuration which works well on one file, is often not suitable for another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KMALLclean</a:t>
            </a:r>
            <a:r>
              <a:rPr lang="en-AU" dirty="0"/>
              <a:t> analyses each file and makes an assessment of the noise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Using the user configuration of “</a:t>
            </a:r>
            <a:r>
              <a:rPr lang="en-AU" b="1" dirty="0"/>
              <a:t>percentage outliers to reject</a:t>
            </a:r>
            <a:r>
              <a:rPr lang="en-AU" dirty="0"/>
              <a:t>”, the engine rejects the most noisy outliers in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using a percentage rather than a ‘outlier threshold’ the filter only rejects the most noisy points, not everything beyond a threshold.  This is a very different approach and permits the machine learning to adapt to the data in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more points are required to be rejected, a higher percentage threshold should be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less points are required to be rejected, a lower percentage threshold should be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 completion of outlier selection, an NEW kmall file is created.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original kmall file is not modified in any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new file contains the same volume of data, same datagrams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only modification is the beam quality flag which is set to rejected.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original depths remain unchanged.  This means they can easily be reviewed and re-accepted in CARIS if required.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1AE3-FED9-D8ED-F9D3-9D6693D0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773D27-A3E1-F152-B290-AEABF199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control the cleaning process?</a:t>
            </a:r>
          </a:p>
        </p:txBody>
      </p:sp>
    </p:spTree>
    <p:extLst>
      <p:ext uri="{BB962C8B-B14F-4D97-AF65-F5344CB8AC3E}">
        <p14:creationId xmlns:p14="http://schemas.microsoft.com/office/powerpoint/2010/main" val="99829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1CB01E-AC94-8AE3-3DEB-A5C4D1A670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We have compared the results of the engine with manual cleaning.  The results are quite similar to manual cleaning, but not identical.  </a:t>
            </a:r>
          </a:p>
          <a:p>
            <a:r>
              <a:rPr lang="en-AU" dirty="0"/>
              <a:t>Testing has demonstrated manual cleaning is very inconsistent.  Different processing personnel never provide identical cleaned data.  Even the same person cannot repeat the same cleaned result.</a:t>
            </a:r>
          </a:p>
          <a:p>
            <a:r>
              <a:rPr lang="en-AU" dirty="0"/>
              <a:t>A better way to assess performance is to use the QAX tool find fliers.  This is used to identify outliers in the processed TIF/BAG files following data processing.</a:t>
            </a:r>
          </a:p>
          <a:p>
            <a:r>
              <a:rPr lang="en-AU" dirty="0"/>
              <a:t>QAX will find fliers but is not 100% accurate.  On steep slopes, reefs, rocky seafloor it often reports false positives.  The tool needs to be used as a guide, not as an absolute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C7019-F399-E5DE-25D3-D7423C607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5D8E7-A35E-1D88-196E-A938E957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we assess the engine performance?</a:t>
            </a:r>
          </a:p>
        </p:txBody>
      </p:sp>
    </p:spTree>
    <p:extLst>
      <p:ext uri="{BB962C8B-B14F-4D97-AF65-F5344CB8AC3E}">
        <p14:creationId xmlns:p14="http://schemas.microsoft.com/office/powerpoint/2010/main" val="27089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79467-C634-AC7A-1160-D4347E9734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Percent 0.1 is sensible</a:t>
            </a:r>
          </a:p>
          <a:p>
            <a:r>
              <a:rPr lang="en-AU" dirty="0"/>
              <a:t>NN 3 is sensible</a:t>
            </a:r>
          </a:p>
          <a:p>
            <a:r>
              <a:rPr lang="en-AU" dirty="0"/>
              <a:t>NN20 and NN10 have negligible differences</a:t>
            </a:r>
          </a:p>
          <a:p>
            <a:endParaRPr lang="en-AU" dirty="0"/>
          </a:p>
          <a:p>
            <a:r>
              <a:rPr lang="en-GB" dirty="0" err="1"/>
              <a:t>tatistical_outlier_removal</a:t>
            </a:r>
            <a:r>
              <a:rPr lang="en-GB" dirty="0"/>
              <a:t> removes points that are further away from their </a:t>
            </a:r>
            <a:r>
              <a:rPr lang="en-GB" dirty="0" err="1"/>
              <a:t>neighbors</a:t>
            </a:r>
            <a:r>
              <a:rPr lang="en-GB" dirty="0"/>
              <a:t> compared to the average for the point cloud. It takes two input parameters:</a:t>
            </a:r>
            <a:endParaRPr lang="en-AU" dirty="0"/>
          </a:p>
          <a:p>
            <a:r>
              <a:rPr lang="en-GB" dirty="0" err="1"/>
              <a:t>nb_neighbors</a:t>
            </a:r>
            <a:r>
              <a:rPr lang="en-GB" dirty="0"/>
              <a:t>, which specifies how many </a:t>
            </a:r>
            <a:r>
              <a:rPr lang="en-GB" dirty="0" err="1"/>
              <a:t>neighbors</a:t>
            </a:r>
            <a:r>
              <a:rPr lang="en-GB" dirty="0"/>
              <a:t> are taken into account in order to calculate the average distance for a given point.</a:t>
            </a:r>
          </a:p>
          <a:p>
            <a:endParaRPr lang="en-GB" dirty="0"/>
          </a:p>
          <a:p>
            <a:r>
              <a:rPr lang="en-GB" dirty="0" err="1"/>
              <a:t>std_ratio</a:t>
            </a:r>
            <a:r>
              <a:rPr lang="en-GB" dirty="0"/>
              <a:t>, which allows setting the threshold level based on the standard deviation of the average distances across the point cloud. The lower this number the more aggressive the filter will be.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38FB0-83F4-E661-9580-230CCB408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D5F73-40C1-F799-C0FB-FA4BA609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94963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0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/m_precDefaultDate&gt;&lt;m_precDefaultYear&gt;&lt;m_bNumberIsYear val=&quot;0&quot;/&gt;&lt;/m_precDefaultYear&gt;&lt;m_precDefaultQuarter&gt;&lt;m_bNumberIsYear val=&quot;0&quot;/&gt;&lt;/m_precDefaultQuarter&gt;&lt;m_precDefaultMonth&gt;&lt;m_bNumberIsYear val=&quot;0&quot;/&gt;&lt;/m_precDefaultMonth&gt;&lt;m_precDefaultWeek&gt;&lt;m_bNumberIsYear val=&quot;0&quot;/&gt;&lt;/m_precDefaultWeek&gt;&lt;m_precDefaultDay&gt;&lt;m_bNumberIsYear val=&quot;0&quot;/&gt;&lt;/m_precDefaultDay&gt;&lt;m_mruColor&gt;&lt;m_vecMRU length=&quot;4&quot;&gt;&lt;elem m_fUsage=&quot;3.43900000000000010000E+000&quot;&gt;&lt;m_msothmcolidx val=&quot;0&quot;/&gt;&lt;m_rgb r=&quot;43&quot; g=&quot;7c&quot; b=&quot;92&quot;/&gt;&lt;m_ppcolschidx tagver0=&quot;23004&quot; tagname0=&quot;m_ppcolschidxUNRECOGNIZED&quot; val=&quot;0&quot;/&gt;&lt;m_nBrightness val=&quot;0&quot;/&gt;&lt;/elem&gt;&lt;elem m_fUsage=&quot;1.77803100000000010000E+000&quot;&gt;&lt;m_msothmcolidx val=&quot;0&quot;/&gt;&lt;m_rgb r=&quot;da&quot; g=&quot;be&quot; b=&quot;86&quot;/&gt;&lt;m_ppcolschidx tagver0=&quot;23004&quot; tagname0=&quot;m_ppcolschidxUNRECOGNIZED&quot; val=&quot;0&quot;/&gt;&lt;m_nBrightness val=&quot;0&quot;/&gt;&lt;/elem&gt;&lt;elem m_fUsage=&quot;1.29618459900000030000E+000&quot;&gt;&lt;m_msothmcolidx val=&quot;0&quot;/&gt;&lt;m_rgb r=&quot;dd&quot; g=&quot;e2&quot; b=&quot;e7&quot;/&gt;&lt;m_ppcolschidx tagver0=&quot;23004&quot; tagname0=&quot;m_ppcolschidxUNRECOGNIZED&quot; val=&quot;0&quot;/&gt;&lt;m_nBrightness val=&quot;0&quot;/&gt;&lt;/elem&gt;&lt;elem m_fUsage=&quot;6.62489036190000100000E-001&quot;&gt;&lt;m_msothmcolidx val=&quot;0&quot;/&gt;&lt;m_rgb r=&quot;ce&quot; g=&quot;0&quot; b=&quot;0&quot;/&gt;&lt;m_ppcolschidx tagver0=&quot;23004&quot; tagname0=&quot;m_ppcolschidxUNRECOGNIZED&quot; val=&quot;0&quot;/&gt;&lt;m_nBrightness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FUGRO DEF">
      <a:dk1>
        <a:sysClr val="windowText" lastClr="000000"/>
      </a:dk1>
      <a:lt1>
        <a:sysClr val="window" lastClr="FFFFFF"/>
      </a:lt1>
      <a:dk2>
        <a:srgbClr val="3C6C82"/>
      </a:dk2>
      <a:lt2>
        <a:srgbClr val="FFFFFF"/>
      </a:lt2>
      <a:accent1>
        <a:srgbClr val="3FA0D4"/>
      </a:accent1>
      <a:accent2>
        <a:srgbClr val="47994B"/>
      </a:accent2>
      <a:accent3>
        <a:srgbClr val="88BA14"/>
      </a:accent3>
      <a:accent4>
        <a:srgbClr val="437C92"/>
      </a:accent4>
      <a:accent5>
        <a:srgbClr val="0AABA4"/>
      </a:accent5>
      <a:accent6>
        <a:srgbClr val="DABE86"/>
      </a:accent6>
      <a:hlink>
        <a:srgbClr val="3FA0D4"/>
      </a:hlink>
      <a:folHlink>
        <a:srgbClr val="437C92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A0185F5F-154F-488F-BD9C-C3AD6568AC97}" vid="{D7588AB8-32E0-4D45-B028-B5D02CADEBB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ca30c7b-4750-412c-ac36-a331d690ac50">
      <Terms xmlns="http://schemas.microsoft.com/office/infopath/2007/PartnerControls"/>
    </lcf76f155ced4ddcb4097134ff3c332f>
    <TaxCatchAll xmlns="108c3ae2-ec4f-423b-8e4f-0ab9b27566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604641F201B44B9A50F6EA31173D82" ma:contentTypeVersion="16" ma:contentTypeDescription="Create a new document." ma:contentTypeScope="" ma:versionID="032ee2258f1da1b8c150ad79f55b478a">
  <xsd:schema xmlns:xsd="http://www.w3.org/2001/XMLSchema" xmlns:xs="http://www.w3.org/2001/XMLSchema" xmlns:p="http://schemas.microsoft.com/office/2006/metadata/properties" xmlns:ns2="aca30c7b-4750-412c-ac36-a331d690ac50" xmlns:ns3="108c3ae2-ec4f-423b-8e4f-0ab9b27566fa" targetNamespace="http://schemas.microsoft.com/office/2006/metadata/properties" ma:root="true" ma:fieldsID="90fb5a0685488eff7eeb57bde5f12eb8" ns2:_="" ns3:_="">
    <xsd:import namespace="aca30c7b-4750-412c-ac36-a331d690ac50"/>
    <xsd:import namespace="108c3ae2-ec4f-423b-8e4f-0ab9b2756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30c7b-4750-412c-ac36-a331d690a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7e814dd-8e4c-45e5-afd2-c9271f5ef3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c3ae2-ec4f-423b-8e4f-0ab9b27566f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3b6ed25-02d3-44b2-a6b5-64d18fad318a}" ma:internalName="TaxCatchAll" ma:showField="CatchAllData" ma:web="108c3ae2-ec4f-423b-8e4f-0ab9b27566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BC700D-100C-4F93-9603-9E19C739CE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AE6097-74D0-4CEB-B816-29150EBDFE75}">
  <ds:schemaRefs>
    <ds:schemaRef ds:uri="http://schemas.microsoft.com/office/2006/metadata/properties"/>
    <ds:schemaRef ds:uri="http://schemas.microsoft.com/office/infopath/2007/PartnerControls"/>
    <ds:schemaRef ds:uri="aca30c7b-4750-412c-ac36-a331d690ac50"/>
    <ds:schemaRef ds:uri="108c3ae2-ec4f-423b-8e4f-0ab9b27566fa"/>
  </ds:schemaRefs>
</ds:datastoreItem>
</file>

<file path=customXml/itemProps3.xml><?xml version="1.0" encoding="utf-8"?>
<ds:datastoreItem xmlns:ds="http://schemas.openxmlformats.org/officeDocument/2006/customXml" ds:itemID="{8786D149-765C-44A2-8F23-8EB1AD222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a30c7b-4750-412c-ac36-a331d690ac50"/>
    <ds:schemaRef ds:uri="108c3ae2-ec4f-423b-8e4f-0ab9b27566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6535</TotalTime>
  <Words>528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Blank</vt:lpstr>
      <vt:lpstr>think-cell Slide</vt:lpstr>
      <vt:lpstr>KMALLCLEAN</vt:lpstr>
      <vt:lpstr>Overview</vt:lpstr>
      <vt:lpstr>How do we control the cleaning process?</vt:lpstr>
      <vt:lpstr>How to we assess the engine performance?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Kennedy</dc:creator>
  <cp:lastModifiedBy>Paul Kennedy</cp:lastModifiedBy>
  <cp:revision>4</cp:revision>
  <dcterms:created xsi:type="dcterms:W3CDTF">2023-09-15T02:00:01Z</dcterms:created>
  <dcterms:modified xsi:type="dcterms:W3CDTF">2023-09-19T14:55:09Z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0x0101009C604641F201B44B9A50F6EA31173D82</vt:lpwstr>
  </property>
</Properties>
</file>