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6952EB-AC27-4543-B8B9-AC0BF81E5311}">
  <a:tblStyle styleId="{8C6952EB-AC27-4543-B8B9-AC0BF81E53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3016"/>
        <p:guide pos="2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de29b58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Today we will be presenting on Single Instruction, Multiple Data - From Concept to Code. </a:t>
            </a:r>
            <a:endParaRPr/>
          </a:p>
        </p:txBody>
      </p:sp>
      <p:sp>
        <p:nvSpPr>
          <p:cNvPr id="58" name="Google Shape;58;g5f6de29b58_2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fa627d727_15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The other method is using Intrinsic Functions. Here, the compiler exposes all low-level SIMD operations through functions. Each function has its corresponding assembly SIMD instructions. </a:t>
            </a:r>
            <a:endParaRPr/>
          </a:p>
          <a:p>
            <a:pPr marL="0" lvl="0" indent="0" algn="l" rtl="0">
              <a:spcBef>
                <a:spcPts val="1200"/>
              </a:spcBef>
              <a:spcAft>
                <a:spcPts val="0"/>
              </a:spcAft>
              <a:buNone/>
            </a:pPr>
            <a:endParaRPr/>
          </a:p>
        </p:txBody>
      </p:sp>
      <p:sp>
        <p:nvSpPr>
          <p:cNvPr id="192" name="Google Shape;192;g5fa627d727_15_55: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fa627d727_1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Here using intrinsic function, we convert the previous code. In line 4, we declare 2 vectors using intrinsic data type that can hold four 32 bits float values. We set the holding variable to zero on line 7.</a:t>
            </a:r>
            <a:endParaRPr/>
          </a:p>
          <a:p>
            <a:pPr marL="0" lvl="0" indent="0" algn="l" rtl="0">
              <a:lnSpc>
                <a:spcPct val="115000"/>
              </a:lnSpc>
              <a:spcBef>
                <a:spcPts val="1200"/>
              </a:spcBef>
              <a:spcAft>
                <a:spcPts val="0"/>
              </a:spcAft>
              <a:buClr>
                <a:schemeClr val="dk1"/>
              </a:buClr>
              <a:buSzPts val="1100"/>
              <a:buFont typeface="Arial"/>
              <a:buNone/>
            </a:pPr>
            <a:r>
              <a:rPr lang="en-US"/>
              <a:t>The same as the vector data types method, inside the for loop, we would load each 4 elements of the input matrix to the m128 variable and then add them to the holding variable vs.</a:t>
            </a:r>
            <a:endParaRPr/>
          </a:p>
          <a:p>
            <a:pPr marL="0" lvl="0" indent="0" algn="l" rtl="0">
              <a:lnSpc>
                <a:spcPct val="115000"/>
              </a:lnSpc>
              <a:spcBef>
                <a:spcPts val="1200"/>
              </a:spcBef>
              <a:spcAft>
                <a:spcPts val="0"/>
              </a:spcAft>
              <a:buClr>
                <a:schemeClr val="dk1"/>
              </a:buClr>
              <a:buSzPts val="1100"/>
              <a:buFont typeface="Arial"/>
              <a:buNone/>
            </a:pPr>
            <a:r>
              <a:rPr lang="en-US"/>
              <a:t>Then perform this operation until the condition of the loop has passed.</a:t>
            </a:r>
            <a:endParaRPr/>
          </a:p>
          <a:p>
            <a:pPr marL="0" lvl="0" indent="0" algn="l" rtl="0">
              <a:lnSpc>
                <a:spcPct val="115000"/>
              </a:lnSpc>
              <a:spcBef>
                <a:spcPts val="1200"/>
              </a:spcBef>
              <a:spcAft>
                <a:spcPts val="0"/>
              </a:spcAft>
              <a:buClr>
                <a:schemeClr val="dk1"/>
              </a:buClr>
              <a:buSzPts val="1100"/>
              <a:buFont typeface="Arial"/>
              <a:buNone/>
            </a:pPr>
            <a:r>
              <a:rPr lang="en-US"/>
              <a:t>Then do the rest similar as the vector data type method</a:t>
            </a:r>
            <a:endParaRPr/>
          </a:p>
          <a:p>
            <a:pPr marL="0" lvl="0" indent="0" algn="l" rtl="0">
              <a:spcBef>
                <a:spcPts val="1200"/>
              </a:spcBef>
              <a:spcAft>
                <a:spcPts val="0"/>
              </a:spcAft>
              <a:buNone/>
            </a:pPr>
            <a:endParaRPr/>
          </a:p>
        </p:txBody>
      </p:sp>
      <p:sp>
        <p:nvSpPr>
          <p:cNvPr id="206" name="Google Shape;206;g5fa627d727_15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fa627d727_15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Here we perform matrix multiplication using intrinsic functions. </a:t>
            </a:r>
            <a:endParaRPr/>
          </a:p>
          <a:p>
            <a:pPr marL="0" lvl="0" indent="0" algn="l" rtl="0">
              <a:lnSpc>
                <a:spcPct val="115000"/>
              </a:lnSpc>
              <a:spcBef>
                <a:spcPts val="1200"/>
              </a:spcBef>
              <a:spcAft>
                <a:spcPts val="0"/>
              </a:spcAft>
              <a:buClr>
                <a:schemeClr val="dk1"/>
              </a:buClr>
              <a:buSzPts val="1100"/>
              <a:buFont typeface="Arial"/>
              <a:buNone/>
            </a:pPr>
            <a:r>
              <a:rPr lang="en-US"/>
              <a:t>Using a nest for loop, we calculate the resulting matrix multiplication for the ith, jth element. </a:t>
            </a:r>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We iterate the j loop by four because we’re now performing SSE operations on the rows which is perform 4 at a time. </a:t>
            </a:r>
            <a:endParaRPr/>
          </a:p>
          <a:p>
            <a:pPr marL="0" lvl="0" indent="0" algn="l" rtl="0">
              <a:lnSpc>
                <a:spcPct val="115000"/>
              </a:lnSpc>
              <a:spcBef>
                <a:spcPts val="1200"/>
              </a:spcBef>
              <a:spcAft>
                <a:spcPts val="0"/>
              </a:spcAft>
              <a:buClr>
                <a:schemeClr val="dk1"/>
              </a:buClr>
              <a:buSzPts val="1100"/>
              <a:buFont typeface="Arial"/>
              <a:buNone/>
            </a:pPr>
            <a:r>
              <a:rPr lang="en-US"/>
              <a:t>Within the k loop, x is set to be a vector repeating the ith element of the kth column of matrix A 4 times using intrinsic set function. y is set as the kth row of matrix B using </a:t>
            </a:r>
            <a:r>
              <a:rPr lang="en-US">
                <a:solidFill>
                  <a:schemeClr val="dk1"/>
                </a:solidFill>
              </a:rPr>
              <a:t>intrinsic load function</a:t>
            </a:r>
            <a:r>
              <a:rPr lang="en-US"/>
              <a:t>. Through a combination of intrinsic for adding and multiply we perform matrix multiplication on four elements at a time. As K iterates we go through the columns of matrix A and rows of matrix B and store it in a resulting vector. At the end of the k loop, the result is stored in the ith, jth position of the resulting matrix C. </a:t>
            </a:r>
            <a:endParaRPr/>
          </a:p>
          <a:p>
            <a:pPr marL="0" lvl="0" indent="0" algn="l" rtl="0">
              <a:spcBef>
                <a:spcPts val="1200"/>
              </a:spcBef>
              <a:spcAft>
                <a:spcPts val="0"/>
              </a:spcAft>
              <a:buNone/>
            </a:pPr>
            <a:endParaRPr/>
          </a:p>
        </p:txBody>
      </p:sp>
      <p:sp>
        <p:nvSpPr>
          <p:cNvPr id="227" name="Google Shape;227;g5fa627d727_15_78: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fa627d727_15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 takes time to vectorize using SSE and sometimes that time is often better spent elsewhere. However, for intensive and longer operations such as rendering that might take months, decreasing 1 month of rendering down to a week is obviously worth 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333333"/>
                </a:solidFill>
              </a:rPr>
              <a:t>Floating point arithmetic often isn’t accurate enough. If double precision is required, this halves the performance gains. </a:t>
            </a:r>
            <a:endParaRPr>
              <a:solidFill>
                <a:srgbClr val="333333"/>
              </a:solidFill>
            </a:endParaRPr>
          </a:p>
          <a:p>
            <a:pPr marL="0" lvl="0" indent="-228600" algn="just" rtl="0">
              <a:lnSpc>
                <a:spcPct val="115000"/>
              </a:lnSpc>
              <a:spcBef>
                <a:spcPts val="1200"/>
              </a:spcBef>
              <a:spcAft>
                <a:spcPts val="0"/>
              </a:spcAft>
              <a:buClr>
                <a:schemeClr val="dk1"/>
              </a:buClr>
              <a:buSzPts val="1100"/>
              <a:buFont typeface="Arial"/>
              <a:buNone/>
            </a:pPr>
            <a:endParaRPr sz="1200">
              <a:solidFill>
                <a:srgbClr val="333333"/>
              </a:solidFill>
            </a:endParaRPr>
          </a:p>
          <a:p>
            <a:pPr marL="0" lvl="0" indent="0" algn="l" rtl="0">
              <a:spcBef>
                <a:spcPts val="600"/>
              </a:spcBef>
              <a:spcAft>
                <a:spcPts val="0"/>
              </a:spcAft>
              <a:buNone/>
            </a:pPr>
            <a:endParaRPr/>
          </a:p>
        </p:txBody>
      </p:sp>
      <p:sp>
        <p:nvSpPr>
          <p:cNvPr id="245" name="Google Shape;245;g5fa627d727_15_89: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ee0a0814254a4b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rgbClr val="333333"/>
                </a:solidFill>
              </a:rPr>
              <a:t>This vectorization concept is should be used in conjunction with other parallel concepts. From this diagram, vectorization is used inside each thread, in this case are threads created using OpenMP which is then commanded by 3 computation units.</a:t>
            </a:r>
            <a:endParaRPr>
              <a:solidFill>
                <a:srgbClr val="333333"/>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333333"/>
                </a:solidFill>
              </a:rPr>
              <a:t>Compared to other parallel method such as POSIX thread or Java thread, it is not portable since it’s either platform dependent or compiler dependents.</a:t>
            </a:r>
            <a:endParaRPr>
              <a:solidFill>
                <a:srgbClr val="333333"/>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333333"/>
                </a:solidFill>
              </a:rPr>
              <a:t>It also has larger registers, which means it requires more power and larger chip area compared to other parallelisation methods. </a:t>
            </a:r>
            <a:endParaRPr>
              <a:solidFill>
                <a:srgbClr val="333333"/>
              </a:solidFill>
            </a:endParaRPr>
          </a:p>
          <a:p>
            <a:pPr marL="0" lvl="0" indent="0" algn="l" rtl="0">
              <a:lnSpc>
                <a:spcPct val="115000"/>
              </a:lnSpc>
              <a:spcBef>
                <a:spcPts val="1200"/>
              </a:spcBef>
              <a:spcAft>
                <a:spcPts val="0"/>
              </a:spcAft>
              <a:buClr>
                <a:schemeClr val="dk1"/>
              </a:buClr>
              <a:buSzPts val="1100"/>
              <a:buFont typeface="Arial"/>
              <a:buNone/>
            </a:pPr>
            <a:endParaRPr>
              <a:solidFill>
                <a:srgbClr val="333333"/>
              </a:solidFill>
            </a:endParaRPr>
          </a:p>
          <a:p>
            <a:pPr marL="0" lvl="0" indent="-228600" algn="just" rtl="0">
              <a:lnSpc>
                <a:spcPct val="115000"/>
              </a:lnSpc>
              <a:spcBef>
                <a:spcPts val="1200"/>
              </a:spcBef>
              <a:spcAft>
                <a:spcPts val="0"/>
              </a:spcAft>
              <a:buClr>
                <a:schemeClr val="dk1"/>
              </a:buClr>
              <a:buSzPts val="1100"/>
              <a:buFont typeface="Arial"/>
              <a:buNone/>
            </a:pPr>
            <a:endParaRPr sz="1200">
              <a:solidFill>
                <a:srgbClr val="333333"/>
              </a:solidFill>
            </a:endParaRPr>
          </a:p>
          <a:p>
            <a:pPr marL="0" lvl="0" indent="0" algn="l" rtl="0">
              <a:spcBef>
                <a:spcPts val="600"/>
              </a:spcBef>
              <a:spcAft>
                <a:spcPts val="0"/>
              </a:spcAft>
              <a:buNone/>
            </a:pPr>
            <a:endParaRPr/>
          </a:p>
        </p:txBody>
      </p:sp>
      <p:sp>
        <p:nvSpPr>
          <p:cNvPr id="257" name="Google Shape;257;gfee0a0814254a4b_39: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f6de29b58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5f6de29b58_5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6de29b58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5f6de29b58_4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300">
                <a:solidFill>
                  <a:schemeClr val="dk1"/>
                </a:solidFill>
              </a:rPr>
              <a:t>Modern CPUs increasingly rely on parallelism to achieve peak performance. The most well-known form is task parallelism, which is supported at the hardware level by multiple cores, hyperthreading and dedicated instructions supporting multitasking operating systems. We heard about this from the previous presenters. Less known is the parallelism known as data level parallelism: the capability of a CPU to execute the same operation on multiple data points simultaneously, i.e., in the same cycle(s), in a single thread. This is achieved by instructions that operate on 4 or 8 inputs, yielding 4 or 8 results, often in a single cycle. This is known as SIMD: Single Instruction, Multiple Data.</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300">
                <a:solidFill>
                  <a:schemeClr val="dk1"/>
                </a:solidFill>
              </a:rPr>
              <a:t>Several examples of good candidates for vectorization by SIMD from different fields of science are:</a:t>
            </a:r>
            <a:endParaRPr sz="130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Graphic</a:t>
            </a:r>
            <a:r>
              <a:rPr lang="en-U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Physics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Mathematics</a:t>
            </a:r>
            <a:endParaRPr sz="1300">
              <a:solidFill>
                <a:schemeClr val="dk1"/>
              </a:solidFill>
            </a:endParaRPr>
          </a:p>
          <a:p>
            <a:pPr marL="0" lvl="0" indent="0" algn="l" rtl="0">
              <a:lnSpc>
                <a:spcPct val="100000"/>
              </a:lnSpc>
              <a:spcBef>
                <a:spcPts val="0"/>
              </a:spcBef>
              <a:spcAft>
                <a:spcPts val="0"/>
              </a:spcAft>
              <a:buNone/>
            </a:pPr>
            <a:endParaRPr sz="1300">
              <a:solidFill>
                <a:schemeClr val="dk1"/>
              </a:solidFill>
            </a:endParaRPr>
          </a:p>
          <a:p>
            <a:pPr marL="0" lvl="0" indent="0" algn="l" rtl="0">
              <a:lnSpc>
                <a:spcPct val="100000"/>
              </a:lnSpc>
              <a:spcBef>
                <a:spcPts val="0"/>
              </a:spcBef>
              <a:spcAft>
                <a:spcPts val="0"/>
              </a:spcAft>
              <a:buNone/>
            </a:pPr>
            <a:r>
              <a:rPr lang="en-US" sz="1300">
                <a:solidFill>
                  <a:schemeClr val="dk1"/>
                </a:solidFill>
              </a:rPr>
              <a:t>Generally, of course, anything that can be done in parallel mostly coherently with the same set of instructions is a candidate for vectorisation.</a:t>
            </a:r>
            <a:endParaRPr/>
          </a:p>
        </p:txBody>
      </p:sp>
      <p:sp>
        <p:nvSpPr>
          <p:cNvPr id="70" name="Google Shape;7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f6de29b58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en-US" sz="1300">
                <a:solidFill>
                  <a:schemeClr val="dk1"/>
                </a:solidFill>
              </a:rPr>
              <a:t>x86 is an instruction set architecture (ISA) that was introduced by Intel in 1978. The ISA is a middle man between hardware and software. It has memory addressing, interrupt handling, data type registers and I/O. Most importantly, it has instructions to be performed by the processor. SIMD implementations are extensions to ISAs that use vector instructions that operate on 1D arrays of data called vectors, compared to the scalar processors whose instructions operate on single data items.</a:t>
            </a:r>
            <a:endParaRPr/>
          </a:p>
        </p:txBody>
      </p:sp>
      <p:sp>
        <p:nvSpPr>
          <p:cNvPr id="85" name="Google Shape;85;g5f6de29b58_6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f84ad02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en-US" sz="1300">
                <a:solidFill>
                  <a:schemeClr val="dk1"/>
                </a:solidFill>
              </a:rPr>
              <a:t>A CPU uses registers to store data and to operate on them. We will see this when we look into the assembly code in a later section of this presentation. A typical register stores 32 or 64 bits, and holds a single scalar value which is operated on. This can be clearly seen in the scalar operation depicted above as it is sequentially operated on each register. SIMD engines usually work with wide registers (a typical number is 128 bits) that can contain several independent values (in the diagram, 4 numbers). A list of typically supported data types is provided in the slides. As a result, SIMD instructions can be seen as vector instructions. Data level parallelism is achieved by operations that can be conducted in parallel. A list of supported operations by SIMD implementations in given in the slides.</a:t>
            </a:r>
            <a:endParaRPr sz="1300">
              <a:solidFill>
                <a:schemeClr val="dk1"/>
              </a:solidFill>
            </a:endParaRPr>
          </a:p>
        </p:txBody>
      </p:sp>
      <p:sp>
        <p:nvSpPr>
          <p:cNvPr id="97" name="Google Shape;97;g5f84ad02c6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f84ad02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300">
                <a:solidFill>
                  <a:schemeClr val="dk1"/>
                </a:solidFill>
              </a:rPr>
              <a:t>SIMD is a concept - implementations are provided by processor producers.SIMD instructions can be found, to one degree or another, on most CPUs.</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IBM’s 	AltiVec, Signal Processing Engine (SPE)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HP’s 	MAX (Multimedia Acceleration eXtensions)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US" sz="1300">
                <a:solidFill>
                  <a:schemeClr val="dk1"/>
                </a:solidFill>
              </a:rPr>
              <a:t>Intel: 	MMX (MultiMedia eXtension), SSE1-4 (Streaming SIMD Extensions), AVX 	(Advanced Vector Extensions)</a:t>
            </a:r>
            <a:endParaRPr sz="1300">
              <a:solidFill>
                <a:schemeClr val="dk1"/>
              </a:solidFill>
            </a:endParaRPr>
          </a:p>
          <a:p>
            <a:pPr marL="0" lvl="0" indent="0" algn="l" rtl="0">
              <a:lnSpc>
                <a:spcPct val="100000"/>
              </a:lnSpc>
              <a:spcBef>
                <a:spcPts val="0"/>
              </a:spcBef>
              <a:spcAft>
                <a:spcPts val="0"/>
              </a:spcAft>
              <a:buNone/>
            </a:pPr>
            <a:endParaRPr sz="1300">
              <a:solidFill>
                <a:schemeClr val="dk1"/>
              </a:solidFill>
            </a:endParaRPr>
          </a:p>
          <a:p>
            <a:pPr marL="0" lvl="0" indent="0" algn="l" rtl="0">
              <a:lnSpc>
                <a:spcPct val="100000"/>
              </a:lnSpc>
              <a:spcBef>
                <a:spcPts val="0"/>
              </a:spcBef>
              <a:spcAft>
                <a:spcPts val="0"/>
              </a:spcAft>
              <a:buNone/>
            </a:pPr>
            <a:r>
              <a:rPr lang="en-US" sz="1300">
                <a:solidFill>
                  <a:schemeClr val="dk1"/>
                </a:solidFill>
              </a:rPr>
              <a:t>The code examples presented in this lecture will be targeted at SSE. SSE has had 4 revisions and the changes are noted in the slidess</a:t>
            </a:r>
            <a:endParaRPr/>
          </a:p>
        </p:txBody>
      </p:sp>
      <p:sp>
        <p:nvSpPr>
          <p:cNvPr id="113" name="Google Shape;113;g5f84ad02c6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f84ad02c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sz="1300">
                <a:solidFill>
                  <a:schemeClr val="dk1"/>
                </a:solidFill>
              </a:rPr>
              <a:t>To demonstrate these concepts, let’s simply takes two arrays of four floating point numbers and add them together. This is done by “sequentially” adding them together and assigning within the loop on lines 7-9.</a:t>
            </a:r>
            <a:endParaRPr sz="1300">
              <a:solidFill>
                <a:schemeClr val="dk1"/>
              </a:solidFill>
            </a:endParaRPr>
          </a:p>
          <a:p>
            <a:pPr marL="0" lvl="0" indent="0" algn="l" rtl="0">
              <a:lnSpc>
                <a:spcPct val="100000"/>
              </a:lnSpc>
              <a:spcBef>
                <a:spcPts val="60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600"/>
              </a:spcBef>
              <a:spcAft>
                <a:spcPts val="0"/>
              </a:spcAft>
              <a:buNone/>
            </a:pPr>
            <a:r>
              <a:rPr lang="en-US" sz="1300">
                <a:solidFill>
                  <a:schemeClr val="dk1"/>
                </a:solidFill>
              </a:rPr>
              <a:t>However, since level 3 optimisations have been selected, the compiler will notice that we are operating on 4-component vectors, and it will use SSE instructions to speed up the code. To get maximum throughput, we want four independent streams, running in parallel. You can also use APIs like OpenMP by placing directives </a:t>
            </a:r>
            <a:r>
              <a:rPr lang="en-US" sz="1300" i="1">
                <a:solidFill>
                  <a:schemeClr val="dk1"/>
                </a:solidFill>
              </a:rPr>
              <a:t>#pragma omp simd</a:t>
            </a:r>
            <a:r>
              <a:rPr lang="en-US" sz="1300">
                <a:solidFill>
                  <a:schemeClr val="dk1"/>
                </a:solidFill>
              </a:rPr>
              <a:t>.</a:t>
            </a:r>
            <a:endParaRPr sz="1300">
              <a:solidFill>
                <a:schemeClr val="dk1"/>
              </a:solidFill>
            </a:endParaRPr>
          </a:p>
          <a:p>
            <a:pPr marL="0" lvl="0" indent="0" algn="l" rtl="0">
              <a:lnSpc>
                <a:spcPct val="100000"/>
              </a:lnSpc>
              <a:spcBef>
                <a:spcPts val="600"/>
              </a:spcBef>
              <a:spcAft>
                <a:spcPts val="0"/>
              </a:spcAft>
              <a:buClr>
                <a:schemeClr val="dk1"/>
              </a:buClr>
              <a:buSzPts val="1100"/>
              <a:buFont typeface="Arial"/>
              <a:buNone/>
            </a:pPr>
            <a:endParaRPr sz="1300">
              <a:solidFill>
                <a:schemeClr val="dk1"/>
              </a:solidFill>
            </a:endParaRPr>
          </a:p>
          <a:p>
            <a:pPr marL="0" lvl="0" indent="0" algn="l" rtl="0">
              <a:lnSpc>
                <a:spcPct val="100000"/>
              </a:lnSpc>
              <a:spcBef>
                <a:spcPts val="600"/>
              </a:spcBef>
              <a:spcAft>
                <a:spcPts val="0"/>
              </a:spcAft>
              <a:buClr>
                <a:schemeClr val="dk1"/>
              </a:buClr>
              <a:buSzPts val="1100"/>
              <a:buFont typeface="Arial"/>
              <a:buNone/>
            </a:pPr>
            <a:r>
              <a:rPr lang="en-US" sz="1300">
                <a:solidFill>
                  <a:schemeClr val="dk1"/>
                </a:solidFill>
              </a:rPr>
              <a:t>However, life isn’t as simple as adding a flag to compilation or directive to code and getting performance gains of upwards of 4x. To leverage this compute potential, we can no longer rely on the compiler. Algorithms that exhibit extensive data parallelism benefit most from explicit SIMD programming.</a:t>
            </a:r>
            <a:endParaRPr sz="1300">
              <a:solidFill>
                <a:schemeClr val="dk1"/>
              </a:solidFill>
            </a:endParaRPr>
          </a:p>
          <a:p>
            <a:pPr marL="0" lvl="0" indent="0" algn="l" rtl="0">
              <a:lnSpc>
                <a:spcPct val="100000"/>
              </a:lnSpc>
              <a:spcBef>
                <a:spcPts val="600"/>
              </a:spcBef>
              <a:spcAft>
                <a:spcPts val="0"/>
              </a:spcAft>
              <a:buNone/>
            </a:pPr>
            <a:endParaRPr/>
          </a:p>
        </p:txBody>
      </p:sp>
      <p:sp>
        <p:nvSpPr>
          <p:cNvPr id="123" name="Google Shape;123;g5f84ad02c6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fa627d727_1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Here the programming for SIM D methods. The lower levels have higher control, but they are harder to code while the higher levels are easier to code and more portable, but it does not have greater control over the desired parallelisation result. We’ll discuss some of them today.</a:t>
            </a:r>
            <a:endParaRPr/>
          </a:p>
          <a:p>
            <a:pPr marL="0" lvl="0" indent="0" algn="l" rtl="0">
              <a:spcBef>
                <a:spcPts val="1200"/>
              </a:spcBef>
              <a:spcAft>
                <a:spcPts val="0"/>
              </a:spcAft>
              <a:buNone/>
            </a:pPr>
            <a:endParaRPr/>
          </a:p>
        </p:txBody>
      </p:sp>
      <p:sp>
        <p:nvSpPr>
          <p:cNvPr id="139" name="Google Shape;139;g5fa627d727_15_6: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fa627d727_1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Here’s Assembly SSE instructions. In SSE, we would use xmm register to store data. It is 128 bit wide.</a:t>
            </a:r>
            <a:endParaRPr/>
          </a:p>
          <a:p>
            <a:pPr marL="0" lvl="0" indent="0" algn="l" rtl="0">
              <a:lnSpc>
                <a:spcPct val="115000"/>
              </a:lnSpc>
              <a:spcBef>
                <a:spcPts val="1200"/>
              </a:spcBef>
              <a:spcAft>
                <a:spcPts val="0"/>
              </a:spcAft>
              <a:buClr>
                <a:schemeClr val="dk1"/>
              </a:buClr>
              <a:buSzPts val="1100"/>
              <a:buFont typeface="Arial"/>
              <a:buNone/>
            </a:pPr>
            <a:r>
              <a:rPr lang="en-US"/>
              <a:t>For example, here we have 2 vectors x and y. In scalar assembly, we need to perform a move, add, move instruction for each of the element resulting in a total of 12 instructions. </a:t>
            </a:r>
            <a:endParaRPr/>
          </a:p>
          <a:p>
            <a:pPr marL="0" lvl="0" indent="0" algn="l" rtl="0">
              <a:lnSpc>
                <a:spcPct val="115000"/>
              </a:lnSpc>
              <a:spcBef>
                <a:spcPts val="1200"/>
              </a:spcBef>
              <a:spcAft>
                <a:spcPts val="0"/>
              </a:spcAft>
              <a:buClr>
                <a:schemeClr val="dk1"/>
              </a:buClr>
              <a:buSzPts val="1100"/>
              <a:buFont typeface="Arial"/>
              <a:buNone/>
            </a:pPr>
            <a:r>
              <a:rPr lang="en-US"/>
              <a:t>The same operations can be applied to the 4 elements of each vector at the same time using assembly sse, consequently it will only generate 3 instructions, instead of 12 instructions.</a:t>
            </a:r>
            <a:endParaRPr/>
          </a:p>
          <a:p>
            <a:pPr marL="0" lvl="0" indent="0" algn="l" rtl="0">
              <a:spcBef>
                <a:spcPts val="1200"/>
              </a:spcBef>
              <a:spcAft>
                <a:spcPts val="0"/>
              </a:spcAft>
              <a:buNone/>
            </a:pPr>
            <a:endParaRPr/>
          </a:p>
        </p:txBody>
      </p:sp>
      <p:sp>
        <p:nvSpPr>
          <p:cNvPr id="152" name="Google Shape;152;g5fa627d727_15_18: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fa627d727_1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Vector Data Type. As an example, we will convert the </a:t>
            </a:r>
            <a:r>
              <a:rPr lang="en-US">
                <a:solidFill>
                  <a:schemeClr val="dk1"/>
                </a:solidFill>
              </a:rPr>
              <a:t>previous code to add elements in a matrix using vector data types.</a:t>
            </a:r>
            <a:endParaRPr/>
          </a:p>
          <a:p>
            <a:pPr marL="0" lvl="0" indent="0" algn="l" rtl="0">
              <a:lnSpc>
                <a:spcPct val="115000"/>
              </a:lnSpc>
              <a:spcBef>
                <a:spcPts val="1200"/>
              </a:spcBef>
              <a:spcAft>
                <a:spcPts val="0"/>
              </a:spcAft>
              <a:buClr>
                <a:schemeClr val="dk1"/>
              </a:buClr>
              <a:buSzPts val="1100"/>
              <a:buFont typeface="Arial"/>
              <a:buNone/>
            </a:pPr>
            <a:r>
              <a:rPr lang="en-US"/>
              <a:t>To do this, we define vector4f as vector of type float variables that occupies 16 bytes (128 bits) of contiguous memory.</a:t>
            </a:r>
            <a:endParaRPr/>
          </a:p>
          <a:p>
            <a:pPr marL="0" lvl="0" indent="0" algn="l" rtl="0">
              <a:lnSpc>
                <a:spcPct val="115000"/>
              </a:lnSpc>
              <a:spcBef>
                <a:spcPts val="1200"/>
              </a:spcBef>
              <a:spcAft>
                <a:spcPts val="0"/>
              </a:spcAft>
              <a:buClr>
                <a:schemeClr val="dk1"/>
              </a:buClr>
              <a:buSzPts val="1100"/>
              <a:buFont typeface="Arial"/>
              <a:buNone/>
            </a:pPr>
            <a:r>
              <a:rPr lang="en-US"/>
              <a:t>On line 7, we assign array of 4 elements directly to the variable vector4f, and on line 8 we cast the vector that we’re going to sum as vector4f.</a:t>
            </a:r>
            <a:endParaRPr/>
          </a:p>
          <a:p>
            <a:pPr marL="0" lvl="0" indent="0" algn="l" rtl="0">
              <a:lnSpc>
                <a:spcPct val="115000"/>
              </a:lnSpc>
              <a:spcBef>
                <a:spcPts val="1200"/>
              </a:spcBef>
              <a:spcAft>
                <a:spcPts val="0"/>
              </a:spcAft>
              <a:buClr>
                <a:schemeClr val="dk1"/>
              </a:buClr>
              <a:buSzPts val="1100"/>
              <a:buFont typeface="Arial"/>
              <a:buNone/>
            </a:pPr>
            <a:r>
              <a:rPr lang="en-US"/>
              <a:t>Inside the for loop, we add every 4 elements of the input vector with 4 elements inside vector4f variable vectorHold, that has the initial value of zeros</a:t>
            </a:r>
            <a:endParaRPr/>
          </a:p>
          <a:p>
            <a:pPr marL="0" lvl="0" indent="0" algn="l" rtl="0">
              <a:lnSpc>
                <a:spcPct val="115000"/>
              </a:lnSpc>
              <a:spcBef>
                <a:spcPts val="1200"/>
              </a:spcBef>
              <a:spcAft>
                <a:spcPts val="0"/>
              </a:spcAft>
              <a:buClr>
                <a:schemeClr val="dk1"/>
              </a:buClr>
              <a:buSzPts val="1100"/>
              <a:buFont typeface="Arial"/>
              <a:buNone/>
            </a:pPr>
            <a:r>
              <a:rPr lang="en-US"/>
              <a:t>Then the for loop will increment by 4 and repeat the process again until the condition has passed.</a:t>
            </a:r>
            <a:endParaRPr/>
          </a:p>
          <a:p>
            <a:pPr marL="0" lvl="0" indent="0" algn="l" rtl="0">
              <a:lnSpc>
                <a:spcPct val="115000"/>
              </a:lnSpc>
              <a:spcBef>
                <a:spcPts val="1200"/>
              </a:spcBef>
              <a:spcAft>
                <a:spcPts val="0"/>
              </a:spcAft>
              <a:buClr>
                <a:schemeClr val="dk1"/>
              </a:buClr>
              <a:buSzPts val="1100"/>
              <a:buFont typeface="Arial"/>
              <a:buNone/>
            </a:pPr>
            <a:r>
              <a:rPr lang="en-US"/>
              <a:t>After that in the line 15, we add each element of vectorHold which stores the sum of elements up to this point, then add the rest of the elements.</a:t>
            </a:r>
            <a:endParaRPr/>
          </a:p>
          <a:p>
            <a:pPr marL="0" lvl="0" indent="0" algn="l" rtl="0">
              <a:spcBef>
                <a:spcPts val="1200"/>
              </a:spcBef>
              <a:spcAft>
                <a:spcPts val="0"/>
              </a:spcAft>
              <a:buNone/>
            </a:pPr>
            <a:endParaRPr/>
          </a:p>
        </p:txBody>
      </p:sp>
      <p:sp>
        <p:nvSpPr>
          <p:cNvPr id="177" name="Google Shape;177;g5fa627d727_15_41:notes"/>
          <p:cNvSpPr>
            <a:spLocks noGrp="1" noRot="1" noChangeAspect="1"/>
          </p:cNvSpPr>
          <p:nvPr>
            <p:ph type="sldImg" idx="2"/>
          </p:nvPr>
        </p:nvSpPr>
        <p:spPr>
          <a:xfrm>
            <a:off x="1143213"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effectLst>
            <a:reflection dist="38100" dir="5400000" fadeDir="5400012" sy="-100000" algn="bl" rotWithShape="0"/>
          </a:effectLst>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68300" y="383477"/>
            <a:ext cx="6629400" cy="1596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68300" y="2234355"/>
            <a:ext cx="6629400" cy="6319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368300" y="8875350"/>
            <a:ext cx="1718700" cy="509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2516717" y="8875350"/>
            <a:ext cx="2332500" cy="5097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5278967" y="8875350"/>
            <a:ext cx="1718700" cy="5097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software.intel.com/sites/landingpage/IntrinsicsGui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github.com/lachlankuhr/simd-resources"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61" name="Google Shape;61;p14"/>
          <p:cNvSpPr txBox="1">
            <a:spLocks noGrp="1"/>
          </p:cNvSpPr>
          <p:nvPr>
            <p:ph type="ctrTitle"/>
          </p:nvPr>
        </p:nvSpPr>
        <p:spPr>
          <a:xfrm>
            <a:off x="0" y="-28025"/>
            <a:ext cx="9077700" cy="148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latin typeface="Arial"/>
                <a:ea typeface="Arial"/>
                <a:cs typeface="Arial"/>
                <a:sym typeface="Arial"/>
              </a:rPr>
              <a:t>Single Instruction, Multiple Data </a:t>
            </a:r>
            <a:endParaRPr sz="3609" b="1">
              <a:solidFill>
                <a:srgbClr val="103566"/>
              </a:solidFill>
              <a:latin typeface="Arial"/>
              <a:ea typeface="Arial"/>
              <a:cs typeface="Arial"/>
              <a:sym typeface="Arial"/>
            </a:endParaRPr>
          </a:p>
          <a:p>
            <a:pPr marL="0" lvl="0" indent="0" algn="ctr" rtl="0">
              <a:spcBef>
                <a:spcPts val="0"/>
              </a:spcBef>
              <a:spcAft>
                <a:spcPts val="0"/>
              </a:spcAft>
              <a:buClr>
                <a:srgbClr val="103566"/>
              </a:buClr>
              <a:buSzPts val="3609"/>
              <a:buFont typeface="Arial"/>
              <a:buNone/>
            </a:pPr>
            <a:r>
              <a:rPr lang="en-US" sz="3609" b="1">
                <a:solidFill>
                  <a:srgbClr val="103566"/>
                </a:solidFill>
                <a:latin typeface="Arial"/>
                <a:ea typeface="Arial"/>
                <a:cs typeface="Arial"/>
                <a:sym typeface="Arial"/>
              </a:rPr>
              <a:t>(SIMD)</a:t>
            </a:r>
            <a:endParaRPr sz="3609" b="1">
              <a:solidFill>
                <a:srgbClr val="103566"/>
              </a:solidFill>
              <a:latin typeface="Arial"/>
              <a:ea typeface="Arial"/>
              <a:cs typeface="Arial"/>
              <a:sym typeface="Arial"/>
            </a:endParaRPr>
          </a:p>
        </p:txBody>
      </p:sp>
      <p:sp>
        <p:nvSpPr>
          <p:cNvPr id="62" name="Google Shape;62;p14"/>
          <p:cNvSpPr txBox="1">
            <a:spLocks noGrp="1"/>
          </p:cNvSpPr>
          <p:nvPr>
            <p:ph type="subTitle" idx="1"/>
          </p:nvPr>
        </p:nvSpPr>
        <p:spPr>
          <a:xfrm>
            <a:off x="-26900" y="5011425"/>
            <a:ext cx="9144000" cy="750900"/>
          </a:xfrm>
          <a:prstGeom prst="rect">
            <a:avLst/>
          </a:prstGeom>
          <a:noFill/>
          <a:ln>
            <a:noFill/>
          </a:ln>
        </p:spPr>
        <p:txBody>
          <a:bodyPr spcFirstLastPara="1" wrap="square" lIns="91425" tIns="45700" rIns="91425" bIns="45700" anchor="t" anchorCtr="0">
            <a:noAutofit/>
          </a:bodyPr>
          <a:lstStyle/>
          <a:p>
            <a:pPr marL="342900" lvl="0" indent="-165417" algn="ctr" rtl="0">
              <a:spcBef>
                <a:spcPts val="559"/>
              </a:spcBef>
              <a:spcAft>
                <a:spcPts val="0"/>
              </a:spcAft>
              <a:buClr>
                <a:srgbClr val="103566"/>
              </a:buClr>
              <a:buSzPts val="1800"/>
              <a:buNone/>
            </a:pPr>
            <a:r>
              <a:rPr lang="en-US" sz="1800" i="1">
                <a:solidFill>
                  <a:srgbClr val="103566"/>
                </a:solidFill>
                <a:latin typeface="Arial"/>
                <a:ea typeface="Arial"/>
                <a:cs typeface="Arial"/>
                <a:sym typeface="Arial"/>
              </a:rPr>
              <a:t>Lachlan Kuhr - n9767151</a:t>
            </a:r>
            <a:r>
              <a:rPr lang="en-US" sz="1800" i="1">
                <a:solidFill>
                  <a:srgbClr val="103566"/>
                </a:solidFill>
              </a:rPr>
              <a:t> &amp;</a:t>
            </a:r>
            <a:r>
              <a:rPr lang="en-US" sz="1800" i="1">
                <a:solidFill>
                  <a:srgbClr val="103566"/>
                </a:solidFill>
                <a:latin typeface="Arial"/>
                <a:ea typeface="Arial"/>
                <a:cs typeface="Arial"/>
                <a:sym typeface="Arial"/>
              </a:rPr>
              <a:t> </a:t>
            </a:r>
            <a:endParaRPr sz="1800" i="1">
              <a:solidFill>
                <a:srgbClr val="103566"/>
              </a:solidFill>
              <a:latin typeface="Arial"/>
              <a:ea typeface="Arial"/>
              <a:cs typeface="Arial"/>
              <a:sym typeface="Arial"/>
            </a:endParaRPr>
          </a:p>
          <a:p>
            <a:pPr marL="342900" lvl="0" indent="-165417" algn="ctr" rtl="0">
              <a:spcBef>
                <a:spcPts val="559"/>
              </a:spcBef>
              <a:spcAft>
                <a:spcPts val="0"/>
              </a:spcAft>
              <a:buClr>
                <a:srgbClr val="103566"/>
              </a:buClr>
              <a:buSzPts val="1800"/>
              <a:buFont typeface="Arial"/>
              <a:buNone/>
            </a:pPr>
            <a:r>
              <a:rPr lang="en-US" sz="1800" i="1">
                <a:solidFill>
                  <a:srgbClr val="103566"/>
                </a:solidFill>
                <a:latin typeface="Arial"/>
                <a:ea typeface="Arial"/>
                <a:cs typeface="Arial"/>
                <a:sym typeface="Arial"/>
              </a:rPr>
              <a:t>Dhamar Haryadi - n10091769</a:t>
            </a:r>
            <a:endParaRPr sz="1800" i="1">
              <a:solidFill>
                <a:srgbClr val="103566"/>
              </a:solidFill>
              <a:latin typeface="Arial"/>
              <a:ea typeface="Arial"/>
              <a:cs typeface="Arial"/>
              <a:sym typeface="Arial"/>
            </a:endParaRPr>
          </a:p>
        </p:txBody>
      </p:sp>
      <p:sp>
        <p:nvSpPr>
          <p:cNvPr id="63" name="Google Shape;63;p14"/>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14"/>
          <p:cNvSpPr txBox="1">
            <a:spLocks noGrp="1"/>
          </p:cNvSpPr>
          <p:nvPr>
            <p:ph type="body" idx="4294967295"/>
          </p:nvPr>
        </p:nvSpPr>
        <p:spPr>
          <a:xfrm>
            <a:off x="3655488" y="59477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65" name="Google Shape;65;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66" name="Google Shape;66;p14"/>
          <p:cNvPicPr preferRelativeResize="0"/>
          <p:nvPr/>
        </p:nvPicPr>
        <p:blipFill>
          <a:blip r:embed="rId4">
            <a:alphaModFix/>
          </a:blip>
          <a:stretch>
            <a:fillRect/>
          </a:stretch>
        </p:blipFill>
        <p:spPr>
          <a:xfrm>
            <a:off x="3302650" y="2000564"/>
            <a:ext cx="2703700" cy="2777425"/>
          </a:xfrm>
          <a:prstGeom prst="rect">
            <a:avLst/>
          </a:prstGeom>
          <a:noFill/>
          <a:ln>
            <a:noFill/>
          </a:ln>
        </p:spPr>
      </p:pic>
      <p:sp>
        <p:nvSpPr>
          <p:cNvPr id="67" name="Google Shape;67;p14"/>
          <p:cNvSpPr txBox="1">
            <a:spLocks noGrp="1"/>
          </p:cNvSpPr>
          <p:nvPr>
            <p:ph type="subTitle" idx="1"/>
          </p:nvPr>
        </p:nvSpPr>
        <p:spPr>
          <a:xfrm>
            <a:off x="0" y="1246325"/>
            <a:ext cx="9144000" cy="750900"/>
          </a:xfrm>
          <a:prstGeom prst="rect">
            <a:avLst/>
          </a:prstGeom>
          <a:noFill/>
          <a:ln>
            <a:noFill/>
          </a:ln>
        </p:spPr>
        <p:txBody>
          <a:bodyPr spcFirstLastPara="1" wrap="square" lIns="91425" tIns="45700" rIns="91425" bIns="45700" anchor="t" anchorCtr="0">
            <a:noAutofit/>
          </a:bodyPr>
          <a:lstStyle/>
          <a:p>
            <a:pPr marL="342900" lvl="0" indent="-165417" algn="ctr" rtl="0">
              <a:spcBef>
                <a:spcPts val="559"/>
              </a:spcBef>
              <a:spcAft>
                <a:spcPts val="0"/>
              </a:spcAft>
              <a:buClr>
                <a:srgbClr val="103566"/>
              </a:buClr>
              <a:buSzPts val="2400"/>
              <a:buFont typeface="Arial"/>
              <a:buNone/>
            </a:pPr>
            <a:r>
              <a:rPr lang="en-US" sz="2400" i="1">
                <a:solidFill>
                  <a:srgbClr val="103566"/>
                </a:solidFill>
              </a:rPr>
              <a:t>From Concept to Code</a:t>
            </a:r>
            <a:endParaRPr sz="2400" i="1">
              <a:solidFill>
                <a:srgbClr val="1035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3"/>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95" name="Google Shape;195;p23"/>
          <p:cNvSpPr txBox="1">
            <a:spLocks noGrp="1"/>
          </p:cNvSpPr>
          <p:nvPr>
            <p:ph type="title"/>
          </p:nvPr>
        </p:nvSpPr>
        <p:spPr>
          <a:xfrm>
            <a:off x="311700" y="136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SIMD Intrinsics</a:t>
            </a:r>
            <a:endParaRPr sz="3609" b="1">
              <a:solidFill>
                <a:srgbClr val="103566"/>
              </a:solidFill>
              <a:latin typeface="Arial"/>
              <a:ea typeface="Arial"/>
              <a:cs typeface="Arial"/>
              <a:sym typeface="Arial"/>
            </a:endParaRPr>
          </a:p>
        </p:txBody>
      </p:sp>
      <p:sp>
        <p:nvSpPr>
          <p:cNvPr id="196" name="Google Shape;196;p23"/>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98" name="Google Shape;198;p23"/>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199" name="Google Shape;199;p23"/>
          <p:cNvSpPr txBox="1"/>
          <p:nvPr/>
        </p:nvSpPr>
        <p:spPr>
          <a:xfrm>
            <a:off x="3461050" y="5319750"/>
            <a:ext cx="4610100" cy="1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3"/>
          <p:cNvSpPr txBox="1"/>
          <p:nvPr/>
        </p:nvSpPr>
        <p:spPr>
          <a:xfrm>
            <a:off x="311700" y="1447750"/>
            <a:ext cx="3814800" cy="3999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103566"/>
              </a:buClr>
              <a:buSzPts val="2400"/>
              <a:buFont typeface="Arial"/>
              <a:buChar char="●"/>
            </a:pPr>
            <a:r>
              <a:rPr lang="en-US" sz="2400">
                <a:solidFill>
                  <a:srgbClr val="103566"/>
                </a:solidFill>
              </a:rPr>
              <a:t>SIMD Intrinsics are </a:t>
            </a:r>
            <a:r>
              <a:rPr lang="en-US" sz="2400" b="1">
                <a:solidFill>
                  <a:srgbClr val="103566"/>
                </a:solidFill>
              </a:rPr>
              <a:t>compiler independent </a:t>
            </a:r>
            <a:r>
              <a:rPr lang="en-US" sz="2400">
                <a:solidFill>
                  <a:srgbClr val="103566"/>
                </a:solidFill>
              </a:rPr>
              <a:t>but </a:t>
            </a:r>
            <a:r>
              <a:rPr lang="en-US" sz="2400" b="1">
                <a:solidFill>
                  <a:srgbClr val="103566"/>
                </a:solidFill>
              </a:rPr>
              <a:t>platform dependent.</a:t>
            </a:r>
            <a:endParaRPr sz="2400" b="1">
              <a:solidFill>
                <a:srgbClr val="103566"/>
              </a:solidFill>
            </a:endParaRPr>
          </a:p>
          <a:p>
            <a:pPr marL="457200" lvl="0" indent="-381000" algn="l" rtl="0">
              <a:lnSpc>
                <a:spcPct val="108000"/>
              </a:lnSpc>
              <a:spcBef>
                <a:spcPts val="0"/>
              </a:spcBef>
              <a:spcAft>
                <a:spcPts val="0"/>
              </a:spcAft>
              <a:buClr>
                <a:srgbClr val="103566"/>
              </a:buClr>
              <a:buSzPts val="2400"/>
              <a:buChar char="●"/>
            </a:pPr>
            <a:r>
              <a:rPr lang="en-US" sz="2400">
                <a:solidFill>
                  <a:srgbClr val="103566"/>
                </a:solidFill>
              </a:rPr>
              <a:t>Each function has its corresponding assembly SIMD instruction.</a:t>
            </a:r>
            <a:endParaRPr sz="2400">
              <a:solidFill>
                <a:srgbClr val="103566"/>
              </a:solidFill>
            </a:endParaRPr>
          </a:p>
          <a:p>
            <a:pPr marL="457200" lvl="0" indent="0" algn="l" rtl="0">
              <a:spcBef>
                <a:spcPts val="800"/>
              </a:spcBef>
              <a:spcAft>
                <a:spcPts val="0"/>
              </a:spcAft>
              <a:buNone/>
            </a:pPr>
            <a:endParaRPr sz="2400">
              <a:solidFill>
                <a:srgbClr val="103566"/>
              </a:solidFill>
            </a:endParaRPr>
          </a:p>
        </p:txBody>
      </p:sp>
      <p:sp>
        <p:nvSpPr>
          <p:cNvPr id="201" name="Google Shape;201;p23"/>
          <p:cNvSpPr txBox="1"/>
          <p:nvPr/>
        </p:nvSpPr>
        <p:spPr>
          <a:xfrm>
            <a:off x="4216075" y="825467"/>
            <a:ext cx="3915600" cy="95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i="1">
                <a:solidFill>
                  <a:srgbClr val="103566"/>
                </a:solidFill>
              </a:rPr>
              <a:t>SIMD SSE Assembly Instruction Examples</a:t>
            </a:r>
            <a:endParaRPr>
              <a:solidFill>
                <a:schemeClr val="dk1"/>
              </a:solidFill>
            </a:endParaRPr>
          </a:p>
        </p:txBody>
      </p:sp>
      <p:graphicFrame>
        <p:nvGraphicFramePr>
          <p:cNvPr id="202" name="Google Shape;202;p23"/>
          <p:cNvGraphicFramePr/>
          <p:nvPr/>
        </p:nvGraphicFramePr>
        <p:xfrm>
          <a:off x="4848300" y="1751492"/>
          <a:ext cx="3624150" cy="2666800"/>
        </p:xfrm>
        <a:graphic>
          <a:graphicData uri="http://schemas.openxmlformats.org/drawingml/2006/table">
            <a:tbl>
              <a:tblPr>
                <a:noFill/>
                <a:tableStyleId>{8C6952EB-AC27-4543-B8B9-AC0BF81E5311}</a:tableStyleId>
              </a:tblPr>
              <a:tblGrid>
                <a:gridCol w="1672450">
                  <a:extLst>
                    <a:ext uri="{9D8B030D-6E8A-4147-A177-3AD203B41FA5}">
                      <a16:colId xmlns:a16="http://schemas.microsoft.com/office/drawing/2014/main" val="20000"/>
                    </a:ext>
                  </a:extLst>
                </a:gridCol>
                <a:gridCol w="1951700">
                  <a:extLst>
                    <a:ext uri="{9D8B030D-6E8A-4147-A177-3AD203B41FA5}">
                      <a16:colId xmlns:a16="http://schemas.microsoft.com/office/drawing/2014/main" val="20001"/>
                    </a:ext>
                  </a:extLst>
                </a:gridCol>
              </a:tblGrid>
              <a:tr h="272000">
                <a:tc>
                  <a:txBody>
                    <a:bodyPr/>
                    <a:lstStyle/>
                    <a:p>
                      <a:pPr marL="0" lvl="0" indent="0" algn="l" rtl="0">
                        <a:spcBef>
                          <a:spcPts val="0"/>
                        </a:spcBef>
                        <a:spcAft>
                          <a:spcPts val="0"/>
                        </a:spcAft>
                        <a:buNone/>
                      </a:pPr>
                      <a:r>
                        <a:rPr lang="en-US" sz="1900">
                          <a:solidFill>
                            <a:srgbClr val="103566"/>
                          </a:solidFill>
                        </a:rPr>
                        <a:t>Assembly</a:t>
                      </a:r>
                      <a:endParaRPr sz="1900">
                        <a:solidFill>
                          <a:srgbClr val="103566"/>
                        </a:solidFill>
                      </a:endParaRPr>
                    </a:p>
                  </a:txBody>
                  <a:tcPr marL="91425" marR="91425" marT="121900" marB="121900">
                    <a:solidFill>
                      <a:schemeClr val="accent1"/>
                    </a:solidFill>
                  </a:tcPr>
                </a:tc>
                <a:tc>
                  <a:txBody>
                    <a:bodyPr/>
                    <a:lstStyle/>
                    <a:p>
                      <a:pPr marL="0" lvl="0" indent="0" algn="l" rtl="0">
                        <a:spcBef>
                          <a:spcPts val="0"/>
                        </a:spcBef>
                        <a:spcAft>
                          <a:spcPts val="0"/>
                        </a:spcAft>
                        <a:buClr>
                          <a:schemeClr val="dk1"/>
                        </a:buClr>
                        <a:buSzPts val="1500"/>
                        <a:buFont typeface="Arial"/>
                        <a:buNone/>
                      </a:pPr>
                      <a:r>
                        <a:rPr lang="en-US" sz="1900">
                          <a:solidFill>
                            <a:srgbClr val="103566"/>
                          </a:solidFill>
                        </a:rPr>
                        <a:t>Intrinsic</a:t>
                      </a:r>
                      <a:endParaRPr sz="1900">
                        <a:solidFill>
                          <a:srgbClr val="103566"/>
                        </a:solidFill>
                        <a:highlight>
                          <a:srgbClr val="FFFFFF"/>
                        </a:highlight>
                      </a:endParaRPr>
                    </a:p>
                  </a:txBody>
                  <a:tcPr marL="91425" marR="91425" marT="121900" marB="121900">
                    <a:solidFill>
                      <a:schemeClr val="accent1"/>
                    </a:solidFill>
                  </a:tcPr>
                </a:tc>
                <a:extLst>
                  <a:ext uri="{0D108BD9-81ED-4DB2-BD59-A6C34878D82A}">
                    <a16:rowId xmlns:a16="http://schemas.microsoft.com/office/drawing/2014/main" val="10000"/>
                  </a:ext>
                </a:extLst>
              </a:tr>
              <a:tr h="272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movaps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900">
                          <a:solidFill>
                            <a:srgbClr val="103566"/>
                          </a:solidFill>
                          <a:highlight>
                            <a:srgbClr val="FFFFFF"/>
                          </a:highlight>
                          <a:latin typeface="Courier New"/>
                          <a:ea typeface="Courier New"/>
                          <a:cs typeface="Courier New"/>
                          <a:sym typeface="Courier New"/>
                        </a:rPr>
                        <a:t>_mm_load_ps</a:t>
                      </a:r>
                      <a:endParaRPr sz="1900">
                        <a:solidFill>
                          <a:srgbClr val="103566"/>
                        </a:solidFill>
                        <a:latin typeface="Courier New"/>
                        <a:ea typeface="Courier New"/>
                        <a:cs typeface="Courier New"/>
                        <a:sym typeface="Courier New"/>
                      </a:endParaRPr>
                    </a:p>
                  </a:txBody>
                  <a:tcPr marL="91425" marR="91425" marT="121900" marB="121900"/>
                </a:tc>
                <a:extLst>
                  <a:ext uri="{0D108BD9-81ED-4DB2-BD59-A6C34878D82A}">
                    <a16:rowId xmlns:a16="http://schemas.microsoft.com/office/drawing/2014/main" val="10001"/>
                  </a:ext>
                </a:extLst>
              </a:tr>
              <a:tr h="272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addps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900">
                          <a:solidFill>
                            <a:srgbClr val="103566"/>
                          </a:solidFill>
                          <a:highlight>
                            <a:srgbClr val="FFFFFF"/>
                          </a:highlight>
                          <a:latin typeface="Courier New"/>
                          <a:ea typeface="Courier New"/>
                          <a:cs typeface="Courier New"/>
                          <a:sym typeface="Courier New"/>
                        </a:rPr>
                        <a:t>_mm_add_ps</a:t>
                      </a:r>
                      <a:endParaRPr sz="1900">
                        <a:solidFill>
                          <a:srgbClr val="103566"/>
                        </a:solidFill>
                      </a:endParaRPr>
                    </a:p>
                  </a:txBody>
                  <a:tcPr marL="91425" marR="91425" marT="121900" marB="121900"/>
                </a:tc>
                <a:extLst>
                  <a:ext uri="{0D108BD9-81ED-4DB2-BD59-A6C34878D82A}">
                    <a16:rowId xmlns:a16="http://schemas.microsoft.com/office/drawing/2014/main" val="10002"/>
                  </a:ext>
                </a:extLst>
              </a:tr>
              <a:tr h="272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divps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900">
                          <a:solidFill>
                            <a:srgbClr val="103566"/>
                          </a:solidFill>
                          <a:highlight>
                            <a:srgbClr val="FFFFFF"/>
                          </a:highlight>
                          <a:latin typeface="Courier New"/>
                          <a:ea typeface="Courier New"/>
                          <a:cs typeface="Courier New"/>
                          <a:sym typeface="Courier New"/>
                        </a:rPr>
                        <a:t>_mm_div_ps</a:t>
                      </a:r>
                      <a:endParaRPr sz="1900">
                        <a:solidFill>
                          <a:srgbClr val="103566"/>
                        </a:solidFill>
                      </a:endParaRPr>
                    </a:p>
                  </a:txBody>
                  <a:tcPr marL="91425" marR="91425" marT="121900" marB="121900"/>
                </a:tc>
                <a:extLst>
                  <a:ext uri="{0D108BD9-81ED-4DB2-BD59-A6C34878D82A}">
                    <a16:rowId xmlns:a16="http://schemas.microsoft.com/office/drawing/2014/main" val="10003"/>
                  </a:ext>
                </a:extLst>
              </a:tr>
              <a:tr h="272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mulps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900">
                          <a:solidFill>
                            <a:srgbClr val="103566"/>
                          </a:solidFill>
                          <a:highlight>
                            <a:srgbClr val="FFFFFF"/>
                          </a:highlight>
                          <a:latin typeface="Courier New"/>
                          <a:ea typeface="Courier New"/>
                          <a:cs typeface="Courier New"/>
                          <a:sym typeface="Courier New"/>
                        </a:rPr>
                        <a:t>_mm_mul_ps</a:t>
                      </a:r>
                      <a:endParaRPr sz="1900">
                        <a:solidFill>
                          <a:srgbClr val="103566"/>
                        </a:solidFill>
                      </a:endParaRPr>
                    </a:p>
                  </a:txBody>
                  <a:tcPr marL="91425" marR="91425" marT="121900" marB="121900"/>
                </a:tc>
                <a:extLst>
                  <a:ext uri="{0D108BD9-81ED-4DB2-BD59-A6C34878D82A}">
                    <a16:rowId xmlns:a16="http://schemas.microsoft.com/office/drawing/2014/main" val="10004"/>
                  </a:ext>
                </a:extLst>
              </a:tr>
            </a:tbl>
          </a:graphicData>
        </a:graphic>
      </p:graphicFrame>
      <p:sp>
        <p:nvSpPr>
          <p:cNvPr id="203" name="Google Shape;203;p23"/>
          <p:cNvSpPr txBox="1"/>
          <p:nvPr/>
        </p:nvSpPr>
        <p:spPr>
          <a:xfrm>
            <a:off x="4574375" y="4766767"/>
            <a:ext cx="4312500" cy="11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103566"/>
                </a:solidFill>
              </a:rPr>
              <a:t>See all intrinsics available here : </a:t>
            </a:r>
            <a:endParaRPr>
              <a:solidFill>
                <a:srgbClr val="103566"/>
              </a:solidFill>
            </a:endParaRPr>
          </a:p>
          <a:p>
            <a:pPr marL="0" lvl="0" indent="0" algn="l" rtl="0">
              <a:spcBef>
                <a:spcPts val="0"/>
              </a:spcBef>
              <a:spcAft>
                <a:spcPts val="0"/>
              </a:spcAft>
              <a:buNone/>
            </a:pPr>
            <a:r>
              <a:rPr lang="en-US" sz="1100" u="sng">
                <a:solidFill>
                  <a:schemeClr val="hlink"/>
                </a:solidFill>
                <a:hlinkClick r:id="rId4"/>
              </a:rPr>
              <a:t>https://software.intel.com/sites/landingpage/IntrinsicsGuide/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4"/>
          <p:cNvPicPr preferRelativeResize="0"/>
          <p:nvPr/>
        </p:nvPicPr>
        <p:blipFill>
          <a:blip r:embed="rId3">
            <a:alphaModFix/>
          </a:blip>
          <a:stretch>
            <a:fillRect/>
          </a:stretch>
        </p:blipFill>
        <p:spPr>
          <a:xfrm>
            <a:off x="0" y="1107086"/>
            <a:ext cx="5734050" cy="4643850"/>
          </a:xfrm>
          <a:prstGeom prst="rect">
            <a:avLst/>
          </a:prstGeom>
          <a:noFill/>
          <a:ln>
            <a:noFill/>
          </a:ln>
        </p:spPr>
      </p:pic>
      <p:pic>
        <p:nvPicPr>
          <p:cNvPr id="209" name="Google Shape;209;p24"/>
          <p:cNvPicPr preferRelativeResize="0"/>
          <p:nvPr/>
        </p:nvPicPr>
        <p:blipFill rotWithShape="1">
          <a:blip r:embed="rId4">
            <a:alphaModFix/>
          </a:blip>
          <a:srcRect t="87427"/>
          <a:stretch/>
        </p:blipFill>
        <p:spPr>
          <a:xfrm>
            <a:off x="0" y="5995750"/>
            <a:ext cx="9144000" cy="862250"/>
          </a:xfrm>
          <a:prstGeom prst="rect">
            <a:avLst/>
          </a:prstGeom>
          <a:noFill/>
          <a:ln>
            <a:noFill/>
          </a:ln>
        </p:spPr>
      </p:pic>
      <p:sp>
        <p:nvSpPr>
          <p:cNvPr id="210" name="Google Shape;210;p24"/>
          <p:cNvSpPr txBox="1">
            <a:spLocks noGrp="1"/>
          </p:cNvSpPr>
          <p:nvPr>
            <p:ph type="title"/>
          </p:nvPr>
        </p:nvSpPr>
        <p:spPr>
          <a:xfrm>
            <a:off x="311700" y="242333"/>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Sum of Elements in a Matrix using Intrinsic</a:t>
            </a:r>
            <a:endParaRPr sz="3609" b="1">
              <a:solidFill>
                <a:srgbClr val="103566"/>
              </a:solidFill>
              <a:latin typeface="Arial"/>
              <a:ea typeface="Arial"/>
              <a:cs typeface="Arial"/>
              <a:sym typeface="Arial"/>
            </a:endParaRPr>
          </a:p>
        </p:txBody>
      </p:sp>
      <p:sp>
        <p:nvSpPr>
          <p:cNvPr id="211" name="Google Shape;211;p24"/>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2" name="Google Shape;212;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3" name="Google Shape;213;p24"/>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214" name="Google Shape;214;p24"/>
          <p:cNvSpPr txBox="1"/>
          <p:nvPr/>
        </p:nvSpPr>
        <p:spPr>
          <a:xfrm>
            <a:off x="3461050" y="5319750"/>
            <a:ext cx="4610100" cy="1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4"/>
          <p:cNvSpPr txBox="1"/>
          <p:nvPr/>
        </p:nvSpPr>
        <p:spPr>
          <a:xfrm>
            <a:off x="4785800" y="1831225"/>
            <a:ext cx="4046400" cy="5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4"/>
          <p:cNvSpPr txBox="1"/>
          <p:nvPr/>
        </p:nvSpPr>
        <p:spPr>
          <a:xfrm>
            <a:off x="5071950" y="1983400"/>
            <a:ext cx="3177300" cy="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4"/>
          <p:cNvSpPr txBox="1"/>
          <p:nvPr/>
        </p:nvSpPr>
        <p:spPr>
          <a:xfrm>
            <a:off x="5625225" y="1996625"/>
            <a:ext cx="3513300" cy="3948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rebuchet MS"/>
                <a:ea typeface="Trebuchet MS"/>
                <a:cs typeface="Trebuchet MS"/>
                <a:sym typeface="Trebuchet MS"/>
              </a:rPr>
              <a:t>vectorHold = {0.0f, 0.0f, 0.0f, 0.0f}</a:t>
            </a:r>
            <a:endParaRPr b="1">
              <a:latin typeface="Trebuchet MS"/>
              <a:ea typeface="Trebuchet MS"/>
              <a:cs typeface="Trebuchet MS"/>
              <a:sym typeface="Trebuchet MS"/>
            </a:endParaRPr>
          </a:p>
        </p:txBody>
      </p:sp>
      <p:sp>
        <p:nvSpPr>
          <p:cNvPr id="218" name="Google Shape;218;p24"/>
          <p:cNvSpPr txBox="1"/>
          <p:nvPr/>
        </p:nvSpPr>
        <p:spPr>
          <a:xfrm>
            <a:off x="5700100" y="2557900"/>
            <a:ext cx="3458700" cy="6018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rebuchet MS"/>
                <a:ea typeface="Trebuchet MS"/>
                <a:cs typeface="Trebuchet MS"/>
                <a:sym typeface="Trebuchet MS"/>
              </a:rPr>
              <a:t>_mm_loadu_ps = Load Unaligned   Packed  Single-precision </a:t>
            </a:r>
            <a:endParaRPr b="1">
              <a:latin typeface="Trebuchet MS"/>
              <a:ea typeface="Trebuchet MS"/>
              <a:cs typeface="Trebuchet MS"/>
              <a:sym typeface="Trebuchet MS"/>
            </a:endParaRPr>
          </a:p>
        </p:txBody>
      </p:sp>
      <p:sp>
        <p:nvSpPr>
          <p:cNvPr id="219" name="Google Shape;219;p24"/>
          <p:cNvSpPr txBox="1"/>
          <p:nvPr/>
        </p:nvSpPr>
        <p:spPr>
          <a:xfrm>
            <a:off x="5593425" y="1307256"/>
            <a:ext cx="3545100" cy="5247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rebuchet MS"/>
                <a:ea typeface="Trebuchet MS"/>
                <a:cs typeface="Trebuchet MS"/>
                <a:sym typeface="Trebuchet MS"/>
              </a:rPr>
              <a:t>data type that is stored in xmm register. 128 bit wide</a:t>
            </a:r>
            <a:endParaRPr b="1">
              <a:latin typeface="Trebuchet MS"/>
              <a:ea typeface="Trebuchet MS"/>
              <a:cs typeface="Trebuchet MS"/>
              <a:sym typeface="Trebuchet MS"/>
            </a:endParaRPr>
          </a:p>
        </p:txBody>
      </p:sp>
      <p:cxnSp>
        <p:nvCxnSpPr>
          <p:cNvPr id="220" name="Google Shape;220;p24"/>
          <p:cNvCxnSpPr>
            <a:stCxn id="219" idx="1"/>
          </p:cNvCxnSpPr>
          <p:nvPr/>
        </p:nvCxnSpPr>
        <p:spPr>
          <a:xfrm flipH="1">
            <a:off x="1599225" y="1569606"/>
            <a:ext cx="3994200" cy="3480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24"/>
          <p:cNvCxnSpPr>
            <a:stCxn id="217" idx="1"/>
          </p:cNvCxnSpPr>
          <p:nvPr/>
        </p:nvCxnSpPr>
        <p:spPr>
          <a:xfrm flipH="1">
            <a:off x="3509625" y="2194025"/>
            <a:ext cx="2115600" cy="7140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24"/>
          <p:cNvCxnSpPr>
            <a:stCxn id="218" idx="1"/>
          </p:cNvCxnSpPr>
          <p:nvPr/>
        </p:nvCxnSpPr>
        <p:spPr>
          <a:xfrm flipH="1">
            <a:off x="2858800" y="2858800"/>
            <a:ext cx="2841300" cy="24600"/>
          </a:xfrm>
          <a:prstGeom prst="straightConnector1">
            <a:avLst/>
          </a:prstGeom>
          <a:noFill/>
          <a:ln w="9525" cap="flat" cmpd="sng">
            <a:solidFill>
              <a:schemeClr val="dk2"/>
            </a:solidFill>
            <a:prstDash val="solid"/>
            <a:round/>
            <a:headEnd type="none" w="med" len="med"/>
            <a:tailEnd type="triangle" w="med" len="med"/>
          </a:ln>
        </p:spPr>
      </p:cxnSp>
      <p:sp>
        <p:nvSpPr>
          <p:cNvPr id="223" name="Google Shape;223;p24"/>
          <p:cNvSpPr txBox="1"/>
          <p:nvPr/>
        </p:nvSpPr>
        <p:spPr>
          <a:xfrm>
            <a:off x="5609325" y="3687174"/>
            <a:ext cx="3545100" cy="9771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rebuchet MS"/>
                <a:ea typeface="Trebuchet MS"/>
                <a:cs typeface="Trebuchet MS"/>
                <a:sym typeface="Trebuchet MS"/>
              </a:rPr>
              <a:t>add packed single-precision (32-bit) floating-point elements in vv and vectorHold, and store the results in vectorHold.</a:t>
            </a:r>
            <a:endParaRPr b="1">
              <a:latin typeface="Trebuchet MS"/>
              <a:ea typeface="Trebuchet MS"/>
              <a:cs typeface="Trebuchet MS"/>
              <a:sym typeface="Trebuchet MS"/>
            </a:endParaRPr>
          </a:p>
        </p:txBody>
      </p:sp>
      <p:cxnSp>
        <p:nvCxnSpPr>
          <p:cNvPr id="224" name="Google Shape;224;p24"/>
          <p:cNvCxnSpPr/>
          <p:nvPr/>
        </p:nvCxnSpPr>
        <p:spPr>
          <a:xfrm rot="10800000">
            <a:off x="3555100" y="3555150"/>
            <a:ext cx="2145000" cy="139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5"/>
          <p:cNvPicPr preferRelativeResize="0"/>
          <p:nvPr/>
        </p:nvPicPr>
        <p:blipFill>
          <a:blip r:embed="rId3">
            <a:alphaModFix/>
          </a:blip>
          <a:stretch>
            <a:fillRect/>
          </a:stretch>
        </p:blipFill>
        <p:spPr>
          <a:xfrm>
            <a:off x="0" y="1380538"/>
            <a:ext cx="5725275" cy="3800400"/>
          </a:xfrm>
          <a:prstGeom prst="rect">
            <a:avLst/>
          </a:prstGeom>
          <a:noFill/>
          <a:ln>
            <a:noFill/>
          </a:ln>
        </p:spPr>
      </p:pic>
      <p:pic>
        <p:nvPicPr>
          <p:cNvPr id="230" name="Google Shape;230;p25"/>
          <p:cNvPicPr preferRelativeResize="0"/>
          <p:nvPr/>
        </p:nvPicPr>
        <p:blipFill rotWithShape="1">
          <a:blip r:embed="rId4">
            <a:alphaModFix/>
          </a:blip>
          <a:srcRect t="87427"/>
          <a:stretch/>
        </p:blipFill>
        <p:spPr>
          <a:xfrm>
            <a:off x="0" y="5995750"/>
            <a:ext cx="9144000" cy="862250"/>
          </a:xfrm>
          <a:prstGeom prst="rect">
            <a:avLst/>
          </a:prstGeom>
          <a:noFill/>
          <a:ln>
            <a:noFill/>
          </a:ln>
        </p:spPr>
      </p:pic>
      <p:sp>
        <p:nvSpPr>
          <p:cNvPr id="231" name="Google Shape;231;p25"/>
          <p:cNvSpPr txBox="1">
            <a:spLocks noGrp="1"/>
          </p:cNvSpPr>
          <p:nvPr>
            <p:ph type="title"/>
          </p:nvPr>
        </p:nvSpPr>
        <p:spPr>
          <a:xfrm>
            <a:off x="311700" y="136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Matrix Multiplication using Intrinsic</a:t>
            </a:r>
            <a:endParaRPr sz="3609" b="1">
              <a:solidFill>
                <a:srgbClr val="103566"/>
              </a:solidFill>
              <a:latin typeface="Arial"/>
              <a:ea typeface="Arial"/>
              <a:cs typeface="Arial"/>
              <a:sym typeface="Arial"/>
            </a:endParaRPr>
          </a:p>
        </p:txBody>
      </p:sp>
      <p:sp>
        <p:nvSpPr>
          <p:cNvPr id="232" name="Google Shape;232;p25"/>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34" name="Google Shape;234;p25"/>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235" name="Google Shape;235;p25"/>
          <p:cNvSpPr txBox="1"/>
          <p:nvPr/>
        </p:nvSpPr>
        <p:spPr>
          <a:xfrm>
            <a:off x="3461050" y="5319750"/>
            <a:ext cx="4610100" cy="1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5"/>
          <p:cNvSpPr txBox="1"/>
          <p:nvPr/>
        </p:nvSpPr>
        <p:spPr>
          <a:xfrm>
            <a:off x="5107375" y="2696888"/>
            <a:ext cx="3545100" cy="5247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Trebuchet MS"/>
                <a:ea typeface="Trebuchet MS"/>
                <a:cs typeface="Trebuchet MS"/>
                <a:sym typeface="Trebuchet MS"/>
              </a:rPr>
              <a:t>x is set as the ith element of the kth column.</a:t>
            </a:r>
            <a:endParaRPr b="1">
              <a:latin typeface="Trebuchet MS"/>
              <a:ea typeface="Trebuchet MS"/>
              <a:cs typeface="Trebuchet MS"/>
              <a:sym typeface="Trebuchet MS"/>
            </a:endParaRPr>
          </a:p>
        </p:txBody>
      </p:sp>
      <p:cxnSp>
        <p:nvCxnSpPr>
          <p:cNvPr id="237" name="Google Shape;237;p25"/>
          <p:cNvCxnSpPr>
            <a:stCxn id="236" idx="1"/>
          </p:cNvCxnSpPr>
          <p:nvPr/>
        </p:nvCxnSpPr>
        <p:spPr>
          <a:xfrm flipH="1">
            <a:off x="4189975" y="2959238"/>
            <a:ext cx="917400" cy="6663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25"/>
          <p:cNvSpPr txBox="1"/>
          <p:nvPr/>
        </p:nvSpPr>
        <p:spPr>
          <a:xfrm>
            <a:off x="4835125" y="4268425"/>
            <a:ext cx="4308900" cy="16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103566"/>
                </a:solidFill>
                <a:latin typeface="Trebuchet MS"/>
                <a:ea typeface="Trebuchet MS"/>
                <a:cs typeface="Trebuchet MS"/>
                <a:sym typeface="Trebuchet MS"/>
              </a:rPr>
              <a:t>First iteration of k loop:</a:t>
            </a:r>
            <a:endParaRPr sz="1200">
              <a:solidFill>
                <a:srgbClr val="103566"/>
              </a:solidFill>
              <a:latin typeface="Trebuchet MS"/>
              <a:ea typeface="Trebuchet MS"/>
              <a:cs typeface="Trebuchet MS"/>
              <a:sym typeface="Trebuchet MS"/>
            </a:endParaRPr>
          </a:p>
          <a:p>
            <a:pPr marL="457200" lvl="0" indent="-304800" algn="l" rtl="0">
              <a:lnSpc>
                <a:spcPct val="115000"/>
              </a:lnSpc>
              <a:spcBef>
                <a:spcPts val="1200"/>
              </a:spcBef>
              <a:spcAft>
                <a:spcPts val="0"/>
              </a:spcAft>
              <a:buClr>
                <a:srgbClr val="103566"/>
              </a:buClr>
              <a:buSzPts val="1200"/>
              <a:buFont typeface="Trebuchet MS"/>
              <a:buAutoNum type="arabicPeriod"/>
            </a:pPr>
            <a:r>
              <a:rPr lang="en-US" sz="1200">
                <a:solidFill>
                  <a:srgbClr val="103566"/>
                </a:solidFill>
                <a:latin typeface="Trebuchet MS"/>
                <a:ea typeface="Trebuchet MS"/>
                <a:cs typeface="Trebuchet MS"/>
                <a:sym typeface="Trebuchet MS"/>
              </a:rPr>
              <a:t>Set x to the first element of the first row of A (A[i][i])</a:t>
            </a:r>
            <a:endParaRPr sz="1200">
              <a:solidFill>
                <a:srgbClr val="103566"/>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103566"/>
              </a:buClr>
              <a:buSzPts val="1200"/>
              <a:buFont typeface="Trebuchet MS"/>
              <a:buAutoNum type="arabicPeriod"/>
            </a:pPr>
            <a:r>
              <a:rPr lang="en-US" sz="1200">
                <a:solidFill>
                  <a:srgbClr val="103566"/>
                </a:solidFill>
                <a:latin typeface="Trebuchet MS"/>
                <a:ea typeface="Trebuchet MS"/>
                <a:cs typeface="Trebuchet MS"/>
                <a:sym typeface="Trebuchet MS"/>
              </a:rPr>
              <a:t>Set y to the all elements of first row of B</a:t>
            </a:r>
            <a:endParaRPr sz="1200">
              <a:solidFill>
                <a:srgbClr val="103566"/>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103566"/>
              </a:buClr>
              <a:buSzPts val="1200"/>
              <a:buFont typeface="Trebuchet MS"/>
              <a:buAutoNum type="arabicPeriod"/>
            </a:pPr>
            <a:r>
              <a:rPr lang="en-US" sz="1200">
                <a:solidFill>
                  <a:srgbClr val="103566"/>
                </a:solidFill>
                <a:latin typeface="Trebuchet MS"/>
                <a:ea typeface="Trebuchet MS"/>
                <a:cs typeface="Trebuchet MS"/>
                <a:sym typeface="Trebuchet MS"/>
              </a:rPr>
              <a:t>Multiply each element of x with each element of y, then get the total of the results</a:t>
            </a:r>
            <a:endParaRPr sz="1200">
              <a:solidFill>
                <a:srgbClr val="103566"/>
              </a:solidFill>
              <a:latin typeface="Trebuchet MS"/>
              <a:ea typeface="Trebuchet MS"/>
              <a:cs typeface="Trebuchet MS"/>
              <a:sym typeface="Trebuchet MS"/>
            </a:endParaRPr>
          </a:p>
          <a:p>
            <a:pPr marL="457200" lvl="0" indent="-304800" algn="l" rtl="0">
              <a:lnSpc>
                <a:spcPct val="115000"/>
              </a:lnSpc>
              <a:spcBef>
                <a:spcPts val="0"/>
              </a:spcBef>
              <a:spcAft>
                <a:spcPts val="0"/>
              </a:spcAft>
              <a:buClr>
                <a:srgbClr val="103566"/>
              </a:buClr>
              <a:buSzPts val="1200"/>
              <a:buFont typeface="Trebuchet MS"/>
              <a:buAutoNum type="arabicPeriod"/>
            </a:pPr>
            <a:r>
              <a:rPr lang="en-US" sz="1200">
                <a:solidFill>
                  <a:srgbClr val="103566"/>
                </a:solidFill>
                <a:latin typeface="Trebuchet MS"/>
                <a:ea typeface="Trebuchet MS"/>
                <a:cs typeface="Trebuchet MS"/>
                <a:sym typeface="Trebuchet MS"/>
              </a:rPr>
              <a:t>Store the result to first element of the first row of C</a:t>
            </a:r>
            <a:endParaRPr sz="1200">
              <a:solidFill>
                <a:srgbClr val="103566"/>
              </a:solidFill>
              <a:latin typeface="Trebuchet MS"/>
              <a:ea typeface="Trebuchet MS"/>
              <a:cs typeface="Trebuchet MS"/>
              <a:sym typeface="Trebuchet MS"/>
            </a:endParaRPr>
          </a:p>
          <a:p>
            <a:pPr marL="457200" lvl="0" indent="0" algn="l" rtl="0">
              <a:lnSpc>
                <a:spcPct val="115000"/>
              </a:lnSpc>
              <a:spcBef>
                <a:spcPts val="1200"/>
              </a:spcBef>
              <a:spcAft>
                <a:spcPts val="0"/>
              </a:spcAft>
              <a:buNone/>
            </a:pPr>
            <a:endParaRPr sz="1200">
              <a:solidFill>
                <a:srgbClr val="103566"/>
              </a:solidFill>
              <a:latin typeface="Trebuchet MS"/>
              <a:ea typeface="Trebuchet MS"/>
              <a:cs typeface="Trebuchet MS"/>
              <a:sym typeface="Trebuchet MS"/>
            </a:endParaRPr>
          </a:p>
          <a:p>
            <a:pPr marL="0" lvl="0" indent="-228600" algn="l" rtl="0">
              <a:lnSpc>
                <a:spcPct val="115000"/>
              </a:lnSpc>
              <a:spcBef>
                <a:spcPts val="1200"/>
              </a:spcBef>
              <a:spcAft>
                <a:spcPts val="1200"/>
              </a:spcAft>
              <a:buNone/>
            </a:pPr>
            <a:r>
              <a:rPr lang="en-US" sz="1200">
                <a:solidFill>
                  <a:srgbClr val="103566"/>
                </a:solidFill>
                <a:latin typeface="Trebuchet MS"/>
                <a:ea typeface="Trebuchet MS"/>
                <a:cs typeface="Trebuchet MS"/>
                <a:sym typeface="Trebuchet MS"/>
              </a:rPr>
              <a:t>      </a:t>
            </a:r>
            <a:endParaRPr/>
          </a:p>
        </p:txBody>
      </p:sp>
      <p:sp>
        <p:nvSpPr>
          <p:cNvPr id="239" name="Google Shape;239;p25"/>
          <p:cNvSpPr txBox="1"/>
          <p:nvPr/>
        </p:nvSpPr>
        <p:spPr>
          <a:xfrm>
            <a:off x="5296300" y="3429113"/>
            <a:ext cx="2068500" cy="337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Trebuchet MS"/>
                <a:ea typeface="Trebuchet MS"/>
                <a:cs typeface="Trebuchet MS"/>
                <a:sym typeface="Trebuchet MS"/>
              </a:rPr>
              <a:t>y is set as the kth row</a:t>
            </a:r>
            <a:endParaRPr b="1">
              <a:latin typeface="Trebuchet MS"/>
              <a:ea typeface="Trebuchet MS"/>
              <a:cs typeface="Trebuchet MS"/>
              <a:sym typeface="Trebuchet MS"/>
            </a:endParaRPr>
          </a:p>
        </p:txBody>
      </p:sp>
      <p:cxnSp>
        <p:nvCxnSpPr>
          <p:cNvPr id="240" name="Google Shape;240;p25"/>
          <p:cNvCxnSpPr>
            <a:stCxn id="239" idx="1"/>
          </p:cNvCxnSpPr>
          <p:nvPr/>
        </p:nvCxnSpPr>
        <p:spPr>
          <a:xfrm flipH="1">
            <a:off x="4104700" y="3597713"/>
            <a:ext cx="1191600" cy="250200"/>
          </a:xfrm>
          <a:prstGeom prst="straightConnector1">
            <a:avLst/>
          </a:prstGeom>
          <a:noFill/>
          <a:ln w="9525" cap="flat" cmpd="sng">
            <a:solidFill>
              <a:schemeClr val="dk2"/>
            </a:solidFill>
            <a:prstDash val="solid"/>
            <a:round/>
            <a:headEnd type="none" w="med" len="med"/>
            <a:tailEnd type="triangle" w="med" len="med"/>
          </a:ln>
        </p:spPr>
      </p:cxnSp>
      <p:sp>
        <p:nvSpPr>
          <p:cNvPr id="241" name="Google Shape;241;p25"/>
          <p:cNvSpPr txBox="1"/>
          <p:nvPr/>
        </p:nvSpPr>
        <p:spPr>
          <a:xfrm>
            <a:off x="4540650" y="1768175"/>
            <a:ext cx="3829200" cy="337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Trebuchet MS"/>
                <a:ea typeface="Trebuchet MS"/>
                <a:cs typeface="Trebuchet MS"/>
                <a:sym typeface="Trebuchet MS"/>
              </a:rPr>
              <a:t>iterate at steps of 4 due to SIMD processing</a:t>
            </a:r>
            <a:endParaRPr b="1">
              <a:latin typeface="Trebuchet MS"/>
              <a:ea typeface="Trebuchet MS"/>
              <a:cs typeface="Trebuchet MS"/>
              <a:sym typeface="Trebuchet MS"/>
            </a:endParaRPr>
          </a:p>
        </p:txBody>
      </p:sp>
      <p:cxnSp>
        <p:nvCxnSpPr>
          <p:cNvPr id="242" name="Google Shape;242;p25"/>
          <p:cNvCxnSpPr>
            <a:stCxn id="241" idx="1"/>
          </p:cNvCxnSpPr>
          <p:nvPr/>
        </p:nvCxnSpPr>
        <p:spPr>
          <a:xfrm flipH="1">
            <a:off x="3967650" y="1936775"/>
            <a:ext cx="573000" cy="354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6"/>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248" name="Google Shape;248;p26"/>
          <p:cNvSpPr txBox="1">
            <a:spLocks noGrp="1"/>
          </p:cNvSpPr>
          <p:nvPr>
            <p:ph type="title"/>
          </p:nvPr>
        </p:nvSpPr>
        <p:spPr>
          <a:xfrm>
            <a:off x="311700" y="3927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Critique: Limitations</a:t>
            </a:r>
            <a:endParaRPr sz="3609" b="1">
              <a:solidFill>
                <a:srgbClr val="103566"/>
              </a:solidFill>
              <a:latin typeface="Arial"/>
              <a:ea typeface="Arial"/>
              <a:cs typeface="Arial"/>
              <a:sym typeface="Arial"/>
            </a:endParaRPr>
          </a:p>
        </p:txBody>
      </p:sp>
      <p:sp>
        <p:nvSpPr>
          <p:cNvPr id="249" name="Google Shape;249;p26"/>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0" name="Google Shape;250;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51" name="Google Shape;251;p26"/>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252" name="Google Shape;252;p26"/>
          <p:cNvSpPr txBox="1">
            <a:spLocks noGrp="1"/>
          </p:cNvSpPr>
          <p:nvPr>
            <p:ph type="body" idx="1"/>
          </p:nvPr>
        </p:nvSpPr>
        <p:spPr>
          <a:xfrm>
            <a:off x="605500" y="1308675"/>
            <a:ext cx="8326800" cy="46206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Time required to vectorize most algorithms and that time is often better spent elsewhere.</a:t>
            </a:r>
            <a:endParaRPr sz="2400">
              <a:solidFill>
                <a:srgbClr val="103566"/>
              </a:solidFill>
            </a:endParaRPr>
          </a:p>
          <a:p>
            <a:pPr marL="914400" lvl="1" indent="-381000" algn="l" rtl="0">
              <a:lnSpc>
                <a:spcPct val="100000"/>
              </a:lnSpc>
              <a:spcBef>
                <a:spcPts val="0"/>
              </a:spcBef>
              <a:spcAft>
                <a:spcPts val="0"/>
              </a:spcAft>
              <a:buClr>
                <a:srgbClr val="103566"/>
              </a:buClr>
              <a:buSzPts val="2400"/>
              <a:buChar char="○"/>
            </a:pPr>
            <a:r>
              <a:rPr lang="en-US" sz="2400">
                <a:solidFill>
                  <a:srgbClr val="103566"/>
                </a:solidFill>
              </a:rPr>
              <a:t>Data alignment familiarity.</a:t>
            </a:r>
            <a:endParaRPr sz="2400">
              <a:solidFill>
                <a:srgbClr val="103566"/>
              </a:solidFill>
            </a:endParaRPr>
          </a:p>
          <a:p>
            <a:pPr marL="914400" lvl="1" indent="-381000" algn="l" rtl="0">
              <a:lnSpc>
                <a:spcPct val="100000"/>
              </a:lnSpc>
              <a:spcBef>
                <a:spcPts val="0"/>
              </a:spcBef>
              <a:spcAft>
                <a:spcPts val="0"/>
              </a:spcAft>
              <a:buClr>
                <a:srgbClr val="103566"/>
              </a:buClr>
              <a:buSzPts val="2400"/>
              <a:buChar char="○"/>
            </a:pPr>
            <a:r>
              <a:rPr lang="en-US" sz="2400">
                <a:solidFill>
                  <a:srgbClr val="103566"/>
                </a:solidFill>
              </a:rPr>
              <a:t>Collecting data into registers and putting it to correct destination location is tricky.</a:t>
            </a:r>
            <a:endParaRPr sz="2400">
              <a:solidFill>
                <a:srgbClr val="103566"/>
              </a:solidFill>
            </a:endParaRPr>
          </a:p>
          <a:p>
            <a:pPr marL="457200" lvl="0" indent="-381000" algn="l" rtl="0">
              <a:lnSpc>
                <a:spcPct val="100000"/>
              </a:lnSpc>
              <a:spcBef>
                <a:spcPts val="0"/>
              </a:spcBef>
              <a:spcAft>
                <a:spcPts val="0"/>
              </a:spcAft>
              <a:buClr>
                <a:srgbClr val="103566"/>
              </a:buClr>
              <a:buSzPts val="2400"/>
              <a:buChar char="●"/>
            </a:pPr>
            <a:r>
              <a:rPr lang="en-US" sz="2400">
                <a:solidFill>
                  <a:srgbClr val="103566"/>
                </a:solidFill>
              </a:rPr>
              <a:t>Single precision floating point in SSE is often not enough. </a:t>
            </a:r>
            <a:endParaRPr sz="2400">
              <a:solidFill>
                <a:srgbClr val="103566"/>
              </a:solidFill>
            </a:endParaRPr>
          </a:p>
          <a:p>
            <a:pPr marL="914400" lvl="1" indent="-381000" algn="l" rtl="0">
              <a:lnSpc>
                <a:spcPct val="100000"/>
              </a:lnSpc>
              <a:spcBef>
                <a:spcPts val="0"/>
              </a:spcBef>
              <a:spcAft>
                <a:spcPts val="0"/>
              </a:spcAft>
              <a:buClr>
                <a:srgbClr val="103566"/>
              </a:buClr>
              <a:buSzPts val="2400"/>
              <a:buChar char="○"/>
            </a:pPr>
            <a:r>
              <a:rPr lang="en-US" sz="2400">
                <a:solidFill>
                  <a:srgbClr val="103566"/>
                </a:solidFill>
              </a:rPr>
              <a:t>Using doubles halves the performance gains.</a:t>
            </a:r>
            <a:endParaRPr sz="2400">
              <a:solidFill>
                <a:srgbClr val="103566"/>
              </a:solidFill>
            </a:endParaRPr>
          </a:p>
        </p:txBody>
      </p:sp>
      <p:sp>
        <p:nvSpPr>
          <p:cNvPr id="253" name="Google Shape;253;p26"/>
          <p:cNvSpPr txBox="1"/>
          <p:nvPr/>
        </p:nvSpPr>
        <p:spPr>
          <a:xfrm>
            <a:off x="8264225" y="1145700"/>
            <a:ext cx="7569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6"/>
          <p:cNvSpPr txBox="1"/>
          <p:nvPr/>
        </p:nvSpPr>
        <p:spPr>
          <a:xfrm>
            <a:off x="8368350" y="3975633"/>
            <a:ext cx="7569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27"/>
          <p:cNvPicPr preferRelativeResize="0"/>
          <p:nvPr/>
        </p:nvPicPr>
        <p:blipFill rotWithShape="1">
          <a:blip r:embed="rId3">
            <a:alphaModFix/>
          </a:blip>
          <a:srcRect t="87427"/>
          <a:stretch/>
        </p:blipFill>
        <p:spPr>
          <a:xfrm>
            <a:off x="0" y="6048850"/>
            <a:ext cx="9144000" cy="862250"/>
          </a:xfrm>
          <a:prstGeom prst="rect">
            <a:avLst/>
          </a:prstGeom>
          <a:noFill/>
          <a:ln>
            <a:noFill/>
          </a:ln>
        </p:spPr>
      </p:pic>
      <p:sp>
        <p:nvSpPr>
          <p:cNvPr id="260" name="Google Shape;260;p27"/>
          <p:cNvSpPr txBox="1">
            <a:spLocks noGrp="1"/>
          </p:cNvSpPr>
          <p:nvPr>
            <p:ph type="title"/>
          </p:nvPr>
        </p:nvSpPr>
        <p:spPr>
          <a:xfrm>
            <a:off x="311700" y="3165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Critique: Comparison to Other Parallelisation Levels</a:t>
            </a:r>
            <a:endParaRPr sz="3609" b="1">
              <a:solidFill>
                <a:srgbClr val="103566"/>
              </a:solidFill>
              <a:latin typeface="Arial"/>
              <a:ea typeface="Arial"/>
              <a:cs typeface="Arial"/>
              <a:sym typeface="Arial"/>
            </a:endParaRPr>
          </a:p>
        </p:txBody>
      </p:sp>
      <p:sp>
        <p:nvSpPr>
          <p:cNvPr id="261" name="Google Shape;261;p27"/>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63" name="Google Shape;263;p27"/>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264" name="Google Shape;264;p27"/>
          <p:cNvSpPr txBox="1">
            <a:spLocks noGrp="1"/>
          </p:cNvSpPr>
          <p:nvPr>
            <p:ph type="body" idx="1"/>
          </p:nvPr>
        </p:nvSpPr>
        <p:spPr>
          <a:xfrm>
            <a:off x="591300" y="1145700"/>
            <a:ext cx="8326800" cy="4433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b="1">
              <a:solidFill>
                <a:srgbClr val="103566"/>
              </a:solidFill>
            </a:endParaRPr>
          </a:p>
          <a:p>
            <a:pPr marL="0" lvl="0" indent="0" algn="l" rtl="0">
              <a:lnSpc>
                <a:spcPct val="100000"/>
              </a:lnSpc>
              <a:spcBef>
                <a:spcPts val="0"/>
              </a:spcBef>
              <a:spcAft>
                <a:spcPts val="0"/>
              </a:spcAft>
              <a:buNone/>
            </a:pPr>
            <a:endParaRPr b="1">
              <a:solidFill>
                <a:srgbClr val="103566"/>
              </a:solidFill>
            </a:endParaRPr>
          </a:p>
          <a:p>
            <a:pPr marL="914400" marR="0" lvl="0" indent="0" algn="l" rtl="0">
              <a:lnSpc>
                <a:spcPct val="100000"/>
              </a:lnSpc>
              <a:spcBef>
                <a:spcPts val="0"/>
              </a:spcBef>
              <a:spcAft>
                <a:spcPts val="0"/>
              </a:spcAft>
              <a:buNone/>
            </a:pPr>
            <a:endParaRPr b="1">
              <a:solidFill>
                <a:srgbClr val="103566"/>
              </a:solidFill>
            </a:endParaRPr>
          </a:p>
          <a:p>
            <a:pPr marL="914400" marR="0" lvl="0" indent="0" algn="l" rtl="0">
              <a:lnSpc>
                <a:spcPct val="100000"/>
              </a:lnSpc>
              <a:spcBef>
                <a:spcPts val="0"/>
              </a:spcBef>
              <a:spcAft>
                <a:spcPts val="0"/>
              </a:spcAft>
              <a:buNone/>
            </a:pPr>
            <a:endParaRPr sz="2400" b="1">
              <a:solidFill>
                <a:srgbClr val="103566"/>
              </a:solidFill>
            </a:endParaRPr>
          </a:p>
          <a:p>
            <a:pPr marL="457200" marR="0" lvl="0" indent="0" algn="l" rtl="0">
              <a:lnSpc>
                <a:spcPct val="100000"/>
              </a:lnSpc>
              <a:spcBef>
                <a:spcPts val="0"/>
              </a:spcBef>
              <a:spcAft>
                <a:spcPts val="0"/>
              </a:spcAft>
              <a:buNone/>
            </a:pPr>
            <a:endParaRPr sz="2400" b="1">
              <a:solidFill>
                <a:srgbClr val="103566"/>
              </a:solidFill>
            </a:endParaRPr>
          </a:p>
          <a:p>
            <a:pPr marL="0" marR="0" lvl="0" indent="0" algn="l" rtl="0">
              <a:lnSpc>
                <a:spcPct val="100000"/>
              </a:lnSpc>
              <a:spcBef>
                <a:spcPts val="0"/>
              </a:spcBef>
              <a:spcAft>
                <a:spcPts val="0"/>
              </a:spcAft>
              <a:buNone/>
            </a:pPr>
            <a:endParaRPr sz="2400">
              <a:solidFill>
                <a:srgbClr val="103566"/>
              </a:solidFill>
            </a:endParaRPr>
          </a:p>
          <a:p>
            <a:pPr marL="0" marR="0" lvl="0" indent="0" algn="l" rtl="0">
              <a:lnSpc>
                <a:spcPct val="100000"/>
              </a:lnSpc>
              <a:spcBef>
                <a:spcPts val="1000"/>
              </a:spcBef>
              <a:spcAft>
                <a:spcPts val="1000"/>
              </a:spcAft>
              <a:buNone/>
            </a:pPr>
            <a:endParaRPr sz="2400">
              <a:solidFill>
                <a:srgbClr val="103566"/>
              </a:solidFill>
            </a:endParaRPr>
          </a:p>
        </p:txBody>
      </p:sp>
      <p:sp>
        <p:nvSpPr>
          <p:cNvPr id="265" name="Google Shape;265;p27"/>
          <p:cNvSpPr txBox="1"/>
          <p:nvPr/>
        </p:nvSpPr>
        <p:spPr>
          <a:xfrm>
            <a:off x="8264225" y="1145700"/>
            <a:ext cx="7569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7"/>
          <p:cNvSpPr txBox="1"/>
          <p:nvPr/>
        </p:nvSpPr>
        <p:spPr>
          <a:xfrm>
            <a:off x="8368350" y="3975633"/>
            <a:ext cx="7569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7" name="Google Shape;267;p27"/>
          <p:cNvPicPr preferRelativeResize="0"/>
          <p:nvPr/>
        </p:nvPicPr>
        <p:blipFill>
          <a:blip r:embed="rId4">
            <a:alphaModFix/>
          </a:blip>
          <a:stretch>
            <a:fillRect/>
          </a:stretch>
        </p:blipFill>
        <p:spPr>
          <a:xfrm>
            <a:off x="4708525" y="1575925"/>
            <a:ext cx="4424976" cy="3495086"/>
          </a:xfrm>
          <a:prstGeom prst="rect">
            <a:avLst/>
          </a:prstGeom>
          <a:noFill/>
          <a:ln>
            <a:noFill/>
          </a:ln>
        </p:spPr>
      </p:pic>
      <p:sp>
        <p:nvSpPr>
          <p:cNvPr id="268" name="Google Shape;268;p27"/>
          <p:cNvSpPr txBox="1"/>
          <p:nvPr/>
        </p:nvSpPr>
        <p:spPr>
          <a:xfrm>
            <a:off x="700600" y="1314250"/>
            <a:ext cx="3818700" cy="4548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rgbClr val="103566"/>
              </a:buClr>
              <a:buSzPts val="2200"/>
              <a:buChar char="●"/>
            </a:pPr>
            <a:r>
              <a:rPr lang="en-US" sz="2200">
                <a:solidFill>
                  <a:srgbClr val="103566"/>
                </a:solidFill>
              </a:rPr>
              <a:t>All parallel concepts can and should be utilised at the same time. </a:t>
            </a:r>
            <a:endParaRPr sz="2200">
              <a:solidFill>
                <a:srgbClr val="103566"/>
              </a:solidFill>
            </a:endParaRPr>
          </a:p>
          <a:p>
            <a:pPr marL="914400" lvl="1" indent="-368300" algn="l" rtl="0">
              <a:spcBef>
                <a:spcPts val="0"/>
              </a:spcBef>
              <a:spcAft>
                <a:spcPts val="0"/>
              </a:spcAft>
              <a:buClr>
                <a:srgbClr val="103566"/>
              </a:buClr>
              <a:buSzPts val="2200"/>
              <a:buChar char="○"/>
            </a:pPr>
            <a:r>
              <a:rPr lang="en-US" sz="2200">
                <a:solidFill>
                  <a:srgbClr val="103566"/>
                </a:solidFill>
              </a:rPr>
              <a:t>e.g. vectorization can be utilized inside each thread. </a:t>
            </a:r>
            <a:endParaRPr sz="2200">
              <a:solidFill>
                <a:srgbClr val="103566"/>
              </a:solidFill>
            </a:endParaRPr>
          </a:p>
          <a:p>
            <a:pPr marL="457200" lvl="0" indent="-368300" algn="l" rtl="0">
              <a:spcBef>
                <a:spcPts val="0"/>
              </a:spcBef>
              <a:spcAft>
                <a:spcPts val="0"/>
              </a:spcAft>
              <a:buClr>
                <a:srgbClr val="103566"/>
              </a:buClr>
              <a:buSzPts val="2200"/>
              <a:buChar char="●"/>
            </a:pPr>
            <a:r>
              <a:rPr lang="en-US" sz="2200">
                <a:solidFill>
                  <a:srgbClr val="103566"/>
                </a:solidFill>
              </a:rPr>
              <a:t>SIMD intrinsics, compiled code is not portable since it’s platform dependent.</a:t>
            </a:r>
            <a:endParaRPr sz="2200">
              <a:solidFill>
                <a:srgbClr val="103566"/>
              </a:solidFill>
            </a:endParaRPr>
          </a:p>
          <a:p>
            <a:pPr marL="457200" lvl="0" indent="-368300" algn="l" rtl="0">
              <a:spcBef>
                <a:spcPts val="0"/>
              </a:spcBef>
              <a:spcAft>
                <a:spcPts val="0"/>
              </a:spcAft>
              <a:buClr>
                <a:srgbClr val="103566"/>
              </a:buClr>
              <a:buSzPts val="2200"/>
              <a:buChar char="●"/>
            </a:pPr>
            <a:r>
              <a:rPr lang="en-US" sz="2200">
                <a:solidFill>
                  <a:srgbClr val="103566"/>
                </a:solidFill>
              </a:rPr>
              <a:t>Large registers → More Power Consumption → Large Chip Area</a:t>
            </a:r>
            <a:endParaRPr sz="2200"/>
          </a:p>
        </p:txBody>
      </p:sp>
      <p:sp>
        <p:nvSpPr>
          <p:cNvPr id="269" name="Google Shape;269;p27"/>
          <p:cNvSpPr txBox="1"/>
          <p:nvPr/>
        </p:nvSpPr>
        <p:spPr>
          <a:xfrm>
            <a:off x="5277325" y="4994800"/>
            <a:ext cx="3287400" cy="52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Figure: Using SIMD in conjunction with other parallelisation levels.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28"/>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275" name="Google Shape;275;p2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References</a:t>
            </a:r>
            <a:endParaRPr sz="3609" b="1">
              <a:solidFill>
                <a:srgbClr val="103566"/>
              </a:solidFill>
              <a:latin typeface="Arial"/>
              <a:ea typeface="Arial"/>
              <a:cs typeface="Arial"/>
              <a:sym typeface="Arial"/>
            </a:endParaRPr>
          </a:p>
        </p:txBody>
      </p:sp>
      <p:sp>
        <p:nvSpPr>
          <p:cNvPr id="276" name="Google Shape;276;p28"/>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78" name="Google Shape;278;p28"/>
          <p:cNvSpPr txBox="1">
            <a:spLocks noGrp="1"/>
          </p:cNvSpPr>
          <p:nvPr>
            <p:ph type="body" idx="1"/>
          </p:nvPr>
        </p:nvSpPr>
        <p:spPr>
          <a:xfrm>
            <a:off x="3655488" y="60239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279" name="Google Shape;279;p28"/>
          <p:cNvSpPr txBox="1">
            <a:spLocks noGrp="1"/>
          </p:cNvSpPr>
          <p:nvPr>
            <p:ph type="body" idx="1"/>
          </p:nvPr>
        </p:nvSpPr>
        <p:spPr>
          <a:xfrm>
            <a:off x="491100" y="1356325"/>
            <a:ext cx="8326800" cy="4347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1">
                <a:solidFill>
                  <a:srgbClr val="103566"/>
                </a:solidFill>
              </a:rPr>
              <a:t>[1] </a:t>
            </a:r>
            <a:r>
              <a:rPr lang="en-US">
                <a:solidFill>
                  <a:srgbClr val="103566"/>
                </a:solidFill>
              </a:rPr>
              <a:t>Tonteri, T. (2019). </a:t>
            </a:r>
            <a:r>
              <a:rPr lang="en-US" i="1">
                <a:solidFill>
                  <a:srgbClr val="103566"/>
                </a:solidFill>
              </a:rPr>
              <a:t>A practical guide to SSE SIMD with C++.</a:t>
            </a:r>
            <a:r>
              <a:rPr lang="en-US">
                <a:solidFill>
                  <a:srgbClr val="103566"/>
                </a:solidFill>
              </a:rPr>
              <a:t> [online] Sci.tuomastonteri.fi. Available at: http://sci.tuomastonteri.fi/programming/sse.</a:t>
            </a:r>
            <a:endParaRPr>
              <a:solidFill>
                <a:srgbClr val="103566"/>
              </a:solidFill>
            </a:endParaRPr>
          </a:p>
          <a:p>
            <a:pPr marL="0" marR="0" lvl="0" indent="0" algn="l" rtl="0">
              <a:lnSpc>
                <a:spcPct val="100000"/>
              </a:lnSpc>
              <a:spcBef>
                <a:spcPts val="0"/>
              </a:spcBef>
              <a:spcAft>
                <a:spcPts val="0"/>
              </a:spcAft>
              <a:buNone/>
            </a:pPr>
            <a:r>
              <a:rPr lang="en-US" b="1">
                <a:solidFill>
                  <a:srgbClr val="103566"/>
                </a:solidFill>
              </a:rPr>
              <a:t>[2] </a:t>
            </a:r>
            <a:r>
              <a:rPr lang="en-US">
                <a:solidFill>
                  <a:srgbClr val="103566"/>
                </a:solidFill>
              </a:rPr>
              <a:t>Bikker, J. (2019).</a:t>
            </a:r>
            <a:r>
              <a:rPr lang="en-US" i="1">
                <a:solidFill>
                  <a:srgbClr val="103566"/>
                </a:solidFill>
              </a:rPr>
              <a:t> Practical SIMD Programming</a:t>
            </a:r>
            <a:r>
              <a:rPr lang="en-US">
                <a:solidFill>
                  <a:srgbClr val="103566"/>
                </a:solidFill>
              </a:rPr>
              <a:t>. [online] Cs.uu.nl. Available at: http://www.cs.uu.nl/docs/vakken/magr/2017-2018/files/SIMD%20Tutorial.pdf?fbclid=IwAR1M0Oe6Kk7BdEZzZCUHv3_BqnbvovsvAmH4s5tMgbHNK_RakyCPObFEuQI.</a:t>
            </a:r>
            <a:endParaRPr>
              <a:solidFill>
                <a:srgbClr val="103566"/>
              </a:solidFill>
            </a:endParaRPr>
          </a:p>
          <a:p>
            <a:pPr marL="0" marR="0" lvl="0" indent="0" algn="l" rtl="0">
              <a:lnSpc>
                <a:spcPct val="100000"/>
              </a:lnSpc>
              <a:spcBef>
                <a:spcPts val="0"/>
              </a:spcBef>
              <a:spcAft>
                <a:spcPts val="0"/>
              </a:spcAft>
              <a:buNone/>
            </a:pPr>
            <a:r>
              <a:rPr lang="en-US" b="1">
                <a:solidFill>
                  <a:srgbClr val="103566"/>
                </a:solidFill>
              </a:rPr>
              <a:t>[3]</a:t>
            </a:r>
            <a:r>
              <a:rPr lang="en-US">
                <a:solidFill>
                  <a:srgbClr val="103566"/>
                </a:solidFill>
              </a:rPr>
              <a:t> Intrinsics Guide. [online] software.intel. Available at: https://software.intel.com/sites/landingpage/IntrinsicsGuide/#</a:t>
            </a:r>
            <a:endParaRPr>
              <a:solidFill>
                <a:srgbClr val="103566"/>
              </a:solidFill>
            </a:endParaRPr>
          </a:p>
          <a:p>
            <a:pPr marL="0" marR="0" lvl="0" indent="0" algn="l" rtl="0">
              <a:lnSpc>
                <a:spcPct val="100000"/>
              </a:lnSpc>
              <a:spcBef>
                <a:spcPts val="0"/>
              </a:spcBef>
              <a:spcAft>
                <a:spcPts val="0"/>
              </a:spcAft>
              <a:buNone/>
            </a:pPr>
            <a:r>
              <a:rPr lang="en-US" b="1">
                <a:solidFill>
                  <a:srgbClr val="103566"/>
                </a:solidFill>
              </a:rPr>
              <a:t>[4] </a:t>
            </a:r>
            <a:r>
              <a:rPr lang="en-US">
                <a:solidFill>
                  <a:srgbClr val="103566"/>
                </a:solidFill>
              </a:rPr>
              <a:t>From C# to SIMD : Smith, R. (2018). Numerics.Vector and Hybridizer</a:t>
            </a:r>
            <a:r>
              <a:rPr lang="en-US" b="1">
                <a:solidFill>
                  <a:srgbClr val="103566"/>
                </a:solidFill>
              </a:rPr>
              <a:t> </a:t>
            </a:r>
            <a:endParaRPr>
              <a:solidFill>
                <a:srgbClr val="103566"/>
              </a:solidFill>
            </a:endParaRPr>
          </a:p>
          <a:p>
            <a:pPr marL="0" marR="0" lvl="0" indent="0" algn="l" rtl="0">
              <a:lnSpc>
                <a:spcPct val="100000"/>
              </a:lnSpc>
              <a:spcBef>
                <a:spcPts val="0"/>
              </a:spcBef>
              <a:spcAft>
                <a:spcPts val="0"/>
              </a:spcAft>
              <a:buNone/>
            </a:pPr>
            <a:r>
              <a:rPr lang="en-US">
                <a:solidFill>
                  <a:srgbClr val="103566"/>
                </a:solidFill>
              </a:rPr>
              <a:t>http://www.altimesh.com/c-sharp-simd-numerics-vector-hybridizer/</a:t>
            </a:r>
            <a:endParaRPr>
              <a:solidFill>
                <a:srgbClr val="103566"/>
              </a:solidFill>
            </a:endParaRPr>
          </a:p>
          <a:p>
            <a:pPr marL="0" marR="0" lvl="0" indent="0" algn="l" rtl="0">
              <a:lnSpc>
                <a:spcPct val="100000"/>
              </a:lnSpc>
              <a:spcBef>
                <a:spcPts val="0"/>
              </a:spcBef>
              <a:spcAft>
                <a:spcPts val="0"/>
              </a:spcAft>
              <a:buNone/>
            </a:pPr>
            <a:r>
              <a:rPr lang="en-US" b="1">
                <a:solidFill>
                  <a:srgbClr val="103566"/>
                </a:solidFill>
              </a:rPr>
              <a:t>[5] </a:t>
            </a:r>
            <a:r>
              <a:rPr lang="en-US">
                <a:solidFill>
                  <a:srgbClr val="103566"/>
                </a:solidFill>
              </a:rPr>
              <a:t>SIMD/Operations. [online] wiki.mozilla. Available at: https://wiki.mozilla.org/SIMD/Operations</a:t>
            </a:r>
            <a:endParaRPr>
              <a:solidFill>
                <a:srgbClr val="103566"/>
              </a:solidFill>
            </a:endParaRPr>
          </a:p>
          <a:p>
            <a:pPr marL="0" marR="0" lvl="0" indent="0" algn="l" rtl="0">
              <a:lnSpc>
                <a:spcPct val="100000"/>
              </a:lnSpc>
              <a:spcBef>
                <a:spcPts val="0"/>
              </a:spcBef>
              <a:spcAft>
                <a:spcPts val="0"/>
              </a:spcAft>
              <a:buNone/>
            </a:pPr>
            <a:endParaRPr>
              <a:solidFill>
                <a:srgbClr val="103566"/>
              </a:solidFill>
            </a:endParaRPr>
          </a:p>
          <a:p>
            <a:pPr marL="0" marR="0" lvl="0" indent="0" algn="l" rtl="0">
              <a:lnSpc>
                <a:spcPct val="100000"/>
              </a:lnSpc>
              <a:spcBef>
                <a:spcPts val="0"/>
              </a:spcBef>
              <a:spcAft>
                <a:spcPts val="0"/>
              </a:spcAft>
              <a:buNone/>
            </a:pPr>
            <a:endParaRPr>
              <a:solidFill>
                <a:srgbClr val="103566"/>
              </a:solidFill>
            </a:endParaRPr>
          </a:p>
          <a:p>
            <a:pPr marL="0" marR="0" lvl="0" indent="0" algn="l" rtl="0">
              <a:lnSpc>
                <a:spcPct val="100000"/>
              </a:lnSpc>
              <a:spcBef>
                <a:spcPts val="0"/>
              </a:spcBef>
              <a:spcAft>
                <a:spcPts val="0"/>
              </a:spcAft>
              <a:buNone/>
            </a:pPr>
            <a:endParaRPr>
              <a:solidFill>
                <a:srgbClr val="103566"/>
              </a:solidFill>
            </a:endParaRPr>
          </a:p>
          <a:p>
            <a:pPr marL="0" marR="0" lvl="0" indent="0" algn="l" rtl="0">
              <a:lnSpc>
                <a:spcPct val="100000"/>
              </a:lnSpc>
              <a:spcBef>
                <a:spcPts val="0"/>
              </a:spcBef>
              <a:spcAft>
                <a:spcPts val="0"/>
              </a:spcAft>
              <a:buNone/>
            </a:pPr>
            <a:endParaRPr>
              <a:solidFill>
                <a:srgbClr val="1035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9"/>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285" name="Google Shape;285;p29"/>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Want to learn more? </a:t>
            </a:r>
            <a:endParaRPr sz="3609" b="1">
              <a:solidFill>
                <a:srgbClr val="103566"/>
              </a:solidFill>
              <a:latin typeface="Arial"/>
              <a:ea typeface="Arial"/>
              <a:cs typeface="Arial"/>
              <a:sym typeface="Arial"/>
            </a:endParaRPr>
          </a:p>
        </p:txBody>
      </p:sp>
      <p:sp>
        <p:nvSpPr>
          <p:cNvPr id="286" name="Google Shape;286;p29"/>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7" name="Google Shape;287;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88" name="Google Shape;288;p29"/>
          <p:cNvSpPr txBox="1">
            <a:spLocks noGrp="1"/>
          </p:cNvSpPr>
          <p:nvPr>
            <p:ph type="body" idx="1"/>
          </p:nvPr>
        </p:nvSpPr>
        <p:spPr>
          <a:xfrm>
            <a:off x="3655488" y="60239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pic>
        <p:nvPicPr>
          <p:cNvPr id="289" name="Google Shape;289;p29"/>
          <p:cNvPicPr preferRelativeResize="0"/>
          <p:nvPr/>
        </p:nvPicPr>
        <p:blipFill>
          <a:blip r:embed="rId4">
            <a:alphaModFix/>
          </a:blip>
          <a:stretch>
            <a:fillRect/>
          </a:stretch>
        </p:blipFill>
        <p:spPr>
          <a:xfrm>
            <a:off x="2252562" y="1356875"/>
            <a:ext cx="4638875" cy="4638875"/>
          </a:xfrm>
          <a:prstGeom prst="rect">
            <a:avLst/>
          </a:prstGeom>
          <a:noFill/>
          <a:ln>
            <a:noFill/>
          </a:ln>
        </p:spPr>
      </p:pic>
      <p:sp>
        <p:nvSpPr>
          <p:cNvPr id="290" name="Google Shape;290;p29"/>
          <p:cNvSpPr txBox="1">
            <a:spLocks noGrp="1"/>
          </p:cNvSpPr>
          <p:nvPr>
            <p:ph type="title"/>
          </p:nvPr>
        </p:nvSpPr>
        <p:spPr>
          <a:xfrm>
            <a:off x="311700" y="1409944"/>
            <a:ext cx="8520600" cy="251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1400">
                <a:solidFill>
                  <a:srgbClr val="103566"/>
                </a:solidFill>
              </a:rPr>
              <a:t>Source code, other examples, and recommended readings. </a:t>
            </a:r>
            <a:endParaRPr sz="1400">
              <a:solidFill>
                <a:srgbClr val="103566"/>
              </a:solidFill>
            </a:endParaRPr>
          </a:p>
          <a:p>
            <a:pPr marL="0" lvl="0" indent="0" algn="ctr" rtl="0">
              <a:spcBef>
                <a:spcPts val="0"/>
              </a:spcBef>
              <a:spcAft>
                <a:spcPts val="0"/>
              </a:spcAft>
              <a:buClr>
                <a:srgbClr val="103566"/>
              </a:buClr>
              <a:buSzPts val="3609"/>
              <a:buFont typeface="Arial"/>
              <a:buNone/>
            </a:pPr>
            <a:r>
              <a:rPr lang="en-US" sz="1400" u="sng">
                <a:solidFill>
                  <a:schemeClr val="hlink"/>
                </a:solidFill>
                <a:hlinkClick r:id="rId5"/>
              </a:rPr>
              <a:t>https://github.com/lachlankuhr/simd-resources</a:t>
            </a:r>
            <a:endParaRPr sz="1400">
              <a:solidFill>
                <a:srgbClr val="103566"/>
              </a:solidFill>
            </a:endParaRPr>
          </a:p>
          <a:p>
            <a:pPr marL="0" lvl="0" indent="0" algn="ctr" rtl="0">
              <a:spcBef>
                <a:spcPts val="0"/>
              </a:spcBef>
              <a:spcAft>
                <a:spcPts val="0"/>
              </a:spcAft>
              <a:buClr>
                <a:srgbClr val="103566"/>
              </a:buClr>
              <a:buSzPts val="3609"/>
              <a:buFont typeface="Arial"/>
              <a:buNone/>
            </a:pPr>
            <a:endParaRPr sz="1400">
              <a:solidFill>
                <a:srgbClr val="1035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73" name="Google Shape;73;p15"/>
          <p:cNvSpPr txBox="1">
            <a:spLocks noGrp="1"/>
          </p:cNvSpPr>
          <p:nvPr>
            <p:ph type="title"/>
          </p:nvPr>
        </p:nvSpPr>
        <p:spPr>
          <a:xfrm>
            <a:off x="394200" y="208342"/>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Context</a:t>
            </a:r>
            <a:endParaRPr sz="3609" b="1">
              <a:solidFill>
                <a:srgbClr val="103566"/>
              </a:solidFill>
              <a:latin typeface="Arial"/>
              <a:ea typeface="Arial"/>
              <a:cs typeface="Arial"/>
              <a:sym typeface="Arial"/>
            </a:endParaRPr>
          </a:p>
        </p:txBody>
      </p:sp>
      <p:sp>
        <p:nvSpPr>
          <p:cNvPr id="74" name="Google Shape;74;p15"/>
          <p:cNvSpPr txBox="1">
            <a:spLocks noGrp="1"/>
          </p:cNvSpPr>
          <p:nvPr>
            <p:ph type="body" idx="1"/>
          </p:nvPr>
        </p:nvSpPr>
        <p:spPr>
          <a:xfrm>
            <a:off x="311700" y="1342575"/>
            <a:ext cx="3737400" cy="89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2795" i="1">
                <a:solidFill>
                  <a:srgbClr val="103566"/>
                </a:solidFill>
              </a:rPr>
              <a:t>Task parallelism</a:t>
            </a:r>
            <a:r>
              <a:rPr lang="en-US" sz="2795">
                <a:solidFill>
                  <a:srgbClr val="103566"/>
                </a:solidFill>
              </a:rPr>
              <a:t>: multiple processors. </a:t>
            </a:r>
            <a:endParaRPr sz="2795">
              <a:solidFill>
                <a:srgbClr val="103566"/>
              </a:solidFill>
            </a:endParaRPr>
          </a:p>
          <a:p>
            <a:pPr marL="0" lvl="0" indent="0" algn="l" rtl="0">
              <a:lnSpc>
                <a:spcPct val="100000"/>
              </a:lnSpc>
              <a:spcBef>
                <a:spcPts val="0"/>
              </a:spcBef>
              <a:spcAft>
                <a:spcPts val="0"/>
              </a:spcAft>
              <a:buNone/>
            </a:pPr>
            <a:endParaRPr sz="2795">
              <a:solidFill>
                <a:srgbClr val="103566"/>
              </a:solidFill>
            </a:endParaRPr>
          </a:p>
        </p:txBody>
      </p:sp>
      <p:sp>
        <p:nvSpPr>
          <p:cNvPr id="75" name="Google Shape;75;p15"/>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77" name="Google Shape;77;p15"/>
          <p:cNvSpPr txBox="1">
            <a:spLocks noGrp="1"/>
          </p:cNvSpPr>
          <p:nvPr>
            <p:ph type="body" idx="1"/>
          </p:nvPr>
        </p:nvSpPr>
        <p:spPr>
          <a:xfrm>
            <a:off x="3655488" y="59477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78" name="Google Shape;78;p15"/>
          <p:cNvSpPr txBox="1">
            <a:spLocks noGrp="1"/>
          </p:cNvSpPr>
          <p:nvPr>
            <p:ph type="title"/>
          </p:nvPr>
        </p:nvSpPr>
        <p:spPr>
          <a:xfrm>
            <a:off x="394200" y="635542"/>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1400" i="1">
                <a:solidFill>
                  <a:srgbClr val="103566"/>
                </a:solidFill>
              </a:rPr>
              <a:t>Where does SIMD fit in the overall scheme of things?</a:t>
            </a:r>
            <a:endParaRPr sz="1400" i="1">
              <a:solidFill>
                <a:srgbClr val="103566"/>
              </a:solidFill>
            </a:endParaRPr>
          </a:p>
        </p:txBody>
      </p:sp>
      <p:sp>
        <p:nvSpPr>
          <p:cNvPr id="79" name="Google Shape;79;p15"/>
          <p:cNvSpPr txBox="1"/>
          <p:nvPr/>
        </p:nvSpPr>
        <p:spPr>
          <a:xfrm>
            <a:off x="4810950" y="1302675"/>
            <a:ext cx="4210200" cy="9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795" i="1">
                <a:solidFill>
                  <a:srgbClr val="103566"/>
                </a:solidFill>
              </a:rPr>
              <a:t>Data parallelism</a:t>
            </a:r>
            <a:r>
              <a:rPr lang="en-US" sz="2795">
                <a:solidFill>
                  <a:srgbClr val="103566"/>
                </a:solidFill>
              </a:rPr>
              <a:t>: multiple data operations. </a:t>
            </a:r>
            <a:endParaRPr/>
          </a:p>
        </p:txBody>
      </p:sp>
      <p:sp>
        <p:nvSpPr>
          <p:cNvPr id="80" name="Google Shape;80;p15"/>
          <p:cNvSpPr txBox="1">
            <a:spLocks noGrp="1"/>
          </p:cNvSpPr>
          <p:nvPr>
            <p:ph type="title"/>
          </p:nvPr>
        </p:nvSpPr>
        <p:spPr>
          <a:xfrm>
            <a:off x="3683000" y="1408875"/>
            <a:ext cx="14784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1800">
                <a:solidFill>
                  <a:srgbClr val="103566"/>
                </a:solidFill>
              </a:rPr>
              <a:t>vs.</a:t>
            </a:r>
            <a:endParaRPr sz="1800">
              <a:solidFill>
                <a:srgbClr val="103566"/>
              </a:solidFill>
            </a:endParaRPr>
          </a:p>
        </p:txBody>
      </p:sp>
      <p:sp>
        <p:nvSpPr>
          <p:cNvPr id="81" name="Google Shape;81;p15"/>
          <p:cNvSpPr txBox="1">
            <a:spLocks noGrp="1"/>
          </p:cNvSpPr>
          <p:nvPr>
            <p:ph type="body" idx="1"/>
          </p:nvPr>
        </p:nvSpPr>
        <p:spPr>
          <a:xfrm>
            <a:off x="394200" y="2451200"/>
            <a:ext cx="8326800" cy="3063900"/>
          </a:xfrm>
          <a:prstGeom prst="rect">
            <a:avLst/>
          </a:prstGeom>
          <a:noFill/>
          <a:ln>
            <a:noFill/>
          </a:ln>
        </p:spPr>
        <p:txBody>
          <a:bodyPr spcFirstLastPara="1" wrap="square" lIns="91425" tIns="45700" rIns="91425" bIns="45700" anchor="t" anchorCtr="0">
            <a:noAutofit/>
          </a:bodyPr>
          <a:lstStyle/>
          <a:p>
            <a:pPr marL="457200" lvl="0" indent="-406082" algn="l" rtl="0">
              <a:lnSpc>
                <a:spcPct val="100000"/>
              </a:lnSpc>
              <a:spcBef>
                <a:spcPts val="0"/>
              </a:spcBef>
              <a:spcAft>
                <a:spcPts val="0"/>
              </a:spcAft>
              <a:buClr>
                <a:srgbClr val="103566"/>
              </a:buClr>
              <a:buSzPts val="2795"/>
              <a:buChar char="●"/>
            </a:pPr>
            <a:r>
              <a:rPr lang="en-US" sz="2795" i="1">
                <a:solidFill>
                  <a:srgbClr val="103566"/>
                </a:solidFill>
              </a:rPr>
              <a:t>SIMD: </a:t>
            </a:r>
            <a:r>
              <a:rPr lang="en-US" sz="2795">
                <a:solidFill>
                  <a:srgbClr val="103566"/>
                </a:solidFill>
              </a:rPr>
              <a:t>Single Instruction, Multiple Data.</a:t>
            </a:r>
            <a:endParaRPr sz="2795">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Execute multiple instructions in the same CPU cycle [1]. </a:t>
            </a:r>
            <a:endParaRPr sz="1800">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Uses vector operations.</a:t>
            </a:r>
            <a:endParaRPr sz="1800">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Instructions operate on 4 or 8 inputs, yielding 4 or 8 results depending on the SIMD implementation used</a:t>
            </a:r>
            <a:r>
              <a:rPr lang="en-US" sz="1800" baseline="30000">
                <a:solidFill>
                  <a:srgbClr val="103566"/>
                </a:solidFill>
              </a:rPr>
              <a:t>1</a:t>
            </a:r>
            <a:r>
              <a:rPr lang="en-US" sz="1800">
                <a:solidFill>
                  <a:srgbClr val="103566"/>
                </a:solidFill>
              </a:rPr>
              <a:t>. </a:t>
            </a:r>
            <a:endParaRPr sz="1800">
              <a:solidFill>
                <a:srgbClr val="103566"/>
              </a:solidFill>
            </a:endParaRPr>
          </a:p>
          <a:p>
            <a:pPr marL="457200" lvl="0" indent="-403225" algn="l" rtl="0">
              <a:lnSpc>
                <a:spcPct val="100000"/>
              </a:lnSpc>
              <a:spcBef>
                <a:spcPts val="0"/>
              </a:spcBef>
              <a:spcAft>
                <a:spcPts val="0"/>
              </a:spcAft>
              <a:buClr>
                <a:srgbClr val="103566"/>
              </a:buClr>
              <a:buSzPts val="2750"/>
              <a:buChar char="●"/>
            </a:pPr>
            <a:r>
              <a:rPr lang="en-US" sz="2750">
                <a:solidFill>
                  <a:srgbClr val="103566"/>
                </a:solidFill>
              </a:rPr>
              <a:t>Use cases:</a:t>
            </a:r>
            <a:endParaRPr sz="2750">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Graphics: e.g. shading pixels with a coherent shader.</a:t>
            </a:r>
            <a:endParaRPr sz="1800">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Physics: e.g. motion of atoms in potentials or particle dynamics.</a:t>
            </a:r>
            <a:endParaRPr sz="1800">
              <a:solidFill>
                <a:srgbClr val="103566"/>
              </a:solidFill>
            </a:endParaRPr>
          </a:p>
          <a:p>
            <a:pPr marL="914400" lvl="1" indent="-342900" algn="l" rtl="0">
              <a:lnSpc>
                <a:spcPct val="100000"/>
              </a:lnSpc>
              <a:spcBef>
                <a:spcPts val="0"/>
              </a:spcBef>
              <a:spcAft>
                <a:spcPts val="0"/>
              </a:spcAft>
              <a:buClr>
                <a:srgbClr val="103566"/>
              </a:buClr>
              <a:buSzPts val="1800"/>
              <a:buChar char="○"/>
            </a:pPr>
            <a:r>
              <a:rPr lang="en-US" sz="1800">
                <a:solidFill>
                  <a:srgbClr val="103566"/>
                </a:solidFill>
              </a:rPr>
              <a:t>Mathematics: e.g. matrix operations in general and linear algebra.</a:t>
            </a:r>
            <a:endParaRPr sz="1800">
              <a:solidFill>
                <a:srgbClr val="103566"/>
              </a:solidFill>
            </a:endParaRPr>
          </a:p>
        </p:txBody>
      </p:sp>
      <p:sp>
        <p:nvSpPr>
          <p:cNvPr id="82" name="Google Shape;82;p15"/>
          <p:cNvSpPr txBox="1">
            <a:spLocks noGrp="1"/>
          </p:cNvSpPr>
          <p:nvPr>
            <p:ph type="body" idx="1"/>
          </p:nvPr>
        </p:nvSpPr>
        <p:spPr>
          <a:xfrm>
            <a:off x="1464375" y="6476700"/>
            <a:ext cx="7256700" cy="264900"/>
          </a:xfrm>
          <a:prstGeom prst="rect">
            <a:avLst/>
          </a:prstGeom>
          <a:noFill/>
          <a:ln>
            <a:noFill/>
          </a:ln>
        </p:spPr>
        <p:txBody>
          <a:bodyPr spcFirstLastPara="1" wrap="square" lIns="91425" tIns="45700" rIns="91425" bIns="45700" anchor="ctr" anchorCtr="0">
            <a:noAutofit/>
          </a:bodyPr>
          <a:lstStyle/>
          <a:p>
            <a:pPr marL="0" lvl="0" indent="0" algn="l" rtl="0">
              <a:spcBef>
                <a:spcPts val="559"/>
              </a:spcBef>
              <a:spcAft>
                <a:spcPts val="1600"/>
              </a:spcAft>
              <a:buNone/>
            </a:pPr>
            <a:r>
              <a:rPr lang="en-US" sz="900" baseline="30000">
                <a:solidFill>
                  <a:srgbClr val="103566"/>
                </a:solidFill>
              </a:rPr>
              <a:t>1</a:t>
            </a:r>
            <a:r>
              <a:rPr lang="en-US" sz="900">
                <a:solidFill>
                  <a:srgbClr val="103566"/>
                </a:solidFill>
              </a:rPr>
              <a:t> </a:t>
            </a:r>
            <a:r>
              <a:rPr lang="en-US" sz="900">
                <a:solidFill>
                  <a:srgbClr val="103566"/>
                </a:solidFill>
                <a:latin typeface="Arial"/>
                <a:ea typeface="Arial"/>
                <a:cs typeface="Arial"/>
                <a:sym typeface="Arial"/>
              </a:rPr>
              <a:t>AVX512, available in Intel’s Knights Landing architecture, supports 16 inputs. This technology is not yet available in consumer level CPUs.</a:t>
            </a:r>
            <a:endParaRPr sz="900">
              <a:solidFill>
                <a:srgbClr val="1035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5989474" y="3682439"/>
            <a:ext cx="3154526" cy="2155600"/>
          </a:xfrm>
          <a:prstGeom prst="rect">
            <a:avLst/>
          </a:prstGeom>
          <a:noFill/>
          <a:ln>
            <a:noFill/>
          </a:ln>
        </p:spPr>
      </p:pic>
      <p:pic>
        <p:nvPicPr>
          <p:cNvPr id="87" name="Google Shape;87;p16"/>
          <p:cNvPicPr preferRelativeResize="0"/>
          <p:nvPr/>
        </p:nvPicPr>
        <p:blipFill rotWithShape="1">
          <a:blip r:embed="rId4">
            <a:alphaModFix/>
          </a:blip>
          <a:srcRect t="87427"/>
          <a:stretch/>
        </p:blipFill>
        <p:spPr>
          <a:xfrm>
            <a:off x="0" y="5995750"/>
            <a:ext cx="9144000" cy="862250"/>
          </a:xfrm>
          <a:prstGeom prst="rect">
            <a:avLst/>
          </a:prstGeom>
          <a:noFill/>
          <a:ln>
            <a:noFill/>
          </a:ln>
        </p:spPr>
      </p:pic>
      <p:sp>
        <p:nvSpPr>
          <p:cNvPr id="88" name="Google Shape;88;p16"/>
          <p:cNvSpPr txBox="1">
            <a:spLocks noGrp="1"/>
          </p:cNvSpPr>
          <p:nvPr>
            <p:ph type="title"/>
          </p:nvPr>
        </p:nvSpPr>
        <p:spPr>
          <a:xfrm>
            <a:off x="311700" y="136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Overview: A bit more detail...</a:t>
            </a:r>
            <a:endParaRPr sz="3609" b="1">
              <a:solidFill>
                <a:srgbClr val="103566"/>
              </a:solidFill>
              <a:latin typeface="Arial"/>
              <a:ea typeface="Arial"/>
              <a:cs typeface="Arial"/>
              <a:sym typeface="Arial"/>
            </a:endParaRPr>
          </a:p>
        </p:txBody>
      </p:sp>
      <p:sp>
        <p:nvSpPr>
          <p:cNvPr id="89" name="Google Shape;89;p16"/>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91" name="Google Shape;91;p16"/>
          <p:cNvSpPr txBox="1">
            <a:spLocks noGrp="1"/>
          </p:cNvSpPr>
          <p:nvPr>
            <p:ph type="body" idx="1"/>
          </p:nvPr>
        </p:nvSpPr>
        <p:spPr>
          <a:xfrm>
            <a:off x="3655488" y="59477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92" name="Google Shape;92;p16"/>
          <p:cNvSpPr txBox="1">
            <a:spLocks noGrp="1"/>
          </p:cNvSpPr>
          <p:nvPr>
            <p:ph type="body" idx="1"/>
          </p:nvPr>
        </p:nvSpPr>
        <p:spPr>
          <a:xfrm>
            <a:off x="491100" y="975325"/>
            <a:ext cx="8326800" cy="43479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rgbClr val="103566"/>
              </a:buClr>
              <a:buSzPts val="2400"/>
              <a:buChar char="●"/>
            </a:pPr>
            <a:r>
              <a:rPr lang="en-US" sz="2400" dirty="0">
                <a:solidFill>
                  <a:srgbClr val="103566"/>
                </a:solidFill>
              </a:rPr>
              <a:t>x86 is an instruction set architecture (ISA) that is introduced by Intel in 1978 [4].</a:t>
            </a:r>
            <a:endParaRPr sz="2400" dirty="0">
              <a:solidFill>
                <a:srgbClr val="103566"/>
              </a:solidFill>
            </a:endParaRPr>
          </a:p>
          <a:p>
            <a:pPr marL="914400" lvl="1" indent="-381000" algn="l" rtl="0">
              <a:lnSpc>
                <a:spcPct val="108000"/>
              </a:lnSpc>
              <a:spcBef>
                <a:spcPts val="0"/>
              </a:spcBef>
              <a:spcAft>
                <a:spcPts val="0"/>
              </a:spcAft>
              <a:buClr>
                <a:srgbClr val="103566"/>
              </a:buClr>
              <a:buSzPts val="2400"/>
              <a:buChar char="○"/>
            </a:pPr>
            <a:r>
              <a:rPr lang="en-US" sz="2400" dirty="0">
                <a:solidFill>
                  <a:srgbClr val="103566"/>
                </a:solidFill>
              </a:rPr>
              <a:t>Another example of ISA is ARM which is used for Arduino.</a:t>
            </a:r>
            <a:endParaRPr sz="2400" dirty="0">
              <a:solidFill>
                <a:srgbClr val="103566"/>
              </a:solidFill>
            </a:endParaRPr>
          </a:p>
          <a:p>
            <a:pPr marL="457200" lvl="0" indent="-381000" algn="l" rtl="0">
              <a:lnSpc>
                <a:spcPct val="108000"/>
              </a:lnSpc>
              <a:spcBef>
                <a:spcPts val="0"/>
              </a:spcBef>
              <a:spcAft>
                <a:spcPts val="0"/>
              </a:spcAft>
              <a:buClr>
                <a:srgbClr val="103566"/>
              </a:buClr>
              <a:buSzPts val="2400"/>
              <a:buChar char="●"/>
            </a:pPr>
            <a:r>
              <a:rPr lang="en-US" sz="2400" dirty="0">
                <a:solidFill>
                  <a:srgbClr val="103566"/>
                </a:solidFill>
              </a:rPr>
              <a:t>ISA is a middle man between hardware and software.	</a:t>
            </a:r>
            <a:endParaRPr sz="2400" dirty="0">
              <a:solidFill>
                <a:srgbClr val="103566"/>
              </a:solidFill>
            </a:endParaRPr>
          </a:p>
          <a:p>
            <a:pPr marL="457200" lvl="0" indent="-381000" algn="l" rtl="0">
              <a:lnSpc>
                <a:spcPct val="108000"/>
              </a:lnSpc>
              <a:spcBef>
                <a:spcPts val="0"/>
              </a:spcBef>
              <a:spcAft>
                <a:spcPts val="0"/>
              </a:spcAft>
              <a:buClr>
                <a:srgbClr val="103566"/>
              </a:buClr>
              <a:buSzPts val="2400"/>
              <a:buChar char="●"/>
            </a:pPr>
            <a:r>
              <a:rPr lang="en-US" sz="2400" dirty="0">
                <a:solidFill>
                  <a:srgbClr val="103566"/>
                </a:solidFill>
              </a:rPr>
              <a:t>Instruction sets are not programming language.</a:t>
            </a:r>
            <a:endParaRPr sz="2400" dirty="0">
              <a:solidFill>
                <a:srgbClr val="103566"/>
              </a:solidFill>
            </a:endParaRPr>
          </a:p>
          <a:p>
            <a:pPr marL="457200" lvl="0" indent="-381000" algn="l" rtl="0">
              <a:lnSpc>
                <a:spcPct val="100000"/>
              </a:lnSpc>
              <a:spcBef>
                <a:spcPts val="0"/>
              </a:spcBef>
              <a:spcAft>
                <a:spcPts val="0"/>
              </a:spcAft>
              <a:buClr>
                <a:srgbClr val="103566"/>
              </a:buClr>
              <a:buSzPts val="2400"/>
              <a:buChar char="●"/>
            </a:pPr>
            <a:r>
              <a:rPr lang="en-US" sz="2400" dirty="0">
                <a:solidFill>
                  <a:srgbClr val="103566"/>
                </a:solidFill>
              </a:rPr>
              <a:t>SIMD are extensions to ISAs that use</a:t>
            </a:r>
            <a:endParaRPr sz="2400" dirty="0">
              <a:solidFill>
                <a:srgbClr val="103566"/>
              </a:solidFill>
            </a:endParaRPr>
          </a:p>
          <a:p>
            <a:pPr marL="457200" lvl="0" indent="0" algn="l" rtl="0">
              <a:lnSpc>
                <a:spcPct val="100000"/>
              </a:lnSpc>
              <a:spcBef>
                <a:spcPts val="0"/>
              </a:spcBef>
              <a:spcAft>
                <a:spcPts val="0"/>
              </a:spcAft>
              <a:buNone/>
            </a:pPr>
            <a:r>
              <a:rPr lang="en-US" sz="2400" dirty="0">
                <a:solidFill>
                  <a:srgbClr val="103566"/>
                </a:solidFill>
              </a:rPr>
              <a:t>vector operations.</a:t>
            </a:r>
            <a:endParaRPr sz="2400" dirty="0">
              <a:solidFill>
                <a:srgbClr val="103566"/>
              </a:solidFill>
            </a:endParaRPr>
          </a:p>
          <a:p>
            <a:pPr marL="0" marR="0" lvl="0" indent="0" algn="l" rtl="0">
              <a:lnSpc>
                <a:spcPct val="100000"/>
              </a:lnSpc>
              <a:spcBef>
                <a:spcPts val="0"/>
              </a:spcBef>
              <a:spcAft>
                <a:spcPts val="0"/>
              </a:spcAft>
              <a:buNone/>
            </a:pPr>
            <a:endParaRPr dirty="0">
              <a:solidFill>
                <a:srgbClr val="103566"/>
              </a:solidFill>
            </a:endParaRPr>
          </a:p>
        </p:txBody>
      </p:sp>
      <p:sp>
        <p:nvSpPr>
          <p:cNvPr id="94" name="Google Shape;94;p16"/>
          <p:cNvSpPr txBox="1">
            <a:spLocks noGrp="1"/>
          </p:cNvSpPr>
          <p:nvPr>
            <p:ph type="body" idx="1"/>
          </p:nvPr>
        </p:nvSpPr>
        <p:spPr>
          <a:xfrm>
            <a:off x="6567725" y="54950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dirty="0">
                <a:solidFill>
                  <a:srgbClr val="103566"/>
                </a:solidFill>
              </a:rPr>
              <a:t>ISA Role [2]</a:t>
            </a:r>
            <a:endParaRPr sz="1400" dirty="0">
              <a:solidFill>
                <a:srgbClr val="1035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00" name="Google Shape;100;p17"/>
          <p:cNvSpPr txBox="1">
            <a:spLocks noGrp="1"/>
          </p:cNvSpPr>
          <p:nvPr>
            <p:ph type="title"/>
          </p:nvPr>
        </p:nvSpPr>
        <p:spPr>
          <a:xfrm>
            <a:off x="0" y="129475"/>
            <a:ext cx="91440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Overview: How does it work? </a:t>
            </a:r>
            <a:endParaRPr sz="3609" b="1">
              <a:solidFill>
                <a:srgbClr val="103566"/>
              </a:solidFill>
            </a:endParaRPr>
          </a:p>
        </p:txBody>
      </p:sp>
      <p:sp>
        <p:nvSpPr>
          <p:cNvPr id="101" name="Google Shape;101;p17"/>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3" name="Google Shape;103;p17"/>
          <p:cNvSpPr txBox="1">
            <a:spLocks noGrp="1"/>
          </p:cNvSpPr>
          <p:nvPr>
            <p:ph type="body" idx="1"/>
          </p:nvPr>
        </p:nvSpPr>
        <p:spPr>
          <a:xfrm>
            <a:off x="3655488" y="59477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pic>
        <p:nvPicPr>
          <p:cNvPr id="104" name="Google Shape;104;p17"/>
          <p:cNvPicPr preferRelativeResize="0"/>
          <p:nvPr/>
        </p:nvPicPr>
        <p:blipFill>
          <a:blip r:embed="rId4">
            <a:alphaModFix/>
          </a:blip>
          <a:stretch>
            <a:fillRect/>
          </a:stretch>
        </p:blipFill>
        <p:spPr>
          <a:xfrm>
            <a:off x="518550" y="1404725"/>
            <a:ext cx="7987802" cy="2370575"/>
          </a:xfrm>
          <a:prstGeom prst="rect">
            <a:avLst/>
          </a:prstGeom>
          <a:noFill/>
          <a:ln>
            <a:noFill/>
          </a:ln>
        </p:spPr>
      </p:pic>
      <p:sp>
        <p:nvSpPr>
          <p:cNvPr id="105" name="Google Shape;105;p17"/>
          <p:cNvSpPr txBox="1">
            <a:spLocks noGrp="1"/>
          </p:cNvSpPr>
          <p:nvPr>
            <p:ph type="body" idx="1"/>
          </p:nvPr>
        </p:nvSpPr>
        <p:spPr>
          <a:xfrm>
            <a:off x="1004675" y="605050"/>
            <a:ext cx="3364800" cy="102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a:solidFill>
                  <a:srgbClr val="103566"/>
                </a:solidFill>
              </a:rPr>
              <a:t>Typical scalar register stores 32 or 64 bits</a:t>
            </a:r>
            <a:r>
              <a:rPr lang="en-US" baseline="30000">
                <a:solidFill>
                  <a:srgbClr val="103566"/>
                </a:solidFill>
              </a:rPr>
              <a:t>2</a:t>
            </a:r>
            <a:r>
              <a:rPr lang="en-US">
                <a:solidFill>
                  <a:srgbClr val="103566"/>
                </a:solidFill>
              </a:rPr>
              <a:t> [2].</a:t>
            </a:r>
            <a:endParaRPr>
              <a:solidFill>
                <a:srgbClr val="103566"/>
              </a:solidFill>
            </a:endParaRPr>
          </a:p>
        </p:txBody>
      </p:sp>
      <p:sp>
        <p:nvSpPr>
          <p:cNvPr id="106" name="Google Shape;106;p17"/>
          <p:cNvSpPr txBox="1">
            <a:spLocks noGrp="1"/>
          </p:cNvSpPr>
          <p:nvPr>
            <p:ph type="body" idx="1"/>
          </p:nvPr>
        </p:nvSpPr>
        <p:spPr>
          <a:xfrm>
            <a:off x="4487250" y="605050"/>
            <a:ext cx="4138200" cy="102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rgbClr val="103566"/>
                </a:solidFill>
              </a:rPr>
              <a:t>SIMD register sizes depends on implementation and data type [2].</a:t>
            </a:r>
            <a:endParaRPr>
              <a:solidFill>
                <a:srgbClr val="103566"/>
              </a:solidFill>
            </a:endParaRPr>
          </a:p>
        </p:txBody>
      </p:sp>
      <p:sp>
        <p:nvSpPr>
          <p:cNvPr id="107" name="Google Shape;107;p17"/>
          <p:cNvSpPr txBox="1"/>
          <p:nvPr/>
        </p:nvSpPr>
        <p:spPr>
          <a:xfrm>
            <a:off x="4567950" y="3404100"/>
            <a:ext cx="4052400" cy="52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rgbClr val="103566"/>
                </a:solidFill>
              </a:rPr>
              <a:t>Perhaps four 32-bit single-precision floating point numbers (SSE).</a:t>
            </a:r>
            <a:endParaRPr sz="1200"/>
          </a:p>
        </p:txBody>
      </p:sp>
      <p:sp>
        <p:nvSpPr>
          <p:cNvPr id="108" name="Google Shape;108;p17"/>
          <p:cNvSpPr txBox="1">
            <a:spLocks noGrp="1"/>
          </p:cNvSpPr>
          <p:nvPr>
            <p:ph type="body" idx="1"/>
          </p:nvPr>
        </p:nvSpPr>
        <p:spPr>
          <a:xfrm>
            <a:off x="1464375" y="6418475"/>
            <a:ext cx="7256700" cy="399300"/>
          </a:xfrm>
          <a:prstGeom prst="rect">
            <a:avLst/>
          </a:prstGeom>
          <a:noFill/>
          <a:ln>
            <a:noFill/>
          </a:ln>
        </p:spPr>
        <p:txBody>
          <a:bodyPr spcFirstLastPara="1" wrap="square" lIns="91425" tIns="45700" rIns="91425" bIns="45700" anchor="ctr" anchorCtr="0">
            <a:noAutofit/>
          </a:bodyPr>
          <a:lstStyle/>
          <a:p>
            <a:pPr marL="0" lvl="0" indent="0" algn="l" rtl="0">
              <a:spcBef>
                <a:spcPts val="559"/>
              </a:spcBef>
              <a:spcAft>
                <a:spcPts val="1600"/>
              </a:spcAft>
              <a:buNone/>
            </a:pPr>
            <a:r>
              <a:rPr lang="en-US" sz="900" baseline="30000">
                <a:solidFill>
                  <a:srgbClr val="103566"/>
                </a:solidFill>
              </a:rPr>
              <a:t>2</a:t>
            </a:r>
            <a:r>
              <a:rPr lang="en-US" sz="900">
                <a:solidFill>
                  <a:srgbClr val="103566"/>
                </a:solidFill>
              </a:rPr>
              <a:t>  For the sake of simplicity, we ignore the fact that some registers can be split in 16-bit halves, or even in single bytes. Floating point numbers may be stored in 80-bit registers.</a:t>
            </a:r>
            <a:endParaRPr sz="900">
              <a:solidFill>
                <a:srgbClr val="103566"/>
              </a:solidFill>
              <a:latin typeface="Arial"/>
              <a:ea typeface="Arial"/>
              <a:cs typeface="Arial"/>
              <a:sym typeface="Arial"/>
            </a:endParaRPr>
          </a:p>
        </p:txBody>
      </p:sp>
      <p:sp>
        <p:nvSpPr>
          <p:cNvPr id="109" name="Google Shape;109;p17"/>
          <p:cNvSpPr txBox="1"/>
          <p:nvPr/>
        </p:nvSpPr>
        <p:spPr>
          <a:xfrm>
            <a:off x="994325" y="3797175"/>
            <a:ext cx="3720600" cy="19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103566"/>
                </a:solidFill>
                <a:latin typeface="Trebuchet MS"/>
                <a:ea typeface="Trebuchet MS"/>
                <a:cs typeface="Trebuchet MS"/>
                <a:sym typeface="Trebuchet MS"/>
              </a:rPr>
              <a:t>Supported data types [5]: </a:t>
            </a:r>
            <a:endParaRPr sz="1800">
              <a:solidFill>
                <a:srgbClr val="103566"/>
              </a:solidFill>
              <a:latin typeface="Trebuchet MS"/>
              <a:ea typeface="Trebuchet MS"/>
              <a:cs typeface="Trebuchet MS"/>
              <a:sym typeface="Trebuchet MS"/>
            </a:endParaRPr>
          </a:p>
          <a:p>
            <a:pPr marL="457200" lvl="0" indent="-311150" algn="l" rtl="0">
              <a:lnSpc>
                <a:spcPct val="100000"/>
              </a:lnSpc>
              <a:spcBef>
                <a:spcPts val="100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sixteen 8 bit integer values</a:t>
            </a:r>
            <a:endParaRPr sz="1300">
              <a:solidFill>
                <a:srgbClr val="103566"/>
              </a:solidFill>
              <a:latin typeface="Trebuchet MS"/>
              <a:ea typeface="Trebuchet MS"/>
              <a:cs typeface="Trebuchet MS"/>
              <a:sym typeface="Trebuchet MS"/>
            </a:endParaRPr>
          </a:p>
          <a:p>
            <a:pPr marL="457200" lvl="0" indent="-311150" algn="l" rtl="0">
              <a:lnSpc>
                <a:spcPct val="100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eight 16 bit integer values </a:t>
            </a:r>
            <a:endParaRPr sz="1300">
              <a:solidFill>
                <a:srgbClr val="103566"/>
              </a:solidFill>
              <a:latin typeface="Trebuchet MS"/>
              <a:ea typeface="Trebuchet MS"/>
              <a:cs typeface="Trebuchet MS"/>
              <a:sym typeface="Trebuchet MS"/>
            </a:endParaRPr>
          </a:p>
          <a:p>
            <a:pPr marL="457200" lvl="0" indent="-311150" algn="l" rtl="0">
              <a:lnSpc>
                <a:spcPct val="100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four 32 bit integer values </a:t>
            </a:r>
            <a:endParaRPr sz="1300">
              <a:solidFill>
                <a:srgbClr val="103566"/>
              </a:solidFill>
              <a:latin typeface="Trebuchet MS"/>
              <a:ea typeface="Trebuchet MS"/>
              <a:cs typeface="Trebuchet MS"/>
              <a:sym typeface="Trebuchet MS"/>
            </a:endParaRPr>
          </a:p>
          <a:p>
            <a:pPr marL="457200" lvl="0" indent="-311150" algn="l" rtl="0">
              <a:lnSpc>
                <a:spcPct val="100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four single precision floating point values </a:t>
            </a:r>
            <a:endParaRPr sz="1300">
              <a:solidFill>
                <a:srgbClr val="103566"/>
              </a:solidFill>
              <a:latin typeface="Trebuchet MS"/>
              <a:ea typeface="Trebuchet MS"/>
              <a:cs typeface="Trebuchet MS"/>
              <a:sym typeface="Trebuchet MS"/>
            </a:endParaRPr>
          </a:p>
          <a:p>
            <a:pPr marL="457200" lvl="0" indent="-311150" algn="l" rtl="0">
              <a:lnSpc>
                <a:spcPct val="100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two double precision floating point values </a:t>
            </a:r>
            <a:endParaRPr sz="1300">
              <a:solidFill>
                <a:srgbClr val="103566"/>
              </a:solidFill>
              <a:latin typeface="Trebuchet MS"/>
              <a:ea typeface="Trebuchet MS"/>
              <a:cs typeface="Trebuchet MS"/>
              <a:sym typeface="Trebuchet MS"/>
            </a:endParaRPr>
          </a:p>
          <a:p>
            <a:pPr marL="0" lvl="0" indent="0" algn="l" rtl="0">
              <a:lnSpc>
                <a:spcPct val="100000"/>
              </a:lnSpc>
              <a:spcBef>
                <a:spcPts val="0"/>
              </a:spcBef>
              <a:spcAft>
                <a:spcPts val="0"/>
              </a:spcAft>
              <a:buNone/>
            </a:pPr>
            <a:r>
              <a:rPr lang="en-US" sz="1300">
                <a:solidFill>
                  <a:srgbClr val="103566"/>
                </a:solidFill>
                <a:latin typeface="Trebuchet MS"/>
                <a:ea typeface="Trebuchet MS"/>
                <a:cs typeface="Trebuchet MS"/>
                <a:sym typeface="Trebuchet MS"/>
              </a:rPr>
              <a:t>(can be unsigned or signed)</a:t>
            </a:r>
            <a:endParaRPr sz="1300">
              <a:solidFill>
                <a:srgbClr val="103566"/>
              </a:solidFill>
              <a:latin typeface="Trebuchet MS"/>
              <a:ea typeface="Trebuchet MS"/>
              <a:cs typeface="Trebuchet MS"/>
              <a:sym typeface="Trebuchet MS"/>
            </a:endParaRPr>
          </a:p>
        </p:txBody>
      </p:sp>
      <p:sp>
        <p:nvSpPr>
          <p:cNvPr id="110" name="Google Shape;110;p17"/>
          <p:cNvSpPr txBox="1"/>
          <p:nvPr/>
        </p:nvSpPr>
        <p:spPr>
          <a:xfrm>
            <a:off x="4696050" y="3832701"/>
            <a:ext cx="3720600" cy="202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a:solidFill>
                  <a:srgbClr val="103566"/>
                </a:solidFill>
                <a:latin typeface="Trebuchet MS"/>
                <a:ea typeface="Trebuchet MS"/>
                <a:cs typeface="Trebuchet MS"/>
                <a:sym typeface="Trebuchet MS"/>
              </a:rPr>
              <a:t>Supported operations [5]: </a:t>
            </a:r>
            <a:endParaRPr sz="1800">
              <a:solidFill>
                <a:srgbClr val="103566"/>
              </a:solidFill>
              <a:latin typeface="Trebuchet MS"/>
              <a:ea typeface="Trebuchet MS"/>
              <a:cs typeface="Trebuchet MS"/>
              <a:sym typeface="Trebuchet MS"/>
            </a:endParaRPr>
          </a:p>
          <a:p>
            <a:pPr marL="520700" marR="63500" lvl="0" indent="-311150" algn="l" rtl="0">
              <a:lnSpc>
                <a:spcPct val="115000"/>
              </a:lnSpc>
              <a:spcBef>
                <a:spcPts val="60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Load and Store</a:t>
            </a:r>
            <a:endParaRPr sz="1300">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Arithmetic operations</a:t>
            </a:r>
            <a:endParaRPr sz="1300">
              <a:solidFill>
                <a:srgbClr val="103566"/>
              </a:solidFill>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Logical operations</a:t>
            </a:r>
            <a:endParaRPr sz="1300">
              <a:solidFill>
                <a:srgbClr val="103566"/>
              </a:solidFill>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Shift operations</a:t>
            </a:r>
            <a:endParaRPr sz="1300">
              <a:solidFill>
                <a:srgbClr val="103566"/>
              </a:solidFill>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Pack and Unpack</a:t>
            </a:r>
            <a:endParaRPr sz="1300">
              <a:solidFill>
                <a:srgbClr val="103566"/>
              </a:solidFill>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Comparisons</a:t>
            </a:r>
            <a:endParaRPr sz="1300">
              <a:solidFill>
                <a:srgbClr val="103566"/>
              </a:solidFill>
              <a:latin typeface="Trebuchet MS"/>
              <a:ea typeface="Trebuchet MS"/>
              <a:cs typeface="Trebuchet MS"/>
              <a:sym typeface="Trebuchet MS"/>
            </a:endParaRPr>
          </a:p>
          <a:p>
            <a:pPr marL="520700" marR="63500" lvl="0" indent="-311150" algn="l" rtl="0">
              <a:lnSpc>
                <a:spcPct val="115000"/>
              </a:lnSpc>
              <a:spcBef>
                <a:spcPts val="0"/>
              </a:spcBef>
              <a:spcAft>
                <a:spcPts val="0"/>
              </a:spcAft>
              <a:buClr>
                <a:srgbClr val="103566"/>
              </a:buClr>
              <a:buSzPts val="1300"/>
              <a:buFont typeface="Trebuchet MS"/>
              <a:buChar char="●"/>
            </a:pPr>
            <a:r>
              <a:rPr lang="en-US" sz="1300">
                <a:solidFill>
                  <a:srgbClr val="103566"/>
                </a:solidFill>
                <a:latin typeface="Trebuchet MS"/>
                <a:ea typeface="Trebuchet MS"/>
                <a:cs typeface="Trebuchet MS"/>
                <a:sym typeface="Trebuchet MS"/>
              </a:rPr>
              <a:t>Data type conversion</a:t>
            </a:r>
            <a:endParaRPr sz="1300">
              <a:solidFill>
                <a:srgbClr val="103566"/>
              </a:solidFill>
              <a:latin typeface="Trebuchet MS"/>
              <a:ea typeface="Trebuchet MS"/>
              <a:cs typeface="Trebuchet MS"/>
              <a:sym typeface="Trebuchet MS"/>
            </a:endParaRPr>
          </a:p>
          <a:p>
            <a:pPr marL="0" lvl="0" indent="0" algn="l" rtl="0">
              <a:lnSpc>
                <a:spcPct val="100000"/>
              </a:lnSpc>
              <a:spcBef>
                <a:spcPts val="700"/>
              </a:spcBef>
              <a:spcAft>
                <a:spcPts val="0"/>
              </a:spcAft>
              <a:buNone/>
            </a:pPr>
            <a:endParaRPr sz="1200">
              <a:solidFill>
                <a:srgbClr val="103566"/>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16" name="Google Shape;116;p18"/>
          <p:cNvSpPr txBox="1">
            <a:spLocks noGrp="1"/>
          </p:cNvSpPr>
          <p:nvPr>
            <p:ph type="title"/>
          </p:nvPr>
        </p:nvSpPr>
        <p:spPr>
          <a:xfrm>
            <a:off x="311700" y="164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Overview: SIMD Implementations.</a:t>
            </a:r>
            <a:endParaRPr sz="3609" b="1">
              <a:solidFill>
                <a:srgbClr val="103566"/>
              </a:solidFill>
              <a:latin typeface="Arial"/>
              <a:ea typeface="Arial"/>
              <a:cs typeface="Arial"/>
              <a:sym typeface="Arial"/>
            </a:endParaRPr>
          </a:p>
        </p:txBody>
      </p:sp>
      <p:sp>
        <p:nvSpPr>
          <p:cNvPr id="117" name="Google Shape;117;p18"/>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9" name="Google Shape;119;p18"/>
          <p:cNvSpPr txBox="1">
            <a:spLocks noGrp="1"/>
          </p:cNvSpPr>
          <p:nvPr>
            <p:ph type="body" idx="1"/>
          </p:nvPr>
        </p:nvSpPr>
        <p:spPr>
          <a:xfrm>
            <a:off x="3655488" y="60239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120" name="Google Shape;120;p18"/>
          <p:cNvSpPr txBox="1">
            <a:spLocks noGrp="1"/>
          </p:cNvSpPr>
          <p:nvPr>
            <p:ph type="body" idx="1"/>
          </p:nvPr>
        </p:nvSpPr>
        <p:spPr>
          <a:xfrm>
            <a:off x="491100" y="800125"/>
            <a:ext cx="8326800" cy="53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a:solidFill>
                  <a:srgbClr val="103566"/>
                </a:solidFill>
              </a:rPr>
              <a:t>SIMD instructions can be found, to one degree or another, on most CPUs</a:t>
            </a:r>
            <a:endParaRPr sz="2400">
              <a:solidFill>
                <a:srgbClr val="103566"/>
              </a:solidFill>
            </a:endParaRPr>
          </a:p>
          <a:p>
            <a:pPr marL="457200" marR="0" lvl="0" indent="-381000" algn="l" rtl="0">
              <a:lnSpc>
                <a:spcPct val="100000"/>
              </a:lnSpc>
              <a:spcBef>
                <a:spcPts val="1000"/>
              </a:spcBef>
              <a:spcAft>
                <a:spcPts val="0"/>
              </a:spcAft>
              <a:buClr>
                <a:srgbClr val="103566"/>
              </a:buClr>
              <a:buSzPts val="2400"/>
              <a:buAutoNum type="arabicPeriod"/>
            </a:pPr>
            <a:r>
              <a:rPr lang="en-US" sz="2400">
                <a:solidFill>
                  <a:srgbClr val="103566"/>
                </a:solidFill>
              </a:rPr>
              <a:t>IBM: AltiVec, Signal Processing Engine (SPE)</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HP: MAX (Multimedia Acceleration eXtensions) </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Intel: MMX (MultiMedia eXtension), SSE1-4 (Streaming SIMD Extensions), AVX (Advanced Vector Extensions)</a:t>
            </a:r>
            <a:endParaRPr sz="2400">
              <a:solidFill>
                <a:srgbClr val="103566"/>
              </a:solidFill>
            </a:endParaRPr>
          </a:p>
          <a:p>
            <a:pPr marL="0" marR="0" lvl="0" indent="0" algn="l" rtl="0">
              <a:lnSpc>
                <a:spcPct val="100000"/>
              </a:lnSpc>
              <a:spcBef>
                <a:spcPts val="1000"/>
              </a:spcBef>
              <a:spcAft>
                <a:spcPts val="0"/>
              </a:spcAft>
              <a:buNone/>
            </a:pPr>
            <a:r>
              <a:rPr lang="en-US" sz="2400">
                <a:solidFill>
                  <a:srgbClr val="103566"/>
                </a:solidFill>
              </a:rPr>
              <a:t>The code examples presented in this lecture will be targeted at SSE. </a:t>
            </a:r>
            <a:endParaRPr sz="2400">
              <a:solidFill>
                <a:srgbClr val="103566"/>
              </a:solidFill>
            </a:endParaRPr>
          </a:p>
          <a:p>
            <a:pPr marL="457200" marR="0" lvl="0" indent="-381000" algn="l" rtl="0">
              <a:lnSpc>
                <a:spcPct val="100000"/>
              </a:lnSpc>
              <a:spcBef>
                <a:spcPts val="1000"/>
              </a:spcBef>
              <a:spcAft>
                <a:spcPts val="0"/>
              </a:spcAft>
              <a:buClr>
                <a:srgbClr val="103566"/>
              </a:buClr>
              <a:buSzPts val="2400"/>
              <a:buChar char="●"/>
            </a:pPr>
            <a:r>
              <a:rPr lang="en-US" sz="2400">
                <a:solidFill>
                  <a:srgbClr val="103566"/>
                </a:solidFill>
              </a:rPr>
              <a:t>Streaming SIMD Extension</a:t>
            </a:r>
            <a:endParaRPr sz="2400">
              <a:solidFill>
                <a:srgbClr val="103566"/>
              </a:solidFill>
            </a:endParaRPr>
          </a:p>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SSE: 8 registers with each 128 bits wide</a:t>
            </a:r>
            <a:endParaRPr sz="2400">
              <a:solidFill>
                <a:srgbClr val="103566"/>
              </a:solidFill>
            </a:endParaRPr>
          </a:p>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SSE-2: more data type support</a:t>
            </a:r>
            <a:endParaRPr sz="2400">
              <a:solidFill>
                <a:srgbClr val="103566"/>
              </a:solidFill>
            </a:endParaRPr>
          </a:p>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SSE-3: DSP and thread management</a:t>
            </a:r>
            <a:endParaRPr sz="2400">
              <a:solidFill>
                <a:srgbClr val="103566"/>
              </a:solidFill>
            </a:endParaRPr>
          </a:p>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SSE-4: dot product, string and text new instructions</a:t>
            </a:r>
            <a:endParaRPr sz="2400">
              <a:solidFill>
                <a:srgbClr val="1035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9"/>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26" name="Google Shape;126;p19"/>
          <p:cNvSpPr txBox="1">
            <a:spLocks noGrp="1"/>
          </p:cNvSpPr>
          <p:nvPr>
            <p:ph type="title"/>
          </p:nvPr>
        </p:nvSpPr>
        <p:spPr>
          <a:xfrm>
            <a:off x="311700" y="136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Overview: A simple example.</a:t>
            </a:r>
            <a:endParaRPr sz="3609" b="1">
              <a:solidFill>
                <a:srgbClr val="103566"/>
              </a:solidFill>
              <a:latin typeface="Arial"/>
              <a:ea typeface="Arial"/>
              <a:cs typeface="Arial"/>
              <a:sym typeface="Arial"/>
            </a:endParaRPr>
          </a:p>
        </p:txBody>
      </p:sp>
      <p:sp>
        <p:nvSpPr>
          <p:cNvPr id="127" name="Google Shape;127;p19"/>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9" name="Google Shape;129;p19"/>
          <p:cNvSpPr txBox="1">
            <a:spLocks noGrp="1"/>
          </p:cNvSpPr>
          <p:nvPr>
            <p:ph type="body" idx="1"/>
          </p:nvPr>
        </p:nvSpPr>
        <p:spPr>
          <a:xfrm>
            <a:off x="3655488" y="6023975"/>
            <a:ext cx="1998000" cy="8058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pic>
        <p:nvPicPr>
          <p:cNvPr id="130" name="Google Shape;130;p19"/>
          <p:cNvPicPr preferRelativeResize="0"/>
          <p:nvPr/>
        </p:nvPicPr>
        <p:blipFill rotWithShape="1">
          <a:blip r:embed="rId4">
            <a:alphaModFix/>
          </a:blip>
          <a:srcRect t="8016" b="9928"/>
          <a:stretch/>
        </p:blipFill>
        <p:spPr>
          <a:xfrm>
            <a:off x="556975" y="5304500"/>
            <a:ext cx="7591425" cy="524700"/>
          </a:xfrm>
          <a:prstGeom prst="rect">
            <a:avLst/>
          </a:prstGeom>
          <a:noFill/>
          <a:ln>
            <a:noFill/>
          </a:ln>
        </p:spPr>
      </p:pic>
      <p:sp>
        <p:nvSpPr>
          <p:cNvPr id="131" name="Google Shape;131;p19"/>
          <p:cNvSpPr txBox="1"/>
          <p:nvPr/>
        </p:nvSpPr>
        <p:spPr>
          <a:xfrm>
            <a:off x="3461050" y="5319750"/>
            <a:ext cx="4610100" cy="1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9"/>
          <p:cNvSpPr txBox="1">
            <a:spLocks noGrp="1"/>
          </p:cNvSpPr>
          <p:nvPr>
            <p:ph type="body" idx="1"/>
          </p:nvPr>
        </p:nvSpPr>
        <p:spPr>
          <a:xfrm>
            <a:off x="793850" y="789192"/>
            <a:ext cx="3364800" cy="390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i="1">
                <a:solidFill>
                  <a:srgbClr val="103566"/>
                </a:solidFill>
              </a:rPr>
              <a:t>Using optimisation flag -O3.</a:t>
            </a:r>
            <a:endParaRPr i="1">
              <a:solidFill>
                <a:srgbClr val="103566"/>
              </a:solidFill>
            </a:endParaRPr>
          </a:p>
        </p:txBody>
      </p:sp>
      <p:pic>
        <p:nvPicPr>
          <p:cNvPr id="133" name="Google Shape;133;p19"/>
          <p:cNvPicPr preferRelativeResize="0"/>
          <p:nvPr/>
        </p:nvPicPr>
        <p:blipFill>
          <a:blip r:embed="rId5">
            <a:alphaModFix/>
          </a:blip>
          <a:stretch>
            <a:fillRect/>
          </a:stretch>
        </p:blipFill>
        <p:spPr>
          <a:xfrm>
            <a:off x="633175" y="1180092"/>
            <a:ext cx="4171329" cy="3843982"/>
          </a:xfrm>
          <a:prstGeom prst="rect">
            <a:avLst/>
          </a:prstGeom>
          <a:noFill/>
          <a:ln>
            <a:noFill/>
          </a:ln>
        </p:spPr>
      </p:pic>
      <p:sp>
        <p:nvSpPr>
          <p:cNvPr id="134" name="Google Shape;134;p19"/>
          <p:cNvSpPr txBox="1">
            <a:spLocks noGrp="1"/>
          </p:cNvSpPr>
          <p:nvPr>
            <p:ph type="body" idx="1"/>
          </p:nvPr>
        </p:nvSpPr>
        <p:spPr>
          <a:xfrm>
            <a:off x="5367475" y="789192"/>
            <a:ext cx="3364800" cy="390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i="1">
                <a:solidFill>
                  <a:srgbClr val="103566"/>
                </a:solidFill>
              </a:rPr>
              <a:t>Using APIs like OpenMP.</a:t>
            </a:r>
            <a:endParaRPr i="1">
              <a:solidFill>
                <a:srgbClr val="103566"/>
              </a:solidFill>
            </a:endParaRPr>
          </a:p>
        </p:txBody>
      </p:sp>
      <p:pic>
        <p:nvPicPr>
          <p:cNvPr id="135" name="Google Shape;135;p19"/>
          <p:cNvPicPr preferRelativeResize="0"/>
          <p:nvPr/>
        </p:nvPicPr>
        <p:blipFill>
          <a:blip r:embed="rId6">
            <a:alphaModFix/>
          </a:blip>
          <a:stretch>
            <a:fillRect/>
          </a:stretch>
        </p:blipFill>
        <p:spPr>
          <a:xfrm>
            <a:off x="4956900" y="1180100"/>
            <a:ext cx="3890350" cy="4031075"/>
          </a:xfrm>
          <a:prstGeom prst="rect">
            <a:avLst/>
          </a:prstGeom>
          <a:noFill/>
          <a:ln>
            <a:noFill/>
          </a:ln>
        </p:spPr>
      </p:pic>
      <p:sp>
        <p:nvSpPr>
          <p:cNvPr id="136" name="Google Shape;136;p19"/>
          <p:cNvSpPr/>
          <p:nvPr/>
        </p:nvSpPr>
        <p:spPr>
          <a:xfrm>
            <a:off x="5721075" y="2641325"/>
            <a:ext cx="2874000" cy="939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42" name="Google Shape;142;p20"/>
          <p:cNvSpPr txBox="1">
            <a:spLocks noGrp="1"/>
          </p:cNvSpPr>
          <p:nvPr>
            <p:ph type="title"/>
          </p:nvPr>
        </p:nvSpPr>
        <p:spPr>
          <a:xfrm>
            <a:off x="311700" y="164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Programming for SIMD</a:t>
            </a:r>
            <a:endParaRPr sz="3609" b="1">
              <a:solidFill>
                <a:srgbClr val="103566"/>
              </a:solidFill>
              <a:latin typeface="Arial"/>
              <a:ea typeface="Arial"/>
              <a:cs typeface="Arial"/>
              <a:sym typeface="Arial"/>
            </a:endParaRPr>
          </a:p>
        </p:txBody>
      </p:sp>
      <p:sp>
        <p:nvSpPr>
          <p:cNvPr id="143" name="Google Shape;143;p20"/>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5" name="Google Shape;145;p20"/>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146" name="Google Shape;146;p20"/>
          <p:cNvSpPr txBox="1">
            <a:spLocks noGrp="1"/>
          </p:cNvSpPr>
          <p:nvPr>
            <p:ph type="body" idx="1"/>
          </p:nvPr>
        </p:nvSpPr>
        <p:spPr>
          <a:xfrm>
            <a:off x="491100" y="800125"/>
            <a:ext cx="8326800" cy="53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a:solidFill>
                <a:srgbClr val="103566"/>
              </a:solidFill>
            </a:endParaRPr>
          </a:p>
          <a:p>
            <a:pPr marL="457200" marR="0" lvl="0" indent="-381000" algn="l" rtl="0">
              <a:lnSpc>
                <a:spcPct val="100000"/>
              </a:lnSpc>
              <a:spcBef>
                <a:spcPts val="1000"/>
              </a:spcBef>
              <a:spcAft>
                <a:spcPts val="0"/>
              </a:spcAft>
              <a:buClr>
                <a:srgbClr val="103566"/>
              </a:buClr>
              <a:buSzPts val="2400"/>
              <a:buAutoNum type="arabicPeriod"/>
            </a:pPr>
            <a:r>
              <a:rPr lang="en-US" sz="2400">
                <a:solidFill>
                  <a:srgbClr val="103566"/>
                </a:solidFill>
              </a:rPr>
              <a:t>Assembly Language</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SIMD Intrinsic Functions</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Compiler-Dependent Vector Data Types</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Domain Specific Language for SIMD Programming</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SIMD Libraries</a:t>
            </a:r>
            <a:endParaRPr sz="2400">
              <a:solidFill>
                <a:srgbClr val="103566"/>
              </a:solidFill>
            </a:endParaRPr>
          </a:p>
          <a:p>
            <a:pPr marL="457200" marR="0" lvl="0" indent="-381000" algn="l" rtl="0">
              <a:lnSpc>
                <a:spcPct val="100000"/>
              </a:lnSpc>
              <a:spcBef>
                <a:spcPts val="0"/>
              </a:spcBef>
              <a:spcAft>
                <a:spcPts val="0"/>
              </a:spcAft>
              <a:buClr>
                <a:srgbClr val="103566"/>
              </a:buClr>
              <a:buSzPts val="2400"/>
              <a:buAutoNum type="arabicPeriod"/>
            </a:pPr>
            <a:r>
              <a:rPr lang="en-US" sz="2400">
                <a:solidFill>
                  <a:srgbClr val="103566"/>
                </a:solidFill>
              </a:rPr>
              <a:t>Auto-Vectorization</a:t>
            </a:r>
            <a:endParaRPr sz="2400">
              <a:solidFill>
                <a:srgbClr val="103566"/>
              </a:solidFill>
            </a:endParaRPr>
          </a:p>
          <a:p>
            <a:pPr marL="0" marR="0" lvl="0" indent="0" algn="l" rtl="0">
              <a:lnSpc>
                <a:spcPct val="100000"/>
              </a:lnSpc>
              <a:spcBef>
                <a:spcPts val="0"/>
              </a:spcBef>
              <a:spcAft>
                <a:spcPts val="0"/>
              </a:spcAft>
              <a:buNone/>
            </a:pPr>
            <a:endParaRPr sz="2400">
              <a:solidFill>
                <a:srgbClr val="103566"/>
              </a:solidFill>
            </a:endParaRPr>
          </a:p>
          <a:p>
            <a:pPr marL="0" marR="0" lvl="0" indent="0" algn="l" rtl="0">
              <a:lnSpc>
                <a:spcPct val="100000"/>
              </a:lnSpc>
              <a:spcBef>
                <a:spcPts val="1000"/>
              </a:spcBef>
              <a:spcAft>
                <a:spcPts val="1000"/>
              </a:spcAft>
              <a:buNone/>
            </a:pPr>
            <a:endParaRPr sz="2400">
              <a:solidFill>
                <a:srgbClr val="103566"/>
              </a:solidFill>
            </a:endParaRPr>
          </a:p>
        </p:txBody>
      </p:sp>
      <p:sp>
        <p:nvSpPr>
          <p:cNvPr id="147" name="Google Shape;147;p20"/>
          <p:cNvSpPr txBox="1"/>
          <p:nvPr/>
        </p:nvSpPr>
        <p:spPr>
          <a:xfrm>
            <a:off x="8264225" y="1145700"/>
            <a:ext cx="861000" cy="862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Lowest Level</a:t>
            </a:r>
            <a:endParaRPr/>
          </a:p>
        </p:txBody>
      </p:sp>
      <p:sp>
        <p:nvSpPr>
          <p:cNvPr id="148" name="Google Shape;148;p20"/>
          <p:cNvSpPr txBox="1"/>
          <p:nvPr/>
        </p:nvSpPr>
        <p:spPr>
          <a:xfrm>
            <a:off x="8293050" y="3986233"/>
            <a:ext cx="832200" cy="862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Highest Level</a:t>
            </a:r>
            <a:endParaRPr/>
          </a:p>
        </p:txBody>
      </p:sp>
      <p:sp>
        <p:nvSpPr>
          <p:cNvPr id="149" name="Google Shape;149;p20"/>
          <p:cNvSpPr/>
          <p:nvPr/>
        </p:nvSpPr>
        <p:spPr>
          <a:xfrm>
            <a:off x="8041700" y="1422567"/>
            <a:ext cx="135300" cy="3248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1"/>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55" name="Google Shape;155;p21"/>
          <p:cNvSpPr txBox="1">
            <a:spLocks noGrp="1"/>
          </p:cNvSpPr>
          <p:nvPr>
            <p:ph type="ctrTitle"/>
          </p:nvPr>
        </p:nvSpPr>
        <p:spPr>
          <a:xfrm>
            <a:off x="0" y="-28025"/>
            <a:ext cx="9077700" cy="148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Assembly SSE Instructions</a:t>
            </a:r>
            <a:endParaRPr sz="3609" b="1">
              <a:solidFill>
                <a:srgbClr val="103566"/>
              </a:solidFill>
              <a:latin typeface="Arial"/>
              <a:ea typeface="Arial"/>
              <a:cs typeface="Arial"/>
              <a:sym typeface="Arial"/>
            </a:endParaRPr>
          </a:p>
        </p:txBody>
      </p:sp>
      <p:sp>
        <p:nvSpPr>
          <p:cNvPr id="156" name="Google Shape;156;p21"/>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158" name="Google Shape;158;p21"/>
          <p:cNvGraphicFramePr/>
          <p:nvPr/>
        </p:nvGraphicFramePr>
        <p:xfrm>
          <a:off x="435300" y="1984325"/>
          <a:ext cx="3344900" cy="3718400"/>
        </p:xfrm>
        <a:graphic>
          <a:graphicData uri="http://schemas.openxmlformats.org/drawingml/2006/table">
            <a:tbl>
              <a:tblPr>
                <a:noFill/>
                <a:tableStyleId>{8C6952EB-AC27-4543-B8B9-AC0BF81E5311}</a:tableStyleId>
              </a:tblPr>
              <a:tblGrid>
                <a:gridCol w="1672450">
                  <a:extLst>
                    <a:ext uri="{9D8B030D-6E8A-4147-A177-3AD203B41FA5}">
                      <a16:colId xmlns:a16="http://schemas.microsoft.com/office/drawing/2014/main" val="20000"/>
                    </a:ext>
                  </a:extLst>
                </a:gridCol>
                <a:gridCol w="1672450">
                  <a:extLst>
                    <a:ext uri="{9D8B030D-6E8A-4147-A177-3AD203B41FA5}">
                      <a16:colId xmlns:a16="http://schemas.microsoft.com/office/drawing/2014/main" val="20001"/>
                    </a:ext>
                  </a:extLst>
                </a:gridCol>
              </a:tblGrid>
              <a:tr h="508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movaps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200">
                          <a:solidFill>
                            <a:srgbClr val="103566"/>
                          </a:solidFill>
                          <a:highlight>
                            <a:srgbClr val="FFFFFF"/>
                          </a:highlight>
                          <a:latin typeface="Trebuchet MS"/>
                          <a:ea typeface="Trebuchet MS"/>
                          <a:cs typeface="Trebuchet MS"/>
                          <a:sym typeface="Trebuchet MS"/>
                        </a:rPr>
                        <a:t>move four aligned packed single-precision floating-point values between XMM registers or memory</a:t>
                      </a:r>
                      <a:endParaRPr sz="1200">
                        <a:solidFill>
                          <a:srgbClr val="103566"/>
                        </a:solidFill>
                        <a:latin typeface="Trebuchet MS"/>
                        <a:ea typeface="Trebuchet MS"/>
                        <a:cs typeface="Trebuchet MS"/>
                        <a:sym typeface="Trebuchet MS"/>
                      </a:endParaRPr>
                    </a:p>
                  </a:txBody>
                  <a:tcPr marL="91425" marR="91425" marT="121900" marB="121900"/>
                </a:tc>
                <a:extLst>
                  <a:ext uri="{0D108BD9-81ED-4DB2-BD59-A6C34878D82A}">
                    <a16:rowId xmlns:a16="http://schemas.microsoft.com/office/drawing/2014/main" val="10000"/>
                  </a:ext>
                </a:extLst>
              </a:tr>
              <a:tr h="508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addps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200">
                          <a:solidFill>
                            <a:srgbClr val="103566"/>
                          </a:solidFill>
                          <a:highlight>
                            <a:srgbClr val="FFFFFF"/>
                          </a:highlight>
                          <a:latin typeface="Trebuchet MS"/>
                          <a:ea typeface="Trebuchet MS"/>
                          <a:cs typeface="Trebuchet MS"/>
                          <a:sym typeface="Trebuchet MS"/>
                        </a:rPr>
                        <a:t>add packed single-precision floating-point values</a:t>
                      </a:r>
                      <a:endParaRPr sz="1200">
                        <a:solidFill>
                          <a:srgbClr val="103566"/>
                        </a:solidFill>
                        <a:latin typeface="Trebuchet MS"/>
                        <a:ea typeface="Trebuchet MS"/>
                        <a:cs typeface="Trebuchet MS"/>
                        <a:sym typeface="Trebuchet MS"/>
                      </a:endParaRPr>
                    </a:p>
                  </a:txBody>
                  <a:tcPr marL="91425" marR="91425" marT="121900" marB="121900"/>
                </a:tc>
                <a:extLst>
                  <a:ext uri="{0D108BD9-81ED-4DB2-BD59-A6C34878D82A}">
                    <a16:rowId xmlns:a16="http://schemas.microsoft.com/office/drawing/2014/main" val="10001"/>
                  </a:ext>
                </a:extLst>
              </a:tr>
              <a:tr h="508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divps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200">
                          <a:solidFill>
                            <a:srgbClr val="103566"/>
                          </a:solidFill>
                          <a:highlight>
                            <a:srgbClr val="FFFFFF"/>
                          </a:highlight>
                          <a:latin typeface="Trebuchet MS"/>
                          <a:ea typeface="Trebuchet MS"/>
                          <a:cs typeface="Trebuchet MS"/>
                          <a:sym typeface="Trebuchet MS"/>
                        </a:rPr>
                        <a:t>divide packed single-precision floating-point values</a:t>
                      </a:r>
                      <a:endParaRPr sz="1200">
                        <a:solidFill>
                          <a:srgbClr val="103566"/>
                        </a:solidFill>
                        <a:latin typeface="Trebuchet MS"/>
                        <a:ea typeface="Trebuchet MS"/>
                        <a:cs typeface="Trebuchet MS"/>
                        <a:sym typeface="Trebuchet MS"/>
                      </a:endParaRPr>
                    </a:p>
                  </a:txBody>
                  <a:tcPr marL="91425" marR="91425" marT="121900" marB="121900"/>
                </a:tc>
                <a:extLst>
                  <a:ext uri="{0D108BD9-81ED-4DB2-BD59-A6C34878D82A}">
                    <a16:rowId xmlns:a16="http://schemas.microsoft.com/office/drawing/2014/main" val="10002"/>
                  </a:ext>
                </a:extLst>
              </a:tr>
              <a:tr h="508000">
                <a:tc>
                  <a:txBody>
                    <a:bodyPr/>
                    <a:lstStyle/>
                    <a:p>
                      <a:pPr marL="0" lvl="0" indent="0" algn="l" rtl="0">
                        <a:spcBef>
                          <a:spcPts val="0"/>
                        </a:spcBef>
                        <a:spcAft>
                          <a:spcPts val="0"/>
                        </a:spcAft>
                        <a:buNone/>
                      </a:pPr>
                      <a:r>
                        <a:rPr lang="en-US" sz="1900">
                          <a:solidFill>
                            <a:srgbClr val="103566"/>
                          </a:solidFill>
                          <a:latin typeface="Courier New"/>
                          <a:ea typeface="Courier New"/>
                          <a:cs typeface="Courier New"/>
                          <a:sym typeface="Courier New"/>
                        </a:rPr>
                        <a:t>mulps</a:t>
                      </a:r>
                      <a:endParaRPr sz="1900">
                        <a:solidFill>
                          <a:srgbClr val="103566"/>
                        </a:solidFill>
                        <a:latin typeface="Courier New"/>
                        <a:ea typeface="Courier New"/>
                        <a:cs typeface="Courier New"/>
                        <a:sym typeface="Courier New"/>
                      </a:endParaRPr>
                    </a:p>
                  </a:txBody>
                  <a:tcPr marL="91425" marR="91425" marT="121900" marB="121900"/>
                </a:tc>
                <a:tc>
                  <a:txBody>
                    <a:bodyPr/>
                    <a:lstStyle/>
                    <a:p>
                      <a:pPr marL="0" lvl="0" indent="0" algn="l" rtl="0">
                        <a:spcBef>
                          <a:spcPts val="0"/>
                        </a:spcBef>
                        <a:spcAft>
                          <a:spcPts val="0"/>
                        </a:spcAft>
                        <a:buNone/>
                      </a:pPr>
                      <a:r>
                        <a:rPr lang="en-US" sz="1200">
                          <a:solidFill>
                            <a:srgbClr val="103566"/>
                          </a:solidFill>
                          <a:highlight>
                            <a:srgbClr val="FFFFFF"/>
                          </a:highlight>
                          <a:latin typeface="Trebuchet MS"/>
                          <a:ea typeface="Trebuchet MS"/>
                          <a:cs typeface="Trebuchet MS"/>
                          <a:sym typeface="Trebuchet MS"/>
                        </a:rPr>
                        <a:t>multiply packed single-precision floating-point values</a:t>
                      </a:r>
                      <a:endParaRPr sz="1200">
                        <a:solidFill>
                          <a:srgbClr val="103566"/>
                        </a:solidFill>
                        <a:latin typeface="Trebuchet MS"/>
                        <a:ea typeface="Trebuchet MS"/>
                        <a:cs typeface="Trebuchet MS"/>
                        <a:sym typeface="Trebuchet MS"/>
                      </a:endParaRPr>
                    </a:p>
                  </a:txBody>
                  <a:tcPr marL="91425" marR="91425" marT="121900" marB="121900"/>
                </a:tc>
                <a:extLst>
                  <a:ext uri="{0D108BD9-81ED-4DB2-BD59-A6C34878D82A}">
                    <a16:rowId xmlns:a16="http://schemas.microsoft.com/office/drawing/2014/main" val="10003"/>
                  </a:ext>
                </a:extLst>
              </a:tr>
            </a:tbl>
          </a:graphicData>
        </a:graphic>
      </p:graphicFrame>
      <p:graphicFrame>
        <p:nvGraphicFramePr>
          <p:cNvPr id="159" name="Google Shape;159;p21"/>
          <p:cNvGraphicFramePr/>
          <p:nvPr/>
        </p:nvGraphicFramePr>
        <p:xfrm>
          <a:off x="5027625" y="1079817"/>
          <a:ext cx="3020375" cy="533360"/>
        </p:xfrm>
        <a:graphic>
          <a:graphicData uri="http://schemas.openxmlformats.org/drawingml/2006/table">
            <a:tbl>
              <a:tblPr>
                <a:noFill/>
                <a:tableStyleId>{8C6952EB-AC27-4543-B8B9-AC0BF81E5311}</a:tableStyleId>
              </a:tblPr>
              <a:tblGrid>
                <a:gridCol w="726250">
                  <a:extLst>
                    <a:ext uri="{9D8B030D-6E8A-4147-A177-3AD203B41FA5}">
                      <a16:colId xmlns:a16="http://schemas.microsoft.com/office/drawing/2014/main" val="20000"/>
                    </a:ext>
                  </a:extLst>
                </a:gridCol>
                <a:gridCol w="726250">
                  <a:extLst>
                    <a:ext uri="{9D8B030D-6E8A-4147-A177-3AD203B41FA5}">
                      <a16:colId xmlns:a16="http://schemas.microsoft.com/office/drawing/2014/main" val="20001"/>
                    </a:ext>
                  </a:extLst>
                </a:gridCol>
                <a:gridCol w="726250">
                  <a:extLst>
                    <a:ext uri="{9D8B030D-6E8A-4147-A177-3AD203B41FA5}">
                      <a16:colId xmlns:a16="http://schemas.microsoft.com/office/drawing/2014/main" val="20002"/>
                    </a:ext>
                  </a:extLst>
                </a:gridCol>
                <a:gridCol w="841625">
                  <a:extLst>
                    <a:ext uri="{9D8B030D-6E8A-4147-A177-3AD203B41FA5}">
                      <a16:colId xmlns:a16="http://schemas.microsoft.com/office/drawing/2014/main" val="20003"/>
                    </a:ext>
                  </a:extLst>
                </a:gridCol>
              </a:tblGrid>
              <a:tr h="508000">
                <a:tc>
                  <a:txBody>
                    <a:bodyPr/>
                    <a:lstStyle/>
                    <a:p>
                      <a:pPr marL="0" lvl="0" indent="0" algn="l" rtl="0">
                        <a:spcBef>
                          <a:spcPts val="0"/>
                        </a:spcBef>
                        <a:spcAft>
                          <a:spcPts val="0"/>
                        </a:spcAft>
                        <a:buNone/>
                      </a:pPr>
                      <a:r>
                        <a:rPr lang="en-US" sz="1900"/>
                        <a:t>x1</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x2</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x3</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x4</a:t>
                      </a:r>
                      <a:endParaRPr sz="1900"/>
                    </a:p>
                  </a:txBody>
                  <a:tcPr marL="91425" marR="91425" marT="121900" marB="121900">
                    <a:solidFill>
                      <a:schemeClr val="accent1"/>
                    </a:solidFill>
                  </a:tcPr>
                </a:tc>
                <a:extLst>
                  <a:ext uri="{0D108BD9-81ED-4DB2-BD59-A6C34878D82A}">
                    <a16:rowId xmlns:a16="http://schemas.microsoft.com/office/drawing/2014/main" val="10000"/>
                  </a:ext>
                </a:extLst>
              </a:tr>
            </a:tbl>
          </a:graphicData>
        </a:graphic>
      </p:graphicFrame>
      <p:graphicFrame>
        <p:nvGraphicFramePr>
          <p:cNvPr id="160" name="Google Shape;160;p21"/>
          <p:cNvGraphicFramePr/>
          <p:nvPr/>
        </p:nvGraphicFramePr>
        <p:xfrm>
          <a:off x="5027638" y="2003458"/>
          <a:ext cx="3020375" cy="533360"/>
        </p:xfrm>
        <a:graphic>
          <a:graphicData uri="http://schemas.openxmlformats.org/drawingml/2006/table">
            <a:tbl>
              <a:tblPr>
                <a:noFill/>
                <a:tableStyleId>{8C6952EB-AC27-4543-B8B9-AC0BF81E5311}</a:tableStyleId>
              </a:tblPr>
              <a:tblGrid>
                <a:gridCol w="726250">
                  <a:extLst>
                    <a:ext uri="{9D8B030D-6E8A-4147-A177-3AD203B41FA5}">
                      <a16:colId xmlns:a16="http://schemas.microsoft.com/office/drawing/2014/main" val="20000"/>
                    </a:ext>
                  </a:extLst>
                </a:gridCol>
                <a:gridCol w="726250">
                  <a:extLst>
                    <a:ext uri="{9D8B030D-6E8A-4147-A177-3AD203B41FA5}">
                      <a16:colId xmlns:a16="http://schemas.microsoft.com/office/drawing/2014/main" val="20001"/>
                    </a:ext>
                  </a:extLst>
                </a:gridCol>
                <a:gridCol w="726250">
                  <a:extLst>
                    <a:ext uri="{9D8B030D-6E8A-4147-A177-3AD203B41FA5}">
                      <a16:colId xmlns:a16="http://schemas.microsoft.com/office/drawing/2014/main" val="20002"/>
                    </a:ext>
                  </a:extLst>
                </a:gridCol>
                <a:gridCol w="841625">
                  <a:extLst>
                    <a:ext uri="{9D8B030D-6E8A-4147-A177-3AD203B41FA5}">
                      <a16:colId xmlns:a16="http://schemas.microsoft.com/office/drawing/2014/main" val="20003"/>
                    </a:ext>
                  </a:extLst>
                </a:gridCol>
              </a:tblGrid>
              <a:tr h="508000">
                <a:tc>
                  <a:txBody>
                    <a:bodyPr/>
                    <a:lstStyle/>
                    <a:p>
                      <a:pPr marL="0" lvl="0" indent="0" algn="l" rtl="0">
                        <a:spcBef>
                          <a:spcPts val="0"/>
                        </a:spcBef>
                        <a:spcAft>
                          <a:spcPts val="0"/>
                        </a:spcAft>
                        <a:buNone/>
                      </a:pPr>
                      <a:r>
                        <a:rPr lang="en-US" sz="1900"/>
                        <a:t>y1</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y2</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y3</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y4</a:t>
                      </a:r>
                      <a:endParaRPr sz="1900"/>
                    </a:p>
                  </a:txBody>
                  <a:tcPr marL="91425" marR="91425" marT="121900" marB="121900">
                    <a:solidFill>
                      <a:schemeClr val="accent1"/>
                    </a:solidFill>
                  </a:tcPr>
                </a:tc>
                <a:extLst>
                  <a:ext uri="{0D108BD9-81ED-4DB2-BD59-A6C34878D82A}">
                    <a16:rowId xmlns:a16="http://schemas.microsoft.com/office/drawing/2014/main" val="10000"/>
                  </a:ext>
                </a:extLst>
              </a:tr>
            </a:tbl>
          </a:graphicData>
        </a:graphic>
      </p:graphicFrame>
      <p:graphicFrame>
        <p:nvGraphicFramePr>
          <p:cNvPr id="161" name="Google Shape;161;p21"/>
          <p:cNvGraphicFramePr/>
          <p:nvPr/>
        </p:nvGraphicFramePr>
        <p:xfrm>
          <a:off x="5027625" y="3081567"/>
          <a:ext cx="3020375" cy="533360"/>
        </p:xfrm>
        <a:graphic>
          <a:graphicData uri="http://schemas.openxmlformats.org/drawingml/2006/table">
            <a:tbl>
              <a:tblPr>
                <a:noFill/>
                <a:tableStyleId>{8C6952EB-AC27-4543-B8B9-AC0BF81E5311}</a:tableStyleId>
              </a:tblPr>
              <a:tblGrid>
                <a:gridCol w="726250">
                  <a:extLst>
                    <a:ext uri="{9D8B030D-6E8A-4147-A177-3AD203B41FA5}">
                      <a16:colId xmlns:a16="http://schemas.microsoft.com/office/drawing/2014/main" val="20000"/>
                    </a:ext>
                  </a:extLst>
                </a:gridCol>
                <a:gridCol w="726250">
                  <a:extLst>
                    <a:ext uri="{9D8B030D-6E8A-4147-A177-3AD203B41FA5}">
                      <a16:colId xmlns:a16="http://schemas.microsoft.com/office/drawing/2014/main" val="20001"/>
                    </a:ext>
                  </a:extLst>
                </a:gridCol>
                <a:gridCol w="726250">
                  <a:extLst>
                    <a:ext uri="{9D8B030D-6E8A-4147-A177-3AD203B41FA5}">
                      <a16:colId xmlns:a16="http://schemas.microsoft.com/office/drawing/2014/main" val="20002"/>
                    </a:ext>
                  </a:extLst>
                </a:gridCol>
                <a:gridCol w="841625">
                  <a:extLst>
                    <a:ext uri="{9D8B030D-6E8A-4147-A177-3AD203B41FA5}">
                      <a16:colId xmlns:a16="http://schemas.microsoft.com/office/drawing/2014/main" val="20003"/>
                    </a:ext>
                  </a:extLst>
                </a:gridCol>
              </a:tblGrid>
              <a:tr h="508000">
                <a:tc>
                  <a:txBody>
                    <a:bodyPr/>
                    <a:lstStyle/>
                    <a:p>
                      <a:pPr marL="0" lvl="0" indent="0" algn="l" rtl="0">
                        <a:spcBef>
                          <a:spcPts val="0"/>
                        </a:spcBef>
                        <a:spcAft>
                          <a:spcPts val="0"/>
                        </a:spcAft>
                        <a:buNone/>
                      </a:pPr>
                      <a:r>
                        <a:rPr lang="en-US" sz="1900"/>
                        <a:t>z1</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z2</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z3</a:t>
                      </a:r>
                      <a:endParaRPr sz="1900"/>
                    </a:p>
                  </a:txBody>
                  <a:tcPr marL="91425" marR="91425" marT="121900" marB="121900">
                    <a:solidFill>
                      <a:schemeClr val="accent1"/>
                    </a:solidFill>
                  </a:tcPr>
                </a:tc>
                <a:tc>
                  <a:txBody>
                    <a:bodyPr/>
                    <a:lstStyle/>
                    <a:p>
                      <a:pPr marL="0" lvl="0" indent="0" algn="l" rtl="0">
                        <a:spcBef>
                          <a:spcPts val="0"/>
                        </a:spcBef>
                        <a:spcAft>
                          <a:spcPts val="0"/>
                        </a:spcAft>
                        <a:buNone/>
                      </a:pPr>
                      <a:r>
                        <a:rPr lang="en-US" sz="1900"/>
                        <a:t>z4</a:t>
                      </a:r>
                      <a:endParaRPr sz="1900"/>
                    </a:p>
                  </a:txBody>
                  <a:tcPr marL="91425" marR="91425" marT="121900" marB="121900">
                    <a:solidFill>
                      <a:schemeClr val="accent1"/>
                    </a:solidFill>
                  </a:tcPr>
                </a:tc>
                <a:extLst>
                  <a:ext uri="{0D108BD9-81ED-4DB2-BD59-A6C34878D82A}">
                    <a16:rowId xmlns:a16="http://schemas.microsoft.com/office/drawing/2014/main" val="10000"/>
                  </a:ext>
                </a:extLst>
              </a:tr>
            </a:tbl>
          </a:graphicData>
        </a:graphic>
      </p:graphicFrame>
      <p:sp>
        <p:nvSpPr>
          <p:cNvPr id="162" name="Google Shape;162;p21"/>
          <p:cNvSpPr txBox="1"/>
          <p:nvPr/>
        </p:nvSpPr>
        <p:spPr>
          <a:xfrm>
            <a:off x="6123400" y="2028467"/>
            <a:ext cx="1875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1"/>
          <p:cNvSpPr txBox="1"/>
          <p:nvPr/>
        </p:nvSpPr>
        <p:spPr>
          <a:xfrm>
            <a:off x="5283350" y="2028467"/>
            <a:ext cx="1875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1"/>
          <p:cNvSpPr txBox="1"/>
          <p:nvPr/>
        </p:nvSpPr>
        <p:spPr>
          <a:xfrm>
            <a:off x="6634450" y="1977967"/>
            <a:ext cx="3030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1"/>
          <p:cNvSpPr txBox="1"/>
          <p:nvPr/>
        </p:nvSpPr>
        <p:spPr>
          <a:xfrm>
            <a:off x="7418150" y="1935800"/>
            <a:ext cx="187500" cy="2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6" name="Google Shape;166;p21"/>
          <p:cNvCxnSpPr/>
          <p:nvPr/>
        </p:nvCxnSpPr>
        <p:spPr>
          <a:xfrm>
            <a:off x="5399700" y="2620650"/>
            <a:ext cx="14100" cy="424500"/>
          </a:xfrm>
          <a:prstGeom prst="straightConnector1">
            <a:avLst/>
          </a:prstGeom>
          <a:noFill/>
          <a:ln w="9525" cap="flat" cmpd="sng">
            <a:solidFill>
              <a:schemeClr val="dk2"/>
            </a:solidFill>
            <a:prstDash val="solid"/>
            <a:round/>
            <a:headEnd type="none" w="med" len="med"/>
            <a:tailEnd type="triangle" w="med" len="med"/>
          </a:ln>
        </p:spPr>
      </p:cxnSp>
      <p:cxnSp>
        <p:nvCxnSpPr>
          <p:cNvPr id="167" name="Google Shape;167;p21"/>
          <p:cNvCxnSpPr/>
          <p:nvPr/>
        </p:nvCxnSpPr>
        <p:spPr>
          <a:xfrm>
            <a:off x="6103675" y="2608525"/>
            <a:ext cx="14100" cy="424500"/>
          </a:xfrm>
          <a:prstGeom prst="straightConnector1">
            <a:avLst/>
          </a:prstGeom>
          <a:noFill/>
          <a:ln w="9525" cap="flat" cmpd="sng">
            <a:solidFill>
              <a:schemeClr val="dk2"/>
            </a:solidFill>
            <a:prstDash val="solid"/>
            <a:round/>
            <a:headEnd type="none" w="med" len="med"/>
            <a:tailEnd type="triangle" w="med" len="med"/>
          </a:ln>
        </p:spPr>
      </p:cxnSp>
      <p:cxnSp>
        <p:nvCxnSpPr>
          <p:cNvPr id="168" name="Google Shape;168;p21"/>
          <p:cNvCxnSpPr/>
          <p:nvPr/>
        </p:nvCxnSpPr>
        <p:spPr>
          <a:xfrm>
            <a:off x="6807650" y="2620650"/>
            <a:ext cx="14100" cy="424500"/>
          </a:xfrm>
          <a:prstGeom prst="straightConnector1">
            <a:avLst/>
          </a:prstGeom>
          <a:noFill/>
          <a:ln w="9525" cap="flat" cmpd="sng">
            <a:solidFill>
              <a:schemeClr val="dk2"/>
            </a:solidFill>
            <a:prstDash val="solid"/>
            <a:round/>
            <a:headEnd type="none" w="med" len="med"/>
            <a:tailEnd type="triangle" w="med" len="med"/>
          </a:ln>
        </p:spPr>
      </p:cxnSp>
      <p:cxnSp>
        <p:nvCxnSpPr>
          <p:cNvPr id="169" name="Google Shape;169;p21"/>
          <p:cNvCxnSpPr/>
          <p:nvPr/>
        </p:nvCxnSpPr>
        <p:spPr>
          <a:xfrm>
            <a:off x="7511625" y="2608533"/>
            <a:ext cx="14100" cy="424500"/>
          </a:xfrm>
          <a:prstGeom prst="straightConnector1">
            <a:avLst/>
          </a:prstGeom>
          <a:noFill/>
          <a:ln w="9525" cap="flat" cmpd="sng">
            <a:solidFill>
              <a:schemeClr val="dk2"/>
            </a:solidFill>
            <a:prstDash val="solid"/>
            <a:round/>
            <a:headEnd type="none" w="med" len="med"/>
            <a:tailEnd type="triangle" w="med" len="med"/>
          </a:ln>
        </p:spPr>
      </p:cxnSp>
      <p:sp>
        <p:nvSpPr>
          <p:cNvPr id="170" name="Google Shape;170;p21"/>
          <p:cNvSpPr txBox="1"/>
          <p:nvPr/>
        </p:nvSpPr>
        <p:spPr>
          <a:xfrm>
            <a:off x="4383463" y="3647550"/>
            <a:ext cx="2111100" cy="148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solidFill>
                  <a:srgbClr val="103566"/>
                </a:solidFill>
              </a:rPr>
              <a:t>Scalar Assembly</a:t>
            </a:r>
            <a:endParaRPr sz="1800" i="1">
              <a:solidFill>
                <a:srgbClr val="103566"/>
              </a:solidFill>
            </a:endParaRPr>
          </a:p>
          <a:p>
            <a:pPr marL="0" lvl="0" indent="0" algn="l" rtl="0">
              <a:spcBef>
                <a:spcPts val="0"/>
              </a:spcBef>
              <a:spcAft>
                <a:spcPts val="0"/>
              </a:spcAft>
              <a:buNone/>
            </a:pPr>
            <a:r>
              <a:rPr lang="en-US" sz="1200">
                <a:solidFill>
                  <a:schemeClr val="dk1"/>
                </a:solidFill>
                <a:latin typeface="Courier New"/>
                <a:ea typeface="Courier New"/>
                <a:cs typeface="Courier New"/>
                <a:sym typeface="Courier New"/>
              </a:rPr>
              <a:t>movss xmm1,x</a:t>
            </a:r>
            <a:r>
              <a:rPr lang="en-US" sz="1200" b="1">
                <a:solidFill>
                  <a:schemeClr val="dk1"/>
                </a:solidFill>
                <a:latin typeface="Courier New"/>
                <a:ea typeface="Courier New"/>
                <a:cs typeface="Courier New"/>
                <a:sym typeface="Courier New"/>
              </a:rPr>
              <a:t>1</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200">
                <a:solidFill>
                  <a:schemeClr val="dk1"/>
                </a:solidFill>
                <a:latin typeface="Courier New"/>
                <a:ea typeface="Courier New"/>
                <a:cs typeface="Courier New"/>
                <a:sym typeface="Courier New"/>
              </a:rPr>
              <a:t>adds xmm1,y</a:t>
            </a:r>
            <a:r>
              <a:rPr lang="en-US" sz="1200" b="1">
                <a:solidFill>
                  <a:schemeClr val="dk1"/>
                </a:solidFill>
                <a:latin typeface="Courier New"/>
                <a:ea typeface="Courier New"/>
                <a:cs typeface="Courier New"/>
                <a:sym typeface="Courier New"/>
              </a:rPr>
              <a:t>1</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200">
                <a:solidFill>
                  <a:schemeClr val="dk1"/>
                </a:solidFill>
                <a:latin typeface="Courier New"/>
                <a:ea typeface="Courier New"/>
                <a:cs typeface="Courier New"/>
                <a:sym typeface="Courier New"/>
              </a:rPr>
              <a:t>movss z1,xmm</a:t>
            </a:r>
            <a:r>
              <a:rPr lang="en-US" sz="1200" b="1">
                <a:solidFill>
                  <a:schemeClr val="dk1"/>
                </a:solidFill>
                <a:latin typeface="Courier New"/>
                <a:ea typeface="Courier New"/>
                <a:cs typeface="Courier New"/>
                <a:sym typeface="Courier New"/>
              </a:rPr>
              <a:t>1</a:t>
            </a:r>
            <a:r>
              <a:rPr lang="en-US"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sz="900">
                <a:solidFill>
                  <a:schemeClr val="dk1"/>
                </a:solidFill>
                <a:latin typeface="Trebuchet MS"/>
                <a:ea typeface="Trebuchet MS"/>
                <a:cs typeface="Trebuchet MS"/>
                <a:sym typeface="Trebuchet MS"/>
              </a:rPr>
              <a:t>For </a:t>
            </a:r>
            <a:r>
              <a:rPr lang="en-US" sz="900" b="1">
                <a:solidFill>
                  <a:srgbClr val="FF0000"/>
                </a:solidFill>
                <a:latin typeface="Trebuchet MS"/>
                <a:ea typeface="Trebuchet MS"/>
                <a:cs typeface="Trebuchet MS"/>
                <a:sym typeface="Trebuchet MS"/>
              </a:rPr>
              <a:t>each</a:t>
            </a:r>
            <a:r>
              <a:rPr lang="en-US" sz="900">
                <a:solidFill>
                  <a:schemeClr val="dk1"/>
                </a:solidFill>
                <a:latin typeface="Trebuchet MS"/>
                <a:ea typeface="Trebuchet MS"/>
                <a:cs typeface="Trebuchet MS"/>
                <a:sym typeface="Trebuchet MS"/>
              </a:rPr>
              <a:t> element of the 2 vectors</a:t>
            </a:r>
            <a:endParaRPr sz="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p>
        </p:txBody>
      </p:sp>
      <p:sp>
        <p:nvSpPr>
          <p:cNvPr id="171" name="Google Shape;171;p21"/>
          <p:cNvSpPr txBox="1"/>
          <p:nvPr/>
        </p:nvSpPr>
        <p:spPr>
          <a:xfrm>
            <a:off x="7097850" y="3659676"/>
            <a:ext cx="1871400" cy="148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103566"/>
                </a:solidFill>
              </a:rPr>
              <a:t>Assembly SSE :</a:t>
            </a:r>
            <a:endParaRPr sz="1800">
              <a:solidFill>
                <a:srgbClr val="103566"/>
              </a:solidFill>
            </a:endParaRPr>
          </a:p>
          <a:p>
            <a:pPr marL="0" lvl="0" indent="0" algn="l" rtl="0">
              <a:spcBef>
                <a:spcPts val="0"/>
              </a:spcBef>
              <a:spcAft>
                <a:spcPts val="0"/>
              </a:spcAft>
              <a:buNone/>
            </a:pPr>
            <a:r>
              <a:rPr lang="en-US" sz="1200">
                <a:latin typeface="Courier New"/>
                <a:ea typeface="Courier New"/>
                <a:cs typeface="Courier New"/>
                <a:sym typeface="Courier New"/>
              </a:rPr>
              <a:t>movaps xmm0,x</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addps xmm0,y</a:t>
            </a:r>
            <a:endParaRPr sz="1200">
              <a:latin typeface="Courier New"/>
              <a:ea typeface="Courier New"/>
              <a:cs typeface="Courier New"/>
              <a:sym typeface="Courier New"/>
            </a:endParaRPr>
          </a:p>
          <a:p>
            <a:pPr marL="0" lvl="0" indent="0" algn="l" rtl="0">
              <a:spcBef>
                <a:spcPts val="0"/>
              </a:spcBef>
              <a:spcAft>
                <a:spcPts val="0"/>
              </a:spcAft>
              <a:buNone/>
            </a:pPr>
            <a:r>
              <a:rPr lang="en-US" sz="1200">
                <a:latin typeface="Courier New"/>
                <a:ea typeface="Courier New"/>
                <a:cs typeface="Courier New"/>
                <a:sym typeface="Courier New"/>
              </a:rPr>
              <a:t>movaps z,xmm0</a:t>
            </a:r>
            <a:endParaRPr sz="1200">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r>
              <a:rPr lang="en-US" sz="900">
                <a:latin typeface="Trebuchet MS"/>
                <a:ea typeface="Trebuchet MS"/>
                <a:cs typeface="Trebuchet MS"/>
                <a:sym typeface="Trebuchet MS"/>
              </a:rPr>
              <a:t>For </a:t>
            </a:r>
            <a:r>
              <a:rPr lang="en-US" sz="900" b="1">
                <a:solidFill>
                  <a:srgbClr val="FF0000"/>
                </a:solidFill>
                <a:latin typeface="Trebuchet MS"/>
                <a:ea typeface="Trebuchet MS"/>
                <a:cs typeface="Trebuchet MS"/>
                <a:sym typeface="Trebuchet MS"/>
              </a:rPr>
              <a:t>all</a:t>
            </a:r>
            <a:r>
              <a:rPr lang="en-US" sz="900">
                <a:latin typeface="Trebuchet MS"/>
                <a:ea typeface="Trebuchet MS"/>
                <a:cs typeface="Trebuchet MS"/>
                <a:sym typeface="Trebuchet MS"/>
              </a:rPr>
              <a:t> elements of the 2 vectors.</a:t>
            </a:r>
            <a:endParaRPr sz="900">
              <a:latin typeface="Trebuchet MS"/>
              <a:ea typeface="Trebuchet MS"/>
              <a:cs typeface="Trebuchet MS"/>
              <a:sym typeface="Trebuchet MS"/>
            </a:endParaRPr>
          </a:p>
          <a:p>
            <a:pPr marL="0" lvl="0" indent="0" algn="l" rtl="0">
              <a:spcBef>
                <a:spcPts val="0"/>
              </a:spcBef>
              <a:spcAft>
                <a:spcPts val="0"/>
              </a:spcAft>
              <a:buNone/>
            </a:pPr>
            <a:endParaRPr sz="900">
              <a:latin typeface="Trebuchet MS"/>
              <a:ea typeface="Trebuchet MS"/>
              <a:cs typeface="Trebuchet MS"/>
              <a:sym typeface="Trebuchet MS"/>
            </a:endParaRPr>
          </a:p>
          <a:p>
            <a:pPr marL="0" lvl="0" indent="0" algn="l" rtl="0">
              <a:spcBef>
                <a:spcPts val="0"/>
              </a:spcBef>
              <a:spcAft>
                <a:spcPts val="0"/>
              </a:spcAft>
              <a:buNone/>
            </a:pPr>
            <a:endParaRPr/>
          </a:p>
        </p:txBody>
      </p:sp>
      <p:sp>
        <p:nvSpPr>
          <p:cNvPr id="172" name="Google Shape;172;p21"/>
          <p:cNvSpPr txBox="1"/>
          <p:nvPr/>
        </p:nvSpPr>
        <p:spPr>
          <a:xfrm>
            <a:off x="534650" y="1165967"/>
            <a:ext cx="3000000" cy="8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i="1">
                <a:solidFill>
                  <a:srgbClr val="103566"/>
                </a:solidFill>
              </a:rPr>
              <a:t>SIMD SSE Assembly Instruction Examples</a:t>
            </a:r>
            <a:endParaRPr>
              <a:solidFill>
                <a:schemeClr val="dk1"/>
              </a:solidFill>
            </a:endParaRPr>
          </a:p>
        </p:txBody>
      </p:sp>
      <p:sp>
        <p:nvSpPr>
          <p:cNvPr id="173" name="Google Shape;173;p21"/>
          <p:cNvSpPr txBox="1"/>
          <p:nvPr/>
        </p:nvSpPr>
        <p:spPr>
          <a:xfrm>
            <a:off x="5037813" y="1659425"/>
            <a:ext cx="3000000" cy="2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		+	     +		  +</a:t>
            </a:r>
            <a:endParaRPr/>
          </a:p>
        </p:txBody>
      </p:sp>
      <p:sp>
        <p:nvSpPr>
          <p:cNvPr id="174" name="Google Shape;174;p21"/>
          <p:cNvSpPr txBox="1"/>
          <p:nvPr/>
        </p:nvSpPr>
        <p:spPr>
          <a:xfrm>
            <a:off x="5511550" y="5083325"/>
            <a:ext cx="2407800" cy="1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103566"/>
                </a:solidFill>
                <a:latin typeface="Courier New"/>
                <a:ea typeface="Courier New"/>
                <a:cs typeface="Courier New"/>
                <a:sym typeface="Courier New"/>
              </a:rPr>
              <a:t>xmm</a:t>
            </a:r>
            <a:r>
              <a:rPr lang="en-US">
                <a:solidFill>
                  <a:srgbClr val="103566"/>
                </a:solidFill>
              </a:rPr>
              <a:t> :  r</a:t>
            </a:r>
            <a:r>
              <a:rPr lang="en-US">
                <a:solidFill>
                  <a:srgbClr val="103566"/>
                </a:solidFill>
                <a:latin typeface="Trebuchet MS"/>
                <a:ea typeface="Trebuchet MS"/>
                <a:cs typeface="Trebuchet MS"/>
                <a:sym typeface="Trebuchet MS"/>
              </a:rPr>
              <a:t>egisters of x86 microprocessors with Streaming SIMD Extensions (SSE)</a:t>
            </a:r>
            <a:endParaRPr>
              <a:solidFill>
                <a:srgbClr val="103566"/>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2"/>
          <p:cNvPicPr preferRelativeResize="0"/>
          <p:nvPr/>
        </p:nvPicPr>
        <p:blipFill rotWithShape="1">
          <a:blip r:embed="rId3">
            <a:alphaModFix/>
          </a:blip>
          <a:srcRect t="87427"/>
          <a:stretch/>
        </p:blipFill>
        <p:spPr>
          <a:xfrm>
            <a:off x="0" y="5995750"/>
            <a:ext cx="9144000" cy="862250"/>
          </a:xfrm>
          <a:prstGeom prst="rect">
            <a:avLst/>
          </a:prstGeom>
          <a:noFill/>
          <a:ln>
            <a:noFill/>
          </a:ln>
        </p:spPr>
      </p:pic>
      <p:sp>
        <p:nvSpPr>
          <p:cNvPr id="180" name="Google Shape;180;p22"/>
          <p:cNvSpPr txBox="1">
            <a:spLocks noGrp="1"/>
          </p:cNvSpPr>
          <p:nvPr>
            <p:ph type="title"/>
          </p:nvPr>
        </p:nvSpPr>
        <p:spPr>
          <a:xfrm>
            <a:off x="311700" y="136167"/>
            <a:ext cx="8520600" cy="76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03566"/>
              </a:buClr>
              <a:buSzPts val="3609"/>
              <a:buFont typeface="Arial"/>
              <a:buNone/>
            </a:pPr>
            <a:r>
              <a:rPr lang="en-US" sz="3609" b="1">
                <a:solidFill>
                  <a:srgbClr val="103566"/>
                </a:solidFill>
              </a:rPr>
              <a:t>Compiler Dependent Data Types</a:t>
            </a:r>
            <a:endParaRPr sz="3609" b="1">
              <a:solidFill>
                <a:srgbClr val="103566"/>
              </a:solidFill>
              <a:latin typeface="Arial"/>
              <a:ea typeface="Arial"/>
              <a:cs typeface="Arial"/>
              <a:sym typeface="Arial"/>
            </a:endParaRPr>
          </a:p>
        </p:txBody>
      </p:sp>
      <p:sp>
        <p:nvSpPr>
          <p:cNvPr id="181" name="Google Shape;181;p22"/>
          <p:cNvSpPr/>
          <p:nvPr/>
        </p:nvSpPr>
        <p:spPr>
          <a:xfrm>
            <a:off x="3635896" y="6116068"/>
            <a:ext cx="413100" cy="337200"/>
          </a:xfrm>
          <a:prstGeom prst="rect">
            <a:avLst/>
          </a:prstGeom>
          <a:solidFill>
            <a:srgbClr val="B3B3B3"/>
          </a:solidFill>
          <a:ln w="25400" cap="flat" cmpd="sng">
            <a:solidFill>
              <a:srgbClr val="B3B3B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3" name="Google Shape;183;p22"/>
          <p:cNvSpPr txBox="1">
            <a:spLocks noGrp="1"/>
          </p:cNvSpPr>
          <p:nvPr>
            <p:ph type="body" idx="1"/>
          </p:nvPr>
        </p:nvSpPr>
        <p:spPr>
          <a:xfrm>
            <a:off x="3655488" y="6023975"/>
            <a:ext cx="1998000" cy="806100"/>
          </a:xfrm>
          <a:prstGeom prst="rect">
            <a:avLst/>
          </a:prstGeom>
          <a:noFill/>
          <a:ln>
            <a:noFill/>
          </a:ln>
        </p:spPr>
        <p:txBody>
          <a:bodyPr spcFirstLastPara="1" wrap="square" lIns="91425" tIns="45700" rIns="91425" bIns="45700" anchor="ctr" anchorCtr="0">
            <a:noAutofit/>
          </a:bodyPr>
          <a:lstStyle/>
          <a:p>
            <a:pPr marL="0" lvl="0" indent="0" algn="ctr" rtl="0">
              <a:spcBef>
                <a:spcPts val="559"/>
              </a:spcBef>
              <a:spcAft>
                <a:spcPts val="1600"/>
              </a:spcAft>
              <a:buNone/>
            </a:pPr>
            <a:r>
              <a:rPr lang="en-US" sz="1400">
                <a:solidFill>
                  <a:srgbClr val="103566"/>
                </a:solidFill>
                <a:latin typeface="Arial"/>
                <a:ea typeface="Arial"/>
                <a:cs typeface="Arial"/>
                <a:sym typeface="Arial"/>
              </a:rPr>
              <a:t>CAB401 - SIMD</a:t>
            </a:r>
            <a:endParaRPr sz="1400">
              <a:solidFill>
                <a:srgbClr val="103566"/>
              </a:solidFill>
              <a:latin typeface="Arial"/>
              <a:ea typeface="Arial"/>
              <a:cs typeface="Arial"/>
              <a:sym typeface="Arial"/>
            </a:endParaRPr>
          </a:p>
        </p:txBody>
      </p:sp>
      <p:sp>
        <p:nvSpPr>
          <p:cNvPr id="184" name="Google Shape;184;p22"/>
          <p:cNvSpPr txBox="1"/>
          <p:nvPr/>
        </p:nvSpPr>
        <p:spPr>
          <a:xfrm>
            <a:off x="3461050" y="5319750"/>
            <a:ext cx="4610100" cy="1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2"/>
          <p:cNvSpPr txBox="1"/>
          <p:nvPr/>
        </p:nvSpPr>
        <p:spPr>
          <a:xfrm>
            <a:off x="174625" y="1247904"/>
            <a:ext cx="3814800" cy="3999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Vector Data Types are </a:t>
            </a:r>
            <a:r>
              <a:rPr lang="en-US" sz="2400" b="1">
                <a:solidFill>
                  <a:srgbClr val="103566"/>
                </a:solidFill>
              </a:rPr>
              <a:t>compiler dependent </a:t>
            </a:r>
            <a:r>
              <a:rPr lang="en-US" sz="2400">
                <a:solidFill>
                  <a:srgbClr val="103566"/>
                </a:solidFill>
              </a:rPr>
              <a:t>but </a:t>
            </a:r>
            <a:r>
              <a:rPr lang="en-US" sz="2400" b="1">
                <a:solidFill>
                  <a:srgbClr val="103566"/>
                </a:solidFill>
              </a:rPr>
              <a:t>platform independent.</a:t>
            </a:r>
            <a:endParaRPr sz="2400" b="1">
              <a:solidFill>
                <a:srgbClr val="103566"/>
              </a:solidFill>
            </a:endParaRPr>
          </a:p>
          <a:p>
            <a:pPr marL="457200" marR="0" lvl="0" indent="-381000" algn="l" rtl="0">
              <a:lnSpc>
                <a:spcPct val="100000"/>
              </a:lnSpc>
              <a:spcBef>
                <a:spcPts val="0"/>
              </a:spcBef>
              <a:spcAft>
                <a:spcPts val="0"/>
              </a:spcAft>
              <a:buClr>
                <a:srgbClr val="103566"/>
              </a:buClr>
              <a:buSzPts val="2400"/>
              <a:buChar char="●"/>
            </a:pPr>
            <a:r>
              <a:rPr lang="en-US" sz="2400">
                <a:solidFill>
                  <a:srgbClr val="103566"/>
                </a:solidFill>
              </a:rPr>
              <a:t>Ordinary arithmetic operations can be applied to these vector data types.</a:t>
            </a:r>
            <a:endParaRPr sz="2400">
              <a:solidFill>
                <a:srgbClr val="103566"/>
              </a:solidFill>
            </a:endParaRPr>
          </a:p>
          <a:p>
            <a:pPr marL="457200" lvl="0" indent="0" algn="l" rtl="0">
              <a:lnSpc>
                <a:spcPct val="108000"/>
              </a:lnSpc>
              <a:spcBef>
                <a:spcPts val="1200"/>
              </a:spcBef>
              <a:spcAft>
                <a:spcPts val="0"/>
              </a:spcAft>
              <a:buNone/>
            </a:pPr>
            <a:endParaRPr sz="2400">
              <a:solidFill>
                <a:srgbClr val="103566"/>
              </a:solidFill>
            </a:endParaRPr>
          </a:p>
          <a:p>
            <a:pPr marL="457200" lvl="0" indent="0" algn="l" rtl="0">
              <a:spcBef>
                <a:spcPts val="800"/>
              </a:spcBef>
              <a:spcAft>
                <a:spcPts val="0"/>
              </a:spcAft>
              <a:buNone/>
            </a:pPr>
            <a:endParaRPr sz="2400">
              <a:solidFill>
                <a:srgbClr val="103566"/>
              </a:solidFill>
            </a:endParaRPr>
          </a:p>
        </p:txBody>
      </p:sp>
      <p:sp>
        <p:nvSpPr>
          <p:cNvPr id="186" name="Google Shape;186;p22"/>
          <p:cNvSpPr txBox="1"/>
          <p:nvPr/>
        </p:nvSpPr>
        <p:spPr>
          <a:xfrm>
            <a:off x="4702775" y="832546"/>
            <a:ext cx="3915600" cy="95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i="1">
                <a:solidFill>
                  <a:srgbClr val="103566"/>
                </a:solidFill>
                <a:latin typeface="Trebuchet MS"/>
                <a:ea typeface="Trebuchet MS"/>
                <a:cs typeface="Trebuchet MS"/>
                <a:sym typeface="Trebuchet MS"/>
              </a:rPr>
              <a:t>Defining Data Types</a:t>
            </a:r>
            <a:endParaRPr sz="1800">
              <a:latin typeface="Trebuchet MS"/>
              <a:ea typeface="Trebuchet MS"/>
              <a:cs typeface="Trebuchet MS"/>
              <a:sym typeface="Trebuchet MS"/>
            </a:endParaRPr>
          </a:p>
        </p:txBody>
      </p:sp>
      <p:sp>
        <p:nvSpPr>
          <p:cNvPr id="187" name="Google Shape;187;p22"/>
          <p:cNvSpPr txBox="1"/>
          <p:nvPr/>
        </p:nvSpPr>
        <p:spPr>
          <a:xfrm>
            <a:off x="4844638" y="2051725"/>
            <a:ext cx="41055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a:solidFill>
                  <a:srgbClr val="103566"/>
                </a:solidFill>
                <a:latin typeface="Trebuchet MS"/>
                <a:ea typeface="Trebuchet MS"/>
                <a:cs typeface="Trebuchet MS"/>
                <a:sym typeface="Trebuchet MS"/>
              </a:rPr>
              <a:t>Sum of elements in a matrix</a:t>
            </a:r>
            <a:endParaRPr sz="1800"/>
          </a:p>
        </p:txBody>
      </p:sp>
      <p:pic>
        <p:nvPicPr>
          <p:cNvPr id="188" name="Google Shape;188;p22"/>
          <p:cNvPicPr preferRelativeResize="0"/>
          <p:nvPr/>
        </p:nvPicPr>
        <p:blipFill>
          <a:blip r:embed="rId4">
            <a:alphaModFix/>
          </a:blip>
          <a:stretch>
            <a:fillRect/>
          </a:stretch>
        </p:blipFill>
        <p:spPr>
          <a:xfrm>
            <a:off x="4110575" y="1324363"/>
            <a:ext cx="4981575" cy="733425"/>
          </a:xfrm>
          <a:prstGeom prst="rect">
            <a:avLst/>
          </a:prstGeom>
          <a:noFill/>
          <a:ln w="9525" cap="flat" cmpd="sng">
            <a:solidFill>
              <a:schemeClr val="dk2"/>
            </a:solidFill>
            <a:prstDash val="solid"/>
            <a:round/>
            <a:headEnd type="none" w="sm" len="sm"/>
            <a:tailEnd type="none" w="sm" len="sm"/>
          </a:ln>
        </p:spPr>
      </p:pic>
      <p:pic>
        <p:nvPicPr>
          <p:cNvPr id="189" name="Google Shape;189;p22"/>
          <p:cNvPicPr preferRelativeResize="0"/>
          <p:nvPr/>
        </p:nvPicPr>
        <p:blipFill>
          <a:blip r:embed="rId5">
            <a:alphaModFix/>
          </a:blip>
          <a:stretch>
            <a:fillRect/>
          </a:stretch>
        </p:blipFill>
        <p:spPr>
          <a:xfrm>
            <a:off x="4049000" y="2406300"/>
            <a:ext cx="4423451" cy="358088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2635</Words>
  <Application>Microsoft Office PowerPoint</Application>
  <PresentationFormat>On-screen Show (4:3)</PresentationFormat>
  <Paragraphs>252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Trebuchet MS</vt:lpstr>
      <vt:lpstr>Simple Light</vt:lpstr>
      <vt:lpstr>Single Instruction, Multiple Data  (SIMD)</vt:lpstr>
      <vt:lpstr>Context</vt:lpstr>
      <vt:lpstr>Overview: A bit more detail...</vt:lpstr>
      <vt:lpstr>Overview: How does it work? </vt:lpstr>
      <vt:lpstr>Overview: SIMD Implementations.</vt:lpstr>
      <vt:lpstr>Overview: A simple example.</vt:lpstr>
      <vt:lpstr>Programming for SIMD</vt:lpstr>
      <vt:lpstr>Assembly SSE Instructions</vt:lpstr>
      <vt:lpstr>Compiler Dependent Data Types</vt:lpstr>
      <vt:lpstr>SIMD Intrinsics</vt:lpstr>
      <vt:lpstr>Sum of Elements in a Matrix using Intrinsic</vt:lpstr>
      <vt:lpstr>Matrix Multiplication using Intrinsic</vt:lpstr>
      <vt:lpstr>Critique: Limitations</vt:lpstr>
      <vt:lpstr>Critique: Comparison to Other Parallelisation Levels</vt:lpstr>
      <vt:lpstr>References</vt:lpstr>
      <vt:lpstr>Want to learn more?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Instruction, Multiple Data  (SIMD)</dc:title>
  <cp:lastModifiedBy>d h</cp:lastModifiedBy>
  <cp:revision>1</cp:revision>
  <dcterms:modified xsi:type="dcterms:W3CDTF">2019-08-20T12:52:37Z</dcterms:modified>
</cp:coreProperties>
</file>