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1/18/2022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F7EC3-B423-45C5-B002-712EA0ACBBE8}"/>
              </a:ext>
            </a:extLst>
          </p:cNvPr>
          <p:cNvSpPr>
            <a:spLocks noGrp="1"/>
          </p:cNvSpPr>
          <p:nvPr>
            <p:ph type="ctrTitle"/>
          </p:nvPr>
        </p:nvSpPr>
        <p:spPr>
          <a:xfrm>
            <a:off x="1630490" y="567267"/>
            <a:ext cx="8637073" cy="1149144"/>
          </a:xfrm>
        </p:spPr>
        <p:txBody>
          <a:bodyPr/>
          <a:lstStyle/>
          <a:p>
            <a:r>
              <a:rPr lang="en-US" b="1" i="1" dirty="0">
                <a:solidFill>
                  <a:srgbClr val="D9D3CB"/>
                </a:solidFill>
                <a:latin typeface="inherit"/>
              </a:rPr>
              <a:t>objective</a:t>
            </a:r>
            <a:endParaRPr lang="fr-FR" i="1" dirty="0"/>
          </a:p>
        </p:txBody>
      </p:sp>
      <p:sp>
        <p:nvSpPr>
          <p:cNvPr id="3" name="Sous-titre 2">
            <a:extLst>
              <a:ext uri="{FF2B5EF4-FFF2-40B4-BE49-F238E27FC236}">
                <a16:creationId xmlns:a16="http://schemas.microsoft.com/office/drawing/2014/main" id="{CE1326D4-9811-47D3-99C0-CE8807D6558F}"/>
              </a:ext>
            </a:extLst>
          </p:cNvPr>
          <p:cNvSpPr>
            <a:spLocks noGrp="1"/>
          </p:cNvSpPr>
          <p:nvPr>
            <p:ph type="subTitle" idx="1"/>
          </p:nvPr>
        </p:nvSpPr>
        <p:spPr>
          <a:xfrm>
            <a:off x="241300" y="2327074"/>
            <a:ext cx="11709400" cy="3455659"/>
          </a:xfrm>
        </p:spPr>
        <p:txBody>
          <a:bodyPr>
            <a:normAutofit/>
          </a:bodyPr>
          <a:lstStyle/>
          <a:p>
            <a:pPr algn="l">
              <a:buFont typeface="Arial" panose="020B0604020202020204" pitchFamily="34" charset="0"/>
              <a:buChar char="•"/>
            </a:pPr>
            <a:r>
              <a:rPr lang="en-US" b="0" dirty="0">
                <a:solidFill>
                  <a:srgbClr val="D9D3CB"/>
                </a:solidFill>
                <a:effectLst/>
                <a:latin typeface="Arial" panose="020B0604020202020204" pitchFamily="34" charset="0"/>
                <a:cs typeface="Arial" panose="020B0604020202020204" pitchFamily="34" charset="0"/>
              </a:rPr>
              <a:t>n this checkpoint, you are going to create a presentation (max 5 slides) where you will develop the following subjects:</a:t>
            </a:r>
          </a:p>
          <a:p>
            <a:pPr marL="742950" lvl="1" indent="-285750" algn="l">
              <a:buFont typeface="Arial" panose="020B0604020202020204" pitchFamily="34" charset="0"/>
              <a:buChar char="•"/>
            </a:pPr>
            <a:r>
              <a:rPr lang="en-US" b="0" dirty="0">
                <a:solidFill>
                  <a:srgbClr val="D9D3CB"/>
                </a:solidFill>
                <a:effectLst/>
                <a:latin typeface="Arial" panose="020B0604020202020204" pitchFamily="34" charset="0"/>
                <a:cs typeface="Arial" panose="020B0604020202020204" pitchFamily="34" charset="0"/>
              </a:rPr>
              <a:t>How does the web work?</a:t>
            </a:r>
          </a:p>
          <a:p>
            <a:pPr marL="742950" lvl="1" indent="-285750" algn="l">
              <a:buFont typeface="Arial" panose="020B0604020202020204" pitchFamily="34" charset="0"/>
              <a:buChar char="•"/>
            </a:pPr>
            <a:r>
              <a:rPr lang="en-US" b="0" dirty="0">
                <a:solidFill>
                  <a:srgbClr val="D9D3CB"/>
                </a:solidFill>
                <a:effectLst/>
                <a:latin typeface="Arial" panose="020B0604020202020204" pitchFamily="34" charset="0"/>
                <a:cs typeface="Arial" panose="020B0604020202020204" pitchFamily="34" charset="0"/>
              </a:rPr>
              <a:t>What do you need to be a web developer?</a:t>
            </a:r>
          </a:p>
          <a:p>
            <a:pPr marL="742950" lvl="1" indent="-285750" algn="l">
              <a:buFont typeface="Arial" panose="020B0604020202020204" pitchFamily="34" charset="0"/>
              <a:buChar char="•"/>
            </a:pPr>
            <a:r>
              <a:rPr lang="en-US" b="0" dirty="0">
                <a:solidFill>
                  <a:srgbClr val="D9D3CB"/>
                </a:solidFill>
                <a:effectLst/>
                <a:latin typeface="Arial" panose="020B0604020202020204" pitchFamily="34" charset="0"/>
                <a:cs typeface="Arial" panose="020B0604020202020204" pitchFamily="34" charset="0"/>
              </a:rPr>
              <a:t>What is the role of a web developer.</a:t>
            </a:r>
          </a:p>
          <a:p>
            <a:pPr algn="l">
              <a:buFont typeface="Arial" panose="020B0604020202020204" pitchFamily="34" charset="0"/>
              <a:buChar char="•"/>
            </a:pPr>
            <a:r>
              <a:rPr lang="en-US" b="1" dirty="0">
                <a:solidFill>
                  <a:srgbClr val="D9D3CB"/>
                </a:solidFill>
                <a:effectLst/>
                <a:latin typeface="Arial" panose="020B0604020202020204" pitchFamily="34" charset="0"/>
                <a:cs typeface="Arial" panose="020B0604020202020204" pitchFamily="34" charset="0"/>
              </a:rPr>
              <a:t>Hint: </a:t>
            </a:r>
            <a:r>
              <a:rPr lang="en-US" b="0" dirty="0">
                <a:solidFill>
                  <a:srgbClr val="D9D3CB"/>
                </a:solidFill>
                <a:effectLst/>
                <a:latin typeface="Arial" panose="020B0604020202020204" pitchFamily="34" charset="0"/>
                <a:cs typeface="Arial" panose="020B0604020202020204" pitchFamily="34" charset="0"/>
              </a:rPr>
              <a:t>The purpose of this presentation is not to copy-paste information from the internet but to learn how to research, ask precise questions and find the best answers. In other words, the goal here is to learn how to learn.</a:t>
            </a:r>
          </a:p>
          <a:p>
            <a:endParaRPr lang="fr-FR" dirty="0"/>
          </a:p>
        </p:txBody>
      </p:sp>
      <p:pic>
        <p:nvPicPr>
          <p:cNvPr id="5" name="Image 4">
            <a:extLst>
              <a:ext uri="{FF2B5EF4-FFF2-40B4-BE49-F238E27FC236}">
                <a16:creationId xmlns:a16="http://schemas.microsoft.com/office/drawing/2014/main" id="{8DD949AC-CF5C-473A-8AB7-91B04DB9A67E}"/>
              </a:ext>
            </a:extLst>
          </p:cNvPr>
          <p:cNvPicPr>
            <a:picLocks noChangeAspect="1"/>
          </p:cNvPicPr>
          <p:nvPr/>
        </p:nvPicPr>
        <p:blipFill>
          <a:blip r:embed="rId2"/>
          <a:stretch>
            <a:fillRect/>
          </a:stretch>
        </p:blipFill>
        <p:spPr>
          <a:xfrm>
            <a:off x="0" y="-990972"/>
            <a:ext cx="2539682" cy="2539682"/>
          </a:xfrm>
          <a:prstGeom prst="rect">
            <a:avLst/>
          </a:prstGeom>
        </p:spPr>
      </p:pic>
    </p:spTree>
    <p:extLst>
      <p:ext uri="{BB962C8B-B14F-4D97-AF65-F5344CB8AC3E}">
        <p14:creationId xmlns:p14="http://schemas.microsoft.com/office/powerpoint/2010/main" val="9469624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ircle(in)">
                                      <p:cBhvr>
                                        <p:cTn id="2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C0C8F4C5-BA5E-4FC9-99B7-6FDF333838DD}"/>
              </a:ext>
            </a:extLst>
          </p:cNvPr>
          <p:cNvSpPr>
            <a:spLocks noGrp="1"/>
          </p:cNvSpPr>
          <p:nvPr>
            <p:ph type="body" idx="1"/>
          </p:nvPr>
        </p:nvSpPr>
        <p:spPr>
          <a:xfrm>
            <a:off x="118534" y="67733"/>
            <a:ext cx="11946466" cy="6062134"/>
          </a:xfrm>
        </p:spPr>
        <p:txBody>
          <a:bodyPr/>
          <a:lstStyle/>
          <a:p>
            <a:r>
              <a:rPr lang="en-US" sz="2800" b="1" i="1" dirty="0">
                <a:solidFill>
                  <a:srgbClr val="D9D3CB"/>
                </a:solidFill>
                <a:effectLst/>
                <a:latin typeface="+mj-lt"/>
              </a:rPr>
              <a:t>How does the web work?</a:t>
            </a:r>
            <a:endParaRPr lang="en-US" sz="2800" b="1" i="1" dirty="0">
              <a:effectLst/>
              <a:latin typeface="+mj-lt"/>
            </a:endParaRPr>
          </a:p>
          <a:p>
            <a:pPr algn="l"/>
            <a:r>
              <a:rPr lang="en-US" b="0" i="0" dirty="0">
                <a:effectLst/>
                <a:latin typeface="Arial" panose="020B0604020202020204" pitchFamily="34" charset="0"/>
                <a:cs typeface="Arial" panose="020B0604020202020204" pitchFamily="34" charset="0"/>
              </a:rPr>
              <a:t>The moment you enter this address in your browser and you hit ENTER, a lot of different things happen:</a:t>
            </a:r>
          </a:p>
          <a:p>
            <a:pPr algn="l">
              <a:buFont typeface="+mj-lt"/>
              <a:buAutoNum type="arabicPeriod"/>
            </a:pPr>
            <a:r>
              <a:rPr lang="en-US" b="0" i="0" dirty="0">
                <a:effectLst/>
                <a:latin typeface="Arial" panose="020B0604020202020204" pitchFamily="34" charset="0"/>
                <a:cs typeface="Arial" panose="020B0604020202020204" pitchFamily="34" charset="0"/>
              </a:rPr>
              <a:t>The URL gets resolved</a:t>
            </a:r>
          </a:p>
          <a:p>
            <a:pPr algn="l">
              <a:buFont typeface="+mj-lt"/>
              <a:buAutoNum type="arabicPeriod"/>
            </a:pPr>
            <a:r>
              <a:rPr lang="en-US" b="0" i="0" dirty="0">
                <a:effectLst/>
                <a:latin typeface="Arial" panose="020B0604020202020204" pitchFamily="34" charset="0"/>
                <a:cs typeface="Arial" panose="020B0604020202020204" pitchFamily="34" charset="0"/>
              </a:rPr>
              <a:t>A Request is sent to the server of the website</a:t>
            </a:r>
          </a:p>
          <a:p>
            <a:pPr algn="l">
              <a:buFont typeface="+mj-lt"/>
              <a:buAutoNum type="arabicPeriod"/>
            </a:pPr>
            <a:r>
              <a:rPr lang="en-US" b="0" i="0" dirty="0">
                <a:effectLst/>
                <a:latin typeface="Arial" panose="020B0604020202020204" pitchFamily="34" charset="0"/>
                <a:cs typeface="Arial" panose="020B0604020202020204" pitchFamily="34" charset="0"/>
              </a:rPr>
              <a:t>The response of the server is parsed</a:t>
            </a:r>
          </a:p>
          <a:p>
            <a:pPr algn="l">
              <a:buFont typeface="+mj-lt"/>
              <a:buAutoNum type="arabicPeriod"/>
            </a:pPr>
            <a:r>
              <a:rPr lang="en-US" b="0" i="0" dirty="0">
                <a:effectLst/>
                <a:latin typeface="Arial" panose="020B0604020202020204" pitchFamily="34" charset="0"/>
                <a:cs typeface="Arial" panose="020B0604020202020204" pitchFamily="34" charset="0"/>
              </a:rPr>
              <a:t>The page is rendered and displayed</a:t>
            </a:r>
          </a:p>
          <a:p>
            <a:pPr algn="l"/>
            <a:endParaRPr lang="en-US" dirty="0">
              <a:latin typeface="Quicksand"/>
            </a:endParaRPr>
          </a:p>
          <a:p>
            <a:pPr algn="l"/>
            <a:endParaRPr lang="en-US" b="0" i="0" dirty="0">
              <a:effectLst/>
              <a:latin typeface="Quicksand"/>
            </a:endParaRPr>
          </a:p>
          <a:p>
            <a:pPr algn="l"/>
            <a:endParaRPr lang="fr-FR" dirty="0"/>
          </a:p>
        </p:txBody>
      </p:sp>
      <p:pic>
        <p:nvPicPr>
          <p:cNvPr id="7" name="Image 6">
            <a:extLst>
              <a:ext uri="{FF2B5EF4-FFF2-40B4-BE49-F238E27FC236}">
                <a16:creationId xmlns:a16="http://schemas.microsoft.com/office/drawing/2014/main" id="{2B417184-946D-400C-A787-4CACBF52723A}"/>
              </a:ext>
            </a:extLst>
          </p:cNvPr>
          <p:cNvPicPr>
            <a:picLocks noChangeAspect="1"/>
          </p:cNvPicPr>
          <p:nvPr/>
        </p:nvPicPr>
        <p:blipFill>
          <a:blip r:embed="rId2"/>
          <a:stretch>
            <a:fillRect/>
          </a:stretch>
        </p:blipFill>
        <p:spPr>
          <a:xfrm>
            <a:off x="3420534" y="3098800"/>
            <a:ext cx="5342466" cy="2945035"/>
          </a:xfrm>
          <a:prstGeom prst="rect">
            <a:avLst/>
          </a:prstGeom>
        </p:spPr>
      </p:pic>
      <p:pic>
        <p:nvPicPr>
          <p:cNvPr id="8" name="Image 7">
            <a:extLst>
              <a:ext uri="{FF2B5EF4-FFF2-40B4-BE49-F238E27FC236}">
                <a16:creationId xmlns:a16="http://schemas.microsoft.com/office/drawing/2014/main" id="{BCA2505F-C675-4EB2-BA01-2E3B8FB395A3}"/>
              </a:ext>
            </a:extLst>
          </p:cNvPr>
          <p:cNvPicPr>
            <a:picLocks noChangeAspect="1"/>
          </p:cNvPicPr>
          <p:nvPr/>
        </p:nvPicPr>
        <p:blipFill>
          <a:blip r:embed="rId3"/>
          <a:stretch>
            <a:fillRect/>
          </a:stretch>
        </p:blipFill>
        <p:spPr>
          <a:xfrm>
            <a:off x="0" y="-990972"/>
            <a:ext cx="2539682" cy="2539682"/>
          </a:xfrm>
          <a:prstGeom prst="rect">
            <a:avLst/>
          </a:prstGeom>
        </p:spPr>
      </p:pic>
    </p:spTree>
    <p:extLst>
      <p:ext uri="{BB962C8B-B14F-4D97-AF65-F5344CB8AC3E}">
        <p14:creationId xmlns:p14="http://schemas.microsoft.com/office/powerpoint/2010/main" val="2202345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wipe(down)">
                                      <p:cBhvr>
                                        <p:cTn id="14" dur="500"/>
                                        <p:tgtEl>
                                          <p:spTgt spid="5">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down)">
                                      <p:cBhvr>
                                        <p:cTn id="20" dur="500"/>
                                        <p:tgtEl>
                                          <p:spTgt spid="5">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down)">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76F4FD-EE38-40DC-A5B0-2B0FF77AB46F}"/>
              </a:ext>
            </a:extLst>
          </p:cNvPr>
          <p:cNvSpPr>
            <a:spLocks noGrp="1"/>
          </p:cNvSpPr>
          <p:nvPr>
            <p:ph type="body" idx="1"/>
          </p:nvPr>
        </p:nvSpPr>
        <p:spPr>
          <a:xfrm>
            <a:off x="118532" y="76200"/>
            <a:ext cx="11946467" cy="6019799"/>
          </a:xfrm>
        </p:spPr>
        <p:txBody>
          <a:bodyPr/>
          <a:lstStyle/>
          <a:p>
            <a:r>
              <a:rPr lang="en-US" sz="2800" b="1" i="1" dirty="0">
                <a:solidFill>
                  <a:srgbClr val="D9D3CB"/>
                </a:solidFill>
                <a:effectLst/>
                <a:latin typeface="+mj-lt"/>
              </a:rPr>
              <a:t>What do you need to be a web developer?</a:t>
            </a:r>
          </a:p>
          <a:p>
            <a:endParaRPr lang="en-US" dirty="0"/>
          </a:p>
          <a:p>
            <a:pPr algn="l"/>
            <a:r>
              <a:rPr lang="en-US" dirty="0"/>
              <a:t>The web developer is in charge of designing and deploying web sites and applications, maintaining their creations.</a:t>
            </a:r>
          </a:p>
          <a:p>
            <a:pPr algn="l"/>
            <a:endParaRPr lang="en-US" dirty="0"/>
          </a:p>
          <a:p>
            <a:pPr algn="l"/>
            <a:r>
              <a:rPr lang="en-US" dirty="0"/>
              <a:t>To thrive in this job, you must have a number of personal skills, such as a natural curiosity, an appetite for the web and a strong ability to adapt.</a:t>
            </a:r>
          </a:p>
          <a:p>
            <a:pPr algn="l"/>
            <a:endParaRPr lang="en-US" dirty="0"/>
          </a:p>
          <a:p>
            <a:pPr algn="l"/>
            <a:r>
              <a:rPr lang="en-US" dirty="0"/>
              <a:t>In terms of technical skills, you will need to master one of the latest existing programming languages to be able to join a web development agency: React, Symfony, Angular, Node or even Laravel.</a:t>
            </a:r>
            <a:endParaRPr lang="fr-FR" dirty="0"/>
          </a:p>
        </p:txBody>
      </p:sp>
      <p:pic>
        <p:nvPicPr>
          <p:cNvPr id="4" name="Image 3">
            <a:extLst>
              <a:ext uri="{FF2B5EF4-FFF2-40B4-BE49-F238E27FC236}">
                <a16:creationId xmlns:a16="http://schemas.microsoft.com/office/drawing/2014/main" id="{5C320DE7-A142-4692-8A4C-D5ABB35B4A4F}"/>
              </a:ext>
            </a:extLst>
          </p:cNvPr>
          <p:cNvPicPr>
            <a:picLocks noChangeAspect="1"/>
          </p:cNvPicPr>
          <p:nvPr/>
        </p:nvPicPr>
        <p:blipFill>
          <a:blip r:embed="rId2"/>
          <a:stretch>
            <a:fillRect/>
          </a:stretch>
        </p:blipFill>
        <p:spPr>
          <a:xfrm>
            <a:off x="0" y="-990972"/>
            <a:ext cx="2539682" cy="2539682"/>
          </a:xfrm>
          <a:prstGeom prst="rect">
            <a:avLst/>
          </a:prstGeom>
        </p:spPr>
      </p:pic>
    </p:spTree>
    <p:extLst>
      <p:ext uri="{BB962C8B-B14F-4D97-AF65-F5344CB8AC3E}">
        <p14:creationId xmlns:p14="http://schemas.microsoft.com/office/powerpoint/2010/main" val="3680423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C10789A-58A4-4B48-8E09-CCB63F7B93F5}"/>
              </a:ext>
            </a:extLst>
          </p:cNvPr>
          <p:cNvSpPr>
            <a:spLocks noGrp="1"/>
          </p:cNvSpPr>
          <p:nvPr>
            <p:ph type="body" idx="1"/>
          </p:nvPr>
        </p:nvSpPr>
        <p:spPr>
          <a:xfrm>
            <a:off x="101600" y="143933"/>
            <a:ext cx="11997267" cy="5969000"/>
          </a:xfrm>
        </p:spPr>
        <p:txBody>
          <a:bodyPr>
            <a:normAutofit fontScale="92500" lnSpcReduction="20000"/>
          </a:bodyPr>
          <a:lstStyle/>
          <a:p>
            <a:pPr lvl="1" algn="ctr"/>
            <a:r>
              <a:rPr lang="en-US" sz="2800" b="1" i="1" dirty="0">
                <a:solidFill>
                  <a:srgbClr val="D9D3CB"/>
                </a:solidFill>
                <a:effectLst/>
                <a:latin typeface="+mj-lt"/>
              </a:rPr>
              <a:t>What is the role of a web developer</a:t>
            </a:r>
          </a:p>
          <a:p>
            <a:pPr lvl="1"/>
            <a:endParaRPr lang="en-US" sz="1500" dirty="0">
              <a:solidFill>
                <a:srgbClr val="D9D3CB"/>
              </a:solidFill>
              <a:latin typeface="Arial" panose="020B0604020202020204" pitchFamily="34" charset="0"/>
              <a:cs typeface="Arial" panose="020B0604020202020204" pitchFamily="34" charset="0"/>
            </a:endParaRPr>
          </a:p>
          <a:p>
            <a:pPr lvl="1"/>
            <a:r>
              <a:rPr lang="en-US" dirty="0">
                <a:solidFill>
                  <a:srgbClr val="D9D3CB"/>
                </a:solidFill>
                <a:effectLst/>
                <a:latin typeface="Arial" panose="020B0604020202020204" pitchFamily="34" charset="0"/>
                <a:cs typeface="Arial" panose="020B0604020202020204" pitchFamily="34" charset="0"/>
              </a:rPr>
              <a:t>The web developer plays several roles. Contrary to what most people think, its role is not limited to the creation and delivery of websites. The web developer has a role both upstream and downstream. The main mission that we know is the creation of websites according to the needs of its customers. Each website will have to be adapted to the desires of its owner.</a:t>
            </a:r>
          </a:p>
          <a:p>
            <a:pPr lvl="1"/>
            <a:endParaRPr lang="en-US" dirty="0">
              <a:solidFill>
                <a:srgbClr val="D9D3CB"/>
              </a:solidFill>
              <a:latin typeface="Arial" panose="020B0604020202020204" pitchFamily="34" charset="0"/>
              <a:cs typeface="Arial" panose="020B0604020202020204" pitchFamily="34" charset="0"/>
            </a:endParaRPr>
          </a:p>
          <a:p>
            <a:pPr lvl="1"/>
            <a:r>
              <a:rPr lang="en-US" dirty="0">
                <a:solidFill>
                  <a:srgbClr val="D9D3CB"/>
                </a:solidFill>
                <a:effectLst/>
                <a:latin typeface="Arial" panose="020B0604020202020204" pitchFamily="34" charset="0"/>
                <a:cs typeface="Arial" panose="020B0604020202020204" pitchFamily="34" charset="0"/>
              </a:rPr>
              <a:t>The role of the web developer is not to propose the presentation of a website. Its role is rather to manage the technical side to offer a platform that resembles what the client requested. The customer must therefore come to the developer with all the important information. He must already have an idea of ​​the functionalities to be integrated, the presentation, the display, etc.</a:t>
            </a:r>
          </a:p>
          <a:p>
            <a:pPr lvl="1"/>
            <a:endParaRPr lang="en-US" dirty="0">
              <a:solidFill>
                <a:srgbClr val="D9D3CB"/>
              </a:solidFill>
              <a:latin typeface="Arial" panose="020B0604020202020204" pitchFamily="34" charset="0"/>
              <a:cs typeface="Arial" panose="020B0604020202020204" pitchFamily="34" charset="0"/>
            </a:endParaRPr>
          </a:p>
          <a:p>
            <a:pPr lvl="1"/>
            <a:r>
              <a:rPr lang="en-US" dirty="0">
                <a:solidFill>
                  <a:srgbClr val="D9D3CB"/>
                </a:solidFill>
                <a:effectLst/>
                <a:latin typeface="Arial" panose="020B0604020202020204" pitchFamily="34" charset="0"/>
                <a:cs typeface="Arial" panose="020B0604020202020204" pitchFamily="34" charset="0"/>
              </a:rPr>
              <a:t>Obviously, before delivering a website, the web developer must have tested it. If, for example, he is asked for an e-commerce site, he must launch a fictitious order to see how the process unfolds. In the event of a bug, he will have to correct everything and deliver a fully functional site. After the delivery of the site, the web developer can also take care of the training of the owner. This role is not mandatory if the owner does not express the need to have the operation of his website explained to him.</a:t>
            </a:r>
          </a:p>
          <a:p>
            <a:br>
              <a:rPr lang="en-US" sz="1500" dirty="0">
                <a:latin typeface="Arial" panose="020B0604020202020204" pitchFamily="34" charset="0"/>
                <a:cs typeface="Arial" panose="020B0604020202020204" pitchFamily="34" charset="0"/>
              </a:rPr>
            </a:br>
            <a:endParaRPr lang="fr-FR" sz="1500" dirty="0">
              <a:latin typeface="Arial" panose="020B0604020202020204" pitchFamily="34" charset="0"/>
              <a:cs typeface="Arial" panose="020B0604020202020204" pitchFamily="34" charset="0"/>
            </a:endParaRPr>
          </a:p>
        </p:txBody>
      </p:sp>
      <p:pic>
        <p:nvPicPr>
          <p:cNvPr id="4" name="Image 3">
            <a:extLst>
              <a:ext uri="{FF2B5EF4-FFF2-40B4-BE49-F238E27FC236}">
                <a16:creationId xmlns:a16="http://schemas.microsoft.com/office/drawing/2014/main" id="{DFF15A66-E883-4A64-9BD9-008AF0BB182B}"/>
              </a:ext>
            </a:extLst>
          </p:cNvPr>
          <p:cNvPicPr>
            <a:picLocks noChangeAspect="1"/>
          </p:cNvPicPr>
          <p:nvPr/>
        </p:nvPicPr>
        <p:blipFill>
          <a:blip r:embed="rId2"/>
          <a:stretch>
            <a:fillRect/>
          </a:stretch>
        </p:blipFill>
        <p:spPr>
          <a:xfrm>
            <a:off x="0" y="-990972"/>
            <a:ext cx="2539682" cy="2539682"/>
          </a:xfrm>
          <a:prstGeom prst="rect">
            <a:avLst/>
          </a:prstGeom>
        </p:spPr>
      </p:pic>
    </p:spTree>
    <p:extLst>
      <p:ext uri="{BB962C8B-B14F-4D97-AF65-F5344CB8AC3E}">
        <p14:creationId xmlns:p14="http://schemas.microsoft.com/office/powerpoint/2010/main" val="3471596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2D49478A-8B89-4987-9834-C616BB9A2C4C}"/>
              </a:ext>
            </a:extLst>
          </p:cNvPr>
          <p:cNvSpPr>
            <a:spLocks noGrp="1"/>
          </p:cNvSpPr>
          <p:nvPr>
            <p:ph type="body" idx="1"/>
          </p:nvPr>
        </p:nvSpPr>
        <p:spPr>
          <a:xfrm>
            <a:off x="110067" y="1337733"/>
            <a:ext cx="11971866" cy="4766734"/>
          </a:xfrm>
        </p:spPr>
        <p:txBody>
          <a:bodyPr/>
          <a:lstStyle/>
          <a:p>
            <a:r>
              <a:rPr lang="en-US" sz="2800" b="1" i="1" dirty="0"/>
              <a:t>Conclusion</a:t>
            </a:r>
            <a:r>
              <a:rPr lang="en-US" dirty="0"/>
              <a:t> </a:t>
            </a:r>
          </a:p>
          <a:p>
            <a:r>
              <a:rPr lang="en-US" dirty="0"/>
              <a:t>To start developing you need to focus on each detail that you learn, practice it and try it with some extra skills that will search on it.</a:t>
            </a:r>
            <a:endParaRPr lang="fr-FR" dirty="0"/>
          </a:p>
        </p:txBody>
      </p:sp>
      <p:pic>
        <p:nvPicPr>
          <p:cNvPr id="4" name="Image 3">
            <a:extLst>
              <a:ext uri="{FF2B5EF4-FFF2-40B4-BE49-F238E27FC236}">
                <a16:creationId xmlns:a16="http://schemas.microsoft.com/office/drawing/2014/main" id="{7963FDB5-1D3E-4EA7-A917-7C487AC0101E}"/>
              </a:ext>
            </a:extLst>
          </p:cNvPr>
          <p:cNvPicPr>
            <a:picLocks noChangeAspect="1"/>
          </p:cNvPicPr>
          <p:nvPr/>
        </p:nvPicPr>
        <p:blipFill>
          <a:blip r:embed="rId2"/>
          <a:stretch>
            <a:fillRect/>
          </a:stretch>
        </p:blipFill>
        <p:spPr>
          <a:xfrm>
            <a:off x="0" y="-990972"/>
            <a:ext cx="2539682" cy="2539682"/>
          </a:xfrm>
          <a:prstGeom prst="rect">
            <a:avLst/>
          </a:prstGeom>
        </p:spPr>
      </p:pic>
    </p:spTree>
    <p:extLst>
      <p:ext uri="{BB962C8B-B14F-4D97-AF65-F5344CB8AC3E}">
        <p14:creationId xmlns:p14="http://schemas.microsoft.com/office/powerpoint/2010/main" val="734342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TM10001114[[fn=Galerie]]</Template>
  <TotalTime>97</TotalTime>
  <Words>538</Words>
  <Application>Microsoft Office PowerPoint</Application>
  <PresentationFormat>Grand écran</PresentationFormat>
  <Paragraphs>30</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inherit</vt:lpstr>
      <vt:lpstr>Quicksand</vt:lpstr>
      <vt:lpstr>Rockwell</vt:lpstr>
      <vt:lpstr>Galerie</vt:lpstr>
      <vt:lpstr>objective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achraf sallem</dc:creator>
  <cp:lastModifiedBy>achraf sallem</cp:lastModifiedBy>
  <cp:revision>6</cp:revision>
  <dcterms:created xsi:type="dcterms:W3CDTF">2022-01-18T21:18:04Z</dcterms:created>
  <dcterms:modified xsi:type="dcterms:W3CDTF">2022-01-18T22:56:02Z</dcterms:modified>
</cp:coreProperties>
</file>