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B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1" autoAdjust="0"/>
    <p:restoredTop sz="89590" autoAdjust="0"/>
  </p:normalViewPr>
  <p:slideViewPr>
    <p:cSldViewPr snapToGrid="0" snapToObjects="1">
      <p:cViewPr varScale="1">
        <p:scale>
          <a:sx n="92" d="100"/>
          <a:sy n="92" d="100"/>
        </p:scale>
        <p:origin x="-1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C16EC-C4E8-AF45-A64C-ED98F92568E9}" type="datetimeFigureOut">
              <a:rPr lang="en-US" smtClean="0"/>
              <a:t>28/10/17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BD7E0-E079-F048-8718-4CAC1D338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63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BD7E0-E079-F048-8718-4CAC1D3386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82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BD7E0-E079-F048-8718-4CAC1D3386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72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BD7E0-E079-F048-8718-4CAC1D3386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72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AA35-4DD1-8F46-B65F-F41CC6BB8EEF}" type="datetimeFigureOut">
              <a:rPr lang="en-US" smtClean="0"/>
              <a:t>28/10/17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7428-D2BA-3A4F-BB15-E46BFD6A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6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AA35-4DD1-8F46-B65F-F41CC6BB8EEF}" type="datetimeFigureOut">
              <a:rPr lang="en-US" smtClean="0"/>
              <a:t>28/10/17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7428-D2BA-3A4F-BB15-E46BFD6A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7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AA35-4DD1-8F46-B65F-F41CC6BB8EEF}" type="datetimeFigureOut">
              <a:rPr lang="en-US" smtClean="0"/>
              <a:t>28/10/17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7428-D2BA-3A4F-BB15-E46BFD6A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6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AA35-4DD1-8F46-B65F-F41CC6BB8EEF}" type="datetimeFigureOut">
              <a:rPr lang="en-US" smtClean="0"/>
              <a:t>28/10/17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7428-D2BA-3A4F-BB15-E46BFD6A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7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AA35-4DD1-8F46-B65F-F41CC6BB8EEF}" type="datetimeFigureOut">
              <a:rPr lang="en-US" smtClean="0"/>
              <a:t>28/10/17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7428-D2BA-3A4F-BB15-E46BFD6A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1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AA35-4DD1-8F46-B65F-F41CC6BB8EEF}" type="datetimeFigureOut">
              <a:rPr lang="en-US" smtClean="0"/>
              <a:t>28/10/17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7428-D2BA-3A4F-BB15-E46BFD6A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7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AA35-4DD1-8F46-B65F-F41CC6BB8EEF}" type="datetimeFigureOut">
              <a:rPr lang="en-US" smtClean="0"/>
              <a:t>28/10/17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7428-D2BA-3A4F-BB15-E46BFD6A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0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AA35-4DD1-8F46-B65F-F41CC6BB8EEF}" type="datetimeFigureOut">
              <a:rPr lang="en-US" smtClean="0"/>
              <a:t>28/10/17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7428-D2BA-3A4F-BB15-E46BFD6A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7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AA35-4DD1-8F46-B65F-F41CC6BB8EEF}" type="datetimeFigureOut">
              <a:rPr lang="en-US" smtClean="0"/>
              <a:t>28/10/17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7428-D2BA-3A4F-BB15-E46BFD6A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5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AA35-4DD1-8F46-B65F-F41CC6BB8EEF}" type="datetimeFigureOut">
              <a:rPr lang="en-US" smtClean="0"/>
              <a:t>28/10/17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7428-D2BA-3A4F-BB15-E46BFD6A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1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AA35-4DD1-8F46-B65F-F41CC6BB8EEF}" type="datetimeFigureOut">
              <a:rPr lang="en-US" smtClean="0"/>
              <a:t>28/10/17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7428-D2BA-3A4F-BB15-E46BFD6A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1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EAA35-4DD1-8F46-B65F-F41CC6BB8EEF}" type="datetimeFigureOut">
              <a:rPr lang="en-US" smtClean="0"/>
              <a:t>28/10/17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87428-D2BA-3A4F-BB15-E46BFD6A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55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apezoid 4"/>
          <p:cNvSpPr/>
          <p:nvPr/>
        </p:nvSpPr>
        <p:spPr>
          <a:xfrm>
            <a:off x="3050876" y="2001832"/>
            <a:ext cx="2056925" cy="1960415"/>
          </a:xfrm>
          <a:prstGeom prst="trapezoid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85559" y="2374686"/>
            <a:ext cx="1573755" cy="1573755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761314" y="1849967"/>
            <a:ext cx="2650194" cy="2650194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82195" y="4425940"/>
            <a:ext cx="162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Circumscribed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89266" y="3479146"/>
            <a:ext cx="110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Inscribed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667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59217" y="819366"/>
            <a:ext cx="7131168" cy="6907683"/>
            <a:chOff x="1059217" y="819366"/>
            <a:chExt cx="7131168" cy="6907683"/>
          </a:xfrm>
        </p:grpSpPr>
        <p:grpSp>
          <p:nvGrpSpPr>
            <p:cNvPr id="73" name="Group 72"/>
            <p:cNvGrpSpPr/>
            <p:nvPr/>
          </p:nvGrpSpPr>
          <p:grpSpPr>
            <a:xfrm>
              <a:off x="1059217" y="819366"/>
              <a:ext cx="7131168" cy="6907683"/>
              <a:chOff x="1059217" y="819366"/>
              <a:chExt cx="7131168" cy="6907683"/>
            </a:xfrm>
          </p:grpSpPr>
          <p:sp>
            <p:nvSpPr>
              <p:cNvPr id="15" name="Pie 14"/>
              <p:cNvSpPr/>
              <p:nvPr/>
            </p:nvSpPr>
            <p:spPr>
              <a:xfrm>
                <a:off x="1282702" y="819366"/>
                <a:ext cx="6907683" cy="6907683"/>
              </a:xfrm>
              <a:prstGeom prst="pie">
                <a:avLst>
                  <a:gd name="adj1" fmla="val 10791208"/>
                  <a:gd name="adj2" fmla="val 18313480"/>
                </a:avLst>
              </a:prstGeom>
              <a:noFill/>
              <a:ln>
                <a:solidFill>
                  <a:srgbClr val="000000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Pie 29"/>
              <p:cNvSpPr/>
              <p:nvPr/>
            </p:nvSpPr>
            <p:spPr>
              <a:xfrm>
                <a:off x="1537126" y="1073790"/>
                <a:ext cx="6398835" cy="6398835"/>
              </a:xfrm>
              <a:prstGeom prst="pie">
                <a:avLst>
                  <a:gd name="adj1" fmla="val 10801243"/>
                  <a:gd name="adj2" fmla="val 19937626"/>
                </a:avLst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Pie 30"/>
              <p:cNvSpPr/>
              <p:nvPr/>
            </p:nvSpPr>
            <p:spPr>
              <a:xfrm>
                <a:off x="1537126" y="1155095"/>
                <a:ext cx="6391957" cy="6398835"/>
              </a:xfrm>
              <a:prstGeom prst="pie">
                <a:avLst>
                  <a:gd name="adj1" fmla="val 9756807"/>
                  <a:gd name="adj2" fmla="val 20953935"/>
                </a:avLst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4212572" y="3748656"/>
                <a:ext cx="1049104" cy="104910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D0D0D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 flipV="1">
                <a:off x="1544004" y="1666240"/>
                <a:ext cx="5045507" cy="2623103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4" idx="6"/>
              </p:cNvCxnSpPr>
              <p:nvPr/>
            </p:nvCxnSpPr>
            <p:spPr>
              <a:xfrm flipH="1">
                <a:off x="4736544" y="4273208"/>
                <a:ext cx="525132" cy="0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3744366" y="3119169"/>
                <a:ext cx="517878" cy="830531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4262244" y="3820160"/>
                <a:ext cx="202720" cy="129540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4212572" y="3119169"/>
                <a:ext cx="9695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 smtClean="0"/>
                  <a:t>Inflation radius</a:t>
                </a:r>
                <a:endParaRPr lang="en-US" sz="10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883250" y="4205815"/>
                <a:ext cx="25742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 smtClean="0"/>
                  <a:t>α</a:t>
                </a:r>
                <a:endParaRPr lang="en-US" sz="1000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824878" y="3503170"/>
                <a:ext cx="238893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/>
                  <a:t>c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253469" y="1420019"/>
                <a:ext cx="25204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 smtClean="0"/>
                  <a:t>d</a:t>
                </a:r>
                <a:endParaRPr lang="en-US" sz="1000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468433" y="4224173"/>
                <a:ext cx="130340" cy="1303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505156" y="2722887"/>
                <a:ext cx="130340" cy="1303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059217" y="4354513"/>
                <a:ext cx="103400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 smtClean="0"/>
                  <a:t>Current position</a:t>
                </a:r>
                <a:endParaRPr lang="en-US" sz="1000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167263" y="2872948"/>
                <a:ext cx="76869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 smtClean="0"/>
                  <a:t>Global goal</a:t>
                </a:r>
                <a:endParaRPr lang="en-US" sz="1000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671374" y="4208038"/>
                <a:ext cx="130340" cy="1303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 rot="19823108">
                <a:off x="3905652" y="3034763"/>
                <a:ext cx="133350" cy="133350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275425" y="4308833"/>
                <a:ext cx="63895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 smtClean="0"/>
                  <a:t>Obstacle</a:t>
                </a:r>
                <a:endParaRPr lang="en-US" sz="1000" dirty="0"/>
              </a:p>
            </p:txBody>
          </p:sp>
          <p:sp>
            <p:nvSpPr>
              <p:cNvPr id="51" name="Pie 50"/>
              <p:cNvSpPr/>
              <p:nvPr/>
            </p:nvSpPr>
            <p:spPr>
              <a:xfrm>
                <a:off x="4388749" y="3923243"/>
                <a:ext cx="695590" cy="695590"/>
              </a:xfrm>
              <a:prstGeom prst="pie">
                <a:avLst>
                  <a:gd name="adj1" fmla="val 10761624"/>
                  <a:gd name="adj2" fmla="val 14506145"/>
                </a:avLst>
              </a:prstGeom>
              <a:noFill/>
              <a:ln w="12700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4413947" y="4024817"/>
                <a:ext cx="25742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smtClean="0"/>
                  <a:t>θ</a:t>
                </a:r>
                <a:endParaRPr lang="en-US" sz="1000" dirty="0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3107080" y="1541124"/>
                <a:ext cx="1373480" cy="2279036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Rectangle 73"/>
            <p:cNvSpPr/>
            <p:nvPr/>
          </p:nvSpPr>
          <p:spPr>
            <a:xfrm>
              <a:off x="5389746" y="2200340"/>
              <a:ext cx="99257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Local trajectory</a:t>
              </a:r>
              <a:endParaRPr lang="en-US" sz="1000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6524900" y="1601070"/>
              <a:ext cx="130340" cy="1303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603973" y="1477959"/>
              <a:ext cx="69913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Local goal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04943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359008" y="816877"/>
            <a:ext cx="5860938" cy="5066235"/>
            <a:chOff x="1359008" y="816877"/>
            <a:chExt cx="5860938" cy="5066235"/>
          </a:xfrm>
        </p:grpSpPr>
        <p:grpSp>
          <p:nvGrpSpPr>
            <p:cNvPr id="19" name="Group 18"/>
            <p:cNvGrpSpPr/>
            <p:nvPr/>
          </p:nvGrpSpPr>
          <p:grpSpPr>
            <a:xfrm>
              <a:off x="1359008" y="816877"/>
              <a:ext cx="5860938" cy="5066235"/>
              <a:chOff x="1359008" y="816877"/>
              <a:chExt cx="5860938" cy="5066235"/>
            </a:xfrm>
          </p:grpSpPr>
          <p:pic>
            <p:nvPicPr>
              <p:cNvPr id="4" name="Picture 3" descr="an_map_40cm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9008" y="816877"/>
                <a:ext cx="5860938" cy="5066235"/>
              </a:xfrm>
              <a:prstGeom prst="rect">
                <a:avLst/>
              </a:prstGeom>
            </p:spPr>
          </p:pic>
          <p:cxnSp>
            <p:nvCxnSpPr>
              <p:cNvPr id="6" name="Straight Arrow Connector 5"/>
              <p:cNvCxnSpPr/>
              <p:nvPr/>
            </p:nvCxnSpPr>
            <p:spPr>
              <a:xfrm>
                <a:off x="3616875" y="3962247"/>
                <a:ext cx="1753219" cy="0"/>
              </a:xfrm>
              <a:prstGeom prst="straightConnector1">
                <a:avLst/>
              </a:prstGeom>
              <a:ln w="38100" cmpd="sng">
                <a:solidFill>
                  <a:srgbClr val="0000FF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2678145" y="4708295"/>
                <a:ext cx="1601911" cy="0"/>
              </a:xfrm>
              <a:prstGeom prst="straightConnector1">
                <a:avLst/>
              </a:prstGeom>
              <a:ln w="38100" cmpd="sng">
                <a:solidFill>
                  <a:srgbClr val="0000FF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4391040" y="4818739"/>
                <a:ext cx="0" cy="648333"/>
              </a:xfrm>
              <a:prstGeom prst="straightConnector1">
                <a:avLst/>
              </a:prstGeom>
              <a:ln w="38100" cmpd="sng">
                <a:solidFill>
                  <a:srgbClr val="0000FF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V="1">
                <a:off x="4487675" y="4998213"/>
                <a:ext cx="1144711" cy="41418"/>
              </a:xfrm>
              <a:prstGeom prst="straightConnector1">
                <a:avLst/>
              </a:prstGeom>
              <a:ln w="38100" cmpd="sng">
                <a:solidFill>
                  <a:srgbClr val="0000FF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280056" y="3408249"/>
              <a:ext cx="42737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 smtClean="0"/>
                <a:t>H</a:t>
              </a:r>
              <a:endParaRPr lang="en-US" sz="30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33213" y="4154297"/>
              <a:ext cx="28723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/>
                <a:t>I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83050" y="4431296"/>
              <a:ext cx="39506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/>
                <a:t>K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76340" y="4319965"/>
              <a:ext cx="31203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 smtClean="0"/>
                <a:t>J</a:t>
              </a:r>
              <a:endParaRPr lang="en-US" sz="30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59048" y="1841610"/>
              <a:ext cx="52092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/>
                <a:t>M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1582521" y="1271202"/>
              <a:ext cx="1465479" cy="1678020"/>
            </a:xfrm>
            <a:prstGeom prst="ellipse">
              <a:avLst/>
            </a:prstGeom>
            <a:noFill/>
            <a:ln w="38100" cmpd="sng">
              <a:solidFill>
                <a:srgbClr val="0000FF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3247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370069" y="547714"/>
            <a:ext cx="6264024" cy="5711316"/>
            <a:chOff x="1370069" y="547714"/>
            <a:chExt cx="6264024" cy="5711316"/>
          </a:xfrm>
        </p:grpSpPr>
        <p:pic>
          <p:nvPicPr>
            <p:cNvPr id="4" name="Picture 3" descr="an_map_80c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0069" y="547714"/>
              <a:ext cx="6264024" cy="5711316"/>
            </a:xfrm>
            <a:prstGeom prst="rect">
              <a:avLst/>
            </a:prstGeom>
          </p:spPr>
        </p:pic>
        <p:cxnSp>
          <p:nvCxnSpPr>
            <p:cNvPr id="5" name="Straight Arrow Connector 4"/>
            <p:cNvCxnSpPr/>
            <p:nvPr/>
          </p:nvCxnSpPr>
          <p:spPr>
            <a:xfrm flipV="1">
              <a:off x="1656583" y="869761"/>
              <a:ext cx="4610827" cy="193281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2733909" y="5688500"/>
              <a:ext cx="4472233" cy="193282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4708006" y="3493389"/>
              <a:ext cx="731112" cy="1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098886" y="2223261"/>
              <a:ext cx="0" cy="537886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761519" y="4031813"/>
              <a:ext cx="55220" cy="1822357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1491471" y="3879950"/>
              <a:ext cx="1145259" cy="1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267410" y="869761"/>
              <a:ext cx="648829" cy="580379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672097" y="923753"/>
              <a:ext cx="41779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 smtClean="0"/>
                <a:t>A</a:t>
              </a:r>
              <a:endParaRPr lang="en-US" sz="30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215836" y="1063042"/>
              <a:ext cx="40032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 smtClean="0"/>
                <a:t>B</a:t>
              </a:r>
              <a:endParaRPr lang="en-US" sz="30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64545" y="2223261"/>
              <a:ext cx="38829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 smtClean="0"/>
                <a:t>C</a:t>
              </a:r>
              <a:endParaRPr lang="en-US" sz="30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32252" y="2898511"/>
              <a:ext cx="42718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 smtClean="0"/>
                <a:t>D</a:t>
              </a:r>
              <a:endParaRPr lang="en-US" sz="30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46755" y="3298878"/>
              <a:ext cx="37233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 smtClean="0"/>
                <a:t>E</a:t>
              </a:r>
              <a:endParaRPr lang="en-US" sz="30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16739" y="4596616"/>
              <a:ext cx="36124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 smtClean="0"/>
                <a:t>F</a:t>
              </a:r>
              <a:endParaRPr lang="en-US" sz="30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256636" y="5190262"/>
              <a:ext cx="42981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 smtClean="0"/>
                <a:t>G</a:t>
              </a:r>
              <a:endParaRPr lang="en-US" sz="30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52503" y="2744722"/>
              <a:ext cx="34734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/>
                <a:t>L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6267410" y="2223261"/>
              <a:ext cx="828293" cy="952059"/>
            </a:xfrm>
            <a:prstGeom prst="ellipse">
              <a:avLst/>
            </a:prstGeom>
            <a:noFill/>
            <a:ln w="38100" cmpd="sng">
              <a:solidFill>
                <a:srgbClr val="0000FF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3211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01746" y="1724473"/>
            <a:ext cx="1821019" cy="3520830"/>
          </a:xfrm>
          <a:prstGeom prst="round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552433" y="1936948"/>
            <a:ext cx="1119030" cy="3308356"/>
          </a:xfrm>
          <a:prstGeom prst="roundRect">
            <a:avLst/>
          </a:prstGeom>
          <a:solidFill>
            <a:srgbClr val="40E0DB"/>
          </a:solidFill>
          <a:ln>
            <a:solidFill>
              <a:srgbClr val="40E0D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60765" y="2279465"/>
            <a:ext cx="499931" cy="2965838"/>
          </a:xfrm>
          <a:prstGeom prst="roundRect">
            <a:avLst/>
          </a:prstGeom>
          <a:solidFill>
            <a:srgbClr val="FC00C1"/>
          </a:solidFill>
          <a:ln>
            <a:solidFill>
              <a:srgbClr val="FC00C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14743" y="3984311"/>
            <a:ext cx="166500" cy="166500"/>
          </a:xfrm>
          <a:prstGeom prst="rect">
            <a:avLst/>
          </a:prstGeom>
          <a:solidFill>
            <a:srgbClr val="2CC31A"/>
          </a:solidFill>
          <a:ln>
            <a:solidFill>
              <a:srgbClr val="2CC31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11828" y="3720151"/>
            <a:ext cx="166500" cy="166500"/>
          </a:xfrm>
          <a:prstGeom prst="rect">
            <a:avLst/>
          </a:prstGeom>
          <a:solidFill>
            <a:srgbClr val="2CC31A"/>
          </a:solidFill>
          <a:ln>
            <a:solidFill>
              <a:srgbClr val="2CC31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14743" y="3476311"/>
            <a:ext cx="166500" cy="166500"/>
          </a:xfrm>
          <a:prstGeom prst="rect">
            <a:avLst/>
          </a:prstGeom>
          <a:solidFill>
            <a:srgbClr val="2CC31A"/>
          </a:solidFill>
          <a:ln>
            <a:solidFill>
              <a:srgbClr val="2CC31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11828" y="3212151"/>
            <a:ext cx="166500" cy="166500"/>
          </a:xfrm>
          <a:prstGeom prst="rect">
            <a:avLst/>
          </a:prstGeom>
          <a:solidFill>
            <a:srgbClr val="2CC31A"/>
          </a:solidFill>
          <a:ln>
            <a:solidFill>
              <a:srgbClr val="2CC31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14743" y="2971861"/>
            <a:ext cx="166500" cy="166500"/>
          </a:xfrm>
          <a:prstGeom prst="rect">
            <a:avLst/>
          </a:prstGeom>
          <a:solidFill>
            <a:srgbClr val="2CC31A"/>
          </a:solidFill>
          <a:ln>
            <a:solidFill>
              <a:srgbClr val="2CC31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11828" y="2707701"/>
            <a:ext cx="166500" cy="166500"/>
          </a:xfrm>
          <a:prstGeom prst="rect">
            <a:avLst/>
          </a:prstGeom>
          <a:solidFill>
            <a:srgbClr val="2CC31A"/>
          </a:solidFill>
          <a:ln>
            <a:solidFill>
              <a:srgbClr val="2CC31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17658" y="5013658"/>
            <a:ext cx="166500" cy="166500"/>
          </a:xfrm>
          <a:prstGeom prst="rect">
            <a:avLst/>
          </a:prstGeom>
          <a:solidFill>
            <a:srgbClr val="2CC31A"/>
          </a:solidFill>
          <a:ln>
            <a:solidFill>
              <a:srgbClr val="2CC31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14743" y="4749498"/>
            <a:ext cx="166500" cy="166500"/>
          </a:xfrm>
          <a:prstGeom prst="rect">
            <a:avLst/>
          </a:prstGeom>
          <a:solidFill>
            <a:srgbClr val="2CC31A"/>
          </a:solidFill>
          <a:ln>
            <a:solidFill>
              <a:srgbClr val="2CC31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17658" y="4505658"/>
            <a:ext cx="166500" cy="166500"/>
          </a:xfrm>
          <a:prstGeom prst="rect">
            <a:avLst/>
          </a:prstGeom>
          <a:solidFill>
            <a:srgbClr val="2CC31A"/>
          </a:solidFill>
          <a:ln>
            <a:solidFill>
              <a:srgbClr val="2CC31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14743" y="4241498"/>
            <a:ext cx="166500" cy="166500"/>
          </a:xfrm>
          <a:prstGeom prst="rect">
            <a:avLst/>
          </a:prstGeom>
          <a:solidFill>
            <a:srgbClr val="2CC31A"/>
          </a:solidFill>
          <a:ln>
            <a:solidFill>
              <a:srgbClr val="2CC31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014743" y="2418947"/>
            <a:ext cx="166500" cy="166500"/>
          </a:xfrm>
          <a:prstGeom prst="rect">
            <a:avLst/>
          </a:prstGeom>
          <a:solidFill>
            <a:srgbClr val="2CC31A"/>
          </a:solidFill>
          <a:ln>
            <a:solidFill>
              <a:srgbClr val="2CC31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3184159" y="2508117"/>
            <a:ext cx="27896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496699" y="2991445"/>
            <a:ext cx="2477102" cy="55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3820979" y="3476311"/>
            <a:ext cx="216030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73799" y="2812382"/>
            <a:ext cx="84040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253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81284" y="3308111"/>
            <a:ext cx="521697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252 * </a:t>
            </a:r>
            <a:r>
              <a:rPr lang="en-US" dirty="0" err="1">
                <a:solidFill>
                  <a:srgbClr val="FFFFFF"/>
                </a:solidFill>
              </a:rPr>
              <a:t>exp</a:t>
            </a:r>
            <a:r>
              <a:rPr lang="en-US" dirty="0">
                <a:solidFill>
                  <a:srgbClr val="FFFFFF"/>
                </a:solidFill>
              </a:rPr>
              <a:t>(-1.0 * </a:t>
            </a:r>
            <a:r>
              <a:rPr lang="en-US" dirty="0" err="1">
                <a:solidFill>
                  <a:srgbClr val="FFFFFF"/>
                </a:solidFill>
              </a:rPr>
              <a:t>csf</a:t>
            </a:r>
            <a:r>
              <a:rPr lang="en-US" dirty="0">
                <a:solidFill>
                  <a:srgbClr val="FFFFFF"/>
                </a:solidFill>
              </a:rPr>
              <a:t> * (distance - radius))</a:t>
            </a:r>
          </a:p>
        </p:txBody>
      </p:sp>
      <p:sp>
        <p:nvSpPr>
          <p:cNvPr id="23" name="Left Brace 22"/>
          <p:cNvSpPr/>
          <p:nvPr/>
        </p:nvSpPr>
        <p:spPr>
          <a:xfrm rot="16200000">
            <a:off x="3323906" y="5245527"/>
            <a:ext cx="479041" cy="91867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753577" y="5952173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Inflation Radius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73799" y="2326622"/>
            <a:ext cx="84040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254</a:t>
            </a:r>
          </a:p>
        </p:txBody>
      </p:sp>
    </p:spTree>
    <p:extLst>
      <p:ext uri="{BB962C8B-B14F-4D97-AF65-F5344CB8AC3E}">
        <p14:creationId xmlns:p14="http://schemas.microsoft.com/office/powerpoint/2010/main" val="892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/>
          <p:nvPr/>
        </p:nvCxnSpPr>
        <p:spPr>
          <a:xfrm>
            <a:off x="3643392" y="2126085"/>
            <a:ext cx="0" cy="288593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642779" y="1035430"/>
            <a:ext cx="0" cy="3976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628974" y="5012019"/>
            <a:ext cx="632208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42779" y="1780940"/>
            <a:ext cx="46936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112145" y="1780941"/>
            <a:ext cx="546" cy="34514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112692" y="2126084"/>
            <a:ext cx="1530700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643392" y="-800866"/>
            <a:ext cx="4708554" cy="581234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090585" y="1596274"/>
            <a:ext cx="52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254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090585" y="1933340"/>
            <a:ext cx="52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253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2112692" y="2126085"/>
            <a:ext cx="0" cy="288593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381100" y="5100655"/>
            <a:ext cx="145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Robot radius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753218" y="5106150"/>
            <a:ext cx="1450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Robot centre</a:t>
            </a:r>
          </a:p>
          <a:p>
            <a:r>
              <a:rPr lang="en-US" dirty="0" smtClean="0"/>
              <a:t>cell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203822" y="41418"/>
            <a:ext cx="5940178" cy="20756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894679" y="2924290"/>
            <a:ext cx="1615170" cy="20756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143473" y="1596274"/>
            <a:ext cx="1615170" cy="27820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784546" y="5100655"/>
            <a:ext cx="1829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Distance from obstacle (cells)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52537" y="1035430"/>
            <a:ext cx="80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106402" y="3208080"/>
            <a:ext cx="136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ost_decay</a:t>
            </a:r>
            <a:endParaRPr lang="en-US" dirty="0"/>
          </a:p>
        </p:txBody>
      </p:sp>
      <p:sp>
        <p:nvSpPr>
          <p:cNvPr id="48" name="Left Brace 47"/>
          <p:cNvSpPr/>
          <p:nvPr/>
        </p:nvSpPr>
        <p:spPr>
          <a:xfrm rot="5400000">
            <a:off x="4566050" y="3442249"/>
            <a:ext cx="405972" cy="2251287"/>
          </a:xfrm>
          <a:prstGeom prst="leftBrace">
            <a:avLst>
              <a:gd name="adj1" fmla="val 8333"/>
              <a:gd name="adj2" fmla="val 19953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085454" y="3891465"/>
            <a:ext cx="21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Inflation radius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667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/>
        </p:nvGrpSpPr>
        <p:grpSpPr>
          <a:xfrm>
            <a:off x="282573" y="256436"/>
            <a:ext cx="8779031" cy="6302921"/>
            <a:chOff x="282573" y="256436"/>
            <a:chExt cx="8779031" cy="6302921"/>
          </a:xfrm>
        </p:grpSpPr>
        <p:sp>
          <p:nvSpPr>
            <p:cNvPr id="4" name="Rectangle 3"/>
            <p:cNvSpPr/>
            <p:nvPr/>
          </p:nvSpPr>
          <p:spPr>
            <a:xfrm>
              <a:off x="3099339" y="1241524"/>
              <a:ext cx="3775485" cy="286259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26714" y="1462871"/>
              <a:ext cx="828810" cy="82881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Global planner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99338" y="4706010"/>
              <a:ext cx="1279545" cy="429593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Controller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3326714" y="3037192"/>
              <a:ext cx="828810" cy="82881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Local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planner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895254" y="1462871"/>
              <a:ext cx="828810" cy="82881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Global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costmap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895254" y="3037192"/>
              <a:ext cx="828810" cy="82881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Local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costmap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966526" y="2258235"/>
              <a:ext cx="1004552" cy="82881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Recovery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behaviour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20" idx="2"/>
              <a:endCxn id="17" idx="6"/>
            </p:cNvCxnSpPr>
            <p:nvPr/>
          </p:nvCxnSpPr>
          <p:spPr>
            <a:xfrm flipH="1">
              <a:off x="4155524" y="3451597"/>
              <a:ext cx="173973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8" idx="2"/>
              <a:endCxn id="5" idx="6"/>
            </p:cNvCxnSpPr>
            <p:nvPr/>
          </p:nvCxnSpPr>
          <p:spPr>
            <a:xfrm flipH="1">
              <a:off x="4155524" y="1877276"/>
              <a:ext cx="173973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8" idx="3"/>
              <a:endCxn id="21" idx="7"/>
            </p:cNvCxnSpPr>
            <p:nvPr/>
          </p:nvCxnSpPr>
          <p:spPr>
            <a:xfrm flipH="1">
              <a:off x="5823965" y="2170305"/>
              <a:ext cx="192665" cy="2093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20" idx="1"/>
              <a:endCxn id="21" idx="5"/>
            </p:cNvCxnSpPr>
            <p:nvPr/>
          </p:nvCxnSpPr>
          <p:spPr>
            <a:xfrm flipH="1" flipV="1">
              <a:off x="5823965" y="2965669"/>
              <a:ext cx="192665" cy="19289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8" idx="4"/>
              <a:endCxn id="20" idx="0"/>
            </p:cNvCxnSpPr>
            <p:nvPr/>
          </p:nvCxnSpPr>
          <p:spPr>
            <a:xfrm>
              <a:off x="6309659" y="2291681"/>
              <a:ext cx="0" cy="745511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7" idx="4"/>
            </p:cNvCxnSpPr>
            <p:nvPr/>
          </p:nvCxnSpPr>
          <p:spPr>
            <a:xfrm flipH="1">
              <a:off x="3734373" y="3866002"/>
              <a:ext cx="6746" cy="84000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5" idx="4"/>
              <a:endCxn id="17" idx="0"/>
            </p:cNvCxnSpPr>
            <p:nvPr/>
          </p:nvCxnSpPr>
          <p:spPr>
            <a:xfrm>
              <a:off x="3741119" y="2291681"/>
              <a:ext cx="0" cy="74551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1081253" y="4104114"/>
              <a:ext cx="1279545" cy="429593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Imu filter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81253" y="4920806"/>
              <a:ext cx="1279545" cy="429593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Erle brain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40010" y="442599"/>
              <a:ext cx="1279545" cy="429593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Transform frames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Elbow Connector 59"/>
            <p:cNvCxnSpPr>
              <a:stCxn id="49" idx="0"/>
            </p:cNvCxnSpPr>
            <p:nvPr/>
          </p:nvCxnSpPr>
          <p:spPr>
            <a:xfrm rot="5400000" flipH="1" flipV="1">
              <a:off x="2178657" y="2956057"/>
              <a:ext cx="690426" cy="1605688"/>
            </a:xfrm>
            <a:prstGeom prst="bentConnector2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3101346" y="256436"/>
              <a:ext cx="1279545" cy="429593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RVIZ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Arrow Connector 63"/>
            <p:cNvCxnSpPr>
              <a:stCxn id="62" idx="2"/>
              <a:endCxn id="5" idx="0"/>
            </p:cNvCxnSpPr>
            <p:nvPr/>
          </p:nvCxnSpPr>
          <p:spPr>
            <a:xfrm>
              <a:off x="3741119" y="686029"/>
              <a:ext cx="0" cy="77684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7623152" y="1662479"/>
              <a:ext cx="1279545" cy="429593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Cartographer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623152" y="3236800"/>
              <a:ext cx="1279545" cy="429593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Scan filter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623152" y="4104115"/>
              <a:ext cx="1279545" cy="429593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Hokuyo Laser Scanner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Straight Arrow Connector 69"/>
            <p:cNvCxnSpPr>
              <a:stCxn id="50" idx="0"/>
              <a:endCxn id="49" idx="2"/>
            </p:cNvCxnSpPr>
            <p:nvPr/>
          </p:nvCxnSpPr>
          <p:spPr>
            <a:xfrm flipV="1">
              <a:off x="1721026" y="4533707"/>
              <a:ext cx="0" cy="38709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8" idx="0"/>
              <a:endCxn id="67" idx="2"/>
            </p:cNvCxnSpPr>
            <p:nvPr/>
          </p:nvCxnSpPr>
          <p:spPr>
            <a:xfrm flipV="1">
              <a:off x="8262925" y="3666393"/>
              <a:ext cx="0" cy="43772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Elbow Connector 73"/>
            <p:cNvCxnSpPr>
              <a:stCxn id="67" idx="0"/>
            </p:cNvCxnSpPr>
            <p:nvPr/>
          </p:nvCxnSpPr>
          <p:spPr>
            <a:xfrm rot="16200000" flipV="1">
              <a:off x="6999451" y="1973326"/>
              <a:ext cx="573683" cy="1953266"/>
            </a:xfrm>
            <a:prstGeom prst="bentConnector2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65" idx="1"/>
              <a:endCxn id="18" idx="6"/>
            </p:cNvCxnSpPr>
            <p:nvPr/>
          </p:nvCxnSpPr>
          <p:spPr>
            <a:xfrm flipH="1">
              <a:off x="6724064" y="1877276"/>
              <a:ext cx="899088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8262926" y="3798929"/>
              <a:ext cx="46738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\scan</a:t>
              </a:r>
              <a:endParaRPr lang="en-US" sz="1000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145763" y="2414710"/>
              <a:ext cx="122142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\scan_filtered_nans</a:t>
              </a:r>
              <a:endParaRPr lang="en-US" sz="1000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912366" y="1617377"/>
              <a:ext cx="46679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\map</a:t>
              </a:r>
              <a:endParaRPr lang="en-US" sz="1000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723303" y="995303"/>
              <a:ext cx="125986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/>
                <a:t>move_base package</a:t>
              </a:r>
              <a:endParaRPr lang="en-US" sz="1000" b="1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760373" y="872192"/>
              <a:ext cx="145798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move_base/simple_goal</a:t>
              </a:r>
              <a:endParaRPr lang="en-US" sz="1000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721026" y="4582899"/>
              <a:ext cx="43344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\imu</a:t>
              </a:r>
              <a:endParaRPr lang="en-US" sz="10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721026" y="3619781"/>
              <a:ext cx="92436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\filtered_nans</a:t>
              </a:r>
              <a:endParaRPr lang="en-US" sz="1000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23816" y="3977552"/>
              <a:ext cx="1597359" cy="1519273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7464245" y="3096523"/>
              <a:ext cx="1597359" cy="1571842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 flipH="1">
              <a:off x="3727627" y="5135603"/>
              <a:ext cx="6746" cy="840008"/>
            </a:xfrm>
            <a:prstGeom prst="straightConnector1">
              <a:avLst/>
            </a:prstGeom>
            <a:ln>
              <a:solidFill>
                <a:srgbClr val="000000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3724149" y="5350399"/>
              <a:ext cx="65473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MAVROS</a:t>
              </a:r>
              <a:endParaRPr lang="en-US" sz="1000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396782" y="5975611"/>
              <a:ext cx="134127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To px4 offboard mode</a:t>
              </a:r>
              <a:endParaRPr lang="en-US" sz="1000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957494" y="6264475"/>
              <a:ext cx="312211" cy="294882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957494" y="5834350"/>
              <a:ext cx="312211" cy="29488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269706" y="5843861"/>
              <a:ext cx="139784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smtClean="0"/>
                <a:t>Modifications by URSA</a:t>
              </a:r>
              <a:endParaRPr lang="en-US" sz="10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7269705" y="6286888"/>
              <a:ext cx="139784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smtClean="0"/>
                <a:t>Written by URSA</a:t>
              </a:r>
              <a:endParaRPr lang="en-US" sz="1000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957495" y="5393042"/>
              <a:ext cx="312211" cy="294882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269705" y="5422271"/>
              <a:ext cx="139784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smtClean="0"/>
                <a:t>Hardware</a:t>
              </a:r>
              <a:endParaRPr lang="en-US" sz="100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40010" y="1765857"/>
              <a:ext cx="1279545" cy="429593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Height publisher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40010" y="2582549"/>
              <a:ext cx="1279545" cy="429593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Ultrasound sensor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Arrow Connector 103"/>
            <p:cNvCxnSpPr>
              <a:stCxn id="103" idx="0"/>
              <a:endCxn id="102" idx="2"/>
            </p:cNvCxnSpPr>
            <p:nvPr/>
          </p:nvCxnSpPr>
          <p:spPr>
            <a:xfrm flipV="1">
              <a:off x="1079783" y="2195450"/>
              <a:ext cx="0" cy="38709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/>
            <p:cNvSpPr/>
            <p:nvPr/>
          </p:nvSpPr>
          <p:spPr>
            <a:xfrm>
              <a:off x="1081253" y="2291681"/>
              <a:ext cx="53187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\range</a:t>
              </a:r>
              <a:endParaRPr lang="en-US" sz="1000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081253" y="1216650"/>
              <a:ext cx="68480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base_link</a:t>
              </a:r>
              <a:endParaRPr lang="en-US" sz="100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82573" y="1639295"/>
              <a:ext cx="1597359" cy="1519273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08" name="Straight Arrow Connector 107"/>
            <p:cNvCxnSpPr>
              <a:endCxn id="52" idx="2"/>
            </p:cNvCxnSpPr>
            <p:nvPr/>
          </p:nvCxnSpPr>
          <p:spPr>
            <a:xfrm flipV="1">
              <a:off x="1079783" y="872192"/>
              <a:ext cx="0" cy="89366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Elbow Connector 111"/>
            <p:cNvCxnSpPr>
              <a:stCxn id="52" idx="3"/>
            </p:cNvCxnSpPr>
            <p:nvPr/>
          </p:nvCxnSpPr>
          <p:spPr>
            <a:xfrm>
              <a:off x="1719555" y="657396"/>
              <a:ext cx="1381791" cy="1078993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2267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4549800" y="2704755"/>
            <a:ext cx="2501398" cy="2501398"/>
          </a:xfrm>
          <a:prstGeom prst="round2SameRect">
            <a:avLst>
              <a:gd name="adj1" fmla="val 24105"/>
              <a:gd name="adj2" fmla="val 0"/>
            </a:avLst>
          </a:prstGeom>
          <a:pattFill prst="ltDnDiag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8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45546" y="2693807"/>
            <a:ext cx="1205651" cy="2507812"/>
          </a:xfrm>
          <a:prstGeom prst="rect">
            <a:avLst/>
          </a:prstGeom>
          <a:pattFill prst="ltDnDiag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8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821281" y="1086250"/>
            <a:ext cx="5229917" cy="4111040"/>
          </a:xfrm>
          <a:prstGeom prst="rect">
            <a:avLst/>
          </a:prstGeom>
          <a:noFill/>
          <a:ln>
            <a:solidFill>
              <a:srgbClr val="0D0D0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636882" y="3748656"/>
            <a:ext cx="1049104" cy="104910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0D0D0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578549" y="3557798"/>
            <a:ext cx="748051" cy="40657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549800" y="2339167"/>
            <a:ext cx="1911548" cy="110318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Multiply 16"/>
          <p:cNvSpPr/>
          <p:nvPr/>
        </p:nvSpPr>
        <p:spPr>
          <a:xfrm>
            <a:off x="4053291" y="3275587"/>
            <a:ext cx="538763" cy="538763"/>
          </a:xfrm>
          <a:prstGeom prst="mathMultiply">
            <a:avLst>
              <a:gd name="adj1" fmla="val 9481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ultiply 21"/>
          <p:cNvSpPr/>
          <p:nvPr/>
        </p:nvSpPr>
        <p:spPr>
          <a:xfrm>
            <a:off x="6191966" y="2069785"/>
            <a:ext cx="538763" cy="538763"/>
          </a:xfrm>
          <a:prstGeom prst="mathMultiply">
            <a:avLst>
              <a:gd name="adj1" fmla="val 9481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209845" y="2957456"/>
            <a:ext cx="13399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Carrot goal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6224301" y="1699292"/>
            <a:ext cx="6634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Goal</a:t>
            </a:r>
            <a:endParaRPr lang="en-US" sz="2000" dirty="0"/>
          </a:p>
        </p:txBody>
      </p:sp>
      <p:sp>
        <p:nvSpPr>
          <p:cNvPr id="32" name="Rectangle 31"/>
          <p:cNvSpPr/>
          <p:nvPr/>
        </p:nvSpPr>
        <p:spPr>
          <a:xfrm>
            <a:off x="6376701" y="4797760"/>
            <a:ext cx="669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Wall</a:t>
            </a:r>
            <a:endParaRPr lang="en-US" sz="2000" b="1" dirty="0"/>
          </a:p>
        </p:txBody>
      </p:sp>
      <p:sp>
        <p:nvSpPr>
          <p:cNvPr id="33" name="Rectangle 32"/>
          <p:cNvSpPr/>
          <p:nvPr/>
        </p:nvSpPr>
        <p:spPr>
          <a:xfrm>
            <a:off x="2749050" y="4797180"/>
            <a:ext cx="8294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Drone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3025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821281" y="1086250"/>
            <a:ext cx="5229917" cy="4115368"/>
            <a:chOff x="1821281" y="1086250"/>
            <a:chExt cx="5229917" cy="4115368"/>
          </a:xfrm>
        </p:grpSpPr>
        <p:sp>
          <p:nvSpPr>
            <p:cNvPr id="6" name="Rectangle 5"/>
            <p:cNvSpPr/>
            <p:nvPr/>
          </p:nvSpPr>
          <p:spPr>
            <a:xfrm>
              <a:off x="4007146" y="3513761"/>
              <a:ext cx="3044052" cy="1687857"/>
            </a:xfrm>
            <a:prstGeom prst="rect">
              <a:avLst/>
            </a:prstGeom>
            <a:pattFill prst="ltDnDiag">
              <a:fgClr>
                <a:schemeClr val="tx1">
                  <a:lumMod val="75000"/>
                  <a:lumOff val="2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21281" y="1086250"/>
              <a:ext cx="1113081" cy="2008326"/>
            </a:xfrm>
            <a:prstGeom prst="rect">
              <a:avLst/>
            </a:prstGeom>
            <a:pattFill prst="ltDnDiag">
              <a:fgClr>
                <a:schemeClr val="tx1">
                  <a:lumMod val="75000"/>
                  <a:lumOff val="2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34362" y="1086250"/>
              <a:ext cx="2552346" cy="1194613"/>
            </a:xfrm>
            <a:prstGeom prst="rect">
              <a:avLst/>
            </a:prstGeom>
            <a:pattFill prst="ltDnDiag">
              <a:fgClr>
                <a:schemeClr val="tx1">
                  <a:lumMod val="75000"/>
                  <a:lumOff val="2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543601" y="1089425"/>
              <a:ext cx="494897" cy="2427511"/>
            </a:xfrm>
            <a:prstGeom prst="rect">
              <a:avLst/>
            </a:prstGeom>
            <a:pattFill prst="ltDnDiag">
              <a:fgClr>
                <a:schemeClr val="tx1">
                  <a:lumMod val="75000"/>
                  <a:lumOff val="2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821281" y="1086250"/>
              <a:ext cx="5229917" cy="4111040"/>
            </a:xfrm>
            <a:prstGeom prst="rect">
              <a:avLst/>
            </a:prstGeom>
            <a:noFill/>
            <a:ln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1995739" y="3748656"/>
              <a:ext cx="1049104" cy="104910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376701" y="4797760"/>
              <a:ext cx="66970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/>
                <a:t>Wall</a:t>
              </a:r>
              <a:endParaRPr lang="en-US" sz="2000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104863" y="4786634"/>
              <a:ext cx="82949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Drone</a:t>
              </a:r>
              <a:endParaRPr lang="en-US" sz="2000" dirty="0"/>
            </a:p>
          </p:txBody>
        </p:sp>
        <p:cxnSp>
          <p:nvCxnSpPr>
            <p:cNvPr id="19" name="Straight Connector 18"/>
            <p:cNvCxnSpPr>
              <a:stCxn id="4" idx="7"/>
            </p:cNvCxnSpPr>
            <p:nvPr/>
          </p:nvCxnSpPr>
          <p:spPr>
            <a:xfrm flipV="1">
              <a:off x="2891205" y="2984383"/>
              <a:ext cx="794650" cy="91791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Multiply 19"/>
            <p:cNvSpPr/>
            <p:nvPr/>
          </p:nvSpPr>
          <p:spPr>
            <a:xfrm>
              <a:off x="5707567" y="1450360"/>
              <a:ext cx="538763" cy="538763"/>
            </a:xfrm>
            <a:prstGeom prst="mathMultiply">
              <a:avLst>
                <a:gd name="adj1" fmla="val 948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682413" y="2993973"/>
              <a:ext cx="2297728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973257" y="1721388"/>
              <a:ext cx="0" cy="1278057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5648422" y="1164070"/>
              <a:ext cx="66343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Goal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72980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2869167" y="188136"/>
            <a:ext cx="4510764" cy="5502858"/>
            <a:chOff x="2869167" y="188136"/>
            <a:chExt cx="4510764" cy="5502858"/>
          </a:xfrm>
        </p:grpSpPr>
        <p:sp>
          <p:nvSpPr>
            <p:cNvPr id="17" name="Freeform 16"/>
            <p:cNvSpPr/>
            <p:nvPr/>
          </p:nvSpPr>
          <p:spPr>
            <a:xfrm>
              <a:off x="3870336" y="834835"/>
              <a:ext cx="2511161" cy="3409893"/>
            </a:xfrm>
            <a:custGeom>
              <a:avLst/>
              <a:gdLst>
                <a:gd name="connsiteX0" fmla="*/ 621556 w 2408906"/>
                <a:gd name="connsiteY0" fmla="*/ 3304068 h 3304068"/>
                <a:gd name="connsiteX1" fmla="*/ 174718 w 2408906"/>
                <a:gd name="connsiteY1" fmla="*/ 2845497 h 3304068"/>
                <a:gd name="connsiteX2" fmla="*/ 186477 w 2408906"/>
                <a:gd name="connsiteY2" fmla="*/ 1363957 h 3304068"/>
                <a:gd name="connsiteX3" fmla="*/ 2408906 w 2408906"/>
                <a:gd name="connsiteY3" fmla="*/ 0 h 330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8906" h="3304068">
                  <a:moveTo>
                    <a:pt x="621556" y="3304068"/>
                  </a:moveTo>
                  <a:cubicBezTo>
                    <a:pt x="434393" y="3236458"/>
                    <a:pt x="247231" y="3168849"/>
                    <a:pt x="174718" y="2845497"/>
                  </a:cubicBezTo>
                  <a:cubicBezTo>
                    <a:pt x="102205" y="2522145"/>
                    <a:pt x="-185888" y="1838206"/>
                    <a:pt x="186477" y="1363957"/>
                  </a:cubicBezTo>
                  <a:cubicBezTo>
                    <a:pt x="558842" y="889707"/>
                    <a:pt x="1930712" y="84267"/>
                    <a:pt x="2408906" y="0"/>
                  </a:cubicBezTo>
                </a:path>
              </a:pathLst>
            </a:custGeom>
            <a:ln>
              <a:solidFill>
                <a:srgbClr val="BB009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307500" y="2373212"/>
              <a:ext cx="2743698" cy="809943"/>
            </a:xfrm>
            <a:prstGeom prst="rect">
              <a:avLst/>
            </a:prstGeom>
            <a:pattFill prst="ltDnDiag">
              <a:fgClr>
                <a:schemeClr val="tx1">
                  <a:lumMod val="75000"/>
                  <a:lumOff val="2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869167" y="1740220"/>
              <a:ext cx="4182031" cy="3950774"/>
            </a:xfrm>
            <a:prstGeom prst="rect">
              <a:avLst/>
            </a:prstGeom>
            <a:noFill/>
            <a:ln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4513315" y="3737530"/>
              <a:ext cx="1049104" cy="104910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381498" y="2783045"/>
              <a:ext cx="66970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/>
                <a:t>Wall</a:t>
              </a:r>
              <a:endParaRPr lang="en-US" sz="2000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622439" y="4775508"/>
              <a:ext cx="82949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Drone</a:t>
              </a:r>
              <a:endParaRPr lang="en-US" sz="2000" dirty="0"/>
            </a:p>
          </p:txBody>
        </p:sp>
        <p:sp>
          <p:nvSpPr>
            <p:cNvPr id="20" name="Multiply 19"/>
            <p:cNvSpPr/>
            <p:nvPr/>
          </p:nvSpPr>
          <p:spPr>
            <a:xfrm>
              <a:off x="6112115" y="588246"/>
              <a:ext cx="538763" cy="538763"/>
            </a:xfrm>
            <a:prstGeom prst="mathMultiply">
              <a:avLst>
                <a:gd name="adj1" fmla="val 9481"/>
              </a:avLst>
            </a:prstGeom>
            <a:solidFill>
              <a:srgbClr val="BB0093"/>
            </a:solidFill>
            <a:ln>
              <a:solidFill>
                <a:srgbClr val="BB009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027202" y="188136"/>
              <a:ext cx="13527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Global goal</a:t>
              </a:r>
              <a:endParaRPr lang="en-US" sz="2000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 flipV="1">
              <a:off x="3870337" y="3183156"/>
              <a:ext cx="1162464" cy="1061572"/>
            </a:xfrm>
            <a:prstGeom prst="line">
              <a:avLst/>
            </a:prstGeom>
            <a:ln w="12700" cmpd="sng"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endCxn id="17" idx="2"/>
            </p:cNvCxnSpPr>
            <p:nvPr/>
          </p:nvCxnSpPr>
          <p:spPr>
            <a:xfrm flipH="1" flipV="1">
              <a:off x="4064729" y="2242478"/>
              <a:ext cx="968072" cy="2002251"/>
            </a:xfrm>
            <a:prstGeom prst="line">
              <a:avLst/>
            </a:prstGeom>
            <a:ln w="12700" cmpd="sng"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4715311" y="1740220"/>
              <a:ext cx="317490" cy="2504508"/>
            </a:xfrm>
            <a:prstGeom prst="line">
              <a:avLst/>
            </a:prstGeom>
            <a:ln w="12700" cmpd="sng"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Up Arrow 30"/>
            <p:cNvSpPr/>
            <p:nvPr/>
          </p:nvSpPr>
          <p:spPr>
            <a:xfrm rot="20866513">
              <a:off x="4512998" y="1357986"/>
              <a:ext cx="316291" cy="352746"/>
            </a:xfrm>
            <a:prstGeom prst="upArrow">
              <a:avLst>
                <a:gd name="adj1" fmla="val 14871"/>
                <a:gd name="adj2" fmla="val 5371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Up Arrow 36"/>
            <p:cNvSpPr/>
            <p:nvPr/>
          </p:nvSpPr>
          <p:spPr>
            <a:xfrm rot="20086854">
              <a:off x="3831171" y="1897952"/>
              <a:ext cx="316291" cy="352746"/>
            </a:xfrm>
            <a:prstGeom prst="upArrow">
              <a:avLst>
                <a:gd name="adj1" fmla="val 14871"/>
                <a:gd name="adj2" fmla="val 5371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Up Arrow 37"/>
            <p:cNvSpPr/>
            <p:nvPr/>
          </p:nvSpPr>
          <p:spPr>
            <a:xfrm rot="18531616">
              <a:off x="3641636" y="2936235"/>
              <a:ext cx="316291" cy="352746"/>
            </a:xfrm>
            <a:prstGeom prst="upArrow">
              <a:avLst>
                <a:gd name="adj1" fmla="val 14871"/>
                <a:gd name="adj2" fmla="val 5371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193970" y="940022"/>
              <a:ext cx="1213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Local goal</a:t>
              </a:r>
              <a:endParaRPr lang="en-US" sz="2000" dirty="0"/>
            </a:p>
          </p:txBody>
        </p:sp>
        <p:cxnSp>
          <p:nvCxnSpPr>
            <p:cNvPr id="40" name="Straight Connector 39"/>
            <p:cNvCxnSpPr/>
            <p:nvPr/>
          </p:nvCxnSpPr>
          <p:spPr>
            <a:xfrm flipH="1" flipV="1">
              <a:off x="4064729" y="3915498"/>
              <a:ext cx="968072" cy="329232"/>
            </a:xfrm>
            <a:prstGeom prst="line">
              <a:avLst/>
            </a:prstGeom>
            <a:ln w="12700" cmpd="sng"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Up Arrow 46"/>
            <p:cNvSpPr/>
            <p:nvPr/>
          </p:nvSpPr>
          <p:spPr>
            <a:xfrm rot="17413983">
              <a:off x="3805796" y="3703852"/>
              <a:ext cx="316291" cy="352746"/>
            </a:xfrm>
            <a:prstGeom prst="upArrow">
              <a:avLst>
                <a:gd name="adj1" fmla="val 14871"/>
                <a:gd name="adj2" fmla="val 5371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9857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1821281" y="1086249"/>
            <a:ext cx="5229917" cy="4111041"/>
            <a:chOff x="1821281" y="1086249"/>
            <a:chExt cx="5229917" cy="4111041"/>
          </a:xfrm>
        </p:grpSpPr>
        <p:sp>
          <p:nvSpPr>
            <p:cNvPr id="21" name="Rectangle 20"/>
            <p:cNvSpPr/>
            <p:nvPr/>
          </p:nvSpPr>
          <p:spPr>
            <a:xfrm flipH="1" flipV="1">
              <a:off x="1838494" y="1086249"/>
              <a:ext cx="2183041" cy="1665181"/>
            </a:xfrm>
            <a:prstGeom prst="rect">
              <a:avLst/>
            </a:prstGeom>
            <a:pattFill prst="ltDnDiag">
              <a:fgClr>
                <a:schemeClr val="tx1">
                  <a:lumMod val="75000"/>
                  <a:lumOff val="2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21281" y="1086250"/>
              <a:ext cx="5229917" cy="4111040"/>
            </a:xfrm>
            <a:prstGeom prst="rect">
              <a:avLst/>
            </a:prstGeom>
            <a:noFill/>
            <a:ln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636882" y="3748656"/>
              <a:ext cx="1049104" cy="104910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86657" y="1086250"/>
              <a:ext cx="3174898" cy="3229029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2749050" y="4797180"/>
              <a:ext cx="82949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Drone</a:t>
              </a:r>
              <a:endParaRPr lang="en-US" sz="20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3894618" y="2567805"/>
              <a:ext cx="1049104" cy="1049104"/>
            </a:xfrm>
            <a:prstGeom prst="ellipse">
              <a:avLst/>
            </a:prstGeom>
            <a:noFill/>
            <a:ln>
              <a:solidFill>
                <a:srgbClr val="0D0D0D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685986" y="4146002"/>
              <a:ext cx="156354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Start from origin</a:t>
              </a:r>
              <a:endParaRPr lang="en-US" sz="16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959111" y="2920916"/>
              <a:ext cx="1357764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Superimposes</a:t>
              </a:r>
            </a:p>
            <a:p>
              <a:r>
                <a:rPr lang="en-US" sz="1600" dirty="0" smtClean="0"/>
                <a:t>footprint</a:t>
              </a:r>
              <a:endParaRPr lang="en-US" sz="16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957042" y="2825932"/>
              <a:ext cx="9375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Max cost</a:t>
              </a:r>
              <a:endParaRPr lang="en-US" sz="16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21281" y="2351320"/>
              <a:ext cx="66970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/>
                <a:t>Wall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71071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21281" y="1086249"/>
            <a:ext cx="5229917" cy="4111041"/>
            <a:chOff x="1821281" y="1086249"/>
            <a:chExt cx="5229917" cy="4111041"/>
          </a:xfrm>
        </p:grpSpPr>
        <p:sp>
          <p:nvSpPr>
            <p:cNvPr id="21" name="Rectangle 20"/>
            <p:cNvSpPr/>
            <p:nvPr/>
          </p:nvSpPr>
          <p:spPr>
            <a:xfrm flipH="1" flipV="1">
              <a:off x="1838494" y="1086249"/>
              <a:ext cx="2183041" cy="1665181"/>
            </a:xfrm>
            <a:prstGeom prst="rect">
              <a:avLst/>
            </a:prstGeom>
            <a:pattFill prst="ltDnDiag">
              <a:fgClr>
                <a:schemeClr val="tx1">
                  <a:lumMod val="75000"/>
                  <a:lumOff val="2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21281" y="1086250"/>
              <a:ext cx="5229917" cy="4111040"/>
            </a:xfrm>
            <a:prstGeom prst="rect">
              <a:avLst/>
            </a:prstGeom>
            <a:noFill/>
            <a:ln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636882" y="3748656"/>
              <a:ext cx="1049104" cy="104910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8" idx="7"/>
            </p:cNvCxnSpPr>
            <p:nvPr/>
          </p:nvCxnSpPr>
          <p:spPr>
            <a:xfrm flipV="1">
              <a:off x="3532348" y="1086251"/>
              <a:ext cx="2829207" cy="281604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2749050" y="4797180"/>
              <a:ext cx="82949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Drone</a:t>
              </a:r>
              <a:endParaRPr lang="en-US" sz="20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685986" y="4146002"/>
              <a:ext cx="18359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Start from footprint</a:t>
              </a:r>
              <a:endParaRPr lang="en-US" sz="16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665139" y="2920916"/>
              <a:ext cx="19311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Only considers origin</a:t>
              </a:r>
              <a:endParaRPr lang="en-US" sz="16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21281" y="2351320"/>
              <a:ext cx="66970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/>
                <a:t>Wall</a:t>
              </a:r>
              <a:endParaRPr lang="en-US" sz="2000" b="1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233196" y="2963073"/>
              <a:ext cx="235178" cy="23517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17198" y="2859697"/>
              <a:ext cx="9375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Max cost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40856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160</Words>
  <Application>Microsoft Macintosh PowerPoint</Application>
  <PresentationFormat>On-screen Show (4:3)</PresentationFormat>
  <Paragraphs>96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 Hook</dc:creator>
  <cp:lastModifiedBy>Isaac Hook</cp:lastModifiedBy>
  <cp:revision>39</cp:revision>
  <dcterms:created xsi:type="dcterms:W3CDTF">2017-10-22T01:51:22Z</dcterms:created>
  <dcterms:modified xsi:type="dcterms:W3CDTF">2017-10-28T07:15:23Z</dcterms:modified>
</cp:coreProperties>
</file>