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8"/>
  </p:notesMasterIdLst>
  <p:sldIdLst>
    <p:sldId id="256" r:id="rId4"/>
    <p:sldId id="271" r:id="rId5"/>
    <p:sldId id="257" r:id="rId6"/>
    <p:sldId id="258" r:id="rId7"/>
    <p:sldId id="259" r:id="rId8"/>
    <p:sldId id="263" r:id="rId9"/>
    <p:sldId id="272" r:id="rId10"/>
    <p:sldId id="273" r:id="rId11"/>
    <p:sldId id="274" r:id="rId12"/>
    <p:sldId id="266" r:id="rId13"/>
    <p:sldId id="275" r:id="rId14"/>
    <p:sldId id="276" r:id="rId15"/>
    <p:sldId id="277"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ong Tung" initials="LT"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30"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31"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32"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33" name="PlaceHolder 5"/>
          <p:cNvSpPr>
            <a:spLocks noGrp="1"/>
          </p:cNvSpPr>
          <p:nvPr>
            <p:ph type="sldNum"/>
          </p:nvPr>
        </p:nvSpPr>
        <p:spPr>
          <a:xfrm>
            <a:off x="4278960" y="10157400"/>
            <a:ext cx="3280680" cy="534240"/>
          </a:xfrm>
          <a:prstGeom prst="rect">
            <a:avLst/>
          </a:prstGeom>
        </p:spPr>
        <p:txBody>
          <a:bodyPr lIns="0" tIns="0" rIns="0" bIns="0" anchor="b"/>
          <a:lstStyle/>
          <a:p>
            <a:pPr algn="r"/>
            <a:fld id="{51355886-159F-4706-BDA2-D33A11087656}"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1146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51355886-159F-4706-BDA2-D33A11087656}" type="slidenum">
              <a:rPr lang="en-US" sz="1400" b="0" strike="noStrike" spc="-1" smtClean="0">
                <a:solidFill>
                  <a:srgbClr val="000000"/>
                </a:solidFill>
                <a:uFill>
                  <a:solidFill>
                    <a:srgbClr val="FFFFFF"/>
                  </a:solidFill>
                </a:uFill>
                <a:latin typeface="Times New Roman"/>
              </a:rPr>
              <a:t>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9370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360"/>
          </a:xfrm>
          <a:prstGeom prst="rect">
            <a:avLst/>
          </a:prstGeom>
        </p:spPr>
        <p:txBody>
          <a:bodyPr tIns="91440" bIns="91440"/>
          <a:lstStyle/>
          <a:p>
            <a:endParaRPr lang="en-US" sz="2000" b="0" strike="noStrike" spc="-1">
              <a:solidFill>
                <a:srgbClr val="000000"/>
              </a:solidFill>
              <a:uFill>
                <a:solidFill>
                  <a:srgbClr val="FFFFFF"/>
                </a:solidFill>
              </a:uFill>
              <a:latin typeface="Arial"/>
            </a:endParaRPr>
          </a:p>
        </p:txBody>
      </p:sp>
      <p:sp>
        <p:nvSpPr>
          <p:cNvPr id="171" name="TextShape 2"/>
          <p:cNvSpPr txBox="1"/>
          <p:nvPr/>
        </p:nvSpPr>
        <p:spPr>
          <a:xfrm>
            <a:off x="3884760" y="8685360"/>
            <a:ext cx="2971440" cy="458280"/>
          </a:xfrm>
          <a:prstGeom prst="rect">
            <a:avLst/>
          </a:prstGeom>
          <a:noFill/>
          <a:ln>
            <a:noFill/>
          </a:ln>
        </p:spPr>
        <p:txBody>
          <a:bodyPr anchor="b"/>
          <a:lstStyle/>
          <a:p>
            <a:pPr>
              <a:lnSpc>
                <a:spcPct val="100000"/>
              </a:lnSpc>
            </a:pPr>
            <a:fld id="{0FD74DB9-4610-4650-8E9D-3B442EABDDDB}" type="slidenum">
              <a:rPr lang="en-US" sz="1400" b="0" strike="noStrike" spc="-1">
                <a:solidFill>
                  <a:srgbClr val="000000"/>
                </a:solidFill>
                <a:uFill>
                  <a:solidFill>
                    <a:srgbClr val="FFFFFF"/>
                  </a:solidFill>
                </a:uFill>
                <a:latin typeface="Times New Roman"/>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360"/>
          </a:xfrm>
          <a:prstGeom prst="rect">
            <a:avLst/>
          </a:prstGeom>
        </p:spPr>
        <p:txBody>
          <a:bodyPr tIns="91440" bIns="91440"/>
          <a:lstStyle/>
          <a:p>
            <a:endParaRPr lang="en-US" sz="2000" b="0" strike="noStrike" spc="-1">
              <a:solidFill>
                <a:srgbClr val="000000"/>
              </a:solidFill>
              <a:uFill>
                <a:solidFill>
                  <a:srgbClr val="FFFFFF"/>
                </a:solidFill>
              </a:uFill>
              <a:latin typeface="Arial"/>
            </a:endParaRPr>
          </a:p>
        </p:txBody>
      </p:sp>
      <p:sp>
        <p:nvSpPr>
          <p:cNvPr id="173" name="TextShape 2"/>
          <p:cNvSpPr txBox="1"/>
          <p:nvPr/>
        </p:nvSpPr>
        <p:spPr>
          <a:xfrm>
            <a:off x="3884760" y="8685360"/>
            <a:ext cx="2971440" cy="458280"/>
          </a:xfrm>
          <a:prstGeom prst="rect">
            <a:avLst/>
          </a:prstGeom>
          <a:noFill/>
          <a:ln>
            <a:noFill/>
          </a:ln>
        </p:spPr>
        <p:txBody>
          <a:bodyPr anchor="b"/>
          <a:lstStyle/>
          <a:p>
            <a:pPr>
              <a:lnSpc>
                <a:spcPct val="100000"/>
              </a:lnSpc>
            </a:pPr>
            <a:fld id="{0F2166AB-C883-49A5-A51A-52A74A080C8A}" type="slidenum">
              <a:rPr lang="en-US" sz="1400" b="0" strike="noStrike" spc="-1">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360"/>
          </a:xfrm>
          <a:prstGeom prst="rect">
            <a:avLst/>
          </a:prstGeom>
        </p:spPr>
        <p:txBody>
          <a:bodyPr tIns="91440" bIns="91440"/>
          <a:lstStyle/>
          <a:p>
            <a:endParaRPr lang="en-US" sz="2000" b="0" strike="noStrike" spc="-1">
              <a:solidFill>
                <a:srgbClr val="000000"/>
              </a:solidFill>
              <a:uFill>
                <a:solidFill>
                  <a:srgbClr val="FFFFFF"/>
                </a:solidFill>
              </a:uFill>
              <a:latin typeface="Arial"/>
            </a:endParaRPr>
          </a:p>
        </p:txBody>
      </p:sp>
      <p:sp>
        <p:nvSpPr>
          <p:cNvPr id="175" name="TextShape 2"/>
          <p:cNvSpPr txBox="1"/>
          <p:nvPr/>
        </p:nvSpPr>
        <p:spPr>
          <a:xfrm>
            <a:off x="3884760" y="8685360"/>
            <a:ext cx="2971440" cy="458280"/>
          </a:xfrm>
          <a:prstGeom prst="rect">
            <a:avLst/>
          </a:prstGeom>
          <a:noFill/>
          <a:ln>
            <a:noFill/>
          </a:ln>
        </p:spPr>
        <p:txBody>
          <a:bodyPr anchor="b"/>
          <a:lstStyle/>
          <a:p>
            <a:pPr>
              <a:lnSpc>
                <a:spcPct val="100000"/>
              </a:lnSpc>
            </a:pPr>
            <a:fld id="{75ABCB95-BD08-4DC0-BA9A-F14B444791F2}" type="slidenum">
              <a:rPr lang="en-US" sz="1400" b="0" strike="noStrike" spc="-1">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360"/>
          </a:xfrm>
          <a:prstGeom prst="rect">
            <a:avLst/>
          </a:prstGeom>
        </p:spPr>
        <p:txBody>
          <a:bodyPr tIns="91440" bIns="91440"/>
          <a:lstStyle/>
          <a:p>
            <a:endParaRPr lang="en-US" sz="2000" b="0" strike="noStrike" spc="-1">
              <a:solidFill>
                <a:srgbClr val="000000"/>
              </a:solidFill>
              <a:uFill>
                <a:solidFill>
                  <a:srgbClr val="FFFFFF"/>
                </a:solidFill>
              </a:uFill>
              <a:latin typeface="Arial"/>
            </a:endParaRPr>
          </a:p>
        </p:txBody>
      </p:sp>
      <p:sp>
        <p:nvSpPr>
          <p:cNvPr id="179" name="TextShape 2"/>
          <p:cNvSpPr txBox="1"/>
          <p:nvPr/>
        </p:nvSpPr>
        <p:spPr>
          <a:xfrm>
            <a:off x="3884760" y="8685360"/>
            <a:ext cx="2971440" cy="458280"/>
          </a:xfrm>
          <a:prstGeom prst="rect">
            <a:avLst/>
          </a:prstGeom>
          <a:noFill/>
          <a:ln>
            <a:noFill/>
          </a:ln>
        </p:spPr>
        <p:txBody>
          <a:bodyPr anchor="b"/>
          <a:lstStyle/>
          <a:p>
            <a:pPr>
              <a:lnSpc>
                <a:spcPct val="100000"/>
              </a:lnSpc>
            </a:pPr>
            <a:fld id="{29D1415F-177F-44B1-9481-DCC76678ADF0}" type="slidenum">
              <a:rPr lang="en-US" sz="1400" b="0" strike="noStrike" spc="-1">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963000" y="290664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33" name="PlaceHolder 3"/>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36"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37"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38" name="PlaceHolder 5"/>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41" name="PlaceHolder 3"/>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pic>
        <p:nvPicPr>
          <p:cNvPr id="42" name="Picture 41"/>
          <p:cNvPicPr/>
          <p:nvPr/>
        </p:nvPicPr>
        <p:blipFill>
          <a:blip r:embed="rId2"/>
          <a:stretch/>
        </p:blipFill>
        <p:spPr>
          <a:xfrm>
            <a:off x="5204520" y="2906640"/>
            <a:ext cx="1879560" cy="1499760"/>
          </a:xfrm>
          <a:prstGeom prst="rect">
            <a:avLst/>
          </a:prstGeom>
          <a:ln>
            <a:noFill/>
          </a:ln>
        </p:spPr>
      </p:pic>
      <p:pic>
        <p:nvPicPr>
          <p:cNvPr id="43" name="Picture 42"/>
          <p:cNvPicPr/>
          <p:nvPr/>
        </p:nvPicPr>
        <p:blipFill>
          <a:blip r:embed="rId2"/>
          <a:stretch/>
        </p:blipFill>
        <p:spPr>
          <a:xfrm>
            <a:off x="520452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3" name="PlaceHolder 2"/>
          <p:cNvSpPr>
            <a:spLocks noGrp="1"/>
          </p:cNvSpPr>
          <p:nvPr>
            <p:ph type="subTitle"/>
          </p:nvPr>
        </p:nvSpPr>
        <p:spPr>
          <a:xfrm>
            <a:off x="963000" y="2906640"/>
            <a:ext cx="1036296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58" name="PlaceHolder 3"/>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963000" y="4406760"/>
            <a:ext cx="1036296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63" name="PlaceHolder 3"/>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64" name="PlaceHolder 4"/>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 name="PlaceHolder 2"/>
          <p:cNvSpPr>
            <a:spLocks noGrp="1"/>
          </p:cNvSpPr>
          <p:nvPr>
            <p:ph type="subTitle"/>
          </p:nvPr>
        </p:nvSpPr>
        <p:spPr>
          <a:xfrm>
            <a:off x="963000" y="2906640"/>
            <a:ext cx="1036296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67"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68"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71"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72" name="PlaceHolder 4"/>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963000" y="290664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75" name="PlaceHolder 3"/>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78"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79"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80" name="PlaceHolder 5"/>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83" name="PlaceHolder 3"/>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pic>
        <p:nvPicPr>
          <p:cNvPr id="84" name="Picture 83"/>
          <p:cNvPicPr/>
          <p:nvPr/>
        </p:nvPicPr>
        <p:blipFill>
          <a:blip r:embed="rId2"/>
          <a:stretch/>
        </p:blipFill>
        <p:spPr>
          <a:xfrm>
            <a:off x="5204520" y="2906640"/>
            <a:ext cx="1879560" cy="1499760"/>
          </a:xfrm>
          <a:prstGeom prst="rect">
            <a:avLst/>
          </a:prstGeom>
          <a:ln>
            <a:noFill/>
          </a:ln>
        </p:spPr>
      </p:pic>
      <p:pic>
        <p:nvPicPr>
          <p:cNvPr id="85" name="Picture 84"/>
          <p:cNvPicPr/>
          <p:nvPr/>
        </p:nvPicPr>
        <p:blipFill>
          <a:blip r:embed="rId2"/>
          <a:stretch/>
        </p:blipFill>
        <p:spPr>
          <a:xfrm>
            <a:off x="520452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6" name="PlaceHolder 2"/>
          <p:cNvSpPr>
            <a:spLocks noGrp="1"/>
          </p:cNvSpPr>
          <p:nvPr>
            <p:ph type="subTitle"/>
          </p:nvPr>
        </p:nvSpPr>
        <p:spPr>
          <a:xfrm>
            <a:off x="963000" y="2906640"/>
            <a:ext cx="1036296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01" name="PlaceHolder 3"/>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963000" y="4406760"/>
            <a:ext cx="1036296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06" name="PlaceHolder 3"/>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07" name="PlaceHolder 4"/>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10"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11"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14"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15" name="PlaceHolder 4"/>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963000" y="290664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18" name="PlaceHolder 3"/>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21"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22"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23" name="PlaceHolder 5"/>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26" name="PlaceHolder 3"/>
          <p:cNvSpPr>
            <a:spLocks noGrp="1"/>
          </p:cNvSpPr>
          <p:nvPr>
            <p:ph type="body"/>
          </p:nvPr>
        </p:nvSpPr>
        <p:spPr>
          <a:xfrm>
            <a:off x="963000" y="2906640"/>
            <a:ext cx="1036296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pic>
        <p:nvPicPr>
          <p:cNvPr id="127" name="Picture 126"/>
          <p:cNvPicPr/>
          <p:nvPr/>
        </p:nvPicPr>
        <p:blipFill>
          <a:blip r:embed="rId2"/>
          <a:stretch/>
        </p:blipFill>
        <p:spPr>
          <a:xfrm>
            <a:off x="5204520" y="2906640"/>
            <a:ext cx="1879560" cy="1499760"/>
          </a:xfrm>
          <a:prstGeom prst="rect">
            <a:avLst/>
          </a:prstGeom>
          <a:ln>
            <a:noFill/>
          </a:ln>
        </p:spPr>
      </p:pic>
      <p:pic>
        <p:nvPicPr>
          <p:cNvPr id="128" name="Picture 127"/>
          <p:cNvPicPr/>
          <p:nvPr/>
        </p:nvPicPr>
        <p:blipFill>
          <a:blip r:embed="rId2"/>
          <a:stretch/>
        </p:blipFill>
        <p:spPr>
          <a:xfrm>
            <a:off x="5204520" y="2906640"/>
            <a:ext cx="1879560" cy="1499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16" name="PlaceHolder 3"/>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963000" y="4406760"/>
            <a:ext cx="1036296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21" name="PlaceHolder 3"/>
          <p:cNvSpPr>
            <a:spLocks noGrp="1"/>
          </p:cNvSpPr>
          <p:nvPr>
            <p:ph type="body"/>
          </p:nvPr>
        </p:nvSpPr>
        <p:spPr>
          <a:xfrm>
            <a:off x="96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22" name="PlaceHolder 4"/>
          <p:cNvSpPr>
            <a:spLocks noGrp="1"/>
          </p:cNvSpPr>
          <p:nvPr>
            <p:ph type="body"/>
          </p:nvPr>
        </p:nvSpPr>
        <p:spPr>
          <a:xfrm>
            <a:off x="627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963000" y="2906640"/>
            <a:ext cx="5056920" cy="149976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25"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26" name="PlaceHolder 4"/>
          <p:cNvSpPr>
            <a:spLocks noGrp="1"/>
          </p:cNvSpPr>
          <p:nvPr>
            <p:ph type="body"/>
          </p:nvPr>
        </p:nvSpPr>
        <p:spPr>
          <a:xfrm>
            <a:off x="6273000" y="369036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63000" y="4406760"/>
            <a:ext cx="10362960" cy="136188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96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29" name="PlaceHolder 3"/>
          <p:cNvSpPr>
            <a:spLocks noGrp="1"/>
          </p:cNvSpPr>
          <p:nvPr>
            <p:ph type="body"/>
          </p:nvPr>
        </p:nvSpPr>
        <p:spPr>
          <a:xfrm>
            <a:off x="6273000" y="2906640"/>
            <a:ext cx="505692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
        <p:nvSpPr>
          <p:cNvPr id="30" name="PlaceHolder 4"/>
          <p:cNvSpPr>
            <a:spLocks noGrp="1"/>
          </p:cNvSpPr>
          <p:nvPr>
            <p:ph type="body"/>
          </p:nvPr>
        </p:nvSpPr>
        <p:spPr>
          <a:xfrm>
            <a:off x="963000" y="3690360"/>
            <a:ext cx="10362960" cy="715320"/>
          </a:xfrm>
          <a:prstGeom prst="rect">
            <a:avLst/>
          </a:prstGeom>
        </p:spPr>
        <p:txBody>
          <a:bodyPr lIns="0" tIns="0" rIns="0" bIns="0"/>
          <a:lstStyle/>
          <a:p>
            <a:endParaRPr lang="en-US" sz="2000" b="0" strike="noStrike" spc="-1">
              <a:solidFill>
                <a:srgbClr val="000000"/>
              </a:solidFill>
              <a:uFill>
                <a:solidFill>
                  <a:srgbClr val="FFFFFF"/>
                </a:solidFill>
              </a:uFill>
              <a:latin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10"/>
          <p:cNvPicPr/>
          <p:nvPr/>
        </p:nvPicPr>
        <p:blipFill>
          <a:blip r:embed="rId14"/>
          <a:stretch/>
        </p:blipFill>
        <p:spPr>
          <a:xfrm>
            <a:off x="72000" y="6095880"/>
            <a:ext cx="1015560" cy="761760"/>
          </a:xfrm>
          <a:prstGeom prst="rect">
            <a:avLst/>
          </a:prstGeom>
          <a:ln>
            <a:noFill/>
          </a:ln>
        </p:spPr>
      </p:pic>
      <p:sp>
        <p:nvSpPr>
          <p:cNvPr id="11" name="CustomShape 1"/>
          <p:cNvSpPr/>
          <p:nvPr/>
        </p:nvSpPr>
        <p:spPr>
          <a:xfrm>
            <a:off x="1087920" y="6194520"/>
            <a:ext cx="53845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3D7BB3"/>
                </a:solidFill>
                <a:uFill>
                  <a:solidFill>
                    <a:srgbClr val="FFFFFF"/>
                  </a:solidFill>
                </a:uFill>
                <a:latin typeface="Arial"/>
              </a:rPr>
              <a:t>University of Engineering  and Technology</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3D7BB3"/>
                </a:solidFill>
                <a:uFill>
                  <a:solidFill>
                    <a:srgbClr val="FFFFFF"/>
                  </a:solidFill>
                </a:uFill>
                <a:latin typeface="Arial"/>
              </a:rPr>
              <a:t>Vietnam National University, Hanoi</a:t>
            </a:r>
            <a:endParaRPr lang="en-US" sz="1800" b="0" strike="noStrike" spc="-1">
              <a:solidFill>
                <a:srgbClr val="000000"/>
              </a:solidFill>
              <a:uFill>
                <a:solidFill>
                  <a:srgbClr val="FFFFFF"/>
                </a:solidFill>
              </a:uFill>
              <a:latin typeface="Arial"/>
            </a:endParaRPr>
          </a:p>
        </p:txBody>
      </p:sp>
      <p:sp>
        <p:nvSpPr>
          <p:cNvPr id="2" name="CustomShape 2"/>
          <p:cNvSpPr/>
          <p:nvPr/>
        </p:nvSpPr>
        <p:spPr>
          <a:xfrm flipV="1">
            <a:off x="0" y="5956200"/>
            <a:ext cx="12191760" cy="97920"/>
          </a:xfrm>
          <a:prstGeom prst="rect">
            <a:avLst/>
          </a:prstGeom>
          <a:solidFill>
            <a:srgbClr val="FF0000"/>
          </a:solidFill>
          <a:ln w="9360">
            <a:noFill/>
          </a:ln>
        </p:spPr>
        <p:style>
          <a:lnRef idx="0">
            <a:scrgbClr r="0" g="0" b="0"/>
          </a:lnRef>
          <a:fillRef idx="0">
            <a:scrgbClr r="0" g="0" b="0"/>
          </a:fillRef>
          <a:effectRef idx="0">
            <a:scrgbClr r="0" g="0" b="0"/>
          </a:effectRef>
          <a:fontRef idx="minor"/>
        </p:style>
      </p:sp>
      <p:sp>
        <p:nvSpPr>
          <p:cNvPr id="3" name="CustomShape 3"/>
          <p:cNvSpPr/>
          <p:nvPr/>
        </p:nvSpPr>
        <p:spPr>
          <a:xfrm>
            <a:off x="-48600" y="8001000"/>
            <a:ext cx="8684280" cy="1244160"/>
          </a:xfrm>
          <a:prstGeom prst="rect">
            <a:avLst/>
          </a:prstGeom>
          <a:noFill/>
          <a:ln>
            <a:noFill/>
          </a:ln>
        </p:spPr>
        <p:style>
          <a:lnRef idx="0">
            <a:scrgbClr r="0" g="0" b="0"/>
          </a:lnRef>
          <a:fillRef idx="0">
            <a:scrgbClr r="0" g="0" b="0"/>
          </a:fillRef>
          <a:effectRef idx="0">
            <a:scrgbClr r="0" g="0" b="0"/>
          </a:effectRef>
          <a:fontRef idx="minor"/>
        </p:style>
      </p:sp>
      <p:sp>
        <p:nvSpPr>
          <p:cNvPr id="4" name="CustomShape 4"/>
          <p:cNvSpPr/>
          <p:nvPr/>
        </p:nvSpPr>
        <p:spPr>
          <a:xfrm>
            <a:off x="8636040" y="6227280"/>
            <a:ext cx="344664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1" strike="noStrike" spc="-1">
                <a:solidFill>
                  <a:srgbClr val="3D7BB3"/>
                </a:solidFill>
                <a:uFill>
                  <a:solidFill>
                    <a:srgbClr val="FFFFFF"/>
                  </a:solidFill>
                </a:uFill>
                <a:latin typeface="Arial"/>
                <a:ea typeface="ＭＳ Ｐゴシック"/>
              </a:rPr>
              <a:t>Faculty of Electronics &amp; Telecommunications</a:t>
            </a:r>
            <a:endParaRPr lang="en-US" sz="1800" b="0" strike="noStrike" spc="-1">
              <a:solidFill>
                <a:srgbClr val="000000"/>
              </a:solidFill>
              <a:uFill>
                <a:solidFill>
                  <a:srgbClr val="FFFFFF"/>
                </a:solidFill>
              </a:uFill>
              <a:latin typeface="Arial"/>
            </a:endParaRPr>
          </a:p>
        </p:txBody>
      </p:sp>
      <p:sp>
        <p:nvSpPr>
          <p:cNvPr id="5" name="PlaceHolder 5"/>
          <p:cNvSpPr>
            <a:spLocks noGrp="1"/>
          </p:cNvSpPr>
          <p:nvPr>
            <p:ph type="title"/>
          </p:nvPr>
        </p:nvSpPr>
        <p:spPr>
          <a:xfrm>
            <a:off x="1523880" y="1122480"/>
            <a:ext cx="9143640" cy="23871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6" name="PlaceHolder 6"/>
          <p:cNvSpPr>
            <a:spLocks noGrp="1"/>
          </p:cNvSpPr>
          <p:nvPr>
            <p:ph type="dt"/>
          </p:nvPr>
        </p:nvSpPr>
        <p:spPr>
          <a:xfrm>
            <a:off x="1512000" y="5195160"/>
            <a:ext cx="2113920" cy="274320"/>
          </a:xfrm>
          <a:prstGeom prst="rect">
            <a:avLst/>
          </a:prstGeom>
        </p:spPr>
        <p:txBody>
          <a:bodyPr tIns="91440" bIns="91440"/>
          <a:lstStyle/>
          <a:p>
            <a:endParaRPr lang="en-US" sz="2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0" y="0"/>
            <a:ext cx="3999600" cy="2999520"/>
          </a:xfrm>
          <a:prstGeom prst="rect">
            <a:avLst/>
          </a:prstGeom>
        </p:spPr>
        <p:txBody>
          <a:bodyPr tIns="91440" bIns="91440"/>
          <a:lstStyle/>
          <a:p>
            <a:endParaRPr lang="en-US"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217880" y="6583680"/>
            <a:ext cx="1649880" cy="198000"/>
          </a:xfrm>
          <a:prstGeom prst="rect">
            <a:avLst/>
          </a:prstGeom>
        </p:spPr>
        <p:txBody>
          <a:bodyPr lIns="0" rIns="0"/>
          <a:lstStyle/>
          <a:p>
            <a:pPr algn="r">
              <a:lnSpc>
                <a:spcPct val="100000"/>
              </a:lnSpc>
            </a:pPr>
            <a:fld id="{2120C77D-0C57-45E7-8CEE-4CA4F84DE5F9}" type="slidenum">
              <a:rPr lang="en-US" sz="1000" b="0" strike="noStrike" spc="-1">
                <a:solidFill>
                  <a:srgbClr val="000000"/>
                </a:solidFill>
                <a:uFill>
                  <a:solidFill>
                    <a:srgbClr val="FFFFFF"/>
                  </a:solidFill>
                </a:uFill>
                <a:latin typeface="Tahoma"/>
                <a:ea typeface="Tahoma"/>
              </a:rPr>
              <a:t>‹#›</a:t>
            </a:fld>
            <a:endParaRPr lang="en-US"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10"/>
          <p:cNvPicPr/>
          <p:nvPr/>
        </p:nvPicPr>
        <p:blipFill>
          <a:blip r:embed="rId14"/>
          <a:stretch/>
        </p:blipFill>
        <p:spPr>
          <a:xfrm>
            <a:off x="72000" y="6095880"/>
            <a:ext cx="1015560" cy="761760"/>
          </a:xfrm>
          <a:prstGeom prst="rect">
            <a:avLst/>
          </a:prstGeom>
          <a:ln>
            <a:noFill/>
          </a:ln>
        </p:spPr>
      </p:pic>
      <p:sp>
        <p:nvSpPr>
          <p:cNvPr id="45" name="CustomShape 1"/>
          <p:cNvSpPr/>
          <p:nvPr/>
        </p:nvSpPr>
        <p:spPr>
          <a:xfrm>
            <a:off x="1087920" y="6194520"/>
            <a:ext cx="53845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3D7BB3"/>
                </a:solidFill>
                <a:uFill>
                  <a:solidFill>
                    <a:srgbClr val="FFFFFF"/>
                  </a:solidFill>
                </a:uFill>
                <a:latin typeface="Arial"/>
              </a:rPr>
              <a:t>University of Engineering  and Technology</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3D7BB3"/>
                </a:solidFill>
                <a:uFill>
                  <a:solidFill>
                    <a:srgbClr val="FFFFFF"/>
                  </a:solidFill>
                </a:uFill>
                <a:latin typeface="Arial"/>
              </a:rPr>
              <a:t>Vietnam National University, Hanoi</a:t>
            </a:r>
            <a:endParaRPr lang="en-US" sz="1800" b="0" strike="noStrike" spc="-1">
              <a:solidFill>
                <a:srgbClr val="000000"/>
              </a:solidFill>
              <a:uFill>
                <a:solidFill>
                  <a:srgbClr val="FFFFFF"/>
                </a:solidFill>
              </a:uFill>
              <a:latin typeface="Arial"/>
            </a:endParaRPr>
          </a:p>
        </p:txBody>
      </p:sp>
      <p:sp>
        <p:nvSpPr>
          <p:cNvPr id="46" name="CustomShape 2"/>
          <p:cNvSpPr/>
          <p:nvPr/>
        </p:nvSpPr>
        <p:spPr>
          <a:xfrm flipV="1">
            <a:off x="0" y="5956200"/>
            <a:ext cx="12191760" cy="97920"/>
          </a:xfrm>
          <a:prstGeom prst="rect">
            <a:avLst/>
          </a:prstGeom>
          <a:solidFill>
            <a:srgbClr val="FF0000"/>
          </a:solidFill>
          <a:ln w="9360">
            <a:noFill/>
          </a:ln>
        </p:spPr>
        <p:style>
          <a:lnRef idx="0">
            <a:scrgbClr r="0" g="0" b="0"/>
          </a:lnRef>
          <a:fillRef idx="0">
            <a:scrgbClr r="0" g="0" b="0"/>
          </a:fillRef>
          <a:effectRef idx="0">
            <a:scrgbClr r="0" g="0" b="0"/>
          </a:effectRef>
          <a:fontRef idx="minor"/>
        </p:style>
      </p:sp>
      <p:sp>
        <p:nvSpPr>
          <p:cNvPr id="47" name="CustomShape 3"/>
          <p:cNvSpPr/>
          <p:nvPr/>
        </p:nvSpPr>
        <p:spPr>
          <a:xfrm>
            <a:off x="-48600" y="8001000"/>
            <a:ext cx="8684280" cy="1244160"/>
          </a:xfrm>
          <a:prstGeom prst="rect">
            <a:avLst/>
          </a:prstGeom>
          <a:noFill/>
          <a:ln>
            <a:noFill/>
          </a:ln>
        </p:spPr>
        <p:style>
          <a:lnRef idx="0">
            <a:scrgbClr r="0" g="0" b="0"/>
          </a:lnRef>
          <a:fillRef idx="0">
            <a:scrgbClr r="0" g="0" b="0"/>
          </a:fillRef>
          <a:effectRef idx="0">
            <a:scrgbClr r="0" g="0" b="0"/>
          </a:effectRef>
          <a:fontRef idx="minor"/>
        </p:style>
      </p:sp>
      <p:sp>
        <p:nvSpPr>
          <p:cNvPr id="48" name="CustomShape 4"/>
          <p:cNvSpPr/>
          <p:nvPr/>
        </p:nvSpPr>
        <p:spPr>
          <a:xfrm>
            <a:off x="8636040" y="6227280"/>
            <a:ext cx="344664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1" strike="noStrike" spc="-1">
                <a:solidFill>
                  <a:srgbClr val="3D7BB3"/>
                </a:solidFill>
                <a:uFill>
                  <a:solidFill>
                    <a:srgbClr val="FFFFFF"/>
                  </a:solidFill>
                </a:uFill>
                <a:latin typeface="Arial"/>
                <a:ea typeface="ＭＳ Ｐゴシック"/>
              </a:rPr>
              <a:t>Faculty of Electronics &amp; Telecommunications</a:t>
            </a:r>
            <a:endParaRPr lang="en-US" sz="1800" b="0" strike="noStrike" spc="-1">
              <a:solidFill>
                <a:srgbClr val="000000"/>
              </a:solidFill>
              <a:uFill>
                <a:solidFill>
                  <a:srgbClr val="FFFFFF"/>
                </a:solidFill>
              </a:uFill>
              <a:latin typeface="Arial"/>
            </a:endParaRPr>
          </a:p>
        </p:txBody>
      </p:sp>
      <p:sp>
        <p:nvSpPr>
          <p:cNvPr id="49" name="Line 5"/>
          <p:cNvSpPr/>
          <p:nvPr/>
        </p:nvSpPr>
        <p:spPr>
          <a:xfrm>
            <a:off x="406080" y="990360"/>
            <a:ext cx="11379240" cy="360"/>
          </a:xfrm>
          <a:prstGeom prst="line">
            <a:avLst/>
          </a:prstGeom>
          <a:ln w="38160">
            <a:solidFill>
              <a:srgbClr val="3D7BB3"/>
            </a:solidFill>
            <a:round/>
          </a:ln>
        </p:spPr>
        <p:style>
          <a:lnRef idx="1">
            <a:schemeClr val="accent1"/>
          </a:lnRef>
          <a:fillRef idx="0">
            <a:schemeClr val="accent1"/>
          </a:fillRef>
          <a:effectRef idx="0">
            <a:schemeClr val="accent1"/>
          </a:effectRef>
          <a:fontRef idx="minor"/>
        </p:style>
      </p:sp>
      <p:sp>
        <p:nvSpPr>
          <p:cNvPr id="50" name="PlaceHolder 6"/>
          <p:cNvSpPr>
            <a:spLocks noGrp="1"/>
          </p:cNvSpPr>
          <p:nvPr>
            <p:ph type="title"/>
          </p:nvPr>
        </p:nvSpPr>
        <p:spPr>
          <a:xfrm>
            <a:off x="1015920" y="358920"/>
            <a:ext cx="10362960" cy="622080"/>
          </a:xfrm>
          <a:prstGeom prst="rect">
            <a:avLst/>
          </a:prstGeom>
        </p:spPr>
        <p:txBody>
          <a:bodyPr lIns="0" rIns="0"/>
          <a:lstStyle/>
          <a:p>
            <a:pPr>
              <a:lnSpc>
                <a:spcPct val="100000"/>
              </a:lnSpc>
            </a:pPr>
            <a:r>
              <a:rPr lang="en-US" sz="3200" b="1" strike="noStrike" spc="-1">
                <a:solidFill>
                  <a:srgbClr val="0099CC"/>
                </a:solidFill>
                <a:uFill>
                  <a:solidFill>
                    <a:srgbClr val="FFFFFF"/>
                  </a:solidFill>
                </a:uFill>
                <a:latin typeface="Tahoma"/>
                <a:ea typeface="ＭＳ Ｐゴシック"/>
              </a:rPr>
              <a:t>Click to edit Master title style</a:t>
            </a:r>
            <a:endParaRPr lang="en-US" sz="1400" b="0" strike="noStrike" spc="-1">
              <a:solidFill>
                <a:srgbClr val="000000"/>
              </a:solidFill>
              <a:uFill>
                <a:solidFill>
                  <a:srgbClr val="FFFFFF"/>
                </a:solidFill>
              </a:uFill>
              <a:latin typeface="Arial"/>
            </a:endParaRPr>
          </a:p>
        </p:txBody>
      </p:sp>
      <p:sp>
        <p:nvSpPr>
          <p:cNvPr id="51" name="PlaceHolder 7"/>
          <p:cNvSpPr>
            <a:spLocks noGrp="1"/>
          </p:cNvSpPr>
          <p:nvPr>
            <p:ph type="body"/>
          </p:nvPr>
        </p:nvSpPr>
        <p:spPr>
          <a:xfrm>
            <a:off x="914400" y="1371600"/>
            <a:ext cx="10362960" cy="431280"/>
          </a:xfrm>
          <a:prstGeom prst="rect">
            <a:avLst/>
          </a:prstGeom>
        </p:spPr>
        <p:txBody>
          <a:bodyPr lIns="90000" tIns="45000" rIns="90000" bIns="4500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Tahoma"/>
                <a:ea typeface="ＭＳ Ｐゴシック"/>
              </a:rPr>
              <a:t>Click to edit the outline text format</a:t>
            </a:r>
            <a:endParaRPr lang="en-US" sz="2000" b="0" strike="noStrike" spc="-1">
              <a:solidFill>
                <a:srgbClr val="000000"/>
              </a:solidFill>
              <a:uFill>
                <a:solidFill>
                  <a:srgbClr val="FFFFFF"/>
                </a:solidFill>
              </a:uFill>
              <a:latin typeface="Tahoma"/>
            </a:endParaRP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Tahoma"/>
                <a:ea typeface="ＭＳ Ｐゴシック"/>
              </a:rPr>
              <a:t>Second Outline Level</a:t>
            </a:r>
            <a:endParaRPr lang="en-US" sz="2000" b="0" strike="noStrike" spc="-1">
              <a:solidFill>
                <a:srgbClr val="000000"/>
              </a:solidFill>
              <a:uFill>
                <a:solidFill>
                  <a:srgbClr val="FFFFFF"/>
                </a:solidFill>
              </a:uFill>
              <a:latin typeface="Tahoma"/>
            </a:endParaRP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Tahoma"/>
                <a:ea typeface="ＭＳ Ｐゴシック"/>
              </a:rPr>
              <a:t>Third Outline Level</a:t>
            </a:r>
            <a:endParaRPr lang="en-US" sz="2000" b="0" strike="noStrike" spc="-1">
              <a:solidFill>
                <a:srgbClr val="000000"/>
              </a:solidFill>
              <a:uFill>
                <a:solidFill>
                  <a:srgbClr val="FFFFFF"/>
                </a:solidFill>
              </a:uFill>
              <a:latin typeface="Tahoma"/>
            </a:endParaRP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Tahoma"/>
                <a:ea typeface="ＭＳ Ｐゴシック"/>
              </a:rPr>
              <a:t>Fourth Outline Level</a:t>
            </a:r>
            <a:endParaRPr lang="en-US" sz="2000" b="0" strike="noStrike" spc="-1">
              <a:solidFill>
                <a:srgbClr val="000000"/>
              </a:solidFill>
              <a:uFill>
                <a:solidFill>
                  <a:srgbClr val="FFFFFF"/>
                </a:solidFill>
              </a:uFill>
              <a:latin typeface="Tahoma"/>
            </a:endParaRP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ea typeface="ＭＳ Ｐゴシック"/>
              </a:rPr>
              <a:t>Fifth Outline Level</a:t>
            </a:r>
            <a:endParaRPr lang="en-US" sz="2000" b="0" strike="noStrike" spc="-1">
              <a:solidFill>
                <a:srgbClr val="000000"/>
              </a:solidFill>
              <a:uFill>
                <a:solidFill>
                  <a:srgbClr val="FFFFFF"/>
                </a:solidFill>
              </a:uFill>
              <a:latin typeface="Tahoma"/>
            </a:endParaRP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ea typeface="ＭＳ Ｐゴシック"/>
              </a:rPr>
              <a:t>Sixth Outline Level</a:t>
            </a:r>
            <a:endParaRPr lang="en-US" sz="2000" b="0" strike="noStrike" spc="-1">
              <a:solidFill>
                <a:srgbClr val="000000"/>
              </a:solidFill>
              <a:uFill>
                <a:solidFill>
                  <a:srgbClr val="FFFFFF"/>
                </a:solidFill>
              </a:uFill>
              <a:latin typeface="Tahoma"/>
            </a:endParaRPr>
          </a:p>
          <a:p>
            <a:pPr marL="343080" indent="-342720">
              <a:lnSpc>
                <a:spcPct val="100000"/>
              </a:lnSpc>
              <a:buClr>
                <a:srgbClr val="000000"/>
              </a:buClr>
              <a:buFont typeface="Times"/>
              <a:buChar char="•"/>
            </a:pPr>
            <a:r>
              <a:rPr lang="en-US" sz="2000" b="0" strike="noStrike" spc="-1">
                <a:solidFill>
                  <a:srgbClr val="000000"/>
                </a:solidFill>
                <a:uFill>
                  <a:solidFill>
                    <a:srgbClr val="FFFFFF"/>
                  </a:solidFill>
                </a:uFill>
                <a:latin typeface="Tahoma"/>
                <a:ea typeface="ＭＳ Ｐゴシック"/>
              </a:rPr>
              <a:t>Seventh Outline LevelClick to edit Master text styles</a:t>
            </a:r>
            <a:endParaRPr lang="en-US" sz="2000" b="0" strike="noStrike" spc="-1">
              <a:solidFill>
                <a:srgbClr val="000000"/>
              </a:solidFill>
              <a:uFill>
                <a:solidFill>
                  <a:srgbClr val="FFFFFF"/>
                </a:solidFill>
              </a:uFill>
              <a:latin typeface="Tahoma"/>
            </a:endParaRPr>
          </a:p>
          <a:p>
            <a:pPr marL="743040" lvl="1" indent="-285480">
              <a:lnSpc>
                <a:spcPct val="100000"/>
              </a:lnSpc>
              <a:buClr>
                <a:srgbClr val="000000"/>
              </a:buClr>
              <a:buFont typeface="Times"/>
              <a:buChar char="•"/>
            </a:pPr>
            <a:r>
              <a:rPr lang="en-US" sz="2400" b="0" strike="noStrike" spc="-1">
                <a:solidFill>
                  <a:srgbClr val="000000"/>
                </a:solidFill>
                <a:uFill>
                  <a:solidFill>
                    <a:srgbClr val="FFFFFF"/>
                  </a:solidFill>
                </a:uFill>
                <a:latin typeface="Tahoma"/>
                <a:ea typeface="ＭＳ Ｐゴシック"/>
              </a:rPr>
              <a:t>Second level</a:t>
            </a:r>
            <a:endParaRPr lang="en-US" sz="2000" b="0" strike="noStrike" spc="-1">
              <a:solidFill>
                <a:srgbClr val="000000"/>
              </a:solidFill>
              <a:uFill>
                <a:solidFill>
                  <a:srgbClr val="FFFFFF"/>
                </a:solidFill>
              </a:uFill>
              <a:latin typeface="Tahoma"/>
            </a:endParaRPr>
          </a:p>
          <a:p>
            <a:pPr marL="1143000" lvl="2" indent="-228240">
              <a:lnSpc>
                <a:spcPct val="100000"/>
              </a:lnSpc>
              <a:buClr>
                <a:srgbClr val="000000"/>
              </a:buClr>
              <a:buFont typeface="Times"/>
              <a:buChar char="•"/>
            </a:pPr>
            <a:r>
              <a:rPr lang="en-US" sz="2400" b="0" strike="noStrike" spc="-1">
                <a:solidFill>
                  <a:srgbClr val="000000"/>
                </a:solidFill>
                <a:uFill>
                  <a:solidFill>
                    <a:srgbClr val="FFFFFF"/>
                  </a:solidFill>
                </a:uFill>
                <a:latin typeface="Tahoma"/>
                <a:ea typeface="ＭＳ Ｐゴシック"/>
              </a:rPr>
              <a:t>Third level</a:t>
            </a:r>
            <a:endParaRPr lang="en-US" sz="2000" b="0" strike="noStrike" spc="-1">
              <a:solidFill>
                <a:srgbClr val="000000"/>
              </a:solidFill>
              <a:uFill>
                <a:solidFill>
                  <a:srgbClr val="FFFFFF"/>
                </a:solidFill>
              </a:uFill>
              <a:latin typeface="Tahoma"/>
            </a:endParaRPr>
          </a:p>
          <a:p>
            <a:pPr marL="1600200" lvl="3" indent="-228240">
              <a:lnSpc>
                <a:spcPct val="100000"/>
              </a:lnSpc>
              <a:buClr>
                <a:srgbClr val="000000"/>
              </a:buClr>
              <a:buFont typeface="Times"/>
              <a:buChar char="•"/>
            </a:pPr>
            <a:r>
              <a:rPr lang="en-US" sz="2400" b="0" strike="noStrike" spc="-1">
                <a:solidFill>
                  <a:srgbClr val="000000"/>
                </a:solidFill>
                <a:uFill>
                  <a:solidFill>
                    <a:srgbClr val="FFFFFF"/>
                  </a:solidFill>
                </a:uFill>
                <a:latin typeface="Tahoma"/>
                <a:ea typeface="ＭＳ Ｐゴシック"/>
              </a:rPr>
              <a:t>Fourth level</a:t>
            </a:r>
            <a:endParaRPr lang="en-US" sz="2000" b="0" strike="noStrike" spc="-1">
              <a:solidFill>
                <a:srgbClr val="000000"/>
              </a:solidFill>
              <a:uFill>
                <a:solidFill>
                  <a:srgbClr val="FFFFFF"/>
                </a:solidFill>
              </a:uFill>
              <a:latin typeface="Tahoma"/>
            </a:endParaRPr>
          </a:p>
          <a:p>
            <a:pPr marL="2057400" lvl="4" indent="-228240">
              <a:lnSpc>
                <a:spcPct val="100000"/>
              </a:lnSpc>
              <a:buClr>
                <a:srgbClr val="000000"/>
              </a:buClr>
              <a:buFont typeface="Times"/>
              <a:buChar char="•"/>
            </a:pPr>
            <a:r>
              <a:rPr lang="en-US" sz="2400" b="0" strike="noStrike" spc="-1">
                <a:solidFill>
                  <a:srgbClr val="000000"/>
                </a:solidFill>
                <a:uFill>
                  <a:solidFill>
                    <a:srgbClr val="FFFFFF"/>
                  </a:solidFill>
                </a:uFill>
                <a:latin typeface="Tahoma"/>
                <a:ea typeface="ＭＳ Ｐゴシック"/>
              </a:rPr>
              <a:t>Fifth level</a:t>
            </a:r>
            <a:endParaRPr lang="en-US" sz="2000" b="0" strike="noStrike" spc="-1">
              <a:solidFill>
                <a:srgbClr val="000000"/>
              </a:solidFill>
              <a:uFill>
                <a:solidFill>
                  <a:srgbClr val="FFFFFF"/>
                </a:solidFill>
              </a:uFill>
              <a:latin typeface="Tahoma"/>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Picture 10"/>
          <p:cNvPicPr/>
          <p:nvPr/>
        </p:nvPicPr>
        <p:blipFill>
          <a:blip r:embed="rId14"/>
          <a:stretch/>
        </p:blipFill>
        <p:spPr>
          <a:xfrm>
            <a:off x="72000" y="6095880"/>
            <a:ext cx="1015560" cy="761760"/>
          </a:xfrm>
          <a:prstGeom prst="rect">
            <a:avLst/>
          </a:prstGeom>
          <a:ln>
            <a:noFill/>
          </a:ln>
        </p:spPr>
      </p:pic>
      <p:sp>
        <p:nvSpPr>
          <p:cNvPr id="87" name="CustomShape 1"/>
          <p:cNvSpPr/>
          <p:nvPr/>
        </p:nvSpPr>
        <p:spPr>
          <a:xfrm>
            <a:off x="1087920" y="6194520"/>
            <a:ext cx="53845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3D7BB3"/>
                </a:solidFill>
                <a:uFill>
                  <a:solidFill>
                    <a:srgbClr val="FFFFFF"/>
                  </a:solidFill>
                </a:uFill>
                <a:latin typeface="Arial"/>
              </a:rPr>
              <a:t>University of Engineering  and Technology</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3D7BB3"/>
                </a:solidFill>
                <a:uFill>
                  <a:solidFill>
                    <a:srgbClr val="FFFFFF"/>
                  </a:solidFill>
                </a:uFill>
                <a:latin typeface="Arial"/>
              </a:rPr>
              <a:t>Vietnam National University, Hanoi</a:t>
            </a:r>
            <a:endParaRPr lang="en-US" sz="1800" b="0" strike="noStrike" spc="-1">
              <a:solidFill>
                <a:srgbClr val="000000"/>
              </a:solidFill>
              <a:uFill>
                <a:solidFill>
                  <a:srgbClr val="FFFFFF"/>
                </a:solidFill>
              </a:uFill>
              <a:latin typeface="Arial"/>
            </a:endParaRPr>
          </a:p>
        </p:txBody>
      </p:sp>
      <p:sp>
        <p:nvSpPr>
          <p:cNvPr id="88" name="CustomShape 2"/>
          <p:cNvSpPr/>
          <p:nvPr/>
        </p:nvSpPr>
        <p:spPr>
          <a:xfrm flipV="1">
            <a:off x="0" y="5956200"/>
            <a:ext cx="12191760" cy="97920"/>
          </a:xfrm>
          <a:prstGeom prst="rect">
            <a:avLst/>
          </a:prstGeom>
          <a:solidFill>
            <a:srgbClr val="FF0000"/>
          </a:solidFill>
          <a:ln w="9360">
            <a:noFill/>
          </a:ln>
        </p:spPr>
        <p:style>
          <a:lnRef idx="0">
            <a:scrgbClr r="0" g="0" b="0"/>
          </a:lnRef>
          <a:fillRef idx="0">
            <a:scrgbClr r="0" g="0" b="0"/>
          </a:fillRef>
          <a:effectRef idx="0">
            <a:scrgbClr r="0" g="0" b="0"/>
          </a:effectRef>
          <a:fontRef idx="minor"/>
        </p:style>
      </p:sp>
      <p:sp>
        <p:nvSpPr>
          <p:cNvPr id="89" name="CustomShape 3"/>
          <p:cNvSpPr/>
          <p:nvPr/>
        </p:nvSpPr>
        <p:spPr>
          <a:xfrm>
            <a:off x="-48600" y="8001000"/>
            <a:ext cx="8684280" cy="1244160"/>
          </a:xfrm>
          <a:prstGeom prst="rect">
            <a:avLst/>
          </a:prstGeom>
          <a:noFill/>
          <a:ln>
            <a:noFill/>
          </a:ln>
        </p:spPr>
        <p:style>
          <a:lnRef idx="0">
            <a:scrgbClr r="0" g="0" b="0"/>
          </a:lnRef>
          <a:fillRef idx="0">
            <a:scrgbClr r="0" g="0" b="0"/>
          </a:fillRef>
          <a:effectRef idx="0">
            <a:scrgbClr r="0" g="0" b="0"/>
          </a:effectRef>
          <a:fontRef idx="minor"/>
        </p:style>
      </p:sp>
      <p:sp>
        <p:nvSpPr>
          <p:cNvPr id="90" name="CustomShape 4"/>
          <p:cNvSpPr/>
          <p:nvPr/>
        </p:nvSpPr>
        <p:spPr>
          <a:xfrm>
            <a:off x="8636040" y="6227280"/>
            <a:ext cx="344664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1" strike="noStrike" spc="-1">
                <a:solidFill>
                  <a:srgbClr val="3D7BB3"/>
                </a:solidFill>
                <a:uFill>
                  <a:solidFill>
                    <a:srgbClr val="FFFFFF"/>
                  </a:solidFill>
                </a:uFill>
                <a:latin typeface="Arial"/>
                <a:ea typeface="ＭＳ Ｐゴシック"/>
              </a:rPr>
              <a:t>Faculty of Electronics &amp; Telecommunications</a:t>
            </a:r>
            <a:endParaRPr lang="en-US" sz="1800" b="0" strike="noStrike" spc="-1">
              <a:solidFill>
                <a:srgbClr val="000000"/>
              </a:solidFill>
              <a:uFill>
                <a:solidFill>
                  <a:srgbClr val="FFFFFF"/>
                </a:solidFill>
              </a:uFill>
              <a:latin typeface="Arial"/>
            </a:endParaRPr>
          </a:p>
        </p:txBody>
      </p:sp>
      <p:sp>
        <p:nvSpPr>
          <p:cNvPr id="91" name="PlaceHolder 5"/>
          <p:cNvSpPr>
            <a:spLocks noGrp="1"/>
          </p:cNvSpPr>
          <p:nvPr>
            <p:ph type="title"/>
          </p:nvPr>
        </p:nvSpPr>
        <p:spPr>
          <a:xfrm>
            <a:off x="963000" y="4406760"/>
            <a:ext cx="10362960" cy="1361880"/>
          </a:xfrm>
          <a:prstGeom prst="rect">
            <a:avLst/>
          </a:prstGeom>
        </p:spPr>
        <p:txBody>
          <a:bodyPr lIns="0" rIns="0"/>
          <a:lstStyle/>
          <a:p>
            <a:pPr>
              <a:lnSpc>
                <a:spcPct val="100000"/>
              </a:lnSpc>
            </a:pPr>
            <a:r>
              <a:rPr lang="en-US" sz="4000" b="1" strike="noStrike" cap="all" spc="-1">
                <a:solidFill>
                  <a:srgbClr val="0099CC"/>
                </a:solidFill>
                <a:uFill>
                  <a:solidFill>
                    <a:srgbClr val="FFFFFF"/>
                  </a:solidFill>
                </a:uFill>
                <a:latin typeface="Tahoma"/>
                <a:ea typeface="ＭＳ Ｐゴシック"/>
              </a:rPr>
              <a:t>Click to edit Master title style</a:t>
            </a:r>
            <a:endParaRPr lang="en-US" sz="1400" b="0" strike="noStrike" spc="-1">
              <a:solidFill>
                <a:srgbClr val="000000"/>
              </a:solidFill>
              <a:uFill>
                <a:solidFill>
                  <a:srgbClr val="FFFFFF"/>
                </a:solidFill>
              </a:uFill>
              <a:latin typeface="Arial"/>
            </a:endParaRPr>
          </a:p>
        </p:txBody>
      </p:sp>
      <p:sp>
        <p:nvSpPr>
          <p:cNvPr id="92" name="PlaceHolder 6"/>
          <p:cNvSpPr>
            <a:spLocks noGrp="1"/>
          </p:cNvSpPr>
          <p:nvPr>
            <p:ph type="body"/>
          </p:nvPr>
        </p:nvSpPr>
        <p:spPr>
          <a:xfrm>
            <a:off x="963000" y="2906640"/>
            <a:ext cx="10362960" cy="1499760"/>
          </a:xfrm>
          <a:prstGeom prst="rect">
            <a:avLst/>
          </a:prstGeom>
        </p:spPr>
        <p:txBody>
          <a:bodyPr lIns="90000" tIns="45000" rIns="90000" bIns="45000" anchor="b"/>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ＭＳ Ｐゴシック"/>
              </a:rPr>
              <a:t>Click to edit the outline text format</a:t>
            </a:r>
            <a:endParaRPr lang="en-US" sz="2000" b="0" strike="noStrike" spc="-1">
              <a:solidFill>
                <a:srgbClr val="000000"/>
              </a:solidFill>
              <a:uFill>
                <a:solidFill>
                  <a:srgbClr val="FFFFFF"/>
                </a:solidFill>
              </a:uFill>
              <a:latin typeface="Tahoma"/>
            </a:endParaRP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0000"/>
              </a:solidFill>
              <a:uFill>
                <a:solidFill>
                  <a:srgbClr val="FFFFFF"/>
                </a:solidFill>
              </a:uFill>
              <a:latin typeface="Tahoma"/>
            </a:endParaRP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ＭＳ Ｐゴシック"/>
              </a:rPr>
              <a:t>Third Outline Level</a:t>
            </a:r>
            <a:endParaRPr lang="en-US" sz="2000" b="0" strike="noStrike" spc="-1">
              <a:solidFill>
                <a:srgbClr val="000000"/>
              </a:solidFill>
              <a:uFill>
                <a:solidFill>
                  <a:srgbClr val="FFFFFF"/>
                </a:solidFill>
              </a:uFill>
              <a:latin typeface="Tahoma"/>
            </a:endParaRP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ea typeface="ＭＳ Ｐゴシック"/>
              </a:rPr>
              <a:t>Fourth Outline Level</a:t>
            </a:r>
            <a:endParaRPr lang="en-US" sz="2000" b="0" strike="noStrike" spc="-1">
              <a:solidFill>
                <a:srgbClr val="000000"/>
              </a:solidFill>
              <a:uFill>
                <a:solidFill>
                  <a:srgbClr val="FFFFFF"/>
                </a:solidFill>
              </a:uFill>
              <a:latin typeface="Tahoma"/>
            </a:endParaRP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ＭＳ Ｐゴシック"/>
              </a:rPr>
              <a:t>Fifth Outline Level</a:t>
            </a:r>
            <a:endParaRPr lang="en-US" sz="2000" b="0" strike="noStrike" spc="-1">
              <a:solidFill>
                <a:srgbClr val="000000"/>
              </a:solidFill>
              <a:uFill>
                <a:solidFill>
                  <a:srgbClr val="FFFFFF"/>
                </a:solidFill>
              </a:uFill>
              <a:latin typeface="Tahoma"/>
            </a:endParaRP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ＭＳ Ｐゴシック"/>
              </a:rPr>
              <a:t>Sixth Outline Level</a:t>
            </a:r>
            <a:endParaRPr lang="en-US" sz="2000" b="0" strike="noStrike" spc="-1">
              <a:solidFill>
                <a:srgbClr val="000000"/>
              </a:solidFill>
              <a:uFill>
                <a:solidFill>
                  <a:srgbClr val="FFFFFF"/>
                </a:solidFill>
              </a:uFill>
              <a:latin typeface="Tahoma"/>
            </a:endParaRPr>
          </a:p>
          <a:p>
            <a:pPr>
              <a:lnSpc>
                <a:spcPct val="100000"/>
              </a:lnSpc>
            </a:pPr>
            <a:r>
              <a:rPr lang="en-US" sz="2000" b="0" strike="noStrike" spc="-1">
                <a:solidFill>
                  <a:srgbClr val="000000"/>
                </a:solidFill>
                <a:uFill>
                  <a:solidFill>
                    <a:srgbClr val="FFFFFF"/>
                  </a:solidFill>
                </a:uFill>
                <a:latin typeface="Arial"/>
                <a:ea typeface="ＭＳ Ｐゴシック"/>
              </a:rPr>
              <a:t>Seventh Outline LevelClick to edit Master text styles</a:t>
            </a:r>
            <a:endParaRPr lang="en-US" sz="2000" b="0" strike="noStrike" spc="-1">
              <a:solidFill>
                <a:srgbClr val="000000"/>
              </a:solidFill>
              <a:uFill>
                <a:solidFill>
                  <a:srgbClr val="FFFFFF"/>
                </a:solidFill>
              </a:uFill>
              <a:latin typeface="Tahoma"/>
            </a:endParaRPr>
          </a:p>
        </p:txBody>
      </p:sp>
      <p:sp>
        <p:nvSpPr>
          <p:cNvPr id="93" name="PlaceHolder 7"/>
          <p:cNvSpPr>
            <a:spLocks noGrp="1"/>
          </p:cNvSpPr>
          <p:nvPr>
            <p:ph type="dt"/>
          </p:nvPr>
        </p:nvSpPr>
        <p:spPr>
          <a:xfrm>
            <a:off x="1422360" y="5867280"/>
            <a:ext cx="2114280" cy="274320"/>
          </a:xfrm>
          <a:prstGeom prst="rect">
            <a:avLst/>
          </a:prstGeom>
        </p:spPr>
        <p:txBody>
          <a:bodyPr lIns="90000" tIns="45000" rIns="90000" bIns="45000"/>
          <a:lstStyle/>
          <a:p>
            <a:pPr>
              <a:lnSpc>
                <a:spcPct val="100000"/>
              </a:lnSpc>
            </a:pPr>
            <a:endParaRPr lang="en-US" sz="1400" b="0" strike="noStrike" spc="-1">
              <a:solidFill>
                <a:srgbClr val="000000"/>
              </a:solidFill>
              <a:uFill>
                <a:solidFill>
                  <a:srgbClr val="FFFFFF"/>
                </a:solidFill>
              </a:uFill>
              <a:latin typeface="Times New Roman"/>
            </a:endParaRPr>
          </a:p>
        </p:txBody>
      </p:sp>
      <p:sp>
        <p:nvSpPr>
          <p:cNvPr id="94" name="PlaceHolder 8"/>
          <p:cNvSpPr>
            <a:spLocks noGrp="1"/>
          </p:cNvSpPr>
          <p:nvPr>
            <p:ph type="sldNum"/>
          </p:nvPr>
        </p:nvSpPr>
        <p:spPr>
          <a:xfrm>
            <a:off x="8636040" y="5867280"/>
            <a:ext cx="2133360" cy="198000"/>
          </a:xfrm>
          <a:prstGeom prst="rect">
            <a:avLst/>
          </a:prstGeom>
        </p:spPr>
        <p:txBody>
          <a:bodyPr lIns="90000" tIns="45000" rIns="90000" bIns="45000"/>
          <a:lstStyle/>
          <a:p>
            <a:pPr>
              <a:lnSpc>
                <a:spcPct val="100000"/>
              </a:lnSpc>
            </a:pPr>
            <a:fld id="{F08D8C2D-A838-4FB4-873C-C6A64FBBE1DB}" type="slidenum">
              <a:rPr lang="en-US" sz="1400" b="0" strike="noStrike" spc="-1">
                <a:solidFill>
                  <a:srgbClr val="000000"/>
                </a:solidFill>
                <a:uFill>
                  <a:solidFill>
                    <a:srgbClr val="FFFFFF"/>
                  </a:solidFill>
                </a:uFill>
                <a:latin typeface="Arial"/>
                <a:ea typeface="ＭＳ Ｐゴシック"/>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094160" y="1447800"/>
            <a:ext cx="10003680" cy="1469520"/>
          </a:xfrm>
          <a:prstGeom prst="rect">
            <a:avLst/>
          </a:prstGeom>
          <a:noFill/>
          <a:ln>
            <a:noFill/>
          </a:ln>
        </p:spPr>
        <p:txBody>
          <a:bodyPr tIns="91440" bIns="91440" anchor="b"/>
          <a:lstStyle/>
          <a:p>
            <a:pPr algn="ctr">
              <a:lnSpc>
                <a:spcPct val="100000"/>
              </a:lnSpc>
            </a:pPr>
            <a:r>
              <a:rPr lang="en-US" sz="4400" b="1" strike="noStrike" spc="-1" err="1">
                <a:solidFill>
                  <a:srgbClr val="000000"/>
                </a:solidFill>
                <a:uFill>
                  <a:solidFill>
                    <a:srgbClr val="FFFFFF"/>
                  </a:solidFill>
                </a:uFill>
                <a:latin typeface="Arial"/>
              </a:rPr>
              <a:t>Hệ</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thống</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tìm</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kiếm</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sử</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dụng</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hình</a:t>
            </a:r>
            <a:r>
              <a:rPr lang="en-US" sz="4400" b="1" strike="noStrike" spc="-1">
                <a:solidFill>
                  <a:srgbClr val="000000"/>
                </a:solidFill>
                <a:uFill>
                  <a:solidFill>
                    <a:srgbClr val="FFFFFF"/>
                  </a:solidFill>
                </a:uFill>
                <a:latin typeface="Arial"/>
              </a:rPr>
              <a:t> </a:t>
            </a:r>
            <a:r>
              <a:rPr lang="en-US" sz="4400" b="1" strike="noStrike" spc="-1" err="1">
                <a:solidFill>
                  <a:srgbClr val="000000"/>
                </a:solidFill>
                <a:uFill>
                  <a:solidFill>
                    <a:srgbClr val="FFFFFF"/>
                  </a:solidFill>
                </a:uFill>
                <a:latin typeface="Arial"/>
              </a:rPr>
              <a:t>ảnh</a:t>
            </a:r>
            <a:endParaRPr lang="en-US" sz="4400" b="1" strike="noStrike" spc="-1">
              <a:solidFill>
                <a:srgbClr val="000000"/>
              </a:solidFill>
              <a:uFill>
                <a:solidFill>
                  <a:srgbClr val="FFFFFF"/>
                </a:solidFill>
              </a:uFill>
              <a:latin typeface="Arial"/>
            </a:endParaRPr>
          </a:p>
        </p:txBody>
      </p:sp>
      <p:sp>
        <p:nvSpPr>
          <p:cNvPr id="135" name="CustomShape 2"/>
          <p:cNvSpPr/>
          <p:nvPr/>
        </p:nvSpPr>
        <p:spPr>
          <a:xfrm>
            <a:off x="2194200" y="269280"/>
            <a:ext cx="8052480" cy="415800"/>
          </a:xfrm>
          <a:prstGeom prst="rect">
            <a:avLst/>
          </a:prstGeom>
          <a:noFill/>
          <a:ln>
            <a:noFill/>
          </a:ln>
        </p:spPr>
        <p:style>
          <a:lnRef idx="0">
            <a:scrgbClr r="0" g="0" b="0"/>
          </a:lnRef>
          <a:fillRef idx="0">
            <a:scrgbClr r="0" g="0" b="0"/>
          </a:fillRef>
          <a:effectRef idx="0">
            <a:scrgbClr r="0" g="0" b="0"/>
          </a:effectRef>
          <a:fontRef idx="minor"/>
        </p:style>
        <p:txBody>
          <a:bodyPr anchor="b"/>
          <a:lstStyle/>
          <a:p>
            <a:pPr algn="ctr">
              <a:lnSpc>
                <a:spcPct val="100000"/>
              </a:lnSpc>
            </a:pPr>
            <a:r>
              <a:rPr lang="en-US" sz="2400" b="1" spc="-1">
                <a:solidFill>
                  <a:srgbClr val="000000"/>
                </a:solidFill>
                <a:uFill>
                  <a:solidFill>
                    <a:srgbClr val="FFFFFF"/>
                  </a:solidFill>
                </a:uFill>
                <a:latin typeface="Time New Roman"/>
                <a:ea typeface="Tahoma"/>
              </a:rPr>
              <a:t>Môn học: Thị </a:t>
            </a:r>
            <a:r>
              <a:rPr lang="en-US" sz="2400" b="1" spc="-1" err="1">
                <a:solidFill>
                  <a:srgbClr val="000000"/>
                </a:solidFill>
                <a:uFill>
                  <a:solidFill>
                    <a:srgbClr val="FFFFFF"/>
                  </a:solidFill>
                </a:uFill>
                <a:latin typeface="Time New Roman"/>
                <a:ea typeface="Tahoma"/>
              </a:rPr>
              <a:t>giác</a:t>
            </a:r>
            <a:r>
              <a:rPr lang="en-US" sz="2400" b="1" spc="-1">
                <a:solidFill>
                  <a:srgbClr val="000000"/>
                </a:solidFill>
                <a:uFill>
                  <a:solidFill>
                    <a:srgbClr val="FFFFFF"/>
                  </a:solidFill>
                </a:uFill>
                <a:latin typeface="Time New Roman"/>
                <a:ea typeface="Tahoma"/>
              </a:rPr>
              <a:t> </a:t>
            </a:r>
            <a:r>
              <a:rPr lang="en-US" sz="2400" b="1" spc="-1" err="1">
                <a:solidFill>
                  <a:srgbClr val="000000"/>
                </a:solidFill>
                <a:uFill>
                  <a:solidFill>
                    <a:srgbClr val="FFFFFF"/>
                  </a:solidFill>
                </a:uFill>
                <a:latin typeface="Time New Roman"/>
                <a:ea typeface="Tahoma"/>
              </a:rPr>
              <a:t>máy</a:t>
            </a:r>
            <a:endParaRPr lang="en-US" sz="1800" b="0" strike="noStrike" spc="-1">
              <a:solidFill>
                <a:srgbClr val="000000"/>
              </a:solidFill>
              <a:uFill>
                <a:solidFill>
                  <a:srgbClr val="FFFFFF"/>
                </a:solidFill>
              </a:uFill>
              <a:latin typeface="Arial"/>
            </a:endParaRPr>
          </a:p>
        </p:txBody>
      </p:sp>
      <p:sp>
        <p:nvSpPr>
          <p:cNvPr id="136" name="Line 3"/>
          <p:cNvSpPr/>
          <p:nvPr/>
        </p:nvSpPr>
        <p:spPr>
          <a:xfrm>
            <a:off x="3330000" y="756000"/>
            <a:ext cx="5781240" cy="360"/>
          </a:xfrm>
          <a:prstGeom prst="line">
            <a:avLst/>
          </a:prstGeom>
          <a:ln w="22320">
            <a:solidFill>
              <a:srgbClr val="FF0000"/>
            </a:solidFill>
            <a:round/>
          </a:ln>
        </p:spPr>
        <p:style>
          <a:lnRef idx="1">
            <a:schemeClr val="accent1"/>
          </a:lnRef>
          <a:fillRef idx="0">
            <a:schemeClr val="accent1"/>
          </a:fillRef>
          <a:effectRef idx="0">
            <a:schemeClr val="accent1"/>
          </a:effectRef>
          <a:fontRef idx="minor"/>
        </p:style>
      </p:sp>
      <p:sp>
        <p:nvSpPr>
          <p:cNvPr id="137" name="CustomShape 4"/>
          <p:cNvSpPr/>
          <p:nvPr/>
        </p:nvSpPr>
        <p:spPr>
          <a:xfrm>
            <a:off x="7696200" y="3940681"/>
            <a:ext cx="3745440" cy="21319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1" strike="noStrike" spc="-1" err="1">
                <a:solidFill>
                  <a:srgbClr val="000000"/>
                </a:solidFill>
                <a:uFill>
                  <a:solidFill>
                    <a:srgbClr val="FFFFFF"/>
                  </a:solidFill>
                </a:uFill>
                <a:latin typeface="Time New Roman"/>
                <a:ea typeface="Tahoma"/>
              </a:rPr>
              <a:t>Thành</a:t>
            </a:r>
            <a:r>
              <a:rPr lang="en-US" sz="1800" b="1" strike="noStrike" spc="-1">
                <a:solidFill>
                  <a:srgbClr val="000000"/>
                </a:solidFill>
                <a:uFill>
                  <a:solidFill>
                    <a:srgbClr val="FFFFFF"/>
                  </a:solidFill>
                </a:uFill>
                <a:latin typeface="Time New Roman"/>
                <a:ea typeface="Tahoma"/>
              </a:rPr>
              <a:t> </a:t>
            </a:r>
            <a:r>
              <a:rPr lang="en-US" sz="1800" b="1" strike="noStrike" spc="-1" err="1">
                <a:solidFill>
                  <a:srgbClr val="000000"/>
                </a:solidFill>
                <a:uFill>
                  <a:solidFill>
                    <a:srgbClr val="FFFFFF"/>
                  </a:solidFill>
                </a:uFill>
                <a:latin typeface="Time New Roman"/>
                <a:ea typeface="Tahoma"/>
              </a:rPr>
              <a:t>viên</a:t>
            </a:r>
            <a:r>
              <a:rPr lang="en-US" sz="1800" b="1" strike="noStrike" spc="-1">
                <a:solidFill>
                  <a:srgbClr val="000000"/>
                </a:solidFill>
                <a:uFill>
                  <a:solidFill>
                    <a:srgbClr val="FFFFFF"/>
                  </a:solidFill>
                </a:uFill>
                <a:latin typeface="Time New Roman"/>
                <a:ea typeface="Tahoma"/>
              </a:rPr>
              <a:t>: </a:t>
            </a:r>
            <a:endParaRPr lang="en-US" sz="1800" b="0" strike="noStrike" spc="-1">
              <a:solidFill>
                <a:srgbClr val="000000"/>
              </a:solidFill>
              <a:uFill>
                <a:solidFill>
                  <a:srgbClr val="FFFFFF"/>
                </a:solidFill>
              </a:uFill>
              <a:latin typeface="Arial"/>
            </a:endParaRPr>
          </a:p>
          <a:p>
            <a:pPr algn="just">
              <a:lnSpc>
                <a:spcPct val="100000"/>
              </a:lnSpc>
            </a:pPr>
            <a:r>
              <a:rPr lang="en-US" sz="1800" b="1" strike="noStrike" spc="-1">
                <a:solidFill>
                  <a:srgbClr val="000000"/>
                </a:solidFill>
                <a:uFill>
                  <a:solidFill>
                    <a:srgbClr val="FFFFFF"/>
                  </a:solidFill>
                </a:uFill>
                <a:latin typeface="Time New Roman"/>
                <a:ea typeface="Tahoma"/>
              </a:rPr>
              <a:t>	Cao Huy </a:t>
            </a:r>
            <a:r>
              <a:rPr lang="en-US" sz="1800" b="1" strike="noStrike" spc="-1" err="1">
                <a:solidFill>
                  <a:srgbClr val="000000"/>
                </a:solidFill>
                <a:uFill>
                  <a:solidFill>
                    <a:srgbClr val="FFFFFF"/>
                  </a:solidFill>
                </a:uFill>
                <a:latin typeface="Time New Roman"/>
                <a:ea typeface="Tahoma"/>
              </a:rPr>
              <a:t>Nhật</a:t>
            </a:r>
            <a:endParaRPr lang="en-US" sz="1800" b="1" strike="noStrike" spc="-1">
              <a:solidFill>
                <a:srgbClr val="000000"/>
              </a:solidFill>
              <a:uFill>
                <a:solidFill>
                  <a:srgbClr val="FFFFFF"/>
                </a:solidFill>
              </a:uFill>
              <a:latin typeface="Time New Roman"/>
              <a:ea typeface="Tahoma"/>
            </a:endParaRPr>
          </a:p>
          <a:p>
            <a:pPr algn="just">
              <a:lnSpc>
                <a:spcPct val="100000"/>
              </a:lnSpc>
            </a:pPr>
            <a:r>
              <a:rPr lang="en-US" b="1" spc="-1">
                <a:solidFill>
                  <a:srgbClr val="000000"/>
                </a:solidFill>
                <a:uFill>
                  <a:solidFill>
                    <a:srgbClr val="FFFFFF"/>
                  </a:solidFill>
                </a:uFill>
                <a:latin typeface="Time New Roman"/>
                <a:ea typeface="Tahoma"/>
              </a:rPr>
              <a:t>	</a:t>
            </a:r>
            <a:r>
              <a:rPr lang="en-US" b="1" spc="-1" err="1">
                <a:solidFill>
                  <a:srgbClr val="000000"/>
                </a:solidFill>
                <a:uFill>
                  <a:solidFill>
                    <a:srgbClr val="FFFFFF"/>
                  </a:solidFill>
                </a:uFill>
                <a:latin typeface="Time New Roman"/>
                <a:ea typeface="Tahoma"/>
              </a:rPr>
              <a:t>Nguyễn</a:t>
            </a:r>
            <a:r>
              <a:rPr lang="en-US" b="1" spc="-1">
                <a:solidFill>
                  <a:srgbClr val="000000"/>
                </a:solidFill>
                <a:uFill>
                  <a:solidFill>
                    <a:srgbClr val="FFFFFF"/>
                  </a:solidFill>
                </a:uFill>
                <a:latin typeface="Time New Roman"/>
                <a:ea typeface="Tahoma"/>
              </a:rPr>
              <a:t> </a:t>
            </a:r>
            <a:r>
              <a:rPr lang="en-US" b="1" spc="-1" err="1">
                <a:solidFill>
                  <a:srgbClr val="000000"/>
                </a:solidFill>
                <a:uFill>
                  <a:solidFill>
                    <a:srgbClr val="FFFFFF"/>
                  </a:solidFill>
                </a:uFill>
                <a:latin typeface="Time New Roman"/>
                <a:ea typeface="Tahoma"/>
              </a:rPr>
              <a:t>Trường</a:t>
            </a:r>
            <a:r>
              <a:rPr lang="en-US" b="1" spc="-1">
                <a:solidFill>
                  <a:srgbClr val="000000"/>
                </a:solidFill>
                <a:uFill>
                  <a:solidFill>
                    <a:srgbClr val="FFFFFF"/>
                  </a:solidFill>
                </a:uFill>
                <a:latin typeface="Time New Roman"/>
                <a:ea typeface="Tahoma"/>
              </a:rPr>
              <a:t> </a:t>
            </a:r>
            <a:r>
              <a:rPr lang="en-US" b="1" spc="-1" err="1">
                <a:solidFill>
                  <a:srgbClr val="000000"/>
                </a:solidFill>
                <a:uFill>
                  <a:solidFill>
                    <a:srgbClr val="FFFFFF"/>
                  </a:solidFill>
                </a:uFill>
                <a:latin typeface="Time New Roman"/>
                <a:ea typeface="Tahoma"/>
              </a:rPr>
              <a:t>Sơn</a:t>
            </a:r>
            <a:endParaRPr lang="en-US" b="1" spc="-1">
              <a:solidFill>
                <a:srgbClr val="000000"/>
              </a:solidFill>
              <a:uFill>
                <a:solidFill>
                  <a:srgbClr val="FFFFFF"/>
                </a:solidFill>
              </a:uFill>
              <a:latin typeface="Time New Roman"/>
              <a:ea typeface="Tahoma"/>
            </a:endParaRPr>
          </a:p>
          <a:p>
            <a:pPr algn="just">
              <a:lnSpc>
                <a:spcPct val="100000"/>
              </a:lnSpc>
            </a:pPr>
            <a:r>
              <a:rPr lang="en-US" sz="1800" b="1" strike="noStrike" spc="-1">
                <a:solidFill>
                  <a:srgbClr val="000000"/>
                </a:solidFill>
                <a:uFill>
                  <a:solidFill>
                    <a:srgbClr val="FFFFFF"/>
                  </a:solidFill>
                </a:uFill>
                <a:latin typeface="Time New Roman"/>
                <a:ea typeface="Tahoma"/>
              </a:rPr>
              <a:t>	</a:t>
            </a:r>
            <a:r>
              <a:rPr lang="en-US" sz="1800" b="1" strike="noStrike" spc="-1" err="1">
                <a:solidFill>
                  <a:srgbClr val="000000"/>
                </a:solidFill>
                <a:uFill>
                  <a:solidFill>
                    <a:srgbClr val="FFFFFF"/>
                  </a:solidFill>
                </a:uFill>
                <a:latin typeface="Time New Roman"/>
                <a:ea typeface="Tahoma"/>
              </a:rPr>
              <a:t>Trần</a:t>
            </a:r>
            <a:r>
              <a:rPr lang="en-US" sz="1800" b="1" strike="noStrike" spc="-1">
                <a:solidFill>
                  <a:srgbClr val="000000"/>
                </a:solidFill>
                <a:uFill>
                  <a:solidFill>
                    <a:srgbClr val="FFFFFF"/>
                  </a:solidFill>
                </a:uFill>
                <a:latin typeface="Time New Roman"/>
                <a:ea typeface="Tahoma"/>
              </a:rPr>
              <a:t> </a:t>
            </a:r>
            <a:r>
              <a:rPr lang="en-US" sz="1800" b="1" strike="noStrike" spc="-1" err="1">
                <a:solidFill>
                  <a:srgbClr val="000000"/>
                </a:solidFill>
                <a:uFill>
                  <a:solidFill>
                    <a:srgbClr val="FFFFFF"/>
                  </a:solidFill>
                </a:uFill>
                <a:latin typeface="Time New Roman"/>
                <a:ea typeface="Tahoma"/>
              </a:rPr>
              <a:t>Chính</a:t>
            </a:r>
            <a:r>
              <a:rPr lang="en-US" sz="1800" b="1" strike="noStrike" spc="-1">
                <a:solidFill>
                  <a:srgbClr val="000000"/>
                </a:solidFill>
                <a:uFill>
                  <a:solidFill>
                    <a:srgbClr val="FFFFFF"/>
                  </a:solidFill>
                </a:uFill>
                <a:latin typeface="Time New Roman"/>
                <a:ea typeface="Tahoma"/>
              </a:rPr>
              <a:t> </a:t>
            </a:r>
            <a:r>
              <a:rPr lang="en-US" sz="1800" b="1" strike="noStrike" spc="-1" err="1">
                <a:solidFill>
                  <a:srgbClr val="000000"/>
                </a:solidFill>
                <a:uFill>
                  <a:solidFill>
                    <a:srgbClr val="FFFFFF"/>
                  </a:solidFill>
                </a:uFill>
                <a:latin typeface="Time New Roman"/>
                <a:ea typeface="Tahoma"/>
              </a:rPr>
              <a:t>Đoàn</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KẾT QUẢ</a:t>
            </a:r>
            <a:endParaRPr lang="en-US" sz="1400" b="0" strike="noStrike" spc="-1">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042ED278-568F-4077-04A4-B7F1D20A7275}"/>
              </a:ext>
            </a:extLst>
          </p:cNvPr>
          <p:cNvSpPr txBox="1"/>
          <p:nvPr/>
        </p:nvSpPr>
        <p:spPr>
          <a:xfrm>
            <a:off x="381000" y="1295400"/>
            <a:ext cx="5105400" cy="1015663"/>
          </a:xfrm>
          <a:prstGeom prst="rect">
            <a:avLst/>
          </a:prstGeom>
          <a:noFill/>
        </p:spPr>
        <p:txBody>
          <a:bodyPr wrap="square">
            <a:spAutoFit/>
          </a:bodyPr>
          <a:lstStyle/>
          <a:p>
            <a:pPr marL="342900" indent="-342900">
              <a:buFont typeface="Wingdings" panose="05000000000000000000" pitchFamily="2" charset="2"/>
              <a:buChar char="§"/>
            </a:pPr>
            <a:r>
              <a:rPr lang="en-US" sz="2000" b="1"/>
              <a:t>Bag of Visual Words</a:t>
            </a:r>
          </a:p>
          <a:p>
            <a:endParaRPr lang="en-US" sz="2000" b="1"/>
          </a:p>
          <a:p>
            <a:pPr marL="285750" indent="-285750">
              <a:buFont typeface="Wingdings" panose="05000000000000000000" pitchFamily="2" charset="2"/>
              <a:buChar char="Ø"/>
            </a:pPr>
            <a:r>
              <a:rPr lang="en-US" sz="1800" b="0" i="0">
                <a:solidFill>
                  <a:srgbClr val="000000"/>
                </a:solidFill>
                <a:effectLst/>
              </a:rPr>
              <a:t>Accuracy: </a:t>
            </a:r>
            <a:r>
              <a:rPr lang="en-US" sz="1800" b="1" i="0">
                <a:solidFill>
                  <a:srgbClr val="000000"/>
                </a:solidFill>
                <a:effectLst/>
              </a:rPr>
              <a:t>0.622</a:t>
            </a:r>
            <a:r>
              <a:rPr lang="en-US" sz="1800" b="0" i="0">
                <a:solidFill>
                  <a:srgbClr val="000000"/>
                </a:solidFill>
                <a:effectLst/>
              </a:rPr>
              <a:t> </a:t>
            </a:r>
            <a:endParaRPr lang="en-US" sz="2000" b="1"/>
          </a:p>
        </p:txBody>
      </p:sp>
      <p:pic>
        <p:nvPicPr>
          <p:cNvPr id="6146" name="Picture 2" descr="Graphical user interface, application&#10;&#10;Description automatically generated">
            <a:extLst>
              <a:ext uri="{FF2B5EF4-FFF2-40B4-BE49-F238E27FC236}">
                <a16:creationId xmlns:a16="http://schemas.microsoft.com/office/drawing/2014/main" id="{DE8713BB-ACAD-A68B-D44D-24D4BCAB4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59" y="2438400"/>
            <a:ext cx="3980681" cy="339814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picture containing text, mountain, sky, outdoor&#10;&#10;Description automatically generated">
            <a:extLst>
              <a:ext uri="{FF2B5EF4-FFF2-40B4-BE49-F238E27FC236}">
                <a16:creationId xmlns:a16="http://schemas.microsoft.com/office/drawing/2014/main" id="{81F4B39B-C25D-B64F-89B1-AAFF9EEC1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033747"/>
            <a:ext cx="1643230" cy="16112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 picture containing window, dark&#10;&#10;Description automatically generated">
            <a:extLst>
              <a:ext uri="{FF2B5EF4-FFF2-40B4-BE49-F238E27FC236}">
                <a16:creationId xmlns:a16="http://schemas.microsoft.com/office/drawing/2014/main" id="{D81CF2EC-3BEA-39CA-FA89-D1FEF4B73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764672"/>
            <a:ext cx="5344370" cy="30595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AE3279-8EF7-98DD-83CA-50E5CFBAE3F8}"/>
              </a:ext>
            </a:extLst>
          </p:cNvPr>
          <p:cNvSpPr txBox="1"/>
          <p:nvPr/>
        </p:nvSpPr>
        <p:spPr>
          <a:xfrm>
            <a:off x="5518586" y="1513302"/>
            <a:ext cx="697627" cy="369332"/>
          </a:xfrm>
          <a:prstGeom prst="rect">
            <a:avLst/>
          </a:prstGeom>
          <a:noFill/>
        </p:spPr>
        <p:txBody>
          <a:bodyPr wrap="none" rtlCol="0">
            <a:spAutoFit/>
          </a:bodyPr>
          <a:lstStyle/>
          <a:p>
            <a:r>
              <a:rPr lang="en-US"/>
              <a:t>Input</a:t>
            </a:r>
          </a:p>
        </p:txBody>
      </p:sp>
      <p:sp>
        <p:nvSpPr>
          <p:cNvPr id="9" name="TextBox 8">
            <a:extLst>
              <a:ext uri="{FF2B5EF4-FFF2-40B4-BE49-F238E27FC236}">
                <a16:creationId xmlns:a16="http://schemas.microsoft.com/office/drawing/2014/main" id="{2D6DC281-0AB4-D302-5396-DBE8E4A64BBC}"/>
              </a:ext>
            </a:extLst>
          </p:cNvPr>
          <p:cNvSpPr txBox="1"/>
          <p:nvPr/>
        </p:nvSpPr>
        <p:spPr>
          <a:xfrm>
            <a:off x="5486400" y="3763146"/>
            <a:ext cx="877163" cy="369332"/>
          </a:xfrm>
          <a:prstGeom prst="rect">
            <a:avLst/>
          </a:prstGeom>
          <a:noFill/>
        </p:spPr>
        <p:txBody>
          <a:bodyPr wrap="none" rtlCol="0">
            <a:spAutoFit/>
          </a:bodyPr>
          <a:lstStyle/>
          <a:p>
            <a:r>
              <a:rPr lang="en-US"/>
              <a:t>Output</a:t>
            </a: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8D5DA9CD-D1EA-0480-E406-E6D53A3E8C4D}"/>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KẾT QUẢ</a:t>
            </a:r>
            <a:endParaRPr lang="en-US" sz="14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3AAA52A7-22A8-AF60-5976-A31ADEFD31BE}"/>
              </a:ext>
            </a:extLst>
          </p:cNvPr>
          <p:cNvSpPr txBox="1"/>
          <p:nvPr/>
        </p:nvSpPr>
        <p:spPr>
          <a:xfrm>
            <a:off x="381000" y="1295400"/>
            <a:ext cx="5105400" cy="707886"/>
          </a:xfrm>
          <a:prstGeom prst="rect">
            <a:avLst/>
          </a:prstGeom>
          <a:noFill/>
        </p:spPr>
        <p:txBody>
          <a:bodyPr wrap="square">
            <a:spAutoFit/>
          </a:bodyPr>
          <a:lstStyle/>
          <a:p>
            <a:pPr marL="342900" indent="-342900">
              <a:buFont typeface="Wingdings" panose="05000000000000000000" pitchFamily="2" charset="2"/>
              <a:buChar char="§"/>
            </a:pPr>
            <a:r>
              <a:rPr lang="en-US" sz="2000" b="1"/>
              <a:t>ResNet-18</a:t>
            </a:r>
          </a:p>
          <a:p>
            <a:endParaRPr lang="en-US" sz="2000" b="1"/>
          </a:p>
        </p:txBody>
      </p:sp>
      <p:pic>
        <p:nvPicPr>
          <p:cNvPr id="8194" name="Picture 2" descr="Graphical user interface&#10;&#10;Description automatically generated with medium confidence">
            <a:extLst>
              <a:ext uri="{FF2B5EF4-FFF2-40B4-BE49-F238E27FC236}">
                <a16:creationId xmlns:a16="http://schemas.microsoft.com/office/drawing/2014/main" id="{1F7FEE9A-3A91-1DBE-CFEF-937CF4041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22303"/>
            <a:ext cx="3885838"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raphical user interface, application&#10;&#10;Description automatically generated">
            <a:extLst>
              <a:ext uri="{FF2B5EF4-FFF2-40B4-BE49-F238E27FC236}">
                <a16:creationId xmlns:a16="http://schemas.microsoft.com/office/drawing/2014/main" id="{C6946416-CADE-7D4A-2984-B9E4E737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670" y="2819400"/>
            <a:ext cx="4005263" cy="305968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Graphical user interface&#10;&#10;Description automatically generated with medium confidence">
            <a:extLst>
              <a:ext uri="{FF2B5EF4-FFF2-40B4-BE49-F238E27FC236}">
                <a16:creationId xmlns:a16="http://schemas.microsoft.com/office/drawing/2014/main" id="{8A2B6AD7-E158-B12B-D23C-C7085FBF5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2819400"/>
            <a:ext cx="3810000" cy="30341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1EE7EE-9D26-D8F2-5886-5ED1D29E0611}"/>
              </a:ext>
            </a:extLst>
          </p:cNvPr>
          <p:cNvSpPr txBox="1"/>
          <p:nvPr/>
        </p:nvSpPr>
        <p:spPr>
          <a:xfrm>
            <a:off x="1143000" y="2045194"/>
            <a:ext cx="3348366" cy="369332"/>
          </a:xfrm>
          <a:prstGeom prst="rect">
            <a:avLst/>
          </a:prstGeom>
          <a:noFill/>
        </p:spPr>
        <p:txBody>
          <a:bodyPr wrap="square">
            <a:spAutoFit/>
          </a:bodyPr>
          <a:lstStyle/>
          <a:p>
            <a:r>
              <a:rPr lang="en-US" sz="1800" b="1" i="0">
                <a:solidFill>
                  <a:srgbClr val="000000"/>
                </a:solidFill>
                <a:effectLst/>
              </a:rPr>
              <a:t>Train from Scratch (76.19%)</a:t>
            </a:r>
            <a:r>
              <a:rPr lang="en-US" sz="1800" b="0" i="0">
                <a:solidFill>
                  <a:srgbClr val="000000"/>
                </a:solidFill>
                <a:effectLst/>
              </a:rPr>
              <a:t> </a:t>
            </a:r>
            <a:endParaRPr lang="en-US"/>
          </a:p>
        </p:txBody>
      </p:sp>
      <p:sp>
        <p:nvSpPr>
          <p:cNvPr id="11" name="TextBox 10">
            <a:extLst>
              <a:ext uri="{FF2B5EF4-FFF2-40B4-BE49-F238E27FC236}">
                <a16:creationId xmlns:a16="http://schemas.microsoft.com/office/drawing/2014/main" id="{C9269552-D02C-46B6-8B7E-F7BEDBA2D43C}"/>
              </a:ext>
            </a:extLst>
          </p:cNvPr>
          <p:cNvSpPr txBox="1"/>
          <p:nvPr/>
        </p:nvSpPr>
        <p:spPr>
          <a:xfrm>
            <a:off x="5033634" y="2038828"/>
            <a:ext cx="3348366" cy="369332"/>
          </a:xfrm>
          <a:prstGeom prst="rect">
            <a:avLst/>
          </a:prstGeom>
          <a:noFill/>
        </p:spPr>
        <p:txBody>
          <a:bodyPr wrap="square">
            <a:spAutoFit/>
          </a:bodyPr>
          <a:lstStyle/>
          <a:p>
            <a:r>
              <a:rPr lang="en-US" sz="1800" b="1" i="0">
                <a:solidFill>
                  <a:srgbClr val="000000"/>
                </a:solidFill>
                <a:effectLst/>
              </a:rPr>
              <a:t>Feature Extraction (85.71%)</a:t>
            </a:r>
            <a:r>
              <a:rPr lang="en-US" sz="1800" b="0" i="0">
                <a:solidFill>
                  <a:srgbClr val="000000"/>
                </a:solidFill>
                <a:effectLst/>
              </a:rPr>
              <a:t> </a:t>
            </a:r>
            <a:endParaRPr lang="en-US"/>
          </a:p>
        </p:txBody>
      </p:sp>
      <p:sp>
        <p:nvSpPr>
          <p:cNvPr id="12" name="TextBox 11">
            <a:extLst>
              <a:ext uri="{FF2B5EF4-FFF2-40B4-BE49-F238E27FC236}">
                <a16:creationId xmlns:a16="http://schemas.microsoft.com/office/drawing/2014/main" id="{FDE035D4-AF37-A134-818F-9D93787595D4}"/>
              </a:ext>
            </a:extLst>
          </p:cNvPr>
          <p:cNvSpPr txBox="1"/>
          <p:nvPr/>
        </p:nvSpPr>
        <p:spPr>
          <a:xfrm>
            <a:off x="8763000" y="2055149"/>
            <a:ext cx="3348366" cy="369332"/>
          </a:xfrm>
          <a:prstGeom prst="rect">
            <a:avLst/>
          </a:prstGeom>
          <a:noFill/>
        </p:spPr>
        <p:txBody>
          <a:bodyPr wrap="square">
            <a:spAutoFit/>
          </a:bodyPr>
          <a:lstStyle/>
          <a:p>
            <a:pPr algn="ctr"/>
            <a:r>
              <a:rPr lang="en-US" sz="1800" b="1" i="0">
                <a:solidFill>
                  <a:srgbClr val="000000"/>
                </a:solidFill>
                <a:effectLst/>
              </a:rPr>
              <a:t>Finetune (92.86%)</a:t>
            </a:r>
            <a:r>
              <a:rPr lang="en-US" sz="1800" b="0" i="0">
                <a:solidFill>
                  <a:srgbClr val="000000"/>
                </a:solidFill>
                <a:effectLst/>
              </a:rPr>
              <a:t> </a:t>
            </a:r>
            <a:endParaRPr lang="en-US"/>
          </a:p>
        </p:txBody>
      </p:sp>
    </p:spTree>
    <p:extLst>
      <p:ext uri="{BB962C8B-B14F-4D97-AF65-F5344CB8AC3E}">
        <p14:creationId xmlns:p14="http://schemas.microsoft.com/office/powerpoint/2010/main" val="305225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82D469D2-CF18-C190-7146-36E8BB42C8F2}"/>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KẾT QUẢ</a:t>
            </a:r>
            <a:endParaRPr lang="en-US" sz="1400" b="0" strike="noStrike" spc="-1">
              <a:solidFill>
                <a:srgbClr val="000000"/>
              </a:solidFill>
              <a:uFill>
                <a:solidFill>
                  <a:srgbClr val="FFFFFF"/>
                </a:solidFill>
              </a:uFill>
              <a:latin typeface="Arial"/>
            </a:endParaRPr>
          </a:p>
        </p:txBody>
      </p:sp>
      <p:pic>
        <p:nvPicPr>
          <p:cNvPr id="9218" name="Picture 2" descr="Open photo">
            <a:extLst>
              <a:ext uri="{FF2B5EF4-FFF2-40B4-BE49-F238E27FC236}">
                <a16:creationId xmlns:a16="http://schemas.microsoft.com/office/drawing/2014/main" id="{60D2FA38-D16F-9439-DD65-A79FE75F2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085235"/>
            <a:ext cx="31432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Open photo">
            <a:extLst>
              <a:ext uri="{FF2B5EF4-FFF2-40B4-BE49-F238E27FC236}">
                <a16:creationId xmlns:a16="http://schemas.microsoft.com/office/drawing/2014/main" id="{E06A3E18-64B6-DD9D-A7DA-9AE743896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12192000" cy="109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4160AE-EBBB-C302-CCF5-0964A244D3AE}"/>
              </a:ext>
            </a:extLst>
          </p:cNvPr>
          <p:cNvSpPr txBox="1"/>
          <p:nvPr/>
        </p:nvSpPr>
        <p:spPr>
          <a:xfrm>
            <a:off x="3352800" y="2025779"/>
            <a:ext cx="697627" cy="369332"/>
          </a:xfrm>
          <a:prstGeom prst="rect">
            <a:avLst/>
          </a:prstGeom>
          <a:noFill/>
        </p:spPr>
        <p:txBody>
          <a:bodyPr wrap="none" rtlCol="0">
            <a:spAutoFit/>
          </a:bodyPr>
          <a:lstStyle/>
          <a:p>
            <a:r>
              <a:rPr lang="en-US"/>
              <a:t>Input</a:t>
            </a:r>
          </a:p>
        </p:txBody>
      </p:sp>
      <p:sp>
        <p:nvSpPr>
          <p:cNvPr id="8" name="TextBox 7">
            <a:extLst>
              <a:ext uri="{FF2B5EF4-FFF2-40B4-BE49-F238E27FC236}">
                <a16:creationId xmlns:a16="http://schemas.microsoft.com/office/drawing/2014/main" id="{DF5F5AC3-9E6D-D00E-3D0E-20EFE8F20164}"/>
              </a:ext>
            </a:extLst>
          </p:cNvPr>
          <p:cNvSpPr txBox="1"/>
          <p:nvPr/>
        </p:nvSpPr>
        <p:spPr>
          <a:xfrm>
            <a:off x="2133600" y="3810000"/>
            <a:ext cx="877163" cy="369332"/>
          </a:xfrm>
          <a:prstGeom prst="rect">
            <a:avLst/>
          </a:prstGeom>
          <a:noFill/>
        </p:spPr>
        <p:txBody>
          <a:bodyPr wrap="none" rtlCol="0">
            <a:spAutoFit/>
          </a:bodyPr>
          <a:lstStyle/>
          <a:p>
            <a:r>
              <a:rPr lang="en-US"/>
              <a:t>Output</a:t>
            </a:r>
          </a:p>
        </p:txBody>
      </p:sp>
    </p:spTree>
    <p:extLst>
      <p:ext uri="{BB962C8B-B14F-4D97-AF65-F5344CB8AC3E}">
        <p14:creationId xmlns:p14="http://schemas.microsoft.com/office/powerpoint/2010/main" val="149799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28040A9D-3A53-51B8-5C3D-E1B1C789E4E8}"/>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KẾT LUẬN</a:t>
            </a:r>
            <a:endParaRPr lang="en-US" sz="1400" b="0" strike="noStrike" spc="-1">
              <a:solidFill>
                <a:srgbClr val="000000"/>
              </a:solidFill>
              <a:uFill>
                <a:solidFill>
                  <a:srgbClr val="FFFFFF"/>
                </a:solidFill>
              </a:uFill>
              <a:latin typeface="Arial"/>
            </a:endParaRPr>
          </a:p>
        </p:txBody>
      </p:sp>
      <p:sp>
        <p:nvSpPr>
          <p:cNvPr id="6" name="TextBox 5">
            <a:extLst>
              <a:ext uri="{FF2B5EF4-FFF2-40B4-BE49-F238E27FC236}">
                <a16:creationId xmlns:a16="http://schemas.microsoft.com/office/drawing/2014/main" id="{3E438A3A-EC32-3B72-E348-9B2226722390}"/>
              </a:ext>
            </a:extLst>
          </p:cNvPr>
          <p:cNvSpPr txBox="1"/>
          <p:nvPr/>
        </p:nvSpPr>
        <p:spPr>
          <a:xfrm>
            <a:off x="609600" y="1143000"/>
            <a:ext cx="11201400" cy="470385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b="1" i="0">
                <a:solidFill>
                  <a:srgbClr val="000000"/>
                </a:solidFill>
                <a:effectLst/>
              </a:rPr>
              <a:t>Kết luận</a:t>
            </a:r>
          </a:p>
          <a:p>
            <a:pPr marL="285750" indent="-285750" algn="just">
              <a:lnSpc>
                <a:spcPct val="150000"/>
              </a:lnSpc>
              <a:buFont typeface="Wingdings" panose="05000000000000000000" pitchFamily="2" charset="2"/>
              <a:buChar char="Ø"/>
            </a:pPr>
            <a:r>
              <a:rPr lang="en-US" sz="1800" b="0" i="0">
                <a:solidFill>
                  <a:srgbClr val="000000"/>
                </a:solidFill>
                <a:effectLst/>
              </a:rPr>
              <a:t>T</a:t>
            </a:r>
            <a:r>
              <a:rPr lang="vi-VN" sz="1800" b="0" i="0">
                <a:solidFill>
                  <a:srgbClr val="000000"/>
                </a:solidFill>
                <a:effectLst/>
              </a:rPr>
              <a:t>hực hiện 4 phương pháp sử dụng học máy trong bài toán phân loại hình ảnh là: Bag of Visual Words (Hand-carfted feature), sử dụng model Deep Learning (Train from Scratch), Feature Extraction (Transfer Learning), Finetune (Transfer Learning). Độ chính xác đạt được tương ứng là </a:t>
            </a:r>
            <a:r>
              <a:rPr lang="vi-VN" sz="1800" b="1" i="0">
                <a:solidFill>
                  <a:srgbClr val="000000"/>
                </a:solidFill>
                <a:effectLst/>
              </a:rPr>
              <a:t>62.2%</a:t>
            </a:r>
            <a:r>
              <a:rPr lang="vi-VN" sz="1800" b="0" i="0">
                <a:solidFill>
                  <a:srgbClr val="000000"/>
                </a:solidFill>
                <a:effectLst/>
              </a:rPr>
              <a:t>, </a:t>
            </a:r>
            <a:r>
              <a:rPr lang="vi-VN" sz="1800" b="1" i="0">
                <a:solidFill>
                  <a:srgbClr val="000000"/>
                </a:solidFill>
                <a:effectLst/>
              </a:rPr>
              <a:t>76.19%</a:t>
            </a:r>
            <a:r>
              <a:rPr lang="vi-VN" sz="1800" b="0" i="0">
                <a:solidFill>
                  <a:srgbClr val="000000"/>
                </a:solidFill>
                <a:effectLst/>
              </a:rPr>
              <a:t>, </a:t>
            </a:r>
            <a:r>
              <a:rPr lang="vi-VN" sz="1800" b="1" i="0">
                <a:solidFill>
                  <a:srgbClr val="000000"/>
                </a:solidFill>
                <a:effectLst/>
              </a:rPr>
              <a:t>85.71%</a:t>
            </a:r>
            <a:r>
              <a:rPr lang="vi-VN" sz="1800" b="0" i="0">
                <a:solidFill>
                  <a:srgbClr val="000000"/>
                </a:solidFill>
                <a:effectLst/>
              </a:rPr>
              <a:t> và </a:t>
            </a:r>
            <a:r>
              <a:rPr lang="vi-VN" sz="1800" b="1" i="0">
                <a:solidFill>
                  <a:srgbClr val="000000"/>
                </a:solidFill>
                <a:effectLst/>
              </a:rPr>
              <a:t>92.86%</a:t>
            </a:r>
            <a:r>
              <a:rPr lang="vi-VN" sz="1800" b="0" i="0">
                <a:solidFill>
                  <a:srgbClr val="000000"/>
                </a:solidFill>
                <a:effectLst/>
              </a:rPr>
              <a:t>.</a:t>
            </a:r>
            <a:endParaRPr lang="en-US" sz="1800" b="0" i="0">
              <a:solidFill>
                <a:srgbClr val="000000"/>
              </a:solidFill>
              <a:effectLst/>
            </a:endParaRPr>
          </a:p>
          <a:p>
            <a:pPr marL="285750" indent="-285750" algn="just">
              <a:lnSpc>
                <a:spcPct val="150000"/>
              </a:lnSpc>
              <a:buFont typeface="Wingdings" panose="05000000000000000000" pitchFamily="2" charset="2"/>
              <a:buChar char="Ø"/>
            </a:pPr>
            <a:r>
              <a:rPr lang="en-US">
                <a:solidFill>
                  <a:srgbClr val="000000"/>
                </a:solidFill>
              </a:rPr>
              <a:t>N</a:t>
            </a:r>
            <a:r>
              <a:rPr lang="vi-VN" sz="1800" b="0" i="0">
                <a:solidFill>
                  <a:srgbClr val="000000"/>
                </a:solidFill>
                <a:effectLst/>
              </a:rPr>
              <a:t>hững class có đặc trưng khá riêng biệt và rõ ràng (như </a:t>
            </a:r>
            <a:r>
              <a:rPr lang="vi-VN" sz="1800" b="1" i="0">
                <a:solidFill>
                  <a:srgbClr val="000000"/>
                </a:solidFill>
                <a:effectLst/>
              </a:rPr>
              <a:t>green</a:t>
            </a:r>
            <a:r>
              <a:rPr lang="vi-VN" sz="1800" b="0" i="0">
                <a:solidFill>
                  <a:srgbClr val="000000"/>
                </a:solidFill>
                <a:effectLst/>
              </a:rPr>
              <a:t>, </a:t>
            </a:r>
            <a:r>
              <a:rPr lang="vi-VN" sz="1800" b="1" i="0">
                <a:solidFill>
                  <a:srgbClr val="000000"/>
                </a:solidFill>
                <a:effectLst/>
              </a:rPr>
              <a:t>face</a:t>
            </a:r>
            <a:r>
              <a:rPr lang="vi-VN" sz="1800" b="0" i="0">
                <a:solidFill>
                  <a:srgbClr val="000000"/>
                </a:solidFill>
                <a:effectLst/>
              </a:rPr>
              <a:t>, </a:t>
            </a:r>
            <a:r>
              <a:rPr lang="vi-VN" sz="1800" b="1" i="0">
                <a:solidFill>
                  <a:srgbClr val="000000"/>
                </a:solidFill>
                <a:effectLst/>
              </a:rPr>
              <a:t>sea</a:t>
            </a:r>
            <a:r>
              <a:rPr lang="vi-VN" sz="1800" b="0" i="0">
                <a:solidFill>
                  <a:srgbClr val="000000"/>
                </a:solidFill>
                <a:effectLst/>
              </a:rPr>
              <a:t>) cả 4 phương pháp đều đạt được kết quả rất tốt (đặc biệt có thể lên đến 100% với Deep Learning) trong khi đó 2 class </a:t>
            </a:r>
            <a:r>
              <a:rPr lang="vi-VN" sz="1800" b="1" i="0">
                <a:solidFill>
                  <a:srgbClr val="000000"/>
                </a:solidFill>
                <a:effectLst/>
              </a:rPr>
              <a:t>house_indoor</a:t>
            </a:r>
            <a:r>
              <a:rPr lang="vi-VN" sz="1800" b="0" i="0">
                <a:solidFill>
                  <a:srgbClr val="000000"/>
                </a:solidFill>
                <a:effectLst/>
              </a:rPr>
              <a:t> và </a:t>
            </a:r>
            <a:r>
              <a:rPr lang="vi-VN" sz="1800" b="1" i="0">
                <a:solidFill>
                  <a:srgbClr val="000000"/>
                </a:solidFill>
                <a:effectLst/>
              </a:rPr>
              <a:t>office</a:t>
            </a:r>
            <a:r>
              <a:rPr lang="vi-VN" sz="1800" b="0" i="0">
                <a:solidFill>
                  <a:srgbClr val="000000"/>
                </a:solidFill>
                <a:effectLst/>
              </a:rPr>
              <a:t> có tỷ lệ sai khá cao. Việc này có thể lý giải do đặc trưng của 2 class này khá giống nhau. </a:t>
            </a:r>
            <a:endParaRPr lang="en-US" sz="1800" b="0" i="0">
              <a:solidFill>
                <a:srgbClr val="000000"/>
              </a:solidFill>
              <a:effectLst/>
            </a:endParaRPr>
          </a:p>
          <a:p>
            <a:pPr marL="285750" indent="-285750" algn="just">
              <a:lnSpc>
                <a:spcPct val="150000"/>
              </a:lnSpc>
              <a:buFont typeface="Wingdings" panose="05000000000000000000" pitchFamily="2" charset="2"/>
              <a:buChar char="§"/>
            </a:pPr>
            <a:r>
              <a:rPr lang="en-US" sz="2000" b="1">
                <a:solidFill>
                  <a:srgbClr val="000000"/>
                </a:solidFill>
              </a:rPr>
              <a:t>Hướng phát triển tương lai</a:t>
            </a:r>
          </a:p>
          <a:p>
            <a:pPr marL="285750" indent="-285750" algn="just">
              <a:lnSpc>
                <a:spcPct val="150000"/>
              </a:lnSpc>
              <a:buFont typeface="Wingdings" panose="05000000000000000000" pitchFamily="2" charset="2"/>
              <a:buChar char="Ø"/>
            </a:pPr>
            <a:r>
              <a:rPr lang="en-US">
                <a:solidFill>
                  <a:srgbClr val="000000"/>
                </a:solidFill>
              </a:rPr>
              <a:t>S</a:t>
            </a:r>
            <a:r>
              <a:rPr lang="vi-VN" b="0" i="0">
                <a:solidFill>
                  <a:srgbClr val="000000"/>
                </a:solidFill>
                <a:effectLst/>
              </a:rPr>
              <a:t>ử dụng các phương pháp augmentation với dữ liệu</a:t>
            </a:r>
            <a:endParaRPr lang="en-US" b="0" i="0">
              <a:solidFill>
                <a:srgbClr val="000000"/>
              </a:solidFill>
              <a:effectLst/>
            </a:endParaRPr>
          </a:p>
          <a:p>
            <a:pPr marL="285750" indent="-285750" algn="just">
              <a:lnSpc>
                <a:spcPct val="150000"/>
              </a:lnSpc>
              <a:buFont typeface="Wingdings" panose="05000000000000000000" pitchFamily="2" charset="2"/>
              <a:buChar char="Ø"/>
            </a:pPr>
            <a:r>
              <a:rPr lang="en-US">
                <a:solidFill>
                  <a:srgbClr val="000000"/>
                </a:solidFill>
              </a:rPr>
              <a:t>T</a:t>
            </a:r>
            <a:r>
              <a:rPr lang="en-US" b="0" i="0">
                <a:solidFill>
                  <a:srgbClr val="000000"/>
                </a:solidFill>
                <a:effectLst/>
              </a:rPr>
              <a:t>hử nghiệm với các model khác</a:t>
            </a:r>
            <a:endParaRPr lang="en-US"/>
          </a:p>
        </p:txBody>
      </p:sp>
    </p:spTree>
    <p:extLst>
      <p:ext uri="{BB962C8B-B14F-4D97-AF65-F5344CB8AC3E}">
        <p14:creationId xmlns:p14="http://schemas.microsoft.com/office/powerpoint/2010/main" val="89481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1043640" y="1973160"/>
            <a:ext cx="10362960" cy="1361880"/>
          </a:xfrm>
          <a:prstGeom prst="rect">
            <a:avLst/>
          </a:prstGeom>
          <a:noFill/>
          <a:ln>
            <a:noFill/>
          </a:ln>
        </p:spPr>
        <p:txBody>
          <a:bodyPr lIns="0" rIns="0"/>
          <a:lstStyle/>
          <a:p>
            <a:pPr>
              <a:lnSpc>
                <a:spcPct val="100000"/>
              </a:lnSpc>
            </a:pPr>
            <a:r>
              <a:rPr lang="en-US" sz="4000" b="1" strike="noStrike" cap="all" spc="-1">
                <a:solidFill>
                  <a:srgbClr val="0099CC"/>
                </a:solidFill>
                <a:uFill>
                  <a:solidFill>
                    <a:srgbClr val="FFFFFF"/>
                  </a:solidFill>
                </a:uFill>
                <a:latin typeface="Tahoma"/>
                <a:ea typeface="ＭＳ Ｐゴシック"/>
              </a:rPr>
              <a:t>Thank you for your attention!</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94414E61-1144-D2C2-CB91-69A67F26BAB4}"/>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Outline</a:t>
            </a:r>
            <a:endParaRPr lang="en-US" sz="1400" b="0" strike="noStrike" spc="-1">
              <a:solidFill>
                <a:srgbClr val="000000"/>
              </a:solidFill>
              <a:uFill>
                <a:solidFill>
                  <a:srgbClr val="FFFFFF"/>
                </a:solidFill>
              </a:uFill>
              <a:latin typeface="Arial"/>
            </a:endParaRPr>
          </a:p>
        </p:txBody>
      </p:sp>
      <p:sp>
        <p:nvSpPr>
          <p:cNvPr id="5" name="TextShape 2">
            <a:extLst>
              <a:ext uri="{FF2B5EF4-FFF2-40B4-BE49-F238E27FC236}">
                <a16:creationId xmlns:a16="http://schemas.microsoft.com/office/drawing/2014/main" id="{B84B1FCB-CF09-9B69-5CAE-8095BB783386}"/>
              </a:ext>
            </a:extLst>
          </p:cNvPr>
          <p:cNvSpPr txBox="1"/>
          <p:nvPr/>
        </p:nvSpPr>
        <p:spPr>
          <a:xfrm>
            <a:off x="1066800" y="1295400"/>
            <a:ext cx="8517600" cy="4040280"/>
          </a:xfrm>
          <a:prstGeom prst="rect">
            <a:avLst/>
          </a:prstGeom>
          <a:noFill/>
          <a:ln>
            <a:noFill/>
          </a:ln>
        </p:spPr>
        <p:txBody>
          <a:bodyPr tIns="91440" bIns="91440"/>
          <a:lstStyle/>
          <a:p>
            <a:pPr marL="286110" indent="-285750" algn="just">
              <a:lnSpc>
                <a:spcPct val="200000"/>
              </a:lnSpc>
              <a:buClr>
                <a:srgbClr val="000000"/>
              </a:buClr>
              <a:buFont typeface="Wingdings" panose="05000000000000000000" pitchFamily="2" charset="2"/>
              <a:buChar char="q"/>
            </a:pPr>
            <a:r>
              <a:rPr lang="en-US" sz="3200" b="0" strike="noStrike" spc="-1" err="1">
                <a:solidFill>
                  <a:srgbClr val="000000"/>
                </a:solidFill>
                <a:uFill>
                  <a:solidFill>
                    <a:srgbClr val="FFFFFF"/>
                  </a:solidFill>
                </a:uFill>
              </a:rPr>
              <a:t>Giới</a:t>
            </a:r>
            <a:r>
              <a:rPr lang="en-US" sz="3200" b="0" strike="noStrike" spc="-1">
                <a:solidFill>
                  <a:srgbClr val="000000"/>
                </a:solidFill>
                <a:uFill>
                  <a:solidFill>
                    <a:srgbClr val="FFFFFF"/>
                  </a:solidFill>
                </a:uFill>
              </a:rPr>
              <a:t> </a:t>
            </a:r>
            <a:r>
              <a:rPr lang="en-US" sz="3200" b="0" strike="noStrike" spc="-1" err="1">
                <a:solidFill>
                  <a:srgbClr val="000000"/>
                </a:solidFill>
                <a:uFill>
                  <a:solidFill>
                    <a:srgbClr val="FFFFFF"/>
                  </a:solidFill>
                </a:uFill>
              </a:rPr>
              <a:t>thiệu</a:t>
            </a:r>
            <a:endParaRPr lang="en-US" sz="3200" b="0" strike="noStrike" spc="-1">
              <a:solidFill>
                <a:srgbClr val="000000"/>
              </a:solidFill>
              <a:uFill>
                <a:solidFill>
                  <a:srgbClr val="FFFFFF"/>
                </a:solidFill>
              </a:uFill>
            </a:endParaRPr>
          </a:p>
          <a:p>
            <a:pPr marL="286110" indent="-285750" algn="just">
              <a:lnSpc>
                <a:spcPct val="200000"/>
              </a:lnSpc>
              <a:buClr>
                <a:srgbClr val="000000"/>
              </a:buClr>
              <a:buFont typeface="Wingdings" panose="05000000000000000000" pitchFamily="2" charset="2"/>
              <a:buChar char="q"/>
            </a:pPr>
            <a:r>
              <a:rPr lang="en-US" sz="3200" b="0" strike="noStrike" spc="-1" err="1">
                <a:solidFill>
                  <a:srgbClr val="000000"/>
                </a:solidFill>
                <a:uFill>
                  <a:solidFill>
                    <a:srgbClr val="FFFFFF"/>
                  </a:solidFill>
                </a:uFill>
              </a:rPr>
              <a:t>Phương</a:t>
            </a:r>
            <a:r>
              <a:rPr lang="en-US" sz="3200" b="0" strike="noStrike" spc="-1">
                <a:solidFill>
                  <a:srgbClr val="000000"/>
                </a:solidFill>
                <a:uFill>
                  <a:solidFill>
                    <a:srgbClr val="FFFFFF"/>
                  </a:solidFill>
                </a:uFill>
              </a:rPr>
              <a:t> </a:t>
            </a:r>
            <a:r>
              <a:rPr lang="en-US" sz="3200" b="0" strike="noStrike" spc="-1" err="1">
                <a:solidFill>
                  <a:srgbClr val="000000"/>
                </a:solidFill>
                <a:uFill>
                  <a:solidFill>
                    <a:srgbClr val="FFFFFF"/>
                  </a:solidFill>
                </a:uFill>
              </a:rPr>
              <a:t>pháp</a:t>
            </a:r>
            <a:endParaRPr lang="en-US" sz="3200" b="0" strike="noStrike" spc="-1">
              <a:solidFill>
                <a:srgbClr val="000000"/>
              </a:solidFill>
              <a:uFill>
                <a:solidFill>
                  <a:srgbClr val="FFFFFF"/>
                </a:solidFill>
              </a:uFill>
            </a:endParaRPr>
          </a:p>
          <a:p>
            <a:pPr marL="286110" indent="-285750" algn="just">
              <a:lnSpc>
                <a:spcPct val="200000"/>
              </a:lnSpc>
              <a:buClr>
                <a:srgbClr val="000000"/>
              </a:buClr>
              <a:buFont typeface="Wingdings" panose="05000000000000000000" pitchFamily="2" charset="2"/>
              <a:buChar char="q"/>
            </a:pPr>
            <a:r>
              <a:rPr lang="en-US" sz="3200" spc="-1" err="1">
                <a:solidFill>
                  <a:srgbClr val="000000"/>
                </a:solidFill>
                <a:uFill>
                  <a:solidFill>
                    <a:srgbClr val="FFFFFF"/>
                  </a:solidFill>
                </a:uFill>
              </a:rPr>
              <a:t>Kết</a:t>
            </a:r>
            <a:r>
              <a:rPr lang="en-US" sz="3200" spc="-1">
                <a:solidFill>
                  <a:srgbClr val="000000"/>
                </a:solidFill>
                <a:uFill>
                  <a:solidFill>
                    <a:srgbClr val="FFFFFF"/>
                  </a:solidFill>
                </a:uFill>
              </a:rPr>
              <a:t> quả</a:t>
            </a:r>
          </a:p>
          <a:p>
            <a:pPr marL="286110" indent="-285750" algn="just">
              <a:lnSpc>
                <a:spcPct val="200000"/>
              </a:lnSpc>
              <a:buClr>
                <a:srgbClr val="000000"/>
              </a:buClr>
              <a:buFont typeface="Wingdings" panose="05000000000000000000" pitchFamily="2" charset="2"/>
              <a:buChar char="q"/>
            </a:pPr>
            <a:r>
              <a:rPr lang="en-US" sz="3200" b="0" strike="noStrike" spc="-1">
                <a:solidFill>
                  <a:srgbClr val="000000"/>
                </a:solidFill>
                <a:uFill>
                  <a:solidFill>
                    <a:srgbClr val="FFFFFF"/>
                  </a:solidFill>
                </a:uFill>
              </a:rPr>
              <a:t>Kết luận</a:t>
            </a:r>
          </a:p>
        </p:txBody>
      </p:sp>
    </p:spTree>
    <p:extLst>
      <p:ext uri="{BB962C8B-B14F-4D97-AF65-F5344CB8AC3E}">
        <p14:creationId xmlns:p14="http://schemas.microsoft.com/office/powerpoint/2010/main" val="334903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GIỚI THIỆU</a:t>
            </a:r>
            <a:endParaRPr lang="en-US" sz="1400" b="0" strike="noStrike" spc="-1">
              <a:solidFill>
                <a:srgbClr val="000000"/>
              </a:solidFill>
              <a:uFill>
                <a:solidFill>
                  <a:srgbClr val="FFFFFF"/>
                </a:solidFill>
              </a:uFill>
              <a:latin typeface="Arial"/>
            </a:endParaRPr>
          </a:p>
        </p:txBody>
      </p:sp>
      <p:sp>
        <p:nvSpPr>
          <p:cNvPr id="139" name="TextShape 2"/>
          <p:cNvSpPr txBox="1"/>
          <p:nvPr/>
        </p:nvSpPr>
        <p:spPr>
          <a:xfrm>
            <a:off x="685800" y="1219200"/>
            <a:ext cx="5562600" cy="4040280"/>
          </a:xfrm>
          <a:prstGeom prst="rect">
            <a:avLst/>
          </a:prstGeom>
          <a:noFill/>
          <a:ln>
            <a:noFill/>
          </a:ln>
        </p:spPr>
        <p:txBody>
          <a:bodyPr tIns="91440" bIns="91440"/>
          <a:lstStyle/>
          <a:p>
            <a:pPr marL="343080" indent="-342720" algn="just">
              <a:lnSpc>
                <a:spcPct val="100000"/>
              </a:lnSpc>
              <a:buClr>
                <a:srgbClr val="000000"/>
              </a:buClr>
              <a:buFont typeface="Times"/>
              <a:buChar char="•"/>
            </a:pPr>
            <a:r>
              <a:rPr lang="en-US"/>
              <a:t>S</a:t>
            </a:r>
            <a:r>
              <a:rPr lang="vi-VN"/>
              <a:t>ự phát triển của Internet of Things (IoTs) và trí tuệ nhận tạo (AI – Artificial Inteligence), chúng ta đang có một khối lượng dữ liệu khổng lồ</a:t>
            </a:r>
            <a:r>
              <a:rPr lang="en-US"/>
              <a:t>.</a:t>
            </a:r>
          </a:p>
          <a:p>
            <a:pPr marL="343080" indent="-342720" algn="just">
              <a:lnSpc>
                <a:spcPct val="100000"/>
              </a:lnSpc>
              <a:buClr>
                <a:srgbClr val="000000"/>
              </a:buClr>
              <a:buFont typeface="Times"/>
              <a:buChar char="•"/>
            </a:pPr>
            <a:r>
              <a:rPr lang="vi-VN"/>
              <a:t>Dữ liệu được sinh ra với nhiều dạng khác nhau, từ dữ liệu về giọng nói, văn bản, hình ảnh hoặc là sự kết hợp của các kiểu dữ liệu trong số này</a:t>
            </a:r>
            <a:r>
              <a:rPr lang="en-US"/>
              <a:t>.</a:t>
            </a:r>
          </a:p>
          <a:p>
            <a:pPr marL="360" algn="just">
              <a:lnSpc>
                <a:spcPct val="100000"/>
              </a:lnSpc>
              <a:buClr>
                <a:srgbClr val="000000"/>
              </a:buClr>
            </a:pPr>
            <a:endParaRPr lang="en-US"/>
          </a:p>
          <a:p>
            <a:pPr marL="286110" indent="-285750" algn="just">
              <a:lnSpc>
                <a:spcPct val="100000"/>
              </a:lnSpc>
              <a:buClr>
                <a:srgbClr val="000000"/>
              </a:buClr>
              <a:buFont typeface="Symbol" panose="05050102010706020507" pitchFamily="18" charset="2"/>
              <a:buChar char="Þ"/>
            </a:pPr>
            <a:r>
              <a:rPr lang="vi-VN">
                <a:solidFill>
                  <a:srgbClr val="FF0000"/>
                </a:solidFill>
              </a:rPr>
              <a:t>cần phải được xử lý và phân tích một cách hiệu quả</a:t>
            </a:r>
            <a:endParaRPr lang="en-US">
              <a:solidFill>
                <a:srgbClr val="FF0000"/>
              </a:solidFill>
            </a:endParaRPr>
          </a:p>
          <a:p>
            <a:pPr marL="286110" indent="-285750" algn="just">
              <a:lnSpc>
                <a:spcPct val="100000"/>
              </a:lnSpc>
              <a:buClr>
                <a:srgbClr val="000000"/>
              </a:buClr>
              <a:buFont typeface="Symbol" panose="05050102010706020507" pitchFamily="18" charset="2"/>
              <a:buChar char="Þ"/>
            </a:pPr>
            <a:r>
              <a:rPr lang="fr-FR">
                <a:solidFill>
                  <a:srgbClr val="FF0000"/>
                </a:solidFill>
              </a:rPr>
              <a:t>phân loại ảnh (Image Classification)</a:t>
            </a:r>
            <a:endParaRPr lang="en-US">
              <a:solidFill>
                <a:srgbClr val="FF0000"/>
              </a:solidFill>
            </a:endParaRPr>
          </a:p>
          <a:p>
            <a:pPr marL="360" algn="just">
              <a:lnSpc>
                <a:spcPct val="100000"/>
              </a:lnSpc>
              <a:buClr>
                <a:srgbClr val="000000"/>
              </a:buClr>
            </a:pPr>
            <a:endParaRPr lang="en-US"/>
          </a:p>
          <a:p>
            <a:pPr marL="343080" indent="-342720" algn="just">
              <a:lnSpc>
                <a:spcPct val="100000"/>
              </a:lnSpc>
              <a:buClr>
                <a:srgbClr val="000000"/>
              </a:buClr>
              <a:buFont typeface="Times"/>
              <a:buChar char="•"/>
            </a:pPr>
            <a:r>
              <a:rPr lang="en-US"/>
              <a:t>Mục tiêu: Xây dựng một hệ thống tìm kiếm sử dụng hình ảnh, đây là một ứng dụng khá phổ biến của bài toán phân loại hình ảnh.</a:t>
            </a:r>
            <a:endParaRPr lang="en-US" b="0" strike="noStrike" spc="-1">
              <a:solidFill>
                <a:srgbClr val="000000"/>
              </a:solidFill>
              <a:uFill>
                <a:solidFill>
                  <a:srgbClr val="FFFFFF"/>
                </a:solidFill>
              </a:uFill>
              <a:latin typeface="Tahoma"/>
            </a:endParaRPr>
          </a:p>
        </p:txBody>
      </p:sp>
      <p:pic>
        <p:nvPicPr>
          <p:cNvPr id="4" name="Picture 3" descr="Graphical user interface, application&#10;&#10;Description automatically generated">
            <a:extLst>
              <a:ext uri="{FF2B5EF4-FFF2-40B4-BE49-F238E27FC236}">
                <a16:creationId xmlns:a16="http://schemas.microsoft.com/office/drawing/2014/main" id="{4C058EC8-5FFA-9473-12B4-C9A02857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881960"/>
            <a:ext cx="4814866" cy="2819400"/>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43731DA2-8F99-F2F2-366D-825994DE7B67}"/>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GIỚI THIỆU</a:t>
            </a:r>
            <a:endParaRPr lang="en-US" sz="1400" b="0" strike="noStrike" spc="-1">
              <a:solidFill>
                <a:srgbClr val="000000"/>
              </a:solidFill>
              <a:uFill>
                <a:solidFill>
                  <a:srgbClr val="FFFFFF"/>
                </a:solidFill>
              </a:uFill>
              <a:latin typeface="Arial"/>
            </a:endParaRPr>
          </a:p>
        </p:txBody>
      </p:sp>
      <p:pic>
        <p:nvPicPr>
          <p:cNvPr id="1026" name="Picture 2" descr="A picture containing text, electronics, different, display&#10;&#10;Description automatically generated">
            <a:extLst>
              <a:ext uri="{FF2B5EF4-FFF2-40B4-BE49-F238E27FC236}">
                <a16:creationId xmlns:a16="http://schemas.microsoft.com/office/drawing/2014/main" id="{2E4D47AE-3ECF-5D56-A93C-F67C8059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219200"/>
            <a:ext cx="3937794" cy="43012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F9AF05C-0DA8-8D6F-3065-0838134EC502}"/>
              </a:ext>
            </a:extLst>
          </p:cNvPr>
          <p:cNvSpPr txBox="1"/>
          <p:nvPr/>
        </p:nvSpPr>
        <p:spPr>
          <a:xfrm>
            <a:off x="381000" y="1219200"/>
            <a:ext cx="6858000" cy="3693319"/>
          </a:xfrm>
          <a:prstGeom prst="rect">
            <a:avLst/>
          </a:prstGeom>
          <a:noFill/>
        </p:spPr>
        <p:txBody>
          <a:bodyPr wrap="square">
            <a:spAutoFit/>
          </a:bodyPr>
          <a:lstStyle/>
          <a:p>
            <a:pPr marL="285750" indent="-285750">
              <a:buFont typeface="Wingdings" panose="05000000000000000000" pitchFamily="2" charset="2"/>
              <a:buChar char="§"/>
            </a:pPr>
            <a:r>
              <a:rPr lang="vi-VN"/>
              <a:t>Image Classification là việc phân loại một tập hợp hình ảnh theo các danh mục đã được quy định trước</a:t>
            </a:r>
            <a:r>
              <a:rPr lang="en-US"/>
              <a:t>.</a:t>
            </a:r>
          </a:p>
          <a:p>
            <a:pPr marL="285750" indent="-285750">
              <a:buFont typeface="Wingdings" panose="05000000000000000000" pitchFamily="2" charset="2"/>
              <a:buChar char="§"/>
            </a:pPr>
            <a:r>
              <a:rPr lang="en-US"/>
              <a:t>Với máy tính, ảnh chỉ là một ma trận số</a:t>
            </a:r>
          </a:p>
          <a:p>
            <a:pPr marL="285750" indent="-285750">
              <a:buFont typeface="Wingdings" panose="05000000000000000000" pitchFamily="2" charset="2"/>
              <a:buChar char="§"/>
            </a:pPr>
            <a:endParaRPr lang="en-US"/>
          </a:p>
          <a:p>
            <a:pPr marL="285750" indent="-285750">
              <a:buFont typeface="Symbol" panose="05050102010706020507" pitchFamily="18" charset="2"/>
              <a:buChar char="Þ"/>
            </a:pPr>
            <a:r>
              <a:rPr lang="en-US"/>
              <a:t>Machine Learning</a:t>
            </a:r>
          </a:p>
          <a:p>
            <a:pPr marL="285750" indent="-285750">
              <a:buFont typeface="Symbol" panose="05050102010706020507" pitchFamily="18" charset="2"/>
              <a:buChar char="Þ"/>
            </a:pPr>
            <a:endParaRPr lang="en-US"/>
          </a:p>
          <a:p>
            <a:pPr marL="285750" indent="-285750">
              <a:buFont typeface="Wingdings" panose="05000000000000000000" pitchFamily="2" charset="2"/>
              <a:buChar char="§"/>
            </a:pPr>
            <a:r>
              <a:rPr lang="en-US"/>
              <a:t>Các phương pháp được thử nghiệm:</a:t>
            </a:r>
          </a:p>
          <a:p>
            <a:endParaRPr lang="en-US"/>
          </a:p>
          <a:p>
            <a:pPr marL="285750" indent="-285750">
              <a:buFont typeface="Wingdings" panose="05000000000000000000" pitchFamily="2" charset="2"/>
              <a:buChar char="Ø"/>
            </a:pPr>
            <a:r>
              <a:rPr lang="en-US"/>
              <a:t>Bag of Visual Words</a:t>
            </a:r>
          </a:p>
          <a:p>
            <a:pPr marL="285750" indent="-285750">
              <a:buFont typeface="Wingdings" panose="05000000000000000000" pitchFamily="2" charset="2"/>
              <a:buChar char="Ø"/>
            </a:pPr>
            <a:r>
              <a:rPr lang="en-US"/>
              <a:t>Deep Learning model – ResNet18 (Train from Scratch, Feature Extraction, Finetune)</a:t>
            </a:r>
          </a:p>
          <a:p>
            <a:pPr marL="285750" indent="-285750">
              <a:buFont typeface="Wingdings" panose="05000000000000000000" pitchFamily="2" charset="2"/>
              <a:buChar char="Ø"/>
            </a:pPr>
            <a:endParaRPr lang="en-US"/>
          </a:p>
          <a:p>
            <a:endParaRPr lang="en-US"/>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Giới thiệu</a:t>
            </a:r>
            <a:endParaRPr lang="en-US" sz="1400" b="0" strike="noStrike" spc="-1">
              <a:solidFill>
                <a:srgbClr val="000000"/>
              </a:solidFill>
              <a:uFill>
                <a:solidFill>
                  <a:srgbClr val="FFFFFF"/>
                </a:solidFill>
              </a:uFill>
              <a:latin typeface="Arial"/>
            </a:endParaRPr>
          </a:p>
        </p:txBody>
      </p:sp>
      <p:sp>
        <p:nvSpPr>
          <p:cNvPr id="41" name="TextBox 40">
            <a:extLst>
              <a:ext uri="{FF2B5EF4-FFF2-40B4-BE49-F238E27FC236}">
                <a16:creationId xmlns:a16="http://schemas.microsoft.com/office/drawing/2014/main" id="{6D41D0B9-4B2F-A490-3C71-95B9A891AAAA}"/>
              </a:ext>
            </a:extLst>
          </p:cNvPr>
          <p:cNvSpPr txBox="1"/>
          <p:nvPr/>
        </p:nvSpPr>
        <p:spPr>
          <a:xfrm>
            <a:off x="381000" y="1752600"/>
            <a:ext cx="5200269" cy="2585323"/>
          </a:xfrm>
          <a:prstGeom prst="rect">
            <a:avLst/>
          </a:prstGeom>
          <a:noFill/>
        </p:spPr>
        <p:txBody>
          <a:bodyPr wrap="square">
            <a:spAutoFit/>
          </a:bodyPr>
          <a:lstStyle/>
          <a:p>
            <a:pPr marL="285750" indent="-285750">
              <a:buFont typeface="Wingdings" panose="05000000000000000000" pitchFamily="2" charset="2"/>
              <a:buChar char="§"/>
            </a:pPr>
            <a:r>
              <a:rPr lang="en-US" b="1"/>
              <a:t>Tập dữ liệu:</a:t>
            </a:r>
          </a:p>
          <a:p>
            <a:pPr marL="285750" indent="-285750">
              <a:buFont typeface="Wingdings" panose="05000000000000000000" pitchFamily="2" charset="2"/>
              <a:buChar char="§"/>
            </a:pPr>
            <a:endParaRPr lang="en-US" b="1"/>
          </a:p>
          <a:p>
            <a:pPr marL="285750" indent="-285750">
              <a:buFont typeface="Wingdings" panose="05000000000000000000" pitchFamily="2" charset="2"/>
              <a:buChar char="Ø"/>
            </a:pPr>
            <a:r>
              <a:rPr lang="en-US" b="0" i="0">
                <a:solidFill>
                  <a:srgbClr val="000000"/>
                </a:solidFill>
                <a:effectLst/>
              </a:rPr>
              <a:t>1030 ảnh với 7 class (city, face, green, building, house indoor, office, sea)</a:t>
            </a:r>
          </a:p>
          <a:p>
            <a:pPr marL="285750" indent="-285750" algn="l" rtl="0" fontAlgn="base">
              <a:buFont typeface="Wingdings" panose="05000000000000000000" pitchFamily="2" charset="2"/>
              <a:buChar char="Ø"/>
            </a:pPr>
            <a:r>
              <a:rPr lang="en-US" sz="1800" b="1" i="0">
                <a:solidFill>
                  <a:srgbClr val="000000"/>
                </a:solidFill>
                <a:effectLst/>
              </a:rPr>
              <a:t>Train</a:t>
            </a:r>
            <a:r>
              <a:rPr lang="en-US" sz="1800" b="0" i="0">
                <a:solidFill>
                  <a:srgbClr val="000000"/>
                </a:solidFill>
                <a:effectLst/>
              </a:rPr>
              <a:t>: 814 ảnh </a:t>
            </a:r>
            <a:endParaRPr lang="en-US" b="0" i="0">
              <a:solidFill>
                <a:srgbClr val="000000"/>
              </a:solidFill>
              <a:effectLst/>
            </a:endParaRPr>
          </a:p>
          <a:p>
            <a:pPr marL="285750" indent="-285750" algn="l" rtl="0" fontAlgn="base">
              <a:buFont typeface="Wingdings" panose="05000000000000000000" pitchFamily="2" charset="2"/>
              <a:buChar char="Ø"/>
            </a:pPr>
            <a:r>
              <a:rPr lang="en-US" sz="1800" b="1" i="0">
                <a:solidFill>
                  <a:srgbClr val="000000"/>
                </a:solidFill>
                <a:effectLst/>
              </a:rPr>
              <a:t>Test</a:t>
            </a:r>
            <a:r>
              <a:rPr lang="en-US" sz="1800" b="0" i="0">
                <a:solidFill>
                  <a:srgbClr val="000000"/>
                </a:solidFill>
                <a:effectLst/>
              </a:rPr>
              <a:t>: 216 ảnh </a:t>
            </a:r>
          </a:p>
          <a:p>
            <a:pPr algn="l" rtl="0" fontAlgn="base"/>
            <a:endParaRPr lang="en-US" b="0" i="0">
              <a:solidFill>
                <a:srgbClr val="000000"/>
              </a:solidFill>
              <a:effectLst/>
            </a:endParaRPr>
          </a:p>
          <a:p>
            <a:pPr marL="285750" indent="-285750">
              <a:buFont typeface="Wingdings" panose="05000000000000000000" pitchFamily="2" charset="2"/>
              <a:buChar char="Ø"/>
            </a:pPr>
            <a:endParaRPr lang="en-US"/>
          </a:p>
          <a:p>
            <a:endParaRPr lang="en-US"/>
          </a:p>
        </p:txBody>
      </p:sp>
      <p:pic>
        <p:nvPicPr>
          <p:cNvPr id="2050" name="Picture 2" descr="A picture containing timeline&#10;&#10;Description automatically generated">
            <a:extLst>
              <a:ext uri="{FF2B5EF4-FFF2-40B4-BE49-F238E27FC236}">
                <a16:creationId xmlns:a16="http://schemas.microsoft.com/office/drawing/2014/main" id="{C43AD5BF-BDE1-EA2E-962E-E7BD9D103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269" y="1371600"/>
            <a:ext cx="6229731" cy="3752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Phương pháp</a:t>
            </a:r>
            <a:endParaRPr lang="en-US" sz="1400" b="0" strike="noStrike" spc="-1">
              <a:solidFill>
                <a:srgbClr val="000000"/>
              </a:solidFill>
              <a:uFill>
                <a:solidFill>
                  <a:srgbClr val="FFFFFF"/>
                </a:solidFill>
              </a:uFill>
              <a:latin typeface="Arial"/>
            </a:endParaRPr>
          </a:p>
        </p:txBody>
      </p:sp>
      <p:sp>
        <p:nvSpPr>
          <p:cNvPr id="156" name="TextShape 2"/>
          <p:cNvSpPr txBox="1"/>
          <p:nvPr/>
        </p:nvSpPr>
        <p:spPr>
          <a:xfrm>
            <a:off x="1870560" y="1547280"/>
            <a:ext cx="8517600" cy="1335240"/>
          </a:xfrm>
          <a:prstGeom prst="rect">
            <a:avLst/>
          </a:prstGeom>
          <a:noFill/>
          <a:ln>
            <a:noFill/>
          </a:ln>
        </p:spPr>
        <p:txBody>
          <a:bodyPr tIns="91440" bIns="91440"/>
          <a:lstStyle/>
          <a:p>
            <a:pPr>
              <a:lnSpc>
                <a:spcPct val="100000"/>
              </a:lnSpc>
            </a:pPr>
            <a:endParaRPr lang="en-US" sz="2000" b="0" strike="noStrike" spc="-1">
              <a:solidFill>
                <a:srgbClr val="000000"/>
              </a:solidFill>
              <a:uFill>
                <a:solidFill>
                  <a:srgbClr val="FFFFFF"/>
                </a:solidFill>
              </a:uFill>
              <a:latin typeface="Tahoma"/>
            </a:endParaRPr>
          </a:p>
          <a:p>
            <a:pPr>
              <a:lnSpc>
                <a:spcPct val="100000"/>
              </a:lnSpc>
            </a:pPr>
            <a:endParaRPr lang="en-US" sz="2000" b="0" strike="noStrike" spc="-1">
              <a:solidFill>
                <a:srgbClr val="000000"/>
              </a:solidFill>
              <a:uFill>
                <a:solidFill>
                  <a:srgbClr val="FFFFFF"/>
                </a:solidFill>
              </a:uFill>
              <a:latin typeface="Tahoma"/>
            </a:endParaRPr>
          </a:p>
        </p:txBody>
      </p:sp>
      <p:sp>
        <p:nvSpPr>
          <p:cNvPr id="5" name="TextBox 4">
            <a:extLst>
              <a:ext uri="{FF2B5EF4-FFF2-40B4-BE49-F238E27FC236}">
                <a16:creationId xmlns:a16="http://schemas.microsoft.com/office/drawing/2014/main" id="{40D6565D-5990-646B-E97B-5985D70DD776}"/>
              </a:ext>
            </a:extLst>
          </p:cNvPr>
          <p:cNvSpPr txBox="1"/>
          <p:nvPr/>
        </p:nvSpPr>
        <p:spPr>
          <a:xfrm>
            <a:off x="381000" y="1219200"/>
            <a:ext cx="5181600" cy="3170099"/>
          </a:xfrm>
          <a:prstGeom prst="rect">
            <a:avLst/>
          </a:prstGeom>
          <a:noFill/>
        </p:spPr>
        <p:txBody>
          <a:bodyPr wrap="square">
            <a:spAutoFit/>
          </a:bodyPr>
          <a:lstStyle/>
          <a:p>
            <a:pPr marL="285750" indent="-285750">
              <a:buFont typeface="Wingdings" panose="05000000000000000000" pitchFamily="2" charset="2"/>
              <a:buChar char="§"/>
            </a:pPr>
            <a:r>
              <a:rPr lang="en-US" sz="2000" b="1"/>
              <a:t>Bag of Visual Words</a:t>
            </a:r>
          </a:p>
          <a:p>
            <a:endParaRPr lang="en-US"/>
          </a:p>
          <a:p>
            <a:pPr marL="285750" indent="-285750">
              <a:buFont typeface="Wingdings" panose="05000000000000000000" pitchFamily="2" charset="2"/>
              <a:buChar char="Ø"/>
            </a:pPr>
            <a:r>
              <a:rPr lang="en-US" b="0" i="0">
                <a:solidFill>
                  <a:srgbClr val="000000"/>
                </a:solidFill>
                <a:effectLst/>
                <a:latin typeface="+mj-lt"/>
              </a:rPr>
              <a:t>Coi </a:t>
            </a:r>
            <a:r>
              <a:rPr lang="vi-VN" b="0" i="0">
                <a:solidFill>
                  <a:srgbClr val="000000"/>
                </a:solidFill>
                <a:effectLst/>
                <a:latin typeface="+mj-lt"/>
              </a:rPr>
              <a:t>các ảnh như là một tập hợp của các feature </a:t>
            </a:r>
            <a:r>
              <a:rPr lang="en-US" b="0" i="0">
                <a:solidFill>
                  <a:srgbClr val="000000"/>
                </a:solidFill>
                <a:effectLst/>
                <a:latin typeface="+mj-lt"/>
              </a:rPr>
              <a:t>(</a:t>
            </a:r>
            <a:r>
              <a:rPr lang="vi-VN" b="0" i="0">
                <a:solidFill>
                  <a:srgbClr val="000000"/>
                </a:solidFill>
                <a:effectLst/>
                <a:latin typeface="+mj-lt"/>
              </a:rPr>
              <a:t>gồm keypoint và descriptor</a:t>
            </a:r>
            <a:r>
              <a:rPr lang="en-US" b="0" i="0">
                <a:solidFill>
                  <a:srgbClr val="000000"/>
                </a:solidFill>
                <a:effectLst/>
                <a:latin typeface="+mj-lt"/>
              </a:rPr>
              <a:t>).</a:t>
            </a:r>
          </a:p>
          <a:p>
            <a:pPr marL="285750" indent="-285750">
              <a:buFont typeface="Wingdings" panose="05000000000000000000" pitchFamily="2" charset="2"/>
              <a:buChar char="Ø"/>
            </a:pPr>
            <a:r>
              <a:rPr lang="vi-VN" b="1" i="0">
                <a:solidFill>
                  <a:srgbClr val="000000"/>
                </a:solidFill>
                <a:effectLst/>
                <a:latin typeface="+mj-lt"/>
              </a:rPr>
              <a:t>Keypoint</a:t>
            </a:r>
            <a:r>
              <a:rPr lang="vi-VN" b="0" i="0">
                <a:solidFill>
                  <a:srgbClr val="000000"/>
                </a:solidFill>
                <a:effectLst/>
                <a:latin typeface="+mj-lt"/>
              </a:rPr>
              <a:t> ở đây được hiểu là các điểm nột bật trong ảnh, là những điểm mà dù cho ảnh có bị xoay, thu nhỏ hay mở rộng thì vẫn sẽ giống nhau</a:t>
            </a:r>
            <a:r>
              <a:rPr lang="en-US">
                <a:solidFill>
                  <a:srgbClr val="000000"/>
                </a:solidFill>
                <a:latin typeface="+mj-lt"/>
              </a:rPr>
              <a:t>.</a:t>
            </a:r>
          </a:p>
          <a:p>
            <a:pPr marL="285750" indent="-285750">
              <a:buFont typeface="Wingdings" panose="05000000000000000000" pitchFamily="2" charset="2"/>
              <a:buChar char="Ø"/>
            </a:pPr>
            <a:r>
              <a:rPr lang="en-US" b="1" i="0">
                <a:solidFill>
                  <a:srgbClr val="000000"/>
                </a:solidFill>
                <a:effectLst/>
                <a:latin typeface="+mj-lt"/>
              </a:rPr>
              <a:t>Descriptor</a:t>
            </a:r>
            <a:r>
              <a:rPr lang="en-US" b="0" i="0">
                <a:solidFill>
                  <a:srgbClr val="000000"/>
                </a:solidFill>
                <a:effectLst/>
                <a:latin typeface="+mj-lt"/>
              </a:rPr>
              <a:t> là mô tả của những điểm Keypoint.</a:t>
            </a:r>
          </a:p>
          <a:p>
            <a:pPr marL="285750" indent="-285750">
              <a:buFont typeface="Wingdings" panose="05000000000000000000" pitchFamily="2" charset="2"/>
              <a:buChar char="Ø"/>
            </a:pPr>
            <a:endParaRPr lang="en-US">
              <a:solidFill>
                <a:srgbClr val="000000"/>
              </a:solidFill>
              <a:latin typeface="+mj-lt"/>
            </a:endParaRPr>
          </a:p>
        </p:txBody>
      </p:sp>
      <p:pic>
        <p:nvPicPr>
          <p:cNvPr id="3074" name="Picture 2" descr="A diagram illustrating how to generate the bag-of-words visual words... |  Download Scientific Diagram">
            <a:extLst>
              <a:ext uri="{FF2B5EF4-FFF2-40B4-BE49-F238E27FC236}">
                <a16:creationId xmlns:a16="http://schemas.microsoft.com/office/drawing/2014/main" id="{F336EBD0-74BA-177A-7140-C888E6AEF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1137856"/>
            <a:ext cx="6029325" cy="4582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7E0B2264-7AB4-392A-3250-498287CAD5E8}"/>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Phương pháp</a:t>
            </a:r>
            <a:endParaRPr lang="en-US" sz="14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7FFD3C96-6DFA-B7C6-4489-959E2531F5CC}"/>
              </a:ext>
            </a:extLst>
          </p:cNvPr>
          <p:cNvSpPr txBox="1"/>
          <p:nvPr/>
        </p:nvSpPr>
        <p:spPr>
          <a:xfrm>
            <a:off x="381000" y="1219200"/>
            <a:ext cx="5181600" cy="2339102"/>
          </a:xfrm>
          <a:prstGeom prst="rect">
            <a:avLst/>
          </a:prstGeom>
          <a:noFill/>
        </p:spPr>
        <p:txBody>
          <a:bodyPr wrap="square">
            <a:spAutoFit/>
          </a:bodyPr>
          <a:lstStyle/>
          <a:p>
            <a:pPr marL="285750" indent="-285750">
              <a:buFont typeface="Wingdings" panose="05000000000000000000" pitchFamily="2" charset="2"/>
              <a:buChar char="§"/>
            </a:pPr>
            <a:r>
              <a:rPr lang="en-US" sz="2000" b="1" i="0">
                <a:solidFill>
                  <a:srgbClr val="000000"/>
                </a:solidFill>
                <a:effectLst/>
              </a:rPr>
              <a:t>ResNet18</a:t>
            </a:r>
          </a:p>
          <a:p>
            <a:endParaRPr lang="en-US"/>
          </a:p>
          <a:p>
            <a:pPr marL="285750" indent="-285750">
              <a:buFont typeface="Wingdings" panose="05000000000000000000" pitchFamily="2" charset="2"/>
              <a:buChar char="Ø"/>
            </a:pPr>
            <a:r>
              <a:rPr lang="vi-VN"/>
              <a:t>ResNet (Residual Network) được giới thiệu đến công chúng vào năm 2015</a:t>
            </a:r>
            <a:r>
              <a:rPr lang="en-US"/>
              <a:t>. </a:t>
            </a:r>
          </a:p>
          <a:p>
            <a:pPr marL="285750" indent="-285750">
              <a:buFont typeface="Wingdings" panose="05000000000000000000" pitchFamily="2" charset="2"/>
              <a:buChar char="Ø"/>
            </a:pPr>
            <a:r>
              <a:rPr lang="vi-VN" b="0" i="0">
                <a:solidFill>
                  <a:srgbClr val="000000"/>
                </a:solidFill>
                <a:effectLst/>
              </a:rPr>
              <a:t>Hiện tại thì có rất nhiều biến thể của kiến trúc ResNet với số lớp khác nhau như ResNet-18, ResNet-34, ResNet-50, ResNet-101, ResNet-152, ...</a:t>
            </a:r>
            <a:endParaRPr lang="en-US"/>
          </a:p>
        </p:txBody>
      </p:sp>
      <p:pic>
        <p:nvPicPr>
          <p:cNvPr id="4098" name="Picture 2" descr="ResNet (34, 50, 101): Residual CNNs for Image Classification Tasks">
            <a:extLst>
              <a:ext uri="{FF2B5EF4-FFF2-40B4-BE49-F238E27FC236}">
                <a16:creationId xmlns:a16="http://schemas.microsoft.com/office/drawing/2014/main" id="{367497CE-B058-45A8-AC6C-979238C7BB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066801"/>
            <a:ext cx="4468419" cy="25110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riginal ResNet-18 Architecture | Download Scientific Diagram">
            <a:extLst>
              <a:ext uri="{FF2B5EF4-FFF2-40B4-BE49-F238E27FC236}">
                <a16:creationId xmlns:a16="http://schemas.microsoft.com/office/drawing/2014/main" id="{3DD8A9E5-4198-13C6-7A1E-83A74DD0D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3609974"/>
            <a:ext cx="809625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62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AD5AC4FF-42FD-B3F2-5C4D-9E9DF54F8114}"/>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Phương pháp</a:t>
            </a:r>
            <a:endParaRPr lang="en-US" sz="1400" b="0" strike="noStrike" spc="-1">
              <a:solidFill>
                <a:srgbClr val="000000"/>
              </a:solidFill>
              <a:uFill>
                <a:solidFill>
                  <a:srgbClr val="FFFFFF"/>
                </a:solidFill>
              </a:uFill>
              <a:latin typeface="Arial"/>
            </a:endParaRPr>
          </a:p>
        </p:txBody>
      </p:sp>
      <p:sp>
        <p:nvSpPr>
          <p:cNvPr id="6" name="TextBox 5">
            <a:extLst>
              <a:ext uri="{FF2B5EF4-FFF2-40B4-BE49-F238E27FC236}">
                <a16:creationId xmlns:a16="http://schemas.microsoft.com/office/drawing/2014/main" id="{28EF9EC3-3F3F-1DBF-4950-C09F6077098A}"/>
              </a:ext>
            </a:extLst>
          </p:cNvPr>
          <p:cNvSpPr txBox="1"/>
          <p:nvPr/>
        </p:nvSpPr>
        <p:spPr>
          <a:xfrm>
            <a:off x="381000" y="1447800"/>
            <a:ext cx="5791200" cy="3477875"/>
          </a:xfrm>
          <a:prstGeom prst="rect">
            <a:avLst/>
          </a:prstGeom>
          <a:noFill/>
        </p:spPr>
        <p:txBody>
          <a:bodyPr wrap="square">
            <a:spAutoFit/>
          </a:bodyPr>
          <a:lstStyle/>
          <a:p>
            <a:pPr marL="285750" indent="-285750">
              <a:buFont typeface="Wingdings" panose="05000000000000000000" pitchFamily="2" charset="2"/>
              <a:buChar char="Ø"/>
            </a:pPr>
            <a:r>
              <a:rPr lang="en-US" sz="2000" b="1"/>
              <a:t>Training from scratch: </a:t>
            </a:r>
            <a:r>
              <a:rPr lang="en-US" sz="2000"/>
              <a:t>Sử dụng kiến trúc ResNet-18 để train data.</a:t>
            </a:r>
          </a:p>
          <a:p>
            <a:pPr marL="285750" indent="-285750">
              <a:buFont typeface="Wingdings" panose="05000000000000000000" pitchFamily="2" charset="2"/>
              <a:buChar char="Ø"/>
            </a:pPr>
            <a:endParaRPr lang="en-US" sz="2000"/>
          </a:p>
          <a:p>
            <a:pPr marL="285750" indent="-285750">
              <a:buFont typeface="Wingdings" panose="05000000000000000000" pitchFamily="2" charset="2"/>
              <a:buChar char="Ø"/>
            </a:pPr>
            <a:r>
              <a:rPr lang="en-US" sz="2000" b="1"/>
              <a:t>Feature Extraction: </a:t>
            </a:r>
            <a:r>
              <a:rPr lang="vi-VN" sz="2000"/>
              <a:t>Giữ nguyên phần feature extraction (đã được pretrain với tệp dữ liệu ImageNet) và cập nhật lại phần phân loại dựa trên data của mình</a:t>
            </a:r>
            <a:r>
              <a:rPr lang="en-US" sz="2000"/>
              <a:t>.</a:t>
            </a:r>
          </a:p>
          <a:p>
            <a:endParaRPr lang="en-US" sz="2000"/>
          </a:p>
          <a:p>
            <a:pPr marL="285750" indent="-285750">
              <a:buFont typeface="Wingdings" panose="05000000000000000000" pitchFamily="2" charset="2"/>
              <a:buChar char="Ø"/>
            </a:pPr>
            <a:r>
              <a:rPr lang="en-US" sz="2000" b="1"/>
              <a:t>Finetune: </a:t>
            </a:r>
            <a:r>
              <a:rPr lang="en-US" sz="2000"/>
              <a:t>Sử dụng lại trọng số của model pretrain với ImageNet và tiếp tục train trên data của mình</a:t>
            </a:r>
            <a:endParaRPr lang="en-US" sz="2000" b="1"/>
          </a:p>
        </p:txBody>
      </p:sp>
      <p:pic>
        <p:nvPicPr>
          <p:cNvPr id="5122" name="Picture 2" descr="Adv. PyTorch: Modifying the Last Layer | Ramin's Homepage">
            <a:extLst>
              <a:ext uri="{FF2B5EF4-FFF2-40B4-BE49-F238E27FC236}">
                <a16:creationId xmlns:a16="http://schemas.microsoft.com/office/drawing/2014/main" id="{1BC475B0-FD17-837A-C245-E99093904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85912"/>
            <a:ext cx="5311491"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7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82C04F3E-D1D5-EBCF-C419-491E63B51C83}"/>
              </a:ext>
            </a:extLst>
          </p:cNvPr>
          <p:cNvSpPr txBox="1"/>
          <p:nvPr/>
        </p:nvSpPr>
        <p:spPr>
          <a:xfrm>
            <a:off x="1523880" y="221400"/>
            <a:ext cx="9143640" cy="662760"/>
          </a:xfrm>
          <a:prstGeom prst="rect">
            <a:avLst/>
          </a:prstGeom>
          <a:noFill/>
          <a:ln>
            <a:noFill/>
          </a:ln>
        </p:spPr>
        <p:txBody>
          <a:bodyPr tIns="91440" bIns="91440"/>
          <a:lstStyle/>
          <a:p>
            <a:pPr algn="ctr">
              <a:lnSpc>
                <a:spcPct val="100000"/>
              </a:lnSpc>
            </a:pPr>
            <a:r>
              <a:rPr lang="en-US" sz="3200" b="1" strike="noStrike" spc="-1">
                <a:solidFill>
                  <a:srgbClr val="000000"/>
                </a:solidFill>
                <a:uFill>
                  <a:solidFill>
                    <a:srgbClr val="FFFFFF"/>
                  </a:solidFill>
                </a:uFill>
                <a:latin typeface="Time New Roman"/>
                <a:ea typeface="ＭＳ Ｐゴシック"/>
              </a:rPr>
              <a:t>Phương pháp</a:t>
            </a:r>
            <a:endParaRPr lang="en-US" sz="14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966B00BA-A62C-C644-C290-F9E75DB40AF3}"/>
              </a:ext>
            </a:extLst>
          </p:cNvPr>
          <p:cNvSpPr txBox="1"/>
          <p:nvPr/>
        </p:nvSpPr>
        <p:spPr>
          <a:xfrm>
            <a:off x="381000" y="1600200"/>
            <a:ext cx="9829800" cy="1938992"/>
          </a:xfrm>
          <a:prstGeom prst="rect">
            <a:avLst/>
          </a:prstGeom>
          <a:noFill/>
        </p:spPr>
        <p:txBody>
          <a:bodyPr wrap="square">
            <a:spAutoFit/>
          </a:bodyPr>
          <a:lstStyle/>
          <a:p>
            <a:pPr marL="342900" indent="-342900">
              <a:buFont typeface="Wingdings" panose="05000000000000000000" pitchFamily="2" charset="2"/>
              <a:buChar char="§"/>
            </a:pPr>
            <a:r>
              <a:rPr lang="en-US" sz="2000" b="1"/>
              <a:t>Xác định k-top ảnh giống nhất</a:t>
            </a:r>
          </a:p>
          <a:p>
            <a:endParaRPr lang="en-US" sz="2000" b="1"/>
          </a:p>
          <a:p>
            <a:pPr marL="342900" indent="-342900">
              <a:buFont typeface="Wingdings" panose="05000000000000000000" pitchFamily="2" charset="2"/>
              <a:buChar char="Ø"/>
            </a:pPr>
            <a:r>
              <a:rPr lang="en-US" sz="2000" b="1"/>
              <a:t>Step 1: </a:t>
            </a:r>
            <a:r>
              <a:rPr lang="en-US" sz="2000"/>
              <a:t>Sử dụng model đã train để xác định label của ảnh đầu vào</a:t>
            </a:r>
          </a:p>
          <a:p>
            <a:pPr marL="342900" indent="-342900">
              <a:buFont typeface="Wingdings" panose="05000000000000000000" pitchFamily="2" charset="2"/>
              <a:buChar char="Ø"/>
            </a:pPr>
            <a:r>
              <a:rPr lang="en-US" sz="2000" b="1"/>
              <a:t>Step 2: </a:t>
            </a:r>
            <a:r>
              <a:rPr lang="en-US" sz="2000"/>
              <a:t>Dựa trên ảnh trong tệp train của label predict được , so sáng ảnh input với các ảnh này (Chi-squared, BFMatcher)</a:t>
            </a:r>
          </a:p>
          <a:p>
            <a:pPr marL="342900" indent="-342900">
              <a:buFont typeface="Wingdings" panose="05000000000000000000" pitchFamily="2" charset="2"/>
              <a:buChar char="Ø"/>
            </a:pPr>
            <a:r>
              <a:rPr lang="en-US" sz="2000" b="1"/>
              <a:t>Step 3: </a:t>
            </a:r>
            <a:r>
              <a:rPr lang="en-US" sz="2000"/>
              <a:t>Dựa trên kết quả so sánh để đưa ra k ảnh giống nhất </a:t>
            </a:r>
          </a:p>
        </p:txBody>
      </p:sp>
    </p:spTree>
    <p:extLst>
      <p:ext uri="{BB962C8B-B14F-4D97-AF65-F5344CB8AC3E}">
        <p14:creationId xmlns:p14="http://schemas.microsoft.com/office/powerpoint/2010/main" val="1557032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2148</TotalTime>
  <Words>717</Words>
  <Application>Microsoft Office PowerPoint</Application>
  <PresentationFormat>Widescreen</PresentationFormat>
  <Paragraphs>86</Paragraphs>
  <Slides>14</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Symbol</vt:lpstr>
      <vt:lpstr>Tahoma</vt:lpstr>
      <vt:lpstr>Time New Roman</vt:lpstr>
      <vt:lpstr>Times</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Cảm Biến Đo Biến Dạng Dải Rộng Dựa Trên Ionic Liquid</dc:title>
  <dc:subject/>
  <dc:creator>Luong Tung</dc:creator>
  <dc:description/>
  <cp:lastModifiedBy>Nguyen Truong Son</cp:lastModifiedBy>
  <cp:revision>205</cp:revision>
  <dcterms:modified xsi:type="dcterms:W3CDTF">2022-05-23T12:41:44Z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