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CD1AE6-596C-46F7-A1CA-CC485FC951AE}">
  <a:tblStyle styleId="{F6CD1AE6-596C-46F7-A1CA-CC485FC951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be78315e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be78315e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Nói về thư viện iostream, hàm main</a:t>
            </a:r>
            <a:endParaRPr/>
          </a:p>
          <a:p>
            <a:pPr indent="0" lvl="0" marL="0" rtl="0" algn="l">
              <a:spcBef>
                <a:spcPts val="0"/>
              </a:spcBef>
              <a:spcAft>
                <a:spcPts val="0"/>
              </a:spcAft>
              <a:buNone/>
            </a:pPr>
            <a:r>
              <a:rPr lang="en"/>
              <a:t>cout là cái gì</a:t>
            </a:r>
            <a:endParaRPr/>
          </a:p>
          <a:p>
            <a:pPr indent="0" lvl="0" marL="0" rtl="0" algn="l">
              <a:spcBef>
                <a:spcPts val="0"/>
              </a:spcBef>
              <a:spcAft>
                <a:spcPts val="0"/>
              </a:spcAft>
              <a:buNone/>
            </a:pPr>
            <a:r>
              <a:rPr lang="en"/>
              <a:t>endl là cái gì</a:t>
            </a:r>
            <a:endParaRPr/>
          </a:p>
          <a:p>
            <a:pPr indent="0" lvl="0" marL="0" rtl="0" algn="l">
              <a:spcBef>
                <a:spcPts val="0"/>
              </a:spcBef>
              <a:spcAft>
                <a:spcPts val="0"/>
              </a:spcAft>
              <a:buNone/>
            </a:pPr>
            <a:r>
              <a:rPr lang="en"/>
              <a:t>std:: là cái gì</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e78315e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e78315e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Nói về thư viện iostream, hàm main</a:t>
            </a:r>
            <a:endParaRPr/>
          </a:p>
          <a:p>
            <a:pPr indent="0" lvl="0" marL="0" rtl="0" algn="l">
              <a:spcBef>
                <a:spcPts val="0"/>
              </a:spcBef>
              <a:spcAft>
                <a:spcPts val="0"/>
              </a:spcAft>
              <a:buNone/>
            </a:pPr>
            <a:r>
              <a:rPr lang="en"/>
              <a:t>cout là cái gì</a:t>
            </a:r>
            <a:endParaRPr/>
          </a:p>
          <a:p>
            <a:pPr indent="0" lvl="0" marL="0" rtl="0" algn="l">
              <a:spcBef>
                <a:spcPts val="0"/>
              </a:spcBef>
              <a:spcAft>
                <a:spcPts val="0"/>
              </a:spcAft>
              <a:buNone/>
            </a:pPr>
            <a:r>
              <a:rPr lang="en"/>
              <a:t>endl là cái gì</a:t>
            </a:r>
            <a:endParaRPr/>
          </a:p>
          <a:p>
            <a:pPr indent="0" lvl="0" marL="0" rtl="0" algn="l">
              <a:spcBef>
                <a:spcPts val="0"/>
              </a:spcBef>
              <a:spcAft>
                <a:spcPts val="0"/>
              </a:spcAft>
              <a:buNone/>
            </a:pPr>
            <a:r>
              <a:rPr lang="en"/>
              <a:t>std:: là cái gì</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e78315e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e78315e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Nói về thư viện iostream, hàm main</a:t>
            </a:r>
            <a:endParaRPr/>
          </a:p>
          <a:p>
            <a:pPr indent="0" lvl="0" marL="0" rtl="0" algn="l">
              <a:spcBef>
                <a:spcPts val="0"/>
              </a:spcBef>
              <a:spcAft>
                <a:spcPts val="0"/>
              </a:spcAft>
              <a:buNone/>
            </a:pPr>
            <a:r>
              <a:rPr lang="en"/>
              <a:t>cout là cái gì</a:t>
            </a:r>
            <a:endParaRPr/>
          </a:p>
          <a:p>
            <a:pPr indent="0" lvl="0" marL="0" rtl="0" algn="l">
              <a:spcBef>
                <a:spcPts val="0"/>
              </a:spcBef>
              <a:spcAft>
                <a:spcPts val="0"/>
              </a:spcAft>
              <a:buNone/>
            </a:pPr>
            <a:r>
              <a:rPr lang="en"/>
              <a:t>endl là cái gì</a:t>
            </a:r>
            <a:endParaRPr/>
          </a:p>
          <a:p>
            <a:pPr indent="0" lvl="0" marL="0" rtl="0" algn="l">
              <a:spcBef>
                <a:spcPts val="0"/>
              </a:spcBef>
              <a:spcAft>
                <a:spcPts val="0"/>
              </a:spcAft>
              <a:buNone/>
            </a:pPr>
            <a:r>
              <a:rPr lang="en"/>
              <a:t>std:: là cái gì</a:t>
            </a:r>
            <a:endParaRPr/>
          </a:p>
          <a:p>
            <a:pPr indent="0" lvl="0" marL="0" rtl="0" algn="l">
              <a:spcBef>
                <a:spcPts val="0"/>
              </a:spcBef>
              <a:spcAft>
                <a:spcPts val="0"/>
              </a:spcAft>
              <a:buNone/>
            </a:pPr>
            <a:r>
              <a:rPr lang="en"/>
              <a:t>Toán tử xuất dữ liệu &lt;&lt;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e78315e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e78315e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Sử dụng using namespace std để dùng các đối tượng trong std mà không cần khai báo không gian tên std:: nữa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e78315e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e78315e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Sử dụng using để chỉ rõ sẽ dùng đối tượng nào trong không gian tên std</a:t>
            </a:r>
            <a:endParaRPr/>
          </a:p>
          <a:p>
            <a:pPr indent="0" lvl="0" marL="0" rtl="0" algn="l">
              <a:spcBef>
                <a:spcPts val="0"/>
              </a:spcBef>
              <a:spcAft>
                <a:spcPts val="0"/>
              </a:spcAft>
              <a:buNone/>
            </a:pPr>
            <a:r>
              <a:rPr lang="en"/>
              <a:t>Luôn tuân thủ cách dùng, quy tắc viết mã do người thầy (cho điểm) hoặc người chủ (trả tiền) chỉ định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bf66e6763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bf66e6763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bf66e6763_1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bf66e6763_1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be78315e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1be78315e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bf66e676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1bf66e676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Nếu viết là Trò chơi thì người đọc lại tưởng game có tên là Game Over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be78315e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be78315e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bf66e676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bf66e676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thực tế chúng ta học để có tư duy lập trình độc lập tương đối với ngôn ngữ. Còn làm chủ một ngôn ngữ phải code nhiều và học thêm nhiều, mấy chục tiết trên lớp ko làm được.</a:t>
            </a:r>
            <a:endParaRPr sz="950">
              <a:solidFill>
                <a:srgbClr val="2222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bf4515b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bf4515b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được thiết kế với mục tiêu hiệu năng cao</a:t>
            </a:r>
            <a:endParaRPr/>
          </a:p>
          <a:p>
            <a:pPr indent="0" lvl="0" marL="0" rtl="0" algn="l">
              <a:spcBef>
                <a:spcPts val="0"/>
              </a:spcBef>
              <a:spcAft>
                <a:spcPts val="0"/>
              </a:spcAft>
              <a:buNone/>
            </a:pPr>
            <a:r>
              <a:rPr lang="en"/>
              <a:t>C++ hỗ trợ nhiều kiểu lập trình (cổ điển và hiện đại): thủ tục, hướng đối tượng, lập trình mẫu</a:t>
            </a:r>
            <a:endParaRPr/>
          </a:p>
          <a:p>
            <a:pPr indent="0" lvl="0" marL="0" rtl="0" algn="l">
              <a:spcBef>
                <a:spcPts val="0"/>
              </a:spcBef>
              <a:spcAft>
                <a:spcPts val="0"/>
              </a:spcAft>
              <a:buNone/>
            </a:pPr>
            <a:r>
              <a:rPr lang="en"/>
              <a:t>C++ có nhiều thư viện hỗ trợ mạnh được viết, kiểm thử cẩn thận</a:t>
            </a:r>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Thêm chút ít về C++ và game:</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Vì sao họ dùng C++ nhiều trong lập trình Game anh ko rõ lắm. Nhưng dường như lý do là hiệu năng. Game thường cần tương tác trực tiếp với phần cứng (vì thế phải dùng DirectX trên Windows, và hay SDL). C++ cho phép làm việc đó. Chứ Java chẳng hơn ko làm được việc đó một cách dễ dàng.</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Lý do khác là C++ lâu đời rồi, nhiều thư viện, nhiều người làm.</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Chứ thiết kế ngôn ngữ giờ ko phải lợi thế của C++ nữa. Cách ngôn ngữ khác thường được đánh giá sạch sẽ sáng sủa hơn. </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(Một số người nổi tiếng như Toval Linus hay một trong 2 ông tạo ra ngôn ngữ C nói rõ là họ ko thích C++. Một số tính năng trong C++ nhiều người nói ko có còn hơn. Debug báo lỗi đọc khó biết từ đâu. ... Đấy chính là lý do ko dùng C++ cho beginner. Vì thế thực tế dạy C++ vì nó được dùng nhiều (nhưng ko phải ở VN ), vì chương trình yêu cầu thế chứ tạo slide nói điểm mạnh của nó có lẽ nên giảm bớt đi một tí :)</a:t>
            </a:r>
            <a:endParaRPr sz="950">
              <a:solidFill>
                <a:srgbClr val="2222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bf66e6763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bf66e6763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f66e676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f66e676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be78315e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be78315e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Nói về các chú thích</a:t>
            </a:r>
            <a:endParaRPr/>
          </a:p>
          <a:p>
            <a:pPr indent="0" lvl="0" marL="0" rtl="0" algn="l">
              <a:spcBef>
                <a:spcPts val="0"/>
              </a:spcBef>
              <a:spcAft>
                <a:spcPts val="0"/>
              </a:spcAft>
              <a:buNone/>
            </a:pPr>
            <a:r>
              <a:rPr lang="en"/>
              <a:t>Nói về thư viện iostream, hàm main</a:t>
            </a:r>
            <a:endParaRPr/>
          </a:p>
          <a:p>
            <a:pPr indent="0" lvl="0" marL="0" rtl="0" algn="l">
              <a:spcBef>
                <a:spcPts val="0"/>
              </a:spcBef>
              <a:spcAft>
                <a:spcPts val="0"/>
              </a:spcAft>
              <a:buNone/>
            </a:pPr>
            <a:r>
              <a:rPr lang="en"/>
              <a:t>cout là đối tượng kiểu ostream để xuất dữ liệu</a:t>
            </a:r>
            <a:endParaRPr/>
          </a:p>
          <a:p>
            <a:pPr indent="0" lvl="0" marL="0" rtl="0" algn="l">
              <a:spcBef>
                <a:spcPts val="0"/>
              </a:spcBef>
              <a:spcAft>
                <a:spcPts val="0"/>
              </a:spcAft>
              <a:buNone/>
            </a:pPr>
            <a:r>
              <a:rPr lang="en"/>
              <a:t>endl là đối tượng tác động đến ostream (manipulator)</a:t>
            </a:r>
            <a:endParaRPr/>
          </a:p>
          <a:p>
            <a:pPr indent="0" lvl="0" marL="0" rtl="0" algn="l">
              <a:spcBef>
                <a:spcPts val="0"/>
              </a:spcBef>
              <a:spcAft>
                <a:spcPts val="0"/>
              </a:spcAft>
              <a:buNone/>
            </a:pPr>
            <a:r>
              <a:rPr lang="en"/>
              <a:t>std:: là không gian tên (phạm vi chứa các đối tượng, lớp, tên thuộc chuẩn ANSI/C++)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0" y="3093235"/>
            <a:ext cx="8458200" cy="7125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685800" y="1300757"/>
            <a:ext cx="7772400" cy="1684200"/>
          </a:xfrm>
          <a:prstGeom prst="rect">
            <a:avLst/>
          </a:prstGeom>
        </p:spPr>
        <p:txBody>
          <a:bodyPr anchorCtr="0" anchor="b" bIns="91425" lIns="91425" spcFirstLastPara="1" rIns="91425" wrap="square" tIns="91425">
            <a:noAutofit/>
          </a:bodyPr>
          <a:lstStyle>
            <a:lvl1pPr lvl="0">
              <a:spcBef>
                <a:spcPts val="0"/>
              </a:spcBef>
              <a:spcAft>
                <a:spcPts val="0"/>
              </a:spcAft>
              <a:buClr>
                <a:srgbClr val="1155CC"/>
              </a:buClr>
              <a:buSzPts val="7200"/>
              <a:buNone/>
              <a:defRPr sz="7200">
                <a:solidFill>
                  <a:srgbClr val="1155CC"/>
                </a:solidFill>
              </a:defRPr>
            </a:lvl1pPr>
            <a:lvl2pPr lvl="1">
              <a:spcBef>
                <a:spcPts val="0"/>
              </a:spcBef>
              <a:spcAft>
                <a:spcPts val="0"/>
              </a:spcAft>
              <a:buClr>
                <a:srgbClr val="1155CC"/>
              </a:buClr>
              <a:buSzPts val="7200"/>
              <a:buNone/>
              <a:defRPr sz="7200">
                <a:solidFill>
                  <a:srgbClr val="1155CC"/>
                </a:solidFill>
              </a:defRPr>
            </a:lvl2pPr>
            <a:lvl3pPr lvl="2">
              <a:spcBef>
                <a:spcPts val="0"/>
              </a:spcBef>
              <a:spcAft>
                <a:spcPts val="0"/>
              </a:spcAft>
              <a:buClr>
                <a:srgbClr val="1155CC"/>
              </a:buClr>
              <a:buSzPts val="7200"/>
              <a:buNone/>
              <a:defRPr sz="7200">
                <a:solidFill>
                  <a:srgbClr val="1155CC"/>
                </a:solidFill>
              </a:defRPr>
            </a:lvl3pPr>
            <a:lvl4pPr lvl="3">
              <a:spcBef>
                <a:spcPts val="0"/>
              </a:spcBef>
              <a:spcAft>
                <a:spcPts val="0"/>
              </a:spcAft>
              <a:buClr>
                <a:srgbClr val="1155CC"/>
              </a:buClr>
              <a:buSzPts val="7200"/>
              <a:buNone/>
              <a:defRPr sz="7200">
                <a:solidFill>
                  <a:srgbClr val="1155CC"/>
                </a:solidFill>
              </a:defRPr>
            </a:lvl4pPr>
            <a:lvl5pPr lvl="4">
              <a:spcBef>
                <a:spcPts val="0"/>
              </a:spcBef>
              <a:spcAft>
                <a:spcPts val="0"/>
              </a:spcAft>
              <a:buClr>
                <a:srgbClr val="1155CC"/>
              </a:buClr>
              <a:buSzPts val="7200"/>
              <a:buNone/>
              <a:defRPr sz="7200">
                <a:solidFill>
                  <a:srgbClr val="1155CC"/>
                </a:solidFill>
              </a:defRPr>
            </a:lvl5pPr>
            <a:lvl6pPr lvl="5">
              <a:spcBef>
                <a:spcPts val="0"/>
              </a:spcBef>
              <a:spcAft>
                <a:spcPts val="0"/>
              </a:spcAft>
              <a:buClr>
                <a:srgbClr val="1155CC"/>
              </a:buClr>
              <a:buSzPts val="7200"/>
              <a:buNone/>
              <a:defRPr sz="7200">
                <a:solidFill>
                  <a:srgbClr val="1155CC"/>
                </a:solidFill>
              </a:defRPr>
            </a:lvl6pPr>
            <a:lvl7pPr lvl="6">
              <a:spcBef>
                <a:spcPts val="0"/>
              </a:spcBef>
              <a:spcAft>
                <a:spcPts val="0"/>
              </a:spcAft>
              <a:buClr>
                <a:srgbClr val="1155CC"/>
              </a:buClr>
              <a:buSzPts val="7200"/>
              <a:buNone/>
              <a:defRPr sz="7200">
                <a:solidFill>
                  <a:srgbClr val="1155CC"/>
                </a:solidFill>
              </a:defRPr>
            </a:lvl7pPr>
            <a:lvl8pPr lvl="7">
              <a:spcBef>
                <a:spcPts val="0"/>
              </a:spcBef>
              <a:spcAft>
                <a:spcPts val="0"/>
              </a:spcAft>
              <a:buClr>
                <a:srgbClr val="1155CC"/>
              </a:buClr>
              <a:buSzPts val="7200"/>
              <a:buNone/>
              <a:defRPr sz="7200">
                <a:solidFill>
                  <a:srgbClr val="1155CC"/>
                </a:solidFill>
              </a:defRPr>
            </a:lvl8pPr>
            <a:lvl9pPr lvl="8">
              <a:spcBef>
                <a:spcPts val="0"/>
              </a:spcBef>
              <a:spcAft>
                <a:spcPts val="0"/>
              </a:spcAft>
              <a:buClr>
                <a:srgbClr val="1155CC"/>
              </a:buClr>
              <a:buSzPts val="7200"/>
              <a:buNone/>
              <a:defRPr sz="7200">
                <a:solidFill>
                  <a:srgbClr val="1155CC"/>
                </a:solidFill>
              </a:defRPr>
            </a:lvl9pPr>
          </a:lstStyle>
          <a:p/>
        </p:txBody>
      </p:sp>
      <p:sp>
        <p:nvSpPr>
          <p:cNvPr id="12" name="Google Shape;12;p2"/>
          <p:cNvSpPr txBox="1"/>
          <p:nvPr>
            <p:ph idx="1" type="subTitle"/>
          </p:nvPr>
        </p:nvSpPr>
        <p:spPr>
          <a:xfrm>
            <a:off x="685800" y="3093357"/>
            <a:ext cx="7772400" cy="7125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3000"/>
              <a:buNone/>
              <a:defRPr b="1">
                <a:solidFill>
                  <a:srgbClr val="FFFFFF"/>
                </a:solidFill>
              </a:defRPr>
            </a:lvl1pPr>
            <a:lvl2pPr lvl="1">
              <a:spcBef>
                <a:spcPts val="0"/>
              </a:spcBef>
              <a:spcAft>
                <a:spcPts val="0"/>
              </a:spcAft>
              <a:buClr>
                <a:srgbClr val="FFFFFF"/>
              </a:buClr>
              <a:buSzPts val="3000"/>
              <a:buNone/>
              <a:defRPr b="1" sz="3000">
                <a:solidFill>
                  <a:srgbClr val="FFFFFF"/>
                </a:solidFill>
              </a:defRPr>
            </a:lvl2pPr>
            <a:lvl3pPr lvl="2">
              <a:spcBef>
                <a:spcPts val="0"/>
              </a:spcBef>
              <a:spcAft>
                <a:spcPts val="0"/>
              </a:spcAft>
              <a:buClr>
                <a:srgbClr val="FFFFFF"/>
              </a:buClr>
              <a:buSzPts val="3000"/>
              <a:buNone/>
              <a:defRPr b="1" sz="3000">
                <a:solidFill>
                  <a:srgbClr val="FFFFFF"/>
                </a:solidFill>
              </a:defRPr>
            </a:lvl3pPr>
            <a:lvl4pPr lvl="3">
              <a:spcBef>
                <a:spcPts val="0"/>
              </a:spcBef>
              <a:spcAft>
                <a:spcPts val="0"/>
              </a:spcAft>
              <a:buClr>
                <a:srgbClr val="FFFFFF"/>
              </a:buClr>
              <a:buSzPts val="3000"/>
              <a:buNone/>
              <a:defRPr b="1" sz="3000">
                <a:solidFill>
                  <a:srgbClr val="FFFFFF"/>
                </a:solidFill>
              </a:defRPr>
            </a:lvl4pPr>
            <a:lvl5pPr lvl="4">
              <a:spcBef>
                <a:spcPts val="0"/>
              </a:spcBef>
              <a:spcAft>
                <a:spcPts val="0"/>
              </a:spcAft>
              <a:buClr>
                <a:srgbClr val="FFFFFF"/>
              </a:buClr>
              <a:buSzPts val="3000"/>
              <a:buNone/>
              <a:defRPr b="1" sz="3000">
                <a:solidFill>
                  <a:srgbClr val="FFFFFF"/>
                </a:solidFill>
              </a:defRPr>
            </a:lvl5pPr>
            <a:lvl6pPr lvl="5">
              <a:spcBef>
                <a:spcPts val="0"/>
              </a:spcBef>
              <a:spcAft>
                <a:spcPts val="0"/>
              </a:spcAft>
              <a:buClr>
                <a:srgbClr val="FFFFFF"/>
              </a:buClr>
              <a:buSzPts val="3000"/>
              <a:buNone/>
              <a:defRPr b="1" sz="3000">
                <a:solidFill>
                  <a:srgbClr val="FFFFFF"/>
                </a:solidFill>
              </a:defRPr>
            </a:lvl6pPr>
            <a:lvl7pPr lvl="6">
              <a:spcBef>
                <a:spcPts val="0"/>
              </a:spcBef>
              <a:spcAft>
                <a:spcPts val="0"/>
              </a:spcAft>
              <a:buClr>
                <a:srgbClr val="FFFFFF"/>
              </a:buClr>
              <a:buSzPts val="3000"/>
              <a:buNone/>
              <a:defRPr b="1" sz="3000">
                <a:solidFill>
                  <a:srgbClr val="FFFFFF"/>
                </a:solidFill>
              </a:defRPr>
            </a:lvl7pPr>
            <a:lvl8pPr lvl="7">
              <a:spcBef>
                <a:spcPts val="0"/>
              </a:spcBef>
              <a:spcAft>
                <a:spcPts val="0"/>
              </a:spcAft>
              <a:buClr>
                <a:srgbClr val="FFFFFF"/>
              </a:buClr>
              <a:buSzPts val="3000"/>
              <a:buNone/>
              <a:defRPr b="1" sz="3000">
                <a:solidFill>
                  <a:srgbClr val="FFFFFF"/>
                </a:solidFill>
              </a:defRPr>
            </a:lvl8pPr>
            <a:lvl9pPr lvl="8">
              <a:spcBef>
                <a:spcPts val="0"/>
              </a:spcBef>
              <a:spcAft>
                <a:spcPts val="0"/>
              </a:spcAft>
              <a:buClr>
                <a:srgbClr val="FFFFFF"/>
              </a:buClr>
              <a:buSzPts val="3000"/>
              <a:buNone/>
              <a:defRPr b="1" sz="3000">
                <a:solidFill>
                  <a:srgbClr val="FFFFFF"/>
                </a:solidFill>
              </a:defRPr>
            </a:lvl9pPr>
          </a:lstStyle>
          <a:p/>
        </p:txBody>
      </p:sp>
      <p:sp>
        <p:nvSpPr>
          <p:cNvPr id="13" name="Google Shape;13;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205976"/>
            <a:ext cx="8686800" cy="7230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7" name="Google Shape;17;p3"/>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8" name="Google Shape;18;p3"/>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205977"/>
            <a:ext cx="8686800" cy="11655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2" name="Google Shape;22;p4"/>
          <p:cNvSpPr txBox="1"/>
          <p:nvPr>
            <p:ph idx="1" type="body"/>
          </p:nvPr>
        </p:nvSpPr>
        <p:spPr>
          <a:xfrm>
            <a:off x="457200" y="1460499"/>
            <a:ext cx="4030200" cy="3465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3" name="Google Shape;23;p4"/>
          <p:cNvSpPr txBox="1"/>
          <p:nvPr>
            <p:ph idx="2" type="body"/>
          </p:nvPr>
        </p:nvSpPr>
        <p:spPr>
          <a:xfrm>
            <a:off x="4656667" y="1461909"/>
            <a:ext cx="4030200" cy="3465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 name="Google Shape;24;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205977"/>
            <a:ext cx="8686800" cy="11655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8" name="Google Shape;28;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 name="Shape 29"/>
        <p:cNvGrpSpPr/>
        <p:nvPr/>
      </p:nvGrpSpPr>
      <p:grpSpPr>
        <a:xfrm>
          <a:off x="0" y="0"/>
          <a:ext cx="0" cy="0"/>
          <a:chOff x="0" y="0"/>
          <a:chExt cx="0" cy="0"/>
        </a:xfrm>
      </p:grpSpPr>
      <p:sp>
        <p:nvSpPr>
          <p:cNvPr id="30" name="Google Shape;30;p6"/>
          <p:cNvSpPr/>
          <p:nvPr/>
        </p:nvSpPr>
        <p:spPr>
          <a:xfrm>
            <a:off x="0" y="4406309"/>
            <a:ext cx="8686800" cy="51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p6"/>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Clr>
                <a:schemeClr val="lt1"/>
              </a:buClr>
              <a:buSzPts val="2400"/>
              <a:buNone/>
              <a:defRPr b="1" sz="2400">
                <a:solidFill>
                  <a:schemeClr val="lt1"/>
                </a:solidFill>
              </a:defRPr>
            </a:lvl1pPr>
          </a:lstStyle>
          <a:p/>
        </p:txBody>
      </p:sp>
      <p:sp>
        <p:nvSpPr>
          <p:cNvPr id="32" name="Google Shape;32;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9pPr>
          </a:lstStyle>
          <a:p/>
        </p:txBody>
      </p:sp>
      <p:sp>
        <p:nvSpPr>
          <p:cNvPr id="37" name="Google Shape;37;p8"/>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8" name="Google Shape;38;p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39" name="Google Shape;39;p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0" name="Google Shape;40;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300">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800"/>
              <a:buNone/>
              <a:defRPr b="1" sz="4800">
                <a:solidFill>
                  <a:schemeClr val="lt1"/>
                </a:solidFill>
              </a:defRPr>
            </a:lvl1pPr>
            <a:lvl2pPr lvl="1">
              <a:spcBef>
                <a:spcPts val="0"/>
              </a:spcBef>
              <a:spcAft>
                <a:spcPts val="0"/>
              </a:spcAft>
              <a:buClr>
                <a:schemeClr val="lt1"/>
              </a:buClr>
              <a:buSzPts val="4800"/>
              <a:buNone/>
              <a:defRPr b="1" sz="4800">
                <a:solidFill>
                  <a:schemeClr val="lt1"/>
                </a:solidFill>
              </a:defRPr>
            </a:lvl2pPr>
            <a:lvl3pPr lvl="2">
              <a:spcBef>
                <a:spcPts val="0"/>
              </a:spcBef>
              <a:spcAft>
                <a:spcPts val="0"/>
              </a:spcAft>
              <a:buClr>
                <a:schemeClr val="lt1"/>
              </a:buClr>
              <a:buSzPts val="4800"/>
              <a:buNone/>
              <a:defRPr b="1" sz="4800">
                <a:solidFill>
                  <a:schemeClr val="lt1"/>
                </a:solidFill>
              </a:defRPr>
            </a:lvl3pPr>
            <a:lvl4pPr lvl="3">
              <a:spcBef>
                <a:spcPts val="0"/>
              </a:spcBef>
              <a:spcAft>
                <a:spcPts val="0"/>
              </a:spcAft>
              <a:buClr>
                <a:schemeClr val="lt1"/>
              </a:buClr>
              <a:buSzPts val="4800"/>
              <a:buNone/>
              <a:defRPr b="1" sz="4800">
                <a:solidFill>
                  <a:schemeClr val="lt1"/>
                </a:solidFill>
              </a:defRPr>
            </a:lvl4pPr>
            <a:lvl5pPr lvl="4">
              <a:spcBef>
                <a:spcPts val="0"/>
              </a:spcBef>
              <a:spcAft>
                <a:spcPts val="0"/>
              </a:spcAft>
              <a:buClr>
                <a:schemeClr val="lt1"/>
              </a:buClr>
              <a:buSzPts val="4800"/>
              <a:buNone/>
              <a:defRPr b="1" sz="4800">
                <a:solidFill>
                  <a:schemeClr val="lt1"/>
                </a:solidFill>
              </a:defRPr>
            </a:lvl5pPr>
            <a:lvl6pPr lvl="5">
              <a:spcBef>
                <a:spcPts val="0"/>
              </a:spcBef>
              <a:spcAft>
                <a:spcPts val="0"/>
              </a:spcAft>
              <a:buClr>
                <a:schemeClr val="lt1"/>
              </a:buClr>
              <a:buSzPts val="4800"/>
              <a:buNone/>
              <a:defRPr b="1" sz="4800">
                <a:solidFill>
                  <a:schemeClr val="lt1"/>
                </a:solidFill>
              </a:defRPr>
            </a:lvl6pPr>
            <a:lvl7pPr lvl="6">
              <a:spcBef>
                <a:spcPts val="0"/>
              </a:spcBef>
              <a:spcAft>
                <a:spcPts val="0"/>
              </a:spcAft>
              <a:buClr>
                <a:schemeClr val="lt1"/>
              </a:buClr>
              <a:buSzPts val="4800"/>
              <a:buNone/>
              <a:defRPr b="1" sz="4800">
                <a:solidFill>
                  <a:schemeClr val="lt1"/>
                </a:solidFill>
              </a:defRPr>
            </a:lvl7pPr>
            <a:lvl8pPr lvl="7">
              <a:spcBef>
                <a:spcPts val="0"/>
              </a:spcBef>
              <a:spcAft>
                <a:spcPts val="0"/>
              </a:spcAft>
              <a:buClr>
                <a:schemeClr val="lt1"/>
              </a:buClr>
              <a:buSzPts val="4800"/>
              <a:buNone/>
              <a:defRPr b="1" sz="4800">
                <a:solidFill>
                  <a:schemeClr val="lt1"/>
                </a:solidFill>
              </a:defRPr>
            </a:lvl8pPr>
            <a:lvl9pPr lvl="8">
              <a:spcBef>
                <a:spcPts val="0"/>
              </a:spcBef>
              <a:spcAft>
                <a:spcPts val="0"/>
              </a:spcAft>
              <a:buClr>
                <a:schemeClr val="lt1"/>
              </a:buClr>
              <a:buSzPts val="4800"/>
              <a:buNone/>
              <a:defRPr b="1" sz="4800">
                <a:solidFill>
                  <a:schemeClr val="lt1"/>
                </a:solidFill>
              </a:defRPr>
            </a:lvl9pPr>
          </a:lstStyle>
          <a:p/>
        </p:txBody>
      </p:sp>
      <p:sp>
        <p:nvSpPr>
          <p:cNvPr id="7" name="Google Shape;7;p1"/>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2"/>
              </a:buClr>
              <a:buSzPts val="3000"/>
              <a:buChar char="●"/>
              <a:defRPr sz="3000">
                <a:solidFill>
                  <a:schemeClr val="dk2"/>
                </a:solidFill>
              </a:defRPr>
            </a:lvl1pPr>
            <a:lvl2pPr indent="-381000" lvl="1" marL="914400">
              <a:spcBef>
                <a:spcPts val="0"/>
              </a:spcBef>
              <a:spcAft>
                <a:spcPts val="0"/>
              </a:spcAft>
              <a:buClr>
                <a:schemeClr val="dk2"/>
              </a:buClr>
              <a:buSzPts val="2400"/>
              <a:buChar char="○"/>
              <a:defRPr sz="2400">
                <a:solidFill>
                  <a:schemeClr val="dk2"/>
                </a:solidFill>
              </a:defRPr>
            </a:lvl2pPr>
            <a:lvl3pPr indent="-381000" lvl="2" marL="1371600">
              <a:spcBef>
                <a:spcPts val="0"/>
              </a:spcBef>
              <a:spcAft>
                <a:spcPts val="0"/>
              </a:spcAft>
              <a:buClr>
                <a:schemeClr val="dk2"/>
              </a:buClr>
              <a:buSzPts val="2400"/>
              <a:buChar char="■"/>
              <a:defRPr sz="24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9"/>
          <p:cNvSpPr txBox="1"/>
          <p:nvPr>
            <p:ph type="ctrTitle"/>
          </p:nvPr>
        </p:nvSpPr>
        <p:spPr>
          <a:xfrm>
            <a:off x="685800" y="1300757"/>
            <a:ext cx="7772400" cy="168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Warm up</a:t>
            </a:r>
            <a:r>
              <a:rPr lang="en"/>
              <a:t>:</a:t>
            </a:r>
            <a:br>
              <a:rPr lang="en"/>
            </a:br>
            <a:r>
              <a:rPr lang="en"/>
              <a:t>Game Over</a:t>
            </a:r>
            <a:endParaRPr/>
          </a:p>
        </p:txBody>
      </p:sp>
      <p:sp>
        <p:nvSpPr>
          <p:cNvPr id="46" name="Google Shape;46;p9"/>
          <p:cNvSpPr txBox="1"/>
          <p:nvPr>
            <p:ph idx="1" type="subTitle"/>
          </p:nvPr>
        </p:nvSpPr>
        <p:spPr>
          <a:xfrm>
            <a:off x="685800" y="3093357"/>
            <a:ext cx="7772400" cy="71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INT2202 Lập trình nâng cao - </a:t>
            </a:r>
            <a:r>
              <a:rPr lang="en" sz="2400"/>
              <a:t>Giới thiệu môn học</a:t>
            </a:r>
            <a:endParaRPr sz="2400"/>
          </a:p>
          <a:p>
            <a:pPr indent="0" lvl="0" marL="0" rtl="0" algn="l">
              <a:spcBef>
                <a:spcPts val="0"/>
              </a:spcBef>
              <a:spcAft>
                <a:spcPts val="0"/>
              </a:spcAft>
              <a:buNone/>
            </a:pPr>
            <a:r>
              <a:rPr lang="en" sz="2400"/>
              <a:t>https://github.com/tqlong/advprogram</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108" name="Google Shape;108;p18"/>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Khởi động</a:t>
            </a:r>
            <a:r>
              <a:rPr lang="en"/>
              <a:t>: Game Over</a:t>
            </a:r>
            <a:endParaRPr/>
          </a:p>
        </p:txBody>
      </p:sp>
      <p:pic>
        <p:nvPicPr>
          <p:cNvPr id="109" name="Google Shape;109;p18"/>
          <p:cNvPicPr preferRelativeResize="0"/>
          <p:nvPr/>
        </p:nvPicPr>
        <p:blipFill>
          <a:blip r:embed="rId3">
            <a:alphaModFix/>
          </a:blip>
          <a:stretch>
            <a:fillRect/>
          </a:stretch>
        </p:blipFill>
        <p:spPr>
          <a:xfrm>
            <a:off x="1104700" y="977525"/>
            <a:ext cx="6934599" cy="4041225"/>
          </a:xfrm>
          <a:prstGeom prst="rect">
            <a:avLst/>
          </a:prstGeom>
          <a:noFill/>
          <a:ln>
            <a:noFill/>
          </a:ln>
        </p:spPr>
      </p:pic>
      <p:sp>
        <p:nvSpPr>
          <p:cNvPr id="110" name="Google Shape;110;p18"/>
          <p:cNvSpPr/>
          <p:nvPr/>
        </p:nvSpPr>
        <p:spPr>
          <a:xfrm>
            <a:off x="3389800" y="1303325"/>
            <a:ext cx="281700" cy="216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117" name="Google Shape;117;p19"/>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Khởi động</a:t>
            </a:r>
            <a:r>
              <a:rPr lang="en"/>
              <a:t>: Game Over</a:t>
            </a:r>
            <a:endParaRPr/>
          </a:p>
        </p:txBody>
      </p:sp>
      <p:sp>
        <p:nvSpPr>
          <p:cNvPr id="118" name="Google Shape;118;p19"/>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pic>
        <p:nvPicPr>
          <p:cNvPr id="119" name="Google Shape;119;p19"/>
          <p:cNvPicPr preferRelativeResize="0"/>
          <p:nvPr/>
        </p:nvPicPr>
        <p:blipFill>
          <a:blip r:embed="rId3">
            <a:alphaModFix/>
          </a:blip>
          <a:stretch>
            <a:fillRect/>
          </a:stretch>
        </p:blipFill>
        <p:spPr>
          <a:xfrm>
            <a:off x="900150" y="1085225"/>
            <a:ext cx="7343699" cy="3840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aphicFrame>
        <p:nvGraphicFramePr>
          <p:cNvPr id="124" name="Google Shape;124;p20"/>
          <p:cNvGraphicFramePr/>
          <p:nvPr/>
        </p:nvGraphicFramePr>
        <p:xfrm>
          <a:off x="508550" y="1460250"/>
          <a:ext cx="3000000" cy="3000000"/>
        </p:xfrm>
        <a:graphic>
          <a:graphicData uri="http://schemas.openxmlformats.org/drawingml/2006/table">
            <a:tbl>
              <a:tblPr>
                <a:noFill/>
                <a:tableStyleId>{F6CD1AE6-596C-46F7-A1CA-CC485FC951AE}</a:tableStyleId>
              </a:tblPr>
              <a:tblGrid>
                <a:gridCol w="4063450"/>
                <a:gridCol w="4063450"/>
              </a:tblGrid>
              <a:tr h="3465800">
                <a:tc>
                  <a:txBody>
                    <a:bodyPr/>
                    <a:lstStyle/>
                    <a:p>
                      <a:pPr indent="0" lvl="0" marL="0" rtl="0" algn="l">
                        <a:lnSpc>
                          <a:spcPct val="150000"/>
                        </a:lnSpc>
                        <a:spcBef>
                          <a:spcPts val="0"/>
                        </a:spcBef>
                        <a:spcAft>
                          <a:spcPts val="0"/>
                        </a:spcAft>
                        <a:buClr>
                          <a:schemeClr val="dk1"/>
                        </a:buClr>
                        <a:buSzPts val="1100"/>
                        <a:buFont typeface="Arial"/>
                        <a:buNone/>
                      </a:pPr>
                      <a:r>
                        <a:rPr b="1" lang="en" sz="1200">
                          <a:solidFill>
                            <a:srgbClr val="00B418"/>
                          </a:solidFill>
                          <a:highlight>
                            <a:srgbClr val="FFFFFF"/>
                          </a:highlight>
                          <a:latin typeface="Consolas"/>
                          <a:ea typeface="Consolas"/>
                          <a:cs typeface="Consolas"/>
                          <a:sym typeface="Consolas"/>
                        </a:rPr>
                        <a:t>// GameOver.cpp</a:t>
                      </a:r>
                      <a:br>
                        <a:rPr b="1" lang="en" sz="1200">
                          <a:solidFill>
                            <a:schemeClr val="dk1"/>
                          </a:solidFill>
                          <a:highlight>
                            <a:srgbClr val="FFFFFF"/>
                          </a:highlight>
                          <a:latin typeface="Consolas"/>
                          <a:ea typeface="Consolas"/>
                          <a:cs typeface="Consolas"/>
                          <a:sym typeface="Consolas"/>
                        </a:rPr>
                      </a:br>
                      <a:r>
                        <a:rPr b="1" lang="en" sz="1200">
                          <a:solidFill>
                            <a:srgbClr val="1A921C"/>
                          </a:solidFill>
                          <a:highlight>
                            <a:srgbClr val="FFFFFF"/>
                          </a:highlight>
                          <a:latin typeface="Consolas"/>
                          <a:ea typeface="Consolas"/>
                          <a:cs typeface="Consolas"/>
                          <a:sym typeface="Consolas"/>
                        </a:rPr>
                        <a:t>#</a:t>
                      </a:r>
                      <a:r>
                        <a:rPr b="1" lang="en" sz="1200">
                          <a:solidFill>
                            <a:srgbClr val="0C450D"/>
                          </a:solidFill>
                          <a:highlight>
                            <a:srgbClr val="FFFFFF"/>
                          </a:highlight>
                          <a:latin typeface="Consolas"/>
                          <a:ea typeface="Consolas"/>
                          <a:cs typeface="Consolas"/>
                          <a:sym typeface="Consolas"/>
                        </a:rPr>
                        <a:t>include</a:t>
                      </a:r>
                      <a:r>
                        <a:rPr b="1" lang="en" sz="1200">
                          <a:solidFill>
                            <a:srgbClr val="1A921C"/>
                          </a:solidFill>
                          <a:highlight>
                            <a:srgbClr val="FFFFFF"/>
                          </a:highlight>
                          <a:latin typeface="Consolas"/>
                          <a:ea typeface="Consolas"/>
                          <a:cs typeface="Consolas"/>
                          <a:sym typeface="Consolas"/>
                        </a:rPr>
                        <a:t> </a:t>
                      </a:r>
                      <a:r>
                        <a:rPr b="1" lang="en" sz="1200">
                          <a:solidFill>
                            <a:srgbClr val="D80800"/>
                          </a:solidFill>
                          <a:highlight>
                            <a:srgbClr val="FFFFFF"/>
                          </a:highlight>
                          <a:latin typeface="Consolas"/>
                          <a:ea typeface="Consolas"/>
                          <a:cs typeface="Consolas"/>
                          <a:sym typeface="Consolas"/>
                        </a:rPr>
                        <a:t>&lt;iostream&gt;</a:t>
                      </a:r>
                      <a:br>
                        <a:rPr b="1" lang="en" sz="1200">
                          <a:solidFill>
                            <a:schemeClr val="dk1"/>
                          </a:solidFill>
                          <a:highlight>
                            <a:srgbClr val="FFFFFF"/>
                          </a:highlight>
                          <a:latin typeface="Consolas"/>
                          <a:ea typeface="Consolas"/>
                          <a:cs typeface="Consolas"/>
                          <a:sym typeface="Consolas"/>
                        </a:rPr>
                      </a:b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int </a:t>
                      </a:r>
                      <a:r>
                        <a:rPr b="1" lang="en" sz="1200">
                          <a:solidFill>
                            <a:srgbClr val="0000A2"/>
                          </a:solidFill>
                          <a:highlight>
                            <a:srgbClr val="FFFFFF"/>
                          </a:highlight>
                          <a:latin typeface="Consolas"/>
                          <a:ea typeface="Consolas"/>
                          <a:cs typeface="Consolas"/>
                          <a:sym typeface="Consolas"/>
                        </a:rPr>
                        <a:t>main</a:t>
                      </a:r>
                      <a:r>
                        <a:rPr b="1" lang="en" sz="1200">
                          <a:solidFill>
                            <a:schemeClr val="dk1"/>
                          </a:solidFill>
                          <a:highlight>
                            <a:srgbClr val="FFFFFF"/>
                          </a:highlight>
                          <a:latin typeface="Consolas"/>
                          <a:ea typeface="Consolas"/>
                          <a:cs typeface="Consolas"/>
                          <a:sym typeface="Consolas"/>
                        </a:rPr>
                        <a:t>()</a:t>
                      </a: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a:t>
                      </a: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    std::cout &lt;&lt; "Game Over !" &lt;&lt; std::endl;</a:t>
                      </a: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    return 0;</a:t>
                      </a: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a:t>
                      </a:r>
                      <a:endParaRPr b="1" sz="12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b="1" sz="1200"/>
                    </a:p>
                  </a:txBody>
                  <a:tcPr marT="91425" marB="91425" marR="91425" marL="91425"/>
                </a:tc>
                <a:tc>
                  <a:txBody>
                    <a:bodyPr/>
                    <a:lstStyle/>
                    <a:p>
                      <a:pPr indent="0" lvl="0" marL="0" rtl="0" algn="l">
                        <a:lnSpc>
                          <a:spcPct val="150000"/>
                        </a:lnSpc>
                        <a:spcBef>
                          <a:spcPts val="0"/>
                        </a:spcBef>
                        <a:spcAft>
                          <a:spcPts val="0"/>
                        </a:spcAft>
                        <a:buNone/>
                      </a:pPr>
                      <a:r>
                        <a:rPr b="1" lang="en" sz="1200">
                          <a:highlight>
                            <a:srgbClr val="FFFFFF"/>
                          </a:highlight>
                          <a:latin typeface="Consolas"/>
                          <a:ea typeface="Consolas"/>
                          <a:cs typeface="Consolas"/>
                          <a:sym typeface="Consolas"/>
                        </a:rPr>
                        <a:t>Dòng chú thích</a:t>
                      </a:r>
                      <a:br>
                        <a:rPr b="1" lang="en" sz="1200">
                          <a:highlight>
                            <a:srgbClr val="FFFFFF"/>
                          </a:highlight>
                          <a:latin typeface="Consolas"/>
                          <a:ea typeface="Consolas"/>
                          <a:cs typeface="Consolas"/>
                          <a:sym typeface="Consolas"/>
                        </a:rPr>
                      </a:br>
                      <a:r>
                        <a:rPr b="1" lang="en" sz="1200">
                          <a:highlight>
                            <a:srgbClr val="FFFFFF"/>
                          </a:highlight>
                          <a:latin typeface="Consolas"/>
                          <a:ea typeface="Consolas"/>
                          <a:cs typeface="Consolas"/>
                          <a:sym typeface="Consolas"/>
                        </a:rPr>
                        <a:t>Sử dụng thư viện iostream</a:t>
                      </a:r>
                      <a:br>
                        <a:rPr b="1" lang="en" sz="1200">
                          <a:highlight>
                            <a:srgbClr val="FFFFFF"/>
                          </a:highlight>
                          <a:latin typeface="Consolas"/>
                          <a:ea typeface="Consolas"/>
                          <a:cs typeface="Consolas"/>
                          <a:sym typeface="Consolas"/>
                        </a:rPr>
                      </a:br>
                      <a:r>
                        <a:rPr b="1" lang="en" sz="1200">
                          <a:highlight>
                            <a:srgbClr val="FFFFFF"/>
                          </a:highlight>
                          <a:latin typeface="Consolas"/>
                          <a:ea typeface="Consolas"/>
                          <a:cs typeface="Consolas"/>
                          <a:sym typeface="Consolas"/>
                        </a:rPr>
                        <a:t>Dòng trắng để làm rõ các đoạn mã</a:t>
                      </a:r>
                      <a:br>
                        <a:rPr b="1" lang="en" sz="1200">
                          <a:highlight>
                            <a:srgbClr val="FFFFFF"/>
                          </a:highlight>
                          <a:latin typeface="Consolas"/>
                          <a:ea typeface="Consolas"/>
                          <a:cs typeface="Consolas"/>
                          <a:sym typeface="Consolas"/>
                        </a:rPr>
                      </a:br>
                      <a:r>
                        <a:rPr b="1" lang="en" sz="1200">
                          <a:highlight>
                            <a:srgbClr val="FFFFFF"/>
                          </a:highlight>
                          <a:latin typeface="Consolas"/>
                          <a:ea typeface="Consolas"/>
                          <a:cs typeface="Consolas"/>
                          <a:sym typeface="Consolas"/>
                        </a:rPr>
                        <a:t>Hàm main(), điểm vào của chương trình</a:t>
                      </a:r>
                      <a:br>
                        <a:rPr b="1" lang="en" sz="1200">
                          <a:highlight>
                            <a:srgbClr val="FFFFFF"/>
                          </a:highlight>
                          <a:latin typeface="Consolas"/>
                          <a:ea typeface="Consolas"/>
                          <a:cs typeface="Consolas"/>
                          <a:sym typeface="Consolas"/>
                        </a:rPr>
                      </a:br>
                      <a:r>
                        <a:rPr b="1" lang="en" sz="1200">
                          <a:highlight>
                            <a:srgbClr val="FFFFFF"/>
                          </a:highlight>
                          <a:latin typeface="Consolas"/>
                          <a:ea typeface="Consolas"/>
                          <a:cs typeface="Consolas"/>
                          <a:sym typeface="Consolas"/>
                        </a:rPr>
                        <a:t>Bắt đầu hàm</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b="1" lang="en" sz="1200">
                          <a:highlight>
                            <a:srgbClr val="FFFFFF"/>
                          </a:highlight>
                          <a:latin typeface="Consolas"/>
                          <a:ea typeface="Consolas"/>
                          <a:cs typeface="Consolas"/>
                          <a:sym typeface="Consolas"/>
                        </a:rPr>
                        <a:t>Lệnh in ra “Game Over !” và xuống dòng</a:t>
                      </a:r>
                      <a:br>
                        <a:rPr b="1" lang="en" sz="1200">
                          <a:highlight>
                            <a:srgbClr val="FFFFFF"/>
                          </a:highlight>
                          <a:latin typeface="Consolas"/>
                          <a:ea typeface="Consolas"/>
                          <a:cs typeface="Consolas"/>
                          <a:sym typeface="Consolas"/>
                        </a:rPr>
                      </a:br>
                      <a:r>
                        <a:rPr b="1" lang="en" sz="1200">
                          <a:highlight>
                            <a:srgbClr val="FFFFFF"/>
                          </a:highlight>
                          <a:latin typeface="Consolas"/>
                          <a:ea typeface="Consolas"/>
                          <a:cs typeface="Consolas"/>
                          <a:sym typeface="Consolas"/>
                        </a:rPr>
                        <a:t>Trả về 0 (mã thoát chương trình)</a:t>
                      </a:r>
                      <a:br>
                        <a:rPr b="1" lang="en" sz="1200">
                          <a:highlight>
                            <a:srgbClr val="FFFFFF"/>
                          </a:highlight>
                          <a:latin typeface="Consolas"/>
                          <a:ea typeface="Consolas"/>
                          <a:cs typeface="Consolas"/>
                          <a:sym typeface="Consolas"/>
                        </a:rPr>
                      </a:br>
                      <a:r>
                        <a:rPr b="1" lang="en" sz="1200">
                          <a:highlight>
                            <a:srgbClr val="FFFFFF"/>
                          </a:highlight>
                          <a:latin typeface="Consolas"/>
                          <a:ea typeface="Consolas"/>
                          <a:cs typeface="Consolas"/>
                          <a:sym typeface="Consolas"/>
                        </a:rPr>
                        <a:t>Kết thúc hàm</a:t>
                      </a:r>
                      <a:endParaRPr b="1" sz="1200">
                        <a:highlight>
                          <a:srgbClr val="FFFFFF"/>
                        </a:highlight>
                        <a:latin typeface="Consolas"/>
                        <a:ea typeface="Consolas"/>
                        <a:cs typeface="Consolas"/>
                        <a:sym typeface="Consolas"/>
                      </a:endParaRPr>
                    </a:p>
                    <a:p>
                      <a:pPr indent="0" lvl="0" marL="0" rtl="0" algn="l">
                        <a:spcBef>
                          <a:spcPts val="0"/>
                        </a:spcBef>
                        <a:spcAft>
                          <a:spcPts val="0"/>
                        </a:spcAft>
                        <a:buNone/>
                      </a:pPr>
                      <a:r>
                        <a:t/>
                      </a:r>
                      <a:endParaRPr b="1" sz="1200"/>
                    </a:p>
                  </a:txBody>
                  <a:tcPr marT="91425" marB="91425" marR="91425" marL="91425"/>
                </a:tc>
              </a:tr>
            </a:tbl>
          </a:graphicData>
        </a:graphic>
      </p:graphicFrame>
      <p:sp>
        <p:nvSpPr>
          <p:cNvPr id="125" name="Google Shape;125;p20"/>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Khởi động</a:t>
            </a:r>
            <a:r>
              <a:rPr lang="en"/>
              <a:t>: Game Over 1.0</a:t>
            </a:r>
            <a:endParaRPr/>
          </a:p>
        </p:txBody>
      </p:sp>
      <p:sp>
        <p:nvSpPr>
          <p:cNvPr id="126" name="Google Shape;126;p20"/>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
        <p:nvSpPr>
          <p:cNvPr id="127" name="Google Shape;127;p20"/>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aphicFrame>
        <p:nvGraphicFramePr>
          <p:cNvPr id="132" name="Google Shape;132;p21"/>
          <p:cNvGraphicFramePr/>
          <p:nvPr/>
        </p:nvGraphicFramePr>
        <p:xfrm>
          <a:off x="508550" y="1460250"/>
          <a:ext cx="3000000" cy="3000000"/>
        </p:xfrm>
        <a:graphic>
          <a:graphicData uri="http://schemas.openxmlformats.org/drawingml/2006/table">
            <a:tbl>
              <a:tblPr>
                <a:noFill/>
                <a:tableStyleId>{F6CD1AE6-596C-46F7-A1CA-CC485FC951AE}</a:tableStyleId>
              </a:tblPr>
              <a:tblGrid>
                <a:gridCol w="4063450"/>
                <a:gridCol w="4063450"/>
              </a:tblGrid>
              <a:tr h="3465800">
                <a:tc>
                  <a:txBody>
                    <a:bodyPr/>
                    <a:lstStyle/>
                    <a:p>
                      <a:pPr indent="0" lvl="0" marL="0" rtl="0" algn="l">
                        <a:lnSpc>
                          <a:spcPct val="150000"/>
                        </a:lnSpc>
                        <a:spcBef>
                          <a:spcPts val="0"/>
                        </a:spcBef>
                        <a:spcAft>
                          <a:spcPts val="0"/>
                        </a:spcAft>
                        <a:buNone/>
                      </a:pPr>
                      <a:r>
                        <a:rPr b="1" lang="en" sz="1200">
                          <a:solidFill>
                            <a:srgbClr val="00B418"/>
                          </a:solidFill>
                          <a:highlight>
                            <a:srgbClr val="FFFFFF"/>
                          </a:highlight>
                          <a:latin typeface="Consolas"/>
                          <a:ea typeface="Consolas"/>
                          <a:cs typeface="Consolas"/>
                          <a:sym typeface="Consolas"/>
                        </a:rPr>
                        <a:t>// GameOver2.cpp</a:t>
                      </a:r>
                      <a:br>
                        <a:rPr b="1" lang="en" sz="1200">
                          <a:solidFill>
                            <a:schemeClr val="dk1"/>
                          </a:solidFill>
                          <a:highlight>
                            <a:srgbClr val="FFFFFF"/>
                          </a:highlight>
                          <a:latin typeface="Consolas"/>
                          <a:ea typeface="Consolas"/>
                          <a:cs typeface="Consolas"/>
                          <a:sym typeface="Consolas"/>
                        </a:rPr>
                      </a:br>
                      <a:r>
                        <a:rPr b="1" lang="en" sz="1200">
                          <a:solidFill>
                            <a:srgbClr val="1A921C"/>
                          </a:solidFill>
                          <a:highlight>
                            <a:srgbClr val="FFFFFF"/>
                          </a:highlight>
                          <a:latin typeface="Consolas"/>
                          <a:ea typeface="Consolas"/>
                          <a:cs typeface="Consolas"/>
                          <a:sym typeface="Consolas"/>
                        </a:rPr>
                        <a:t>#</a:t>
                      </a:r>
                      <a:r>
                        <a:rPr b="1" lang="en" sz="1200">
                          <a:solidFill>
                            <a:srgbClr val="0C450D"/>
                          </a:solidFill>
                          <a:highlight>
                            <a:srgbClr val="FFFFFF"/>
                          </a:highlight>
                          <a:latin typeface="Consolas"/>
                          <a:ea typeface="Consolas"/>
                          <a:cs typeface="Consolas"/>
                          <a:sym typeface="Consolas"/>
                        </a:rPr>
                        <a:t>include</a:t>
                      </a:r>
                      <a:r>
                        <a:rPr b="1" lang="en" sz="1200">
                          <a:solidFill>
                            <a:srgbClr val="1A921C"/>
                          </a:solidFill>
                          <a:highlight>
                            <a:srgbClr val="FFFFFF"/>
                          </a:highlight>
                          <a:latin typeface="Consolas"/>
                          <a:ea typeface="Consolas"/>
                          <a:cs typeface="Consolas"/>
                          <a:sym typeface="Consolas"/>
                        </a:rPr>
                        <a:t> </a:t>
                      </a:r>
                      <a:r>
                        <a:rPr b="1" lang="en" sz="1200">
                          <a:solidFill>
                            <a:srgbClr val="D80800"/>
                          </a:solidFill>
                          <a:highlight>
                            <a:srgbClr val="FFFFFF"/>
                          </a:highlight>
                          <a:latin typeface="Consolas"/>
                          <a:ea typeface="Consolas"/>
                          <a:cs typeface="Consolas"/>
                          <a:sym typeface="Consolas"/>
                        </a:rPr>
                        <a:t>&lt;iostream&gt;</a:t>
                      </a:r>
                      <a:endParaRPr b="1" sz="1200">
                        <a:solidFill>
                          <a:srgbClr val="D80800"/>
                        </a:solidFill>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b="1" lang="en" sz="1200">
                          <a:solidFill>
                            <a:schemeClr val="dk1"/>
                          </a:solidFill>
                          <a:highlight>
                            <a:srgbClr val="FFFFFF"/>
                          </a:highlight>
                          <a:latin typeface="Consolas"/>
                          <a:ea typeface="Consolas"/>
                          <a:cs typeface="Consolas"/>
                          <a:sym typeface="Consolas"/>
                        </a:rPr>
                        <a:t>using namespace std;</a:t>
                      </a:r>
                      <a:br>
                        <a:rPr b="1" lang="en" sz="1200">
                          <a:solidFill>
                            <a:schemeClr val="dk1"/>
                          </a:solidFill>
                          <a:highlight>
                            <a:srgbClr val="FFFFFF"/>
                          </a:highlight>
                          <a:latin typeface="Consolas"/>
                          <a:ea typeface="Consolas"/>
                          <a:cs typeface="Consolas"/>
                          <a:sym typeface="Consolas"/>
                        </a:rPr>
                      </a:b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int </a:t>
                      </a:r>
                      <a:r>
                        <a:rPr b="1" lang="en" sz="1200">
                          <a:solidFill>
                            <a:srgbClr val="0000A2"/>
                          </a:solidFill>
                          <a:highlight>
                            <a:srgbClr val="FFFFFF"/>
                          </a:highlight>
                          <a:latin typeface="Consolas"/>
                          <a:ea typeface="Consolas"/>
                          <a:cs typeface="Consolas"/>
                          <a:sym typeface="Consolas"/>
                        </a:rPr>
                        <a:t>main</a:t>
                      </a:r>
                      <a:r>
                        <a:rPr b="1" lang="en" sz="1200">
                          <a:solidFill>
                            <a:schemeClr val="dk1"/>
                          </a:solidFill>
                          <a:highlight>
                            <a:srgbClr val="FFFFFF"/>
                          </a:highlight>
                          <a:latin typeface="Consolas"/>
                          <a:ea typeface="Consolas"/>
                          <a:cs typeface="Consolas"/>
                          <a:sym typeface="Consolas"/>
                        </a:rPr>
                        <a:t>()</a:t>
                      </a: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a:t>
                      </a: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    cout &lt;&lt; "Game Over !" &lt;&lt; endl;</a:t>
                      </a: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    return 0;</a:t>
                      </a: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a:t>
                      </a:r>
                      <a:endParaRPr b="1" sz="12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b="1" sz="1200"/>
                    </a:p>
                  </a:txBody>
                  <a:tcPr marT="91425" marB="91425" marR="91425" marL="91425"/>
                </a:tc>
                <a:tc>
                  <a:txBody>
                    <a:bodyPr/>
                    <a:lstStyle/>
                    <a:p>
                      <a:pPr indent="0" lvl="0" marL="0" rtl="0" algn="l">
                        <a:lnSpc>
                          <a:spcPct val="150000"/>
                        </a:lnSpc>
                        <a:spcBef>
                          <a:spcPts val="0"/>
                        </a:spcBef>
                        <a:spcAft>
                          <a:spcPts val="0"/>
                        </a:spcAft>
                        <a:buNone/>
                      </a:pPr>
                      <a:br>
                        <a:rPr b="1" lang="en" sz="1200">
                          <a:highlight>
                            <a:srgbClr val="FFFFFF"/>
                          </a:highlight>
                          <a:latin typeface="Consolas"/>
                          <a:ea typeface="Consolas"/>
                          <a:cs typeface="Consolas"/>
                          <a:sym typeface="Consolas"/>
                        </a:rPr>
                      </a:br>
                      <a:br>
                        <a:rPr b="1" lang="en" sz="1200">
                          <a:highlight>
                            <a:srgbClr val="FFFFFF"/>
                          </a:highlight>
                          <a:latin typeface="Consolas"/>
                          <a:ea typeface="Consolas"/>
                          <a:cs typeface="Consolas"/>
                          <a:sym typeface="Consolas"/>
                        </a:rPr>
                      </a:br>
                      <a:r>
                        <a:rPr b="1" lang="en" sz="1200">
                          <a:highlight>
                            <a:srgbClr val="FFFFFF"/>
                          </a:highlight>
                          <a:latin typeface="Consolas"/>
                          <a:ea typeface="Consolas"/>
                          <a:cs typeface="Consolas"/>
                          <a:sym typeface="Consolas"/>
                        </a:rPr>
                        <a:t>Sử dụng không gian tên std</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b="1" lang="en" sz="1200">
                          <a:highlight>
                            <a:srgbClr val="FFFFFF"/>
                          </a:highlight>
                          <a:latin typeface="Consolas"/>
                          <a:ea typeface="Consolas"/>
                          <a:cs typeface="Consolas"/>
                          <a:sym typeface="Consolas"/>
                        </a:rPr>
                        <a:t>Không cần gõ std:: nữa</a:t>
                      </a:r>
                      <a:br>
                        <a:rPr b="1" lang="en" sz="1200">
                          <a:highlight>
                            <a:srgbClr val="FFFFFF"/>
                          </a:highlight>
                          <a:latin typeface="Consolas"/>
                          <a:ea typeface="Consolas"/>
                          <a:cs typeface="Consolas"/>
                          <a:sym typeface="Consolas"/>
                        </a:rPr>
                      </a:br>
                      <a:endParaRPr b="1" sz="1200"/>
                    </a:p>
                  </a:txBody>
                  <a:tcPr marT="91425" marB="91425" marR="91425" marL="91425"/>
                </a:tc>
              </a:tr>
            </a:tbl>
          </a:graphicData>
        </a:graphic>
      </p:graphicFrame>
      <p:sp>
        <p:nvSpPr>
          <p:cNvPr id="133" name="Google Shape;133;p21"/>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Khởi động</a:t>
            </a:r>
            <a:r>
              <a:rPr lang="en"/>
              <a:t>: Game Over 1.1</a:t>
            </a:r>
            <a:endParaRPr/>
          </a:p>
        </p:txBody>
      </p:sp>
      <p:sp>
        <p:nvSpPr>
          <p:cNvPr id="134" name="Google Shape;134;p21"/>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
        <p:nvSpPr>
          <p:cNvPr id="135" name="Google Shape;135;p21"/>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graphicFrame>
        <p:nvGraphicFramePr>
          <p:cNvPr id="141" name="Google Shape;141;p22"/>
          <p:cNvGraphicFramePr/>
          <p:nvPr/>
        </p:nvGraphicFramePr>
        <p:xfrm>
          <a:off x="508550" y="1460250"/>
          <a:ext cx="3000000" cy="3000000"/>
        </p:xfrm>
        <a:graphic>
          <a:graphicData uri="http://schemas.openxmlformats.org/drawingml/2006/table">
            <a:tbl>
              <a:tblPr>
                <a:noFill/>
                <a:tableStyleId>{F6CD1AE6-596C-46F7-A1CA-CC485FC951AE}</a:tableStyleId>
              </a:tblPr>
              <a:tblGrid>
                <a:gridCol w="4063450"/>
                <a:gridCol w="4063450"/>
              </a:tblGrid>
              <a:tr h="3465800">
                <a:tc>
                  <a:txBody>
                    <a:bodyPr/>
                    <a:lstStyle/>
                    <a:p>
                      <a:pPr indent="0" lvl="0" marL="0" rtl="0" algn="l">
                        <a:lnSpc>
                          <a:spcPct val="150000"/>
                        </a:lnSpc>
                        <a:spcBef>
                          <a:spcPts val="0"/>
                        </a:spcBef>
                        <a:spcAft>
                          <a:spcPts val="0"/>
                        </a:spcAft>
                        <a:buNone/>
                      </a:pPr>
                      <a:r>
                        <a:rPr b="1" lang="en" sz="1200">
                          <a:solidFill>
                            <a:srgbClr val="00B418"/>
                          </a:solidFill>
                          <a:highlight>
                            <a:srgbClr val="FFFFFF"/>
                          </a:highlight>
                          <a:latin typeface="Consolas"/>
                          <a:ea typeface="Consolas"/>
                          <a:cs typeface="Consolas"/>
                          <a:sym typeface="Consolas"/>
                        </a:rPr>
                        <a:t>// GameOver3.cpp</a:t>
                      </a:r>
                      <a:br>
                        <a:rPr b="1" lang="en" sz="1200">
                          <a:solidFill>
                            <a:schemeClr val="dk1"/>
                          </a:solidFill>
                          <a:highlight>
                            <a:srgbClr val="FFFFFF"/>
                          </a:highlight>
                          <a:latin typeface="Consolas"/>
                          <a:ea typeface="Consolas"/>
                          <a:cs typeface="Consolas"/>
                          <a:sym typeface="Consolas"/>
                        </a:rPr>
                      </a:br>
                      <a:r>
                        <a:rPr b="1" lang="en" sz="1200">
                          <a:solidFill>
                            <a:srgbClr val="1A921C"/>
                          </a:solidFill>
                          <a:highlight>
                            <a:srgbClr val="FFFFFF"/>
                          </a:highlight>
                          <a:latin typeface="Consolas"/>
                          <a:ea typeface="Consolas"/>
                          <a:cs typeface="Consolas"/>
                          <a:sym typeface="Consolas"/>
                        </a:rPr>
                        <a:t>#</a:t>
                      </a:r>
                      <a:r>
                        <a:rPr b="1" lang="en" sz="1200">
                          <a:solidFill>
                            <a:srgbClr val="0C450D"/>
                          </a:solidFill>
                          <a:highlight>
                            <a:srgbClr val="FFFFFF"/>
                          </a:highlight>
                          <a:latin typeface="Consolas"/>
                          <a:ea typeface="Consolas"/>
                          <a:cs typeface="Consolas"/>
                          <a:sym typeface="Consolas"/>
                        </a:rPr>
                        <a:t>include</a:t>
                      </a:r>
                      <a:r>
                        <a:rPr b="1" lang="en" sz="1200">
                          <a:solidFill>
                            <a:srgbClr val="1A921C"/>
                          </a:solidFill>
                          <a:highlight>
                            <a:srgbClr val="FFFFFF"/>
                          </a:highlight>
                          <a:latin typeface="Consolas"/>
                          <a:ea typeface="Consolas"/>
                          <a:cs typeface="Consolas"/>
                          <a:sym typeface="Consolas"/>
                        </a:rPr>
                        <a:t> </a:t>
                      </a:r>
                      <a:r>
                        <a:rPr b="1" lang="en" sz="1200">
                          <a:solidFill>
                            <a:srgbClr val="D80800"/>
                          </a:solidFill>
                          <a:highlight>
                            <a:srgbClr val="FFFFFF"/>
                          </a:highlight>
                          <a:latin typeface="Consolas"/>
                          <a:ea typeface="Consolas"/>
                          <a:cs typeface="Consolas"/>
                          <a:sym typeface="Consolas"/>
                        </a:rPr>
                        <a:t>&lt;iostream&gt;</a:t>
                      </a:r>
                      <a:br>
                        <a:rPr b="1" lang="en" sz="1200">
                          <a:solidFill>
                            <a:schemeClr val="dk1"/>
                          </a:solidFill>
                          <a:highlight>
                            <a:srgbClr val="FFFFFF"/>
                          </a:highlight>
                          <a:latin typeface="Consolas"/>
                          <a:ea typeface="Consolas"/>
                          <a:cs typeface="Consolas"/>
                          <a:sym typeface="Consolas"/>
                        </a:rPr>
                      </a:br>
                      <a:r>
                        <a:rPr b="1" lang="en" sz="1200">
                          <a:solidFill>
                            <a:srgbClr val="0100B6"/>
                          </a:solidFill>
                          <a:highlight>
                            <a:srgbClr val="FFFFFF"/>
                          </a:highlight>
                          <a:latin typeface="Consolas"/>
                          <a:ea typeface="Consolas"/>
                          <a:cs typeface="Consolas"/>
                          <a:sym typeface="Consolas"/>
                        </a:rPr>
                        <a:t>using</a:t>
                      </a:r>
                      <a:r>
                        <a:rPr b="1" lang="en" sz="1200">
                          <a:solidFill>
                            <a:schemeClr val="dk1"/>
                          </a:solidFill>
                          <a:highlight>
                            <a:srgbClr val="FFFFFF"/>
                          </a:highlight>
                          <a:latin typeface="Consolas"/>
                          <a:ea typeface="Consolas"/>
                          <a:cs typeface="Consolas"/>
                          <a:sym typeface="Consolas"/>
                        </a:rPr>
                        <a:t> std::cout;</a:t>
                      </a:r>
                      <a:br>
                        <a:rPr b="1" lang="en" sz="1200">
                          <a:solidFill>
                            <a:schemeClr val="dk1"/>
                          </a:solidFill>
                          <a:highlight>
                            <a:srgbClr val="FFFFFF"/>
                          </a:highlight>
                          <a:latin typeface="Consolas"/>
                          <a:ea typeface="Consolas"/>
                          <a:cs typeface="Consolas"/>
                          <a:sym typeface="Consolas"/>
                        </a:rPr>
                      </a:br>
                      <a:r>
                        <a:rPr b="1" lang="en" sz="1200">
                          <a:solidFill>
                            <a:srgbClr val="0100B6"/>
                          </a:solidFill>
                          <a:highlight>
                            <a:srgbClr val="FFFFFF"/>
                          </a:highlight>
                          <a:latin typeface="Consolas"/>
                          <a:ea typeface="Consolas"/>
                          <a:cs typeface="Consolas"/>
                          <a:sym typeface="Consolas"/>
                        </a:rPr>
                        <a:t>using</a:t>
                      </a:r>
                      <a:r>
                        <a:rPr b="1" lang="en" sz="1200">
                          <a:solidFill>
                            <a:schemeClr val="dk1"/>
                          </a:solidFill>
                          <a:highlight>
                            <a:srgbClr val="FFFFFF"/>
                          </a:highlight>
                          <a:latin typeface="Consolas"/>
                          <a:ea typeface="Consolas"/>
                          <a:cs typeface="Consolas"/>
                          <a:sym typeface="Consolas"/>
                        </a:rPr>
                        <a:t> std::endl;</a:t>
                      </a:r>
                      <a:br>
                        <a:rPr b="1" lang="en" sz="1200">
                          <a:solidFill>
                            <a:schemeClr val="dk1"/>
                          </a:solidFill>
                          <a:highlight>
                            <a:srgbClr val="FFFFFF"/>
                          </a:highlight>
                          <a:latin typeface="Consolas"/>
                          <a:ea typeface="Consolas"/>
                          <a:cs typeface="Consolas"/>
                          <a:sym typeface="Consolas"/>
                        </a:rPr>
                      </a:b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int </a:t>
                      </a:r>
                      <a:r>
                        <a:rPr b="1" lang="en" sz="1200">
                          <a:solidFill>
                            <a:srgbClr val="0000A2"/>
                          </a:solidFill>
                          <a:highlight>
                            <a:srgbClr val="FFFFFF"/>
                          </a:highlight>
                          <a:latin typeface="Consolas"/>
                          <a:ea typeface="Consolas"/>
                          <a:cs typeface="Consolas"/>
                          <a:sym typeface="Consolas"/>
                        </a:rPr>
                        <a:t>main</a:t>
                      </a:r>
                      <a:r>
                        <a:rPr b="1" lang="en" sz="1200">
                          <a:solidFill>
                            <a:schemeClr val="dk1"/>
                          </a:solidFill>
                          <a:highlight>
                            <a:srgbClr val="FFFFFF"/>
                          </a:highlight>
                          <a:latin typeface="Consolas"/>
                          <a:ea typeface="Consolas"/>
                          <a:cs typeface="Consolas"/>
                          <a:sym typeface="Consolas"/>
                        </a:rPr>
                        <a:t>()</a:t>
                      </a: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a:t>
                      </a: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    cout &lt;&lt; "Game Over !" &lt;&lt; endl;</a:t>
                      </a: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    return 0;</a:t>
                      </a: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a:t>
                      </a:r>
                      <a:endParaRPr b="1" sz="12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b="1" sz="1200">
                        <a:solidFill>
                          <a:srgbClr val="00B418"/>
                        </a:solidFill>
                        <a:highlight>
                          <a:srgbClr val="FFFFFF"/>
                        </a:highlight>
                        <a:latin typeface="Consolas"/>
                        <a:ea typeface="Consolas"/>
                        <a:cs typeface="Consolas"/>
                        <a:sym typeface="Consolas"/>
                      </a:endParaRPr>
                    </a:p>
                  </a:txBody>
                  <a:tcPr marT="91425" marB="91425" marR="91425" marL="91425"/>
                </a:tc>
                <a:tc>
                  <a:txBody>
                    <a:bodyPr/>
                    <a:lstStyle/>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b="1" lang="en" sz="1200">
                          <a:highlight>
                            <a:srgbClr val="FFFFFF"/>
                          </a:highlight>
                          <a:latin typeface="Consolas"/>
                          <a:ea typeface="Consolas"/>
                          <a:cs typeface="Consolas"/>
                          <a:sym typeface="Consolas"/>
                        </a:rPr>
                        <a:t>Sử dụng đối tượng cout trong std</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b="1" lang="en" sz="1200">
                          <a:highlight>
                            <a:srgbClr val="FFFFFF"/>
                          </a:highlight>
                          <a:latin typeface="Consolas"/>
                          <a:ea typeface="Consolas"/>
                          <a:cs typeface="Consolas"/>
                          <a:sym typeface="Consolas"/>
                        </a:rPr>
                        <a:t>Sử dụng đối tượng endl trong std</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txBody>
                  <a:tcPr marT="91425" marB="91425" marR="91425" marL="91425"/>
                </a:tc>
              </a:tr>
            </a:tbl>
          </a:graphicData>
        </a:graphic>
      </p:graphicFrame>
      <p:sp>
        <p:nvSpPr>
          <p:cNvPr id="142" name="Google Shape;142;p22"/>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Khởi động</a:t>
            </a:r>
            <a:r>
              <a:rPr lang="en"/>
              <a:t>: Game Over 1.2</a:t>
            </a:r>
            <a:endParaRPr/>
          </a:p>
        </p:txBody>
      </p:sp>
      <p:sp>
        <p:nvSpPr>
          <p:cNvPr id="143" name="Google Shape;143;p22"/>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Hangman</a:t>
            </a:r>
            <a:endParaRPr/>
          </a:p>
        </p:txBody>
      </p:sp>
      <p:sp>
        <p:nvSpPr>
          <p:cNvPr id="149" name="Google Shape;149;p23"/>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150" name="Google Shape;150;p23"/>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pic>
        <p:nvPicPr>
          <p:cNvPr descr="Hangman.png" id="151" name="Google Shape;151;p23"/>
          <p:cNvPicPr preferRelativeResize="0"/>
          <p:nvPr/>
        </p:nvPicPr>
        <p:blipFill>
          <a:blip r:embed="rId3">
            <a:alphaModFix/>
          </a:blip>
          <a:stretch>
            <a:fillRect/>
          </a:stretch>
        </p:blipFill>
        <p:spPr>
          <a:xfrm>
            <a:off x="1546068" y="1005175"/>
            <a:ext cx="6051864" cy="3996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Tetris</a:t>
            </a:r>
            <a:endParaRPr/>
          </a:p>
        </p:txBody>
      </p:sp>
      <p:sp>
        <p:nvSpPr>
          <p:cNvPr id="157" name="Google Shape;157;p24"/>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158" name="Google Shape;158;p24"/>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pic>
        <p:nvPicPr>
          <p:cNvPr descr="Teteris.png" id="159" name="Google Shape;159;p24"/>
          <p:cNvPicPr preferRelativeResize="0"/>
          <p:nvPr/>
        </p:nvPicPr>
        <p:blipFill>
          <a:blip r:embed="rId3">
            <a:alphaModFix/>
          </a:blip>
          <a:stretch>
            <a:fillRect/>
          </a:stretch>
        </p:blipFill>
        <p:spPr>
          <a:xfrm>
            <a:off x="2234225" y="1094400"/>
            <a:ext cx="4675551" cy="3666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0"/>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Nội dung</a:t>
            </a:r>
            <a:endParaRPr/>
          </a:p>
        </p:txBody>
      </p:sp>
      <p:sp>
        <p:nvSpPr>
          <p:cNvPr id="52" name="Google Shape;52;p10"/>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lnSpc>
                <a:spcPct val="115000"/>
              </a:lnSpc>
              <a:spcBef>
                <a:spcPts val="600"/>
              </a:spcBef>
              <a:spcAft>
                <a:spcPts val="0"/>
              </a:spcAft>
              <a:buSzPts val="3000"/>
              <a:buChar char="●"/>
            </a:pPr>
            <a:r>
              <a:rPr lang="en"/>
              <a:t>Giới thiệu môn học</a:t>
            </a:r>
            <a:endParaRPr/>
          </a:p>
          <a:p>
            <a:pPr indent="-419100" lvl="0" marL="457200" rtl="0" algn="l">
              <a:lnSpc>
                <a:spcPct val="115000"/>
              </a:lnSpc>
              <a:spcBef>
                <a:spcPts val="0"/>
              </a:spcBef>
              <a:spcAft>
                <a:spcPts val="0"/>
              </a:spcAft>
              <a:buSzPts val="3000"/>
              <a:buChar char="●"/>
            </a:pPr>
            <a:r>
              <a:rPr lang="en"/>
              <a:t>Khởi động</a:t>
            </a:r>
            <a:r>
              <a:rPr lang="en"/>
              <a:t>: Game Over</a:t>
            </a:r>
            <a:endParaRPr/>
          </a:p>
        </p:txBody>
      </p:sp>
      <p:sp>
        <p:nvSpPr>
          <p:cNvPr id="53" name="Google Shape;53;p10"/>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1"/>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Nội dung</a:t>
            </a:r>
            <a:endParaRPr/>
          </a:p>
        </p:txBody>
      </p:sp>
      <p:sp>
        <p:nvSpPr>
          <p:cNvPr id="59" name="Google Shape;59;p11"/>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lnSpc>
                <a:spcPct val="115000"/>
              </a:lnSpc>
              <a:spcBef>
                <a:spcPts val="600"/>
              </a:spcBef>
              <a:spcAft>
                <a:spcPts val="0"/>
              </a:spcAft>
              <a:buSzPts val="3000"/>
              <a:buChar char="●"/>
            </a:pPr>
            <a:r>
              <a:rPr lang="en"/>
              <a:t>Giới thiệu môn học</a:t>
            </a:r>
            <a:endParaRPr/>
          </a:p>
          <a:p>
            <a:pPr indent="-419100" lvl="0" marL="457200" rtl="0" algn="l">
              <a:lnSpc>
                <a:spcPct val="115000"/>
              </a:lnSpc>
              <a:spcBef>
                <a:spcPts val="0"/>
              </a:spcBef>
              <a:spcAft>
                <a:spcPts val="0"/>
              </a:spcAft>
              <a:buClr>
                <a:srgbClr val="999999"/>
              </a:buClr>
              <a:buSzPts val="3000"/>
              <a:buChar char="●"/>
            </a:pPr>
            <a:r>
              <a:rPr lang="en">
                <a:solidFill>
                  <a:srgbClr val="999999"/>
                </a:solidFill>
              </a:rPr>
              <a:t>Khởi động: Game Over</a:t>
            </a:r>
            <a:endParaRPr>
              <a:solidFill>
                <a:srgbClr val="999999"/>
              </a:solidFill>
            </a:endParaRPr>
          </a:p>
        </p:txBody>
      </p:sp>
      <p:sp>
        <p:nvSpPr>
          <p:cNvPr id="60" name="Google Shape;60;p11"/>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2"/>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Giới thiệu môn học</a:t>
            </a:r>
            <a:endParaRPr/>
          </a:p>
        </p:txBody>
      </p:sp>
      <p:sp>
        <p:nvSpPr>
          <p:cNvPr id="66" name="Google Shape;66;p12"/>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a:solidFill>
                  <a:srgbClr val="0000FF"/>
                </a:solidFill>
              </a:rPr>
              <a:t>INT 2202 Lập trình nâng cao</a:t>
            </a:r>
            <a:endParaRPr>
              <a:solidFill>
                <a:srgbClr val="0000FF"/>
              </a:solidFill>
            </a:endParaRPr>
          </a:p>
          <a:p>
            <a:pPr indent="-419100" lvl="0" marL="457200" rtl="0" algn="l">
              <a:lnSpc>
                <a:spcPct val="115000"/>
              </a:lnSpc>
              <a:spcBef>
                <a:spcPts val="600"/>
              </a:spcBef>
              <a:spcAft>
                <a:spcPts val="0"/>
              </a:spcAft>
              <a:buClr>
                <a:srgbClr val="000000"/>
              </a:buClr>
              <a:buSzPts val="3000"/>
              <a:buChar char="●"/>
            </a:pPr>
            <a:r>
              <a:rPr lang="en">
                <a:solidFill>
                  <a:srgbClr val="000000"/>
                </a:solidFill>
              </a:rPr>
              <a:t>Trên lớp: </a:t>
            </a:r>
            <a:br>
              <a:rPr lang="en">
                <a:solidFill>
                  <a:srgbClr val="000000"/>
                </a:solidFill>
              </a:rPr>
            </a:br>
            <a:r>
              <a:rPr lang="en">
                <a:solidFill>
                  <a:srgbClr val="000000"/>
                </a:solidFill>
              </a:rPr>
              <a:t>    Trần Quốc Long, Lê Quang Hiếu</a:t>
            </a:r>
            <a:endParaRPr>
              <a:solidFill>
                <a:srgbClr val="000000"/>
              </a:solidFill>
            </a:endParaRPr>
          </a:p>
          <a:p>
            <a:pPr indent="-419100" lvl="0" marL="457200" rtl="0" algn="l">
              <a:lnSpc>
                <a:spcPct val="115000"/>
              </a:lnSpc>
              <a:spcBef>
                <a:spcPts val="0"/>
              </a:spcBef>
              <a:spcAft>
                <a:spcPts val="0"/>
              </a:spcAft>
              <a:buClr>
                <a:srgbClr val="000000"/>
              </a:buClr>
              <a:buSzPts val="3000"/>
              <a:buChar char="●"/>
            </a:pPr>
            <a:r>
              <a:rPr lang="en">
                <a:solidFill>
                  <a:srgbClr val="000000"/>
                </a:solidFill>
              </a:rPr>
              <a:t>Thực hành: </a:t>
            </a:r>
            <a:br>
              <a:rPr lang="en">
                <a:solidFill>
                  <a:srgbClr val="000000"/>
                </a:solidFill>
              </a:rPr>
            </a:br>
            <a:r>
              <a:rPr lang="en">
                <a:solidFill>
                  <a:srgbClr val="000000"/>
                </a:solidFill>
              </a:rPr>
              <a:t>    Nguyễn Tuấn Phong, Ngô Văn Tân</a:t>
            </a:r>
            <a:endParaRPr>
              <a:solidFill>
                <a:srgbClr val="000000"/>
              </a:solidFill>
            </a:endParaRPr>
          </a:p>
          <a:p>
            <a:pPr indent="-419100" lvl="0" marL="457200" rtl="0" algn="l">
              <a:lnSpc>
                <a:spcPct val="115000"/>
              </a:lnSpc>
              <a:spcBef>
                <a:spcPts val="0"/>
              </a:spcBef>
              <a:spcAft>
                <a:spcPts val="0"/>
              </a:spcAft>
              <a:buClr>
                <a:srgbClr val="000000"/>
              </a:buClr>
              <a:buSzPts val="3000"/>
              <a:buChar char="●"/>
            </a:pPr>
            <a:r>
              <a:rPr lang="en">
                <a:solidFill>
                  <a:srgbClr val="000000"/>
                </a:solidFill>
              </a:rPr>
              <a:t>2 tiết x 15 buổi nghe giảng trên lớp</a:t>
            </a:r>
            <a:endParaRPr>
              <a:solidFill>
                <a:srgbClr val="000000"/>
              </a:solidFill>
            </a:endParaRPr>
          </a:p>
          <a:p>
            <a:pPr indent="-419100" lvl="0" marL="457200" rtl="0" algn="l">
              <a:lnSpc>
                <a:spcPct val="115000"/>
              </a:lnSpc>
              <a:spcBef>
                <a:spcPts val="0"/>
              </a:spcBef>
              <a:spcAft>
                <a:spcPts val="0"/>
              </a:spcAft>
              <a:buClr>
                <a:srgbClr val="000000"/>
              </a:buClr>
              <a:buSzPts val="3000"/>
              <a:buChar char="●"/>
            </a:pPr>
            <a:r>
              <a:rPr lang="en">
                <a:solidFill>
                  <a:srgbClr val="000000"/>
                </a:solidFill>
              </a:rPr>
              <a:t>2 tiết x 15 buổi thực hành phòng máy</a:t>
            </a:r>
            <a:endParaRPr>
              <a:solidFill>
                <a:srgbClr val="000000"/>
              </a:solidFill>
            </a:endParaRPr>
          </a:p>
        </p:txBody>
      </p:sp>
      <p:sp>
        <p:nvSpPr>
          <p:cNvPr id="67" name="Google Shape;67;p12"/>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Giới thiệu môn học</a:t>
            </a:r>
            <a:endParaRPr/>
          </a:p>
        </p:txBody>
      </p:sp>
      <p:sp>
        <p:nvSpPr>
          <p:cNvPr id="73" name="Google Shape;73;p13"/>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a:solidFill>
                  <a:srgbClr val="0000FF"/>
                </a:solidFill>
              </a:rPr>
              <a:t>INT 2202 Lập trình nâng cao</a:t>
            </a:r>
            <a:endParaRPr>
              <a:solidFill>
                <a:srgbClr val="0000FF"/>
              </a:solidFill>
            </a:endParaRPr>
          </a:p>
          <a:p>
            <a:pPr indent="-393700" lvl="0" marL="457200" rtl="0" algn="l">
              <a:lnSpc>
                <a:spcPct val="100000"/>
              </a:lnSpc>
              <a:spcBef>
                <a:spcPts val="600"/>
              </a:spcBef>
              <a:spcAft>
                <a:spcPts val="0"/>
              </a:spcAft>
              <a:buClr>
                <a:srgbClr val="000000"/>
              </a:buClr>
              <a:buSzPts val="2600"/>
              <a:buChar char="●"/>
            </a:pPr>
            <a:r>
              <a:rPr lang="en" sz="2600">
                <a:solidFill>
                  <a:srgbClr val="000000"/>
                </a:solidFill>
              </a:rPr>
              <a:t>Giải quyết vấn đề bằng máy tính</a:t>
            </a:r>
            <a:endParaRPr sz="2600">
              <a:solidFill>
                <a:srgbClr val="000000"/>
              </a:solidFill>
            </a:endParaRPr>
          </a:p>
          <a:p>
            <a:pPr indent="-393700" lvl="0" marL="457200" rtl="0" algn="l">
              <a:lnSpc>
                <a:spcPct val="100000"/>
              </a:lnSpc>
              <a:spcBef>
                <a:spcPts val="0"/>
              </a:spcBef>
              <a:spcAft>
                <a:spcPts val="0"/>
              </a:spcAft>
              <a:buClr>
                <a:srgbClr val="000000"/>
              </a:buClr>
              <a:buSzPts val="2600"/>
              <a:buChar char="●"/>
            </a:pPr>
            <a:r>
              <a:rPr lang="en" sz="2600">
                <a:solidFill>
                  <a:srgbClr val="000000"/>
                </a:solidFill>
              </a:rPr>
              <a:t>Minh họa, thực tập các bước giải quyết vấn đề thông qua </a:t>
            </a:r>
            <a:r>
              <a:rPr lang="en" sz="2600">
                <a:solidFill>
                  <a:srgbClr val="0000FF"/>
                </a:solidFill>
              </a:rPr>
              <a:t>lập trình trò chơi trên ngôn ngữ C/C++</a:t>
            </a:r>
            <a:endParaRPr sz="2600">
              <a:solidFill>
                <a:srgbClr val="0000FF"/>
              </a:solidFill>
            </a:endParaRPr>
          </a:p>
          <a:p>
            <a:pPr indent="-393700" lvl="0" marL="457200" rtl="0" algn="l">
              <a:lnSpc>
                <a:spcPct val="100000"/>
              </a:lnSpc>
              <a:spcBef>
                <a:spcPts val="0"/>
              </a:spcBef>
              <a:spcAft>
                <a:spcPts val="0"/>
              </a:spcAft>
              <a:buClr>
                <a:srgbClr val="000000"/>
              </a:buClr>
              <a:buSzPts val="2600"/>
              <a:buChar char="●"/>
            </a:pPr>
            <a:r>
              <a:rPr lang="en" sz="2600">
                <a:solidFill>
                  <a:srgbClr val="000000"/>
                </a:solidFill>
              </a:rPr>
              <a:t>Tại sao lại lập trình trò chơi:</a:t>
            </a:r>
            <a:endParaRPr sz="2600">
              <a:solidFill>
                <a:srgbClr val="000000"/>
              </a:solidFill>
            </a:endParaRPr>
          </a:p>
          <a:p>
            <a:pPr indent="-368300" lvl="1" marL="914400" rtl="0" algn="l">
              <a:lnSpc>
                <a:spcPct val="100000"/>
              </a:lnSpc>
              <a:spcBef>
                <a:spcPts val="0"/>
              </a:spcBef>
              <a:spcAft>
                <a:spcPts val="0"/>
              </a:spcAft>
              <a:buClr>
                <a:srgbClr val="000000"/>
              </a:buClr>
              <a:buSzPts val="2200"/>
              <a:buChar char="○"/>
            </a:pPr>
            <a:r>
              <a:rPr lang="en" sz="2200">
                <a:solidFill>
                  <a:srgbClr val="000000"/>
                </a:solidFill>
              </a:rPr>
              <a:t>Lý thú, vui, xả (hay thêm </a:t>
            </a:r>
            <a:r>
              <a:rPr lang="en" sz="3000">
                <a:solidFill>
                  <a:srgbClr val="222222"/>
                </a:solidFill>
                <a:highlight>
                  <a:srgbClr val="FFFFFF"/>
                </a:highlight>
              </a:rPr>
              <a:t>☺</a:t>
            </a:r>
            <a:r>
              <a:rPr lang="en" sz="2200">
                <a:solidFill>
                  <a:srgbClr val="000000"/>
                </a:solidFill>
              </a:rPr>
              <a:t>) stress</a:t>
            </a:r>
            <a:endParaRPr sz="2200">
              <a:solidFill>
                <a:srgbClr val="000000"/>
              </a:solidFill>
            </a:endParaRPr>
          </a:p>
          <a:p>
            <a:pPr indent="-368300" lvl="1" marL="914400" rtl="0" algn="l">
              <a:lnSpc>
                <a:spcPct val="100000"/>
              </a:lnSpc>
              <a:spcBef>
                <a:spcPts val="0"/>
              </a:spcBef>
              <a:spcAft>
                <a:spcPts val="0"/>
              </a:spcAft>
              <a:buClr>
                <a:srgbClr val="000000"/>
              </a:buClr>
              <a:buSzPts val="2200"/>
              <a:buChar char="○"/>
            </a:pPr>
            <a:r>
              <a:rPr lang="en" sz="2200">
                <a:solidFill>
                  <a:srgbClr val="000000"/>
                </a:solidFill>
              </a:rPr>
              <a:t>Mức độ khó, tính năng và vấn đề đa dạng</a:t>
            </a:r>
            <a:endParaRPr sz="2200">
              <a:solidFill>
                <a:srgbClr val="000000"/>
              </a:solidFill>
            </a:endParaRPr>
          </a:p>
          <a:p>
            <a:pPr indent="-368300" lvl="1" marL="914400" rtl="0" algn="l">
              <a:lnSpc>
                <a:spcPct val="100000"/>
              </a:lnSpc>
              <a:spcBef>
                <a:spcPts val="0"/>
              </a:spcBef>
              <a:spcAft>
                <a:spcPts val="0"/>
              </a:spcAft>
              <a:buClr>
                <a:srgbClr val="000000"/>
              </a:buClr>
              <a:buSzPts val="2200"/>
              <a:buChar char="○"/>
            </a:pPr>
            <a:r>
              <a:rPr lang="en" sz="2200">
                <a:solidFill>
                  <a:srgbClr val="000000"/>
                </a:solidFill>
              </a:rPr>
              <a:t>Kiến thức tổng hợp, gần với lập trình trong công nghiệp</a:t>
            </a:r>
            <a:endParaRPr sz="2200">
              <a:solidFill>
                <a:srgbClr val="000000"/>
              </a:solidFill>
            </a:endParaRPr>
          </a:p>
        </p:txBody>
      </p:sp>
      <p:sp>
        <p:nvSpPr>
          <p:cNvPr id="74" name="Google Shape;74;p13"/>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Lập trình trò chơi bằng C++ </a:t>
            </a:r>
            <a:endParaRPr/>
          </a:p>
        </p:txBody>
      </p:sp>
      <p:sp>
        <p:nvSpPr>
          <p:cNvPr id="80" name="Google Shape;80;p14"/>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a:t>Nhanh</a:t>
            </a:r>
            <a:endParaRPr/>
          </a:p>
          <a:p>
            <a:pPr indent="-381000" lvl="1" marL="914400" rtl="0" algn="l">
              <a:lnSpc>
                <a:spcPct val="100000"/>
              </a:lnSpc>
              <a:spcBef>
                <a:spcPts val="0"/>
              </a:spcBef>
              <a:spcAft>
                <a:spcPts val="0"/>
              </a:spcAft>
              <a:buSzPts val="2400"/>
              <a:buChar char="○"/>
            </a:pPr>
            <a:r>
              <a:rPr lang="en"/>
              <a:t>C++ được thiết kế với mục tiêu hiệu năng cao</a:t>
            </a:r>
            <a:endParaRPr/>
          </a:p>
          <a:p>
            <a:pPr indent="-419100" lvl="0" marL="457200" rtl="0" algn="l">
              <a:lnSpc>
                <a:spcPct val="100000"/>
              </a:lnSpc>
              <a:spcBef>
                <a:spcPts val="0"/>
              </a:spcBef>
              <a:spcAft>
                <a:spcPts val="0"/>
              </a:spcAft>
              <a:buSzPts val="3000"/>
              <a:buChar char="●"/>
            </a:pPr>
            <a:r>
              <a:rPr lang="en"/>
              <a:t>Mềm dẻo</a:t>
            </a:r>
            <a:endParaRPr/>
          </a:p>
          <a:p>
            <a:pPr indent="-381000" lvl="1" marL="914400" rtl="0" algn="l">
              <a:lnSpc>
                <a:spcPct val="100000"/>
              </a:lnSpc>
              <a:spcBef>
                <a:spcPts val="0"/>
              </a:spcBef>
              <a:spcAft>
                <a:spcPts val="0"/>
              </a:spcAft>
              <a:buSzPts val="2400"/>
              <a:buChar char="○"/>
            </a:pPr>
            <a:r>
              <a:rPr lang="en"/>
              <a:t>C++ hỗ trợ nhiều kiểu lập trình (cổ điển và hiện đại): thủ tục, hướng đối tượng, lập trình mẫu</a:t>
            </a:r>
            <a:endParaRPr/>
          </a:p>
          <a:p>
            <a:pPr indent="-419100" lvl="0" marL="457200" rtl="0" algn="l">
              <a:lnSpc>
                <a:spcPct val="100000"/>
              </a:lnSpc>
              <a:spcBef>
                <a:spcPts val="0"/>
              </a:spcBef>
              <a:spcAft>
                <a:spcPts val="0"/>
              </a:spcAft>
              <a:buSzPts val="3000"/>
              <a:buChar char="●"/>
            </a:pPr>
            <a:r>
              <a:rPr lang="en"/>
              <a:t>Hệ thống thư viện hỗ trợ</a:t>
            </a:r>
            <a:endParaRPr/>
          </a:p>
          <a:p>
            <a:pPr indent="-381000" lvl="1" marL="914400" rtl="0" algn="l">
              <a:lnSpc>
                <a:spcPct val="100000"/>
              </a:lnSpc>
              <a:spcBef>
                <a:spcPts val="0"/>
              </a:spcBef>
              <a:spcAft>
                <a:spcPts val="0"/>
              </a:spcAft>
              <a:buSzPts val="2400"/>
              <a:buChar char="○"/>
            </a:pPr>
            <a:r>
              <a:rPr lang="en"/>
              <a:t>C++ có nhiều thư viện hỗ trợ mạnh được viết, kiểm thử cẩn thận (đồ họa, thuật toán …)</a:t>
            </a:r>
            <a:endParaRPr/>
          </a:p>
        </p:txBody>
      </p:sp>
      <p:sp>
        <p:nvSpPr>
          <p:cNvPr id="81" name="Google Shape;81;p14"/>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Nội dung</a:t>
            </a:r>
            <a:endParaRPr/>
          </a:p>
        </p:txBody>
      </p:sp>
      <p:sp>
        <p:nvSpPr>
          <p:cNvPr id="87" name="Google Shape;87;p15"/>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lnSpc>
                <a:spcPct val="115000"/>
              </a:lnSpc>
              <a:spcBef>
                <a:spcPts val="600"/>
              </a:spcBef>
              <a:spcAft>
                <a:spcPts val="0"/>
              </a:spcAft>
              <a:buClr>
                <a:srgbClr val="999999"/>
              </a:buClr>
              <a:buSzPts val="3000"/>
              <a:buChar char="●"/>
            </a:pPr>
            <a:r>
              <a:rPr lang="en">
                <a:solidFill>
                  <a:srgbClr val="999999"/>
                </a:solidFill>
              </a:rPr>
              <a:t>Giới thiệu môn học</a:t>
            </a:r>
            <a:endParaRPr>
              <a:solidFill>
                <a:srgbClr val="999999"/>
              </a:solidFill>
            </a:endParaRPr>
          </a:p>
          <a:p>
            <a:pPr indent="-419100" lvl="0" marL="457200" rtl="0" algn="l">
              <a:lnSpc>
                <a:spcPct val="115000"/>
              </a:lnSpc>
              <a:spcBef>
                <a:spcPts val="0"/>
              </a:spcBef>
              <a:spcAft>
                <a:spcPts val="0"/>
              </a:spcAft>
              <a:buClr>
                <a:srgbClr val="000000"/>
              </a:buClr>
              <a:buSzPts val="3000"/>
              <a:buChar char="●"/>
            </a:pPr>
            <a:r>
              <a:rPr lang="en">
                <a:solidFill>
                  <a:srgbClr val="000000"/>
                </a:solidFill>
              </a:rPr>
              <a:t>Khởi động</a:t>
            </a:r>
            <a:r>
              <a:rPr lang="en">
                <a:solidFill>
                  <a:srgbClr val="000000"/>
                </a:solidFill>
              </a:rPr>
              <a:t>: Game Over</a:t>
            </a:r>
            <a:endParaRPr>
              <a:solidFill>
                <a:srgbClr val="000000"/>
              </a:solidFill>
            </a:endParaRPr>
          </a:p>
        </p:txBody>
      </p:sp>
      <p:sp>
        <p:nvSpPr>
          <p:cNvPr id="88" name="Google Shape;88;p15"/>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Đặt vấn đề</a:t>
            </a:r>
            <a:endParaRPr/>
          </a:p>
        </p:txBody>
      </p:sp>
      <p:sp>
        <p:nvSpPr>
          <p:cNvPr id="94" name="Google Shape;94;p16"/>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a:solidFill>
                  <a:srgbClr val="0000FF"/>
                </a:solidFill>
              </a:rPr>
              <a:t>Theo truyền thống, khi người chơi hết lượt chơi, trò chơi cần in ra màn hình thông báo "Game Over !".</a:t>
            </a:r>
            <a:endParaRPr>
              <a:solidFill>
                <a:srgbClr val="0000FF"/>
              </a:solidFill>
            </a:endParaRPr>
          </a:p>
          <a:p>
            <a:pPr indent="0" lvl="0" marL="0" rtl="0" algn="l">
              <a:lnSpc>
                <a:spcPct val="115000"/>
              </a:lnSpc>
              <a:spcBef>
                <a:spcPts val="600"/>
              </a:spcBef>
              <a:spcAft>
                <a:spcPts val="0"/>
              </a:spcAft>
              <a:buNone/>
            </a:pPr>
            <a:r>
              <a:rPr lang="en"/>
              <a:t>Hãy lập trình cho máy tính giải quyết vấn đề này.</a:t>
            </a:r>
            <a:endParaRPr/>
          </a:p>
        </p:txBody>
      </p:sp>
      <p:sp>
        <p:nvSpPr>
          <p:cNvPr id="95" name="Google Shape;95;p16"/>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Khởi động</a:t>
            </a:r>
            <a:r>
              <a:rPr lang="en"/>
              <a:t>: Game Over</a:t>
            </a:r>
            <a:endParaRPr/>
          </a:p>
        </p:txBody>
      </p:sp>
      <p:sp>
        <p:nvSpPr>
          <p:cNvPr id="101" name="Google Shape;101;p17"/>
          <p:cNvSpPr txBox="1"/>
          <p:nvPr>
            <p:ph idx="1" type="body"/>
          </p:nvPr>
        </p:nvSpPr>
        <p:spPr>
          <a:xfrm>
            <a:off x="457200" y="928975"/>
            <a:ext cx="8229600" cy="3996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rgbClr val="00B418"/>
                </a:solidFill>
                <a:highlight>
                  <a:srgbClr val="FFFFFF"/>
                </a:highlight>
                <a:latin typeface="Consolas"/>
                <a:ea typeface="Consolas"/>
                <a:cs typeface="Consolas"/>
                <a:sym typeface="Consolas"/>
              </a:rPr>
              <a:t>// GameOver.cpp</a:t>
            </a:r>
            <a:br>
              <a:rPr b="1" lang="en" sz="2400">
                <a:solidFill>
                  <a:schemeClr val="dk1"/>
                </a:solidFill>
                <a:highlight>
                  <a:srgbClr val="FFFFFF"/>
                </a:highlight>
                <a:latin typeface="Consolas"/>
                <a:ea typeface="Consolas"/>
                <a:cs typeface="Consolas"/>
                <a:sym typeface="Consolas"/>
              </a:rPr>
            </a:br>
            <a:r>
              <a:rPr b="1" lang="en" sz="2400">
                <a:solidFill>
                  <a:srgbClr val="1A921C"/>
                </a:solidFill>
                <a:highlight>
                  <a:srgbClr val="FFFFFF"/>
                </a:highlight>
                <a:latin typeface="Consolas"/>
                <a:ea typeface="Consolas"/>
                <a:cs typeface="Consolas"/>
                <a:sym typeface="Consolas"/>
              </a:rPr>
              <a:t>#</a:t>
            </a:r>
            <a:r>
              <a:rPr b="1" lang="en" sz="2400">
                <a:solidFill>
                  <a:srgbClr val="0C450D"/>
                </a:solidFill>
                <a:highlight>
                  <a:srgbClr val="FFFFFF"/>
                </a:highlight>
                <a:latin typeface="Consolas"/>
                <a:ea typeface="Consolas"/>
                <a:cs typeface="Consolas"/>
                <a:sym typeface="Consolas"/>
              </a:rPr>
              <a:t>include</a:t>
            </a:r>
            <a:r>
              <a:rPr b="1" lang="en" sz="2400">
                <a:solidFill>
                  <a:srgbClr val="1A921C"/>
                </a:solidFill>
                <a:highlight>
                  <a:srgbClr val="FFFFFF"/>
                </a:highlight>
                <a:latin typeface="Consolas"/>
                <a:ea typeface="Consolas"/>
                <a:cs typeface="Consolas"/>
                <a:sym typeface="Consolas"/>
              </a:rPr>
              <a:t> </a:t>
            </a:r>
            <a:r>
              <a:rPr b="1" lang="en" sz="2400">
                <a:solidFill>
                  <a:srgbClr val="D80800"/>
                </a:solidFill>
                <a:highlight>
                  <a:srgbClr val="FFFFFF"/>
                </a:highlight>
                <a:latin typeface="Consolas"/>
                <a:ea typeface="Consolas"/>
                <a:cs typeface="Consolas"/>
                <a:sym typeface="Consolas"/>
              </a:rPr>
              <a:t>&lt;iostream&gt;</a:t>
            </a:r>
            <a:br>
              <a:rPr b="1" lang="en" sz="2400">
                <a:solidFill>
                  <a:schemeClr val="dk1"/>
                </a:solidFill>
                <a:highlight>
                  <a:srgbClr val="FFFFFF"/>
                </a:highlight>
                <a:latin typeface="Consolas"/>
                <a:ea typeface="Consolas"/>
                <a:cs typeface="Consolas"/>
                <a:sym typeface="Consolas"/>
              </a:rPr>
            </a:br>
            <a:br>
              <a:rPr b="1" lang="en" sz="2400">
                <a:solidFill>
                  <a:schemeClr val="dk1"/>
                </a:solidFill>
                <a:highlight>
                  <a:srgbClr val="FFFFFF"/>
                </a:highlight>
                <a:latin typeface="Consolas"/>
                <a:ea typeface="Consolas"/>
                <a:cs typeface="Consolas"/>
                <a:sym typeface="Consolas"/>
              </a:rPr>
            </a:br>
            <a:r>
              <a:rPr b="1" lang="en" sz="2400">
                <a:solidFill>
                  <a:schemeClr val="dk1"/>
                </a:solidFill>
                <a:highlight>
                  <a:srgbClr val="FFFFFF"/>
                </a:highlight>
                <a:latin typeface="Consolas"/>
                <a:ea typeface="Consolas"/>
                <a:cs typeface="Consolas"/>
                <a:sym typeface="Consolas"/>
              </a:rPr>
              <a:t>int </a:t>
            </a:r>
            <a:r>
              <a:rPr b="1" lang="en" sz="2400">
                <a:solidFill>
                  <a:srgbClr val="0000A2"/>
                </a:solidFill>
                <a:highlight>
                  <a:srgbClr val="FFFFFF"/>
                </a:highlight>
                <a:latin typeface="Consolas"/>
                <a:ea typeface="Consolas"/>
                <a:cs typeface="Consolas"/>
                <a:sym typeface="Consolas"/>
              </a:rPr>
              <a:t>main</a:t>
            </a:r>
            <a:r>
              <a:rPr b="1" lang="en" sz="2400">
                <a:solidFill>
                  <a:schemeClr val="dk1"/>
                </a:solidFill>
                <a:highlight>
                  <a:srgbClr val="FFFFFF"/>
                </a:highlight>
                <a:latin typeface="Consolas"/>
                <a:ea typeface="Consolas"/>
                <a:cs typeface="Consolas"/>
                <a:sym typeface="Consolas"/>
              </a:rPr>
              <a:t>()</a:t>
            </a:r>
            <a:br>
              <a:rPr b="1" lang="en" sz="2400">
                <a:solidFill>
                  <a:schemeClr val="dk1"/>
                </a:solidFill>
                <a:highlight>
                  <a:srgbClr val="FFFFFF"/>
                </a:highlight>
                <a:latin typeface="Consolas"/>
                <a:ea typeface="Consolas"/>
                <a:cs typeface="Consolas"/>
                <a:sym typeface="Consolas"/>
              </a:rPr>
            </a:br>
            <a:r>
              <a:rPr b="1" lang="en" sz="2400">
                <a:solidFill>
                  <a:schemeClr val="dk1"/>
                </a:solidFill>
                <a:highlight>
                  <a:srgbClr val="FFFFFF"/>
                </a:highlight>
                <a:latin typeface="Consolas"/>
                <a:ea typeface="Consolas"/>
                <a:cs typeface="Consolas"/>
                <a:sym typeface="Consolas"/>
              </a:rPr>
              <a:t>{</a:t>
            </a:r>
            <a:br>
              <a:rPr b="1" lang="en" sz="2400">
                <a:solidFill>
                  <a:schemeClr val="dk1"/>
                </a:solidFill>
                <a:highlight>
                  <a:srgbClr val="FFFFFF"/>
                </a:highlight>
                <a:latin typeface="Consolas"/>
                <a:ea typeface="Consolas"/>
                <a:cs typeface="Consolas"/>
                <a:sym typeface="Consolas"/>
              </a:rPr>
            </a:br>
            <a:r>
              <a:rPr b="1" lang="en" sz="2400">
                <a:solidFill>
                  <a:schemeClr val="dk1"/>
                </a:solidFill>
                <a:highlight>
                  <a:srgbClr val="FFFFFF"/>
                </a:highlight>
                <a:latin typeface="Consolas"/>
                <a:ea typeface="Consolas"/>
                <a:cs typeface="Consolas"/>
                <a:sym typeface="Consolas"/>
              </a:rPr>
              <a:t>    std::cout &lt;&lt; "Game Over !" &lt;&lt; std::endl;</a:t>
            </a:r>
            <a:br>
              <a:rPr b="1" lang="en" sz="2400">
                <a:solidFill>
                  <a:schemeClr val="dk1"/>
                </a:solidFill>
                <a:highlight>
                  <a:srgbClr val="FFFFFF"/>
                </a:highlight>
                <a:latin typeface="Consolas"/>
                <a:ea typeface="Consolas"/>
                <a:cs typeface="Consolas"/>
                <a:sym typeface="Consolas"/>
              </a:rPr>
            </a:br>
            <a:r>
              <a:rPr b="1" lang="en" sz="2400">
                <a:solidFill>
                  <a:schemeClr val="dk1"/>
                </a:solidFill>
                <a:highlight>
                  <a:srgbClr val="FFFFFF"/>
                </a:highlight>
                <a:latin typeface="Consolas"/>
                <a:ea typeface="Consolas"/>
                <a:cs typeface="Consolas"/>
                <a:sym typeface="Consolas"/>
              </a:rPr>
              <a:t>    return 0;</a:t>
            </a:r>
            <a:br>
              <a:rPr b="1" lang="en" sz="2400">
                <a:solidFill>
                  <a:schemeClr val="dk1"/>
                </a:solidFill>
                <a:highlight>
                  <a:srgbClr val="FFFFFF"/>
                </a:highlight>
                <a:latin typeface="Consolas"/>
                <a:ea typeface="Consolas"/>
                <a:cs typeface="Consolas"/>
                <a:sym typeface="Consolas"/>
              </a:rPr>
            </a:br>
            <a:r>
              <a:rPr b="1" lang="en" sz="2400">
                <a:solidFill>
                  <a:schemeClr val="dk1"/>
                </a:solidFill>
                <a:highlight>
                  <a:srgbClr val="FFFFFF"/>
                </a:highlight>
                <a:latin typeface="Consolas"/>
                <a:ea typeface="Consolas"/>
                <a:cs typeface="Consolas"/>
                <a:sym typeface="Consolas"/>
              </a:rPr>
              <a:t>}</a:t>
            </a:r>
            <a:endParaRPr b="1" sz="2400">
              <a:solidFill>
                <a:schemeClr val="dk1"/>
              </a:solidFill>
              <a:highlight>
                <a:srgbClr val="FFFFFF"/>
              </a:highlight>
              <a:latin typeface="Consolas"/>
              <a:ea typeface="Consolas"/>
              <a:cs typeface="Consolas"/>
              <a:sym typeface="Consolas"/>
            </a:endParaRPr>
          </a:p>
          <a:p>
            <a:pPr indent="0" lvl="0" marL="0" rtl="0" algn="l">
              <a:lnSpc>
                <a:spcPct val="100000"/>
              </a:lnSpc>
              <a:spcBef>
                <a:spcPts val="600"/>
              </a:spcBef>
              <a:spcAft>
                <a:spcPts val="0"/>
              </a:spcAft>
              <a:buNone/>
            </a:pPr>
            <a:r>
              <a:t/>
            </a:r>
            <a:endParaRPr b="1" sz="2400">
              <a:latin typeface="Courier New"/>
              <a:ea typeface="Courier New"/>
              <a:cs typeface="Courier New"/>
              <a:sym typeface="Courier New"/>
            </a:endParaRPr>
          </a:p>
        </p:txBody>
      </p:sp>
      <p:sp>
        <p:nvSpPr>
          <p:cNvPr id="102" name="Google Shape;102;p17"/>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