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311A88-A8DD-4D44-B4F1-E00C31629E16}">
  <a:tblStyle styleId="{C1311A88-A8DD-4D44-B4F1-E00C31629E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bfa7d3b2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bfa7d3b2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bfa7d3b29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bfa7d3b2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bfd6a62c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bfd6a62c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bfa7d3b2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bfa7d3b2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fa7d3b2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bfa7d3b2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bfa7d3b2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bfa7d3b2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bfa7d3b29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bfa7d3b2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bfa7d3b2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bfa7d3b2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bfa7d3b2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bfa7d3b2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bfa7d3b2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bfa7d3b2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bfa7d3b2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bfa7d3b2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bfa7d3b2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bfa7d3b2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bfa7d3b2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bfa7d3b2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bfa7d3b2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bfa7d3b2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bfa7d3b2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bfa7d3b2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bfa7d3b2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bfa7d3b2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bfa7d3b2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bfa7d3b2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0" y="3093235"/>
            <a:ext cx="8458200" cy="7125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300757"/>
            <a:ext cx="7772400" cy="168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685800" y="3093357"/>
            <a:ext cx="7772400" cy="7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205976"/>
            <a:ext cx="8686800" cy="723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57200" y="1460499"/>
            <a:ext cx="40302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2" type="body"/>
          </p:nvPr>
        </p:nvSpPr>
        <p:spPr>
          <a:xfrm>
            <a:off x="4656667" y="1461909"/>
            <a:ext cx="40302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0" y="4406309"/>
            <a:ext cx="8686800" cy="51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>
                <a:solidFill>
                  <a:schemeClr val="dk2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  <a:defRPr sz="2400">
                <a:solidFill>
                  <a:schemeClr val="dk2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  <a:defRPr sz="2400">
                <a:solidFill>
                  <a:schemeClr val="dk2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ctrTitle"/>
          </p:nvPr>
        </p:nvSpPr>
        <p:spPr>
          <a:xfrm>
            <a:off x="685800" y="1300757"/>
            <a:ext cx="7772400" cy="168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Simple Calculator</a:t>
            </a:r>
            <a:endParaRPr sz="7000"/>
          </a:p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685800" y="3093357"/>
            <a:ext cx="7772400" cy="7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1 - Ôn tập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https://github.com/tqlong/advprogram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Cải tiến</a:t>
            </a:r>
            <a:endParaRPr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457200" y="1155700"/>
            <a:ext cx="36504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Khi chia hoặc lấy phần dư khi chia cho 0, chương trình báo lỗi. Cần kiểm tra trước khi chia cho 0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4107475" y="1155700"/>
            <a:ext cx="4579200" cy="3465300"/>
          </a:xfrm>
          <a:prstGeom prst="rect">
            <a:avLst/>
          </a:prstGeom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'/'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4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(num2 == </a:t>
            </a:r>
            <a:r>
              <a:rPr b="1" lang="en" sz="14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cout &lt;&lt; </a:t>
            </a:r>
            <a:r>
              <a:rPr lang="en" sz="14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"Invalid divisor"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endl;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4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cout &lt;&lt; num1 / num2 &lt;&lt; endl;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4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4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'%'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4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(num2 == </a:t>
            </a:r>
            <a:r>
              <a:rPr b="1" lang="en" sz="14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cout &lt;&lt; </a:t>
            </a:r>
            <a:r>
              <a:rPr lang="en" sz="14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"Invalid divisor"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endl;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4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cout &lt;&lt; num1 % num2 &lt;&lt; endl;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4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Bài tập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Chương trình có thể còn lỗi gì ?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Tìm cách sửa các lỗi này.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Thêm tính năng đảo chỗ 2 số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Thay đầu vào bằng số thực (float, double)</a:t>
            </a:r>
            <a:endParaRPr/>
          </a:p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Ôn tập: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3000"/>
              <a:buChar char="●"/>
            </a:pPr>
            <a:r>
              <a:rPr lang="en">
                <a:solidFill>
                  <a:srgbClr val="B7B7B7"/>
                </a:solidFill>
              </a:rPr>
              <a:t>Kiểu và biến</a:t>
            </a:r>
            <a:endParaRPr>
              <a:solidFill>
                <a:srgbClr val="B7B7B7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Char char="●"/>
            </a:pPr>
            <a:r>
              <a:rPr lang="en">
                <a:solidFill>
                  <a:srgbClr val="B7B7B7"/>
                </a:solidFill>
              </a:rPr>
              <a:t>Phép toán, thứ tự ưu tiên</a:t>
            </a:r>
            <a:endParaRPr>
              <a:solidFill>
                <a:srgbClr val="B7B7B7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Char char="●"/>
            </a:pPr>
            <a:r>
              <a:rPr lang="en">
                <a:solidFill>
                  <a:srgbClr val="B7B7B7"/>
                </a:solidFill>
              </a:rPr>
              <a:t>Lệnh rẽ nhánh</a:t>
            </a:r>
            <a:endParaRPr>
              <a:solidFill>
                <a:srgbClr val="B7B7B7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Char char="●"/>
            </a:pPr>
            <a:r>
              <a:rPr lang="en">
                <a:solidFill>
                  <a:srgbClr val="B7B7B7"/>
                </a:solidFill>
              </a:rPr>
              <a:t>Hàm và gọi hàm</a:t>
            </a:r>
            <a:endParaRPr>
              <a:solidFill>
                <a:srgbClr val="B7B7B7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en"/>
              <a:t>Chương trình Simple Calculator 0.2</a:t>
            </a:r>
            <a:endParaRPr b="1"/>
          </a:p>
        </p:txBody>
      </p:sp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Kỹ thuật khác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>
                <a:solidFill>
                  <a:srgbClr val="000000"/>
                </a:solidFill>
              </a:rPr>
              <a:t>Nhập 2 số nguyên và kí tự thể hiện phép toán qua </a:t>
            </a:r>
            <a:r>
              <a:rPr i="1" lang="en">
                <a:solidFill>
                  <a:srgbClr val="0000FF"/>
                </a:solidFill>
              </a:rPr>
              <a:t>tham số trên dòng lệnh</a:t>
            </a:r>
            <a:endParaRPr b="1" i="1">
              <a:solidFill>
                <a:srgbClr val="0000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>
                <a:solidFill>
                  <a:srgbClr val="000000"/>
                </a:solidFill>
              </a:rPr>
              <a:t>Sử dụng các tham số </a:t>
            </a:r>
            <a:r>
              <a:rPr b="1" lang="en">
                <a:solidFill>
                  <a:srgbClr val="9900FF"/>
                </a:solidFill>
              </a:rPr>
              <a:t>argc, argv</a:t>
            </a:r>
            <a:r>
              <a:rPr lang="en">
                <a:solidFill>
                  <a:srgbClr val="000000"/>
                </a:solidFill>
              </a:rPr>
              <a:t> của hàm </a:t>
            </a:r>
            <a:r>
              <a:rPr b="1" lang="en">
                <a:solidFill>
                  <a:srgbClr val="9900FF"/>
                </a:solidFill>
              </a:rPr>
              <a:t>main()</a:t>
            </a:r>
            <a:endParaRPr b="1">
              <a:solidFill>
                <a:srgbClr val="9900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>
                <a:solidFill>
                  <a:srgbClr val="000000"/>
                </a:solidFill>
              </a:rPr>
              <a:t>Chuyển xâu kí tự thành số bằng </a:t>
            </a:r>
            <a:r>
              <a:rPr b="1" lang="en">
                <a:solidFill>
                  <a:srgbClr val="9900FF"/>
                </a:solidFill>
              </a:rPr>
              <a:t>atoi()</a:t>
            </a:r>
            <a:endParaRPr b="1">
              <a:solidFill>
                <a:srgbClr val="9900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>
                <a:solidFill>
                  <a:srgbClr val="000000"/>
                </a:solidFill>
              </a:rPr>
              <a:t>Viết hàm tính toán các phép tính số học</a:t>
            </a:r>
            <a:endParaRPr>
              <a:solidFill>
                <a:srgbClr val="000000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>
                <a:solidFill>
                  <a:srgbClr val="000000"/>
                </a:solidFill>
              </a:rPr>
              <a:t>Gọi hàm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Calculator 0.2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  <p:graphicFrame>
        <p:nvGraphicFramePr>
          <p:cNvPr id="143" name="Google Shape;143;p22"/>
          <p:cNvGraphicFramePr/>
          <p:nvPr/>
        </p:nvGraphicFramePr>
        <p:xfrm>
          <a:off x="448850" y="1007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{C1311A88-A8DD-4D44-B4F1-E00C31629E16}</a:tableStyleId>
              </a:tblPr>
              <a:tblGrid>
                <a:gridCol w="4815475"/>
                <a:gridCol w="3395550"/>
              </a:tblGrid>
              <a:tr h="3930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577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#include &lt;iostream&gt;</a:t>
                      </a:r>
                      <a:b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5577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#include &lt;cstdlib&gt;</a:t>
                      </a:r>
                      <a:b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>
                          <a:solidFill>
                            <a:srgbClr val="0088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using</a:t>
                      </a:r>
                      <a: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200">
                          <a:solidFill>
                            <a:srgbClr val="0088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namespace</a:t>
                      </a:r>
                      <a: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std;</a:t>
                      </a:r>
                      <a:b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>
                          <a:solidFill>
                            <a:srgbClr val="3333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200">
                          <a:solidFill>
                            <a:srgbClr val="0066B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arithmetic</a:t>
                      </a:r>
                      <a: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b="1" lang="en" sz="1200">
                          <a:solidFill>
                            <a:srgbClr val="3333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num1, </a:t>
                      </a:r>
                      <a:r>
                        <a:rPr b="1" lang="en" sz="1200">
                          <a:solidFill>
                            <a:srgbClr val="3333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num2, </a:t>
                      </a:r>
                      <a:r>
                        <a:rPr b="1" lang="en" sz="1200">
                          <a:solidFill>
                            <a:srgbClr val="3333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</a:t>
                      </a:r>
                      <a: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op);</a:t>
                      </a:r>
                      <a:b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>
                          <a:solidFill>
                            <a:srgbClr val="3333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200">
                          <a:solidFill>
                            <a:srgbClr val="0066B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</a:t>
                      </a:r>
                      <a: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b="1" lang="en" sz="1200">
                          <a:solidFill>
                            <a:srgbClr val="3333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argc, </a:t>
                      </a:r>
                      <a:r>
                        <a:rPr b="1" lang="en" sz="1200">
                          <a:solidFill>
                            <a:srgbClr val="3333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</a:t>
                      </a:r>
                      <a: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 argv[])</a:t>
                      </a:r>
                      <a:b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b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1200">
                          <a:solidFill>
                            <a:srgbClr val="3333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num1, num2;</a:t>
                      </a:r>
                      <a:b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1200">
                          <a:solidFill>
                            <a:srgbClr val="3333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</a:t>
                      </a:r>
                      <a: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op;</a:t>
                      </a:r>
                      <a:b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num1 = atoi(argv[</a:t>
                      </a:r>
                      <a:r>
                        <a:rPr b="1" lang="en" sz="1200">
                          <a:solidFill>
                            <a:srgbClr val="0000D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]);</a:t>
                      </a:r>
                      <a:b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op = argv[</a:t>
                      </a:r>
                      <a:r>
                        <a:rPr b="1" lang="en" sz="1200">
                          <a:solidFill>
                            <a:srgbClr val="0000D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b="1" lang="en" sz="1200">
                          <a:solidFill>
                            <a:srgbClr val="0000D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];</a:t>
                      </a:r>
                      <a:b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num2 = atoi(argv[</a:t>
                      </a:r>
                      <a:r>
                        <a:rPr b="1" lang="en" sz="1200">
                          <a:solidFill>
                            <a:srgbClr val="0000D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]);</a:t>
                      </a:r>
                      <a:b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cout &lt;&lt; arithmetic(num1, num2, op) &lt;&lt; endl;</a:t>
                      </a:r>
                      <a:b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1200">
                          <a:solidFill>
                            <a:srgbClr val="0088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200">
                          <a:solidFill>
                            <a:srgbClr val="0000D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b="1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Lệnh atoi chuyển xâu kí tự thành số nguyên khai báo trong &lt;cstdlib&gt;</a:t>
                      </a:r>
                      <a:b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Hàm tính toán số học</a:t>
                      </a:r>
                      <a:b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Tham số argv[</a:t>
                      </a:r>
                      <a:r>
                        <a:rPr b="1"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là tên chương trình, argv[</a:t>
                      </a:r>
                      <a:r>
                        <a:rPr b="1"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là tham số thứ nhất trên dòng lệnh, argv[</a:t>
                      </a:r>
                      <a:r>
                        <a:rPr b="1"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là tham số thứ </a:t>
                      </a:r>
                      <a:r>
                        <a:rPr b="1"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…</a:t>
                      </a:r>
                      <a:b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Số hạng thứ nhất là tham số thứ nhất</a:t>
                      </a:r>
                      <a:b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Ký tự đầu tiên của tham số thứ hai</a:t>
                      </a:r>
                      <a:b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Số hạng thứ hai là tham số thứ ba</a:t>
                      </a:r>
                      <a:b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Gọi hàm và in kết quả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Calculator 0.2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  <p:graphicFrame>
        <p:nvGraphicFramePr>
          <p:cNvPr id="151" name="Google Shape;151;p23"/>
          <p:cNvGraphicFramePr/>
          <p:nvPr/>
        </p:nvGraphicFramePr>
        <p:xfrm>
          <a:off x="448850" y="104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{C1311A88-A8DD-4D44-B4F1-E00C31629E16}</a:tableStyleId>
              </a:tblPr>
              <a:tblGrid>
                <a:gridCol w="4836150"/>
                <a:gridCol w="3410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3333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800">
                          <a:solidFill>
                            <a:srgbClr val="0066B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arithmetic</a:t>
                      </a:r>
                      <a: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b="1" lang="en" sz="800">
                          <a:solidFill>
                            <a:srgbClr val="3333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num1, </a:t>
                      </a:r>
                      <a:r>
                        <a:rPr b="1" lang="en" sz="800">
                          <a:solidFill>
                            <a:srgbClr val="3333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num2, </a:t>
                      </a:r>
                      <a:r>
                        <a:rPr b="1" lang="en" sz="800">
                          <a:solidFill>
                            <a:srgbClr val="3333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</a:t>
                      </a:r>
                      <a: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op)</a:t>
                      </a:r>
                      <a:b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b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800">
                          <a:solidFill>
                            <a:srgbClr val="0088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switch</a:t>
                      </a:r>
                      <a: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(op) {</a:t>
                      </a:r>
                      <a:b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800">
                          <a:solidFill>
                            <a:srgbClr val="0088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case</a:t>
                      </a:r>
                      <a: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800">
                          <a:solidFill>
                            <a:srgbClr val="0044D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'+'</a:t>
                      </a:r>
                      <a: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b="1" lang="en" sz="800">
                          <a:solidFill>
                            <a:srgbClr val="0088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num1 + num2;</a:t>
                      </a:r>
                      <a:b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800">
                          <a:solidFill>
                            <a:srgbClr val="0088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case</a:t>
                      </a:r>
                      <a: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800">
                          <a:solidFill>
                            <a:srgbClr val="0044D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'-'</a:t>
                      </a:r>
                      <a: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b="1" lang="en" sz="800">
                          <a:solidFill>
                            <a:srgbClr val="0088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num1 - num2;</a:t>
                      </a:r>
                      <a:b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800">
                          <a:solidFill>
                            <a:srgbClr val="0088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case</a:t>
                      </a:r>
                      <a: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800">
                          <a:solidFill>
                            <a:srgbClr val="0044D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'x'</a:t>
                      </a:r>
                      <a: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b="1" lang="en" sz="800">
                          <a:solidFill>
                            <a:srgbClr val="0088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num1 * num2;</a:t>
                      </a:r>
                      <a:b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800">
                          <a:solidFill>
                            <a:srgbClr val="0088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case</a:t>
                      </a:r>
                      <a: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800">
                          <a:solidFill>
                            <a:srgbClr val="0044D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'/'</a:t>
                      </a:r>
                      <a: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b="1" lang="en" sz="800">
                          <a:solidFill>
                            <a:srgbClr val="0088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(num2 == </a:t>
                      </a:r>
                      <a:r>
                        <a:rPr b="1" lang="en" sz="800">
                          <a:solidFill>
                            <a:srgbClr val="0000D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{</a:t>
                      </a:r>
                      <a:b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cout &lt;&lt; </a:t>
                      </a:r>
                      <a:r>
                        <a:rPr lang="en" sz="800">
                          <a:solidFill>
                            <a:srgbClr val="333333"/>
                          </a:solidFill>
                          <a:highlight>
                            <a:srgbClr val="FF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"Invalid divisor"</a:t>
                      </a:r>
                      <a: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&lt;&lt; endl;</a:t>
                      </a:r>
                      <a:b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exit(</a:t>
                      </a:r>
                      <a:r>
                        <a:rPr b="1" lang="en" sz="800">
                          <a:solidFill>
                            <a:srgbClr val="0000D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}</a:t>
                      </a:r>
                      <a:b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b="1" lang="en" sz="800">
                          <a:solidFill>
                            <a:srgbClr val="0088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b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</a:t>
                      </a:r>
                      <a:r>
                        <a:rPr b="1" lang="en" sz="800">
                          <a:solidFill>
                            <a:srgbClr val="0088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num1 / num2;</a:t>
                      </a:r>
                      <a:b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800">
                          <a:solidFill>
                            <a:srgbClr val="0088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case</a:t>
                      </a:r>
                      <a: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800">
                          <a:solidFill>
                            <a:srgbClr val="0044D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'%'</a:t>
                      </a:r>
                      <a: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b="1" lang="en" sz="800">
                          <a:solidFill>
                            <a:srgbClr val="0088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(num2 == </a:t>
                      </a:r>
                      <a:r>
                        <a:rPr b="1" lang="en" sz="800">
                          <a:solidFill>
                            <a:srgbClr val="0000D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{</a:t>
                      </a:r>
                      <a:b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cout &lt;&lt; </a:t>
                      </a:r>
                      <a:r>
                        <a:rPr lang="en" sz="800">
                          <a:solidFill>
                            <a:srgbClr val="333333"/>
                          </a:solidFill>
                          <a:highlight>
                            <a:srgbClr val="FF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"Invalid divisor"</a:t>
                      </a:r>
                      <a: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&lt;&lt; endl;</a:t>
                      </a:r>
                      <a:b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exit(</a:t>
                      </a:r>
                      <a:r>
                        <a:rPr b="1" lang="en" sz="800">
                          <a:solidFill>
                            <a:srgbClr val="0000D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}</a:t>
                      </a:r>
                      <a:b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b="1" lang="en" sz="800">
                          <a:solidFill>
                            <a:srgbClr val="0088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b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</a:t>
                      </a:r>
                      <a:r>
                        <a:rPr b="1" lang="en" sz="800">
                          <a:solidFill>
                            <a:srgbClr val="0088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num1 % num2;</a:t>
                      </a:r>
                      <a:b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800">
                          <a:solidFill>
                            <a:srgbClr val="9977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</a:t>
                      </a:r>
                      <a:b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cout &lt;&lt; </a:t>
                      </a:r>
                      <a:r>
                        <a:rPr lang="en" sz="800">
                          <a:solidFill>
                            <a:srgbClr val="333333"/>
                          </a:solidFill>
                          <a:highlight>
                            <a:srgbClr val="FF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"Invalid operator"</a:t>
                      </a:r>
                      <a: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&lt;&lt; endl;</a:t>
                      </a:r>
                      <a:b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exit(</a:t>
                      </a:r>
                      <a:r>
                        <a:rPr b="1" lang="en" sz="800">
                          <a:solidFill>
                            <a:srgbClr val="0000D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b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8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b="1"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Hàm có 3 tham số, trả về kiểu int </a:t>
                      </a:r>
                      <a:endParaRPr b="1"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Không dùng std::cout ở đây mà dùng return trả về kết quả tính toán </a:t>
                      </a:r>
                      <a:endParaRPr b="1"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Thay dấu * bằng dấu x vì dấu * là ký tự đặc biệt trên các cửa sổ lệnh</a:t>
                      </a:r>
                      <a:endParaRPr b="1"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Thoát chương trình khi số chia bằng 0 </a:t>
                      </a:r>
                      <a:endParaRPr b="1"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Thoát chương trình khi phép toán không hợp lệ</a:t>
                      </a:r>
                      <a:endParaRPr b="1" sz="9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Calculator 0.2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89228"/>
            <a:ext cx="8229601" cy="2476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500"/>
              <a:buChar char="●"/>
            </a:pPr>
            <a:r>
              <a:rPr lang="en" sz="2500">
                <a:solidFill>
                  <a:srgbClr val="000000"/>
                </a:solidFill>
              </a:rPr>
              <a:t>Cho phép nhập số hạng là số thực</a:t>
            </a:r>
            <a:endParaRPr sz="2500">
              <a:solidFill>
                <a:srgbClr val="000000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●"/>
            </a:pPr>
            <a:r>
              <a:rPr lang="en" sz="2500">
                <a:solidFill>
                  <a:srgbClr val="000000"/>
                </a:solidFill>
              </a:rPr>
              <a:t>Kiểm tra số tham số có hợp lệ</a:t>
            </a:r>
            <a:endParaRPr sz="2500">
              <a:solidFill>
                <a:srgbClr val="000000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●"/>
            </a:pPr>
            <a:r>
              <a:rPr lang="en" sz="2500">
                <a:solidFill>
                  <a:srgbClr val="000000"/>
                </a:solidFill>
              </a:rPr>
              <a:t>Trường hợp dòng lệnh chỉ có </a:t>
            </a:r>
            <a:r>
              <a:rPr i="1" lang="en" sz="2500">
                <a:solidFill>
                  <a:srgbClr val="0000FF"/>
                </a:solidFill>
              </a:rPr>
              <a:t>hai tham số</a:t>
            </a:r>
            <a:r>
              <a:rPr lang="en" sz="2500">
                <a:solidFill>
                  <a:srgbClr val="000000"/>
                </a:solidFill>
              </a:rPr>
              <a:t>, đây là yêu cầu tính hàm (lượng giác hoặc căn bậc 2). Ví dụ:</a:t>
            </a:r>
            <a:endParaRPr sz="2500">
              <a:solidFill>
                <a:srgbClr val="000000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en" sz="2200">
                <a:solidFill>
                  <a:srgbClr val="000000"/>
                </a:solidFill>
              </a:rPr>
              <a:t>SimpleCalculator.exe cos 1.5</a:t>
            </a:r>
            <a:endParaRPr sz="2200">
              <a:solidFill>
                <a:srgbClr val="000000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SimpleCalculator.exe sqrt 5.2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Hãy lựa chọn phương án và kỹ thuật giải quyết các vấn đề trên.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65" name="Google Shape;165;p25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Bài tập</a:t>
            </a:r>
            <a:endParaRPr/>
          </a:p>
        </p:txBody>
      </p:sp>
      <p:sp>
        <p:nvSpPr>
          <p:cNvPr id="166" name="Google Shape;166;p25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Tổng kết</a:t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Ôn tập</a:t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 sz="2800">
                <a:solidFill>
                  <a:srgbClr val="000000"/>
                </a:solidFill>
              </a:rPr>
              <a:t>Nhập liệu từ luồng nhập chuẩn, từ dòng lệnh</a:t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Kiểu dữ liệu cơ bản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 sz="2800">
                <a:solidFill>
                  <a:srgbClr val="000000"/>
                </a:solidFill>
              </a:rPr>
              <a:t>Các phép toán số học, </a:t>
            </a:r>
            <a:r>
              <a:rPr lang="en" sz="2800">
                <a:solidFill>
                  <a:schemeClr val="dk1"/>
                </a:solidFill>
              </a:rPr>
              <a:t>thứ tự phép toán</a:t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 sz="2800">
                <a:solidFill>
                  <a:srgbClr val="000000"/>
                </a:solidFill>
              </a:rPr>
              <a:t>Lệnh rẽ nhánh: if, switch</a:t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 sz="2800">
                <a:solidFill>
                  <a:srgbClr val="000000"/>
                </a:solidFill>
              </a:rPr>
              <a:t>Hàm có tham số và kết quả trả về</a:t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 sz="2800">
                <a:solidFill>
                  <a:srgbClr val="000000"/>
                </a:solidFill>
              </a:rPr>
              <a:t>Lời gọi hàm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73" name="Google Shape;173;p26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</a:t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Ôn tập: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Kiểu và biến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Phép toán, thứ tự ưu tiên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Lệnh rẽ nhánh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Hàm và gọi hàm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Chương trình Simple Calculator</a:t>
            </a:r>
            <a:endParaRPr/>
          </a:p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Đặt vấn đề</a:t>
            </a:r>
            <a:endParaRPr/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Xây dựng chương trình tính các phép toán </a:t>
            </a:r>
            <a:r>
              <a:rPr b="1" lang="en">
                <a:solidFill>
                  <a:srgbClr val="0000FF"/>
                </a:solidFill>
              </a:rPr>
              <a:t>cộng, trừ, nhân, chia, phần dư</a:t>
            </a:r>
            <a:r>
              <a:rPr lang="en"/>
              <a:t> khi chia </a:t>
            </a:r>
            <a:r>
              <a:rPr b="1" lang="en">
                <a:solidFill>
                  <a:srgbClr val="0000FF"/>
                </a:solidFill>
              </a:rPr>
              <a:t>2 số nguyên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Các bước thực hiện (phương án)</a:t>
            </a:r>
            <a:endParaRPr/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>
                <a:solidFill>
                  <a:srgbClr val="000000"/>
                </a:solidFill>
              </a:rPr>
              <a:t>Nhập 2 số nguyên và kí tự thể hiện phép toán. </a:t>
            </a:r>
            <a:endParaRPr>
              <a:solidFill>
                <a:srgbClr val="000000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>
                <a:solidFill>
                  <a:srgbClr val="000000"/>
                </a:solidFill>
              </a:rPr>
              <a:t>Lựa chọn phép toán</a:t>
            </a:r>
            <a:endParaRPr>
              <a:solidFill>
                <a:srgbClr val="000000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>
                <a:solidFill>
                  <a:srgbClr val="000000"/>
                </a:solidFill>
              </a:rPr>
              <a:t>Tính toán kết quả</a:t>
            </a:r>
            <a:endParaRPr>
              <a:solidFill>
                <a:srgbClr val="000000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>
                <a:solidFill>
                  <a:srgbClr val="000000"/>
                </a:solidFill>
              </a:rPr>
              <a:t>In ra màn hình text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00"/>
                </a:solidFill>
              </a:rPr>
              <a:t>Cần </a:t>
            </a:r>
            <a:r>
              <a:rPr b="1" i="1" lang="en">
                <a:solidFill>
                  <a:srgbClr val="0000FF"/>
                </a:solidFill>
              </a:rPr>
              <a:t>mô tả bằng lời</a:t>
            </a:r>
            <a:r>
              <a:rPr i="1" lang="en">
                <a:solidFill>
                  <a:srgbClr val="000000"/>
                </a:solidFill>
              </a:rPr>
              <a:t> các bước giải quyết vấn đề.</a:t>
            </a:r>
            <a:endParaRPr i="1">
              <a:solidFill>
                <a:srgbClr val="000000"/>
              </a:solidFill>
            </a:endParaRPr>
          </a:p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Lập trình</a:t>
            </a:r>
            <a:endParaRPr/>
          </a:p>
        </p:txBody>
      </p:sp>
      <p:sp>
        <p:nvSpPr>
          <p:cNvPr id="73" name="Google Shape;73;p13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>
                <a:solidFill>
                  <a:srgbClr val="000000"/>
                </a:solidFill>
              </a:rPr>
              <a:t>Nhập 2 số nguyên </a:t>
            </a:r>
            <a:r>
              <a:rPr b="1" lang="en">
                <a:solidFill>
                  <a:srgbClr val="9900FF"/>
                </a:solidFill>
              </a:rPr>
              <a:t>int </a:t>
            </a:r>
            <a:r>
              <a:rPr lang="en">
                <a:solidFill>
                  <a:srgbClr val="000000"/>
                </a:solidFill>
              </a:rPr>
              <a:t>và kí tự </a:t>
            </a:r>
            <a:r>
              <a:rPr b="1" lang="en">
                <a:solidFill>
                  <a:srgbClr val="9900FF"/>
                </a:solidFill>
              </a:rPr>
              <a:t>char</a:t>
            </a:r>
            <a:r>
              <a:rPr lang="en">
                <a:solidFill>
                  <a:srgbClr val="000000"/>
                </a:solidFill>
              </a:rPr>
              <a:t> thể hiện phép toán bằng </a:t>
            </a:r>
            <a:r>
              <a:rPr b="1" lang="en">
                <a:solidFill>
                  <a:srgbClr val="9900FF"/>
                </a:solidFill>
              </a:rPr>
              <a:t>std::cin</a:t>
            </a:r>
            <a:endParaRPr b="1">
              <a:solidFill>
                <a:srgbClr val="9900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>
                <a:solidFill>
                  <a:srgbClr val="000000"/>
                </a:solidFill>
              </a:rPr>
              <a:t>Dùng </a:t>
            </a:r>
            <a:r>
              <a:rPr b="1" lang="en">
                <a:solidFill>
                  <a:srgbClr val="9900FF"/>
                </a:solidFill>
              </a:rPr>
              <a:t>switch</a:t>
            </a:r>
            <a:r>
              <a:rPr lang="en">
                <a:solidFill>
                  <a:srgbClr val="000000"/>
                </a:solidFill>
              </a:rPr>
              <a:t> lựa chọn phép toán, tính toán kết quả</a:t>
            </a:r>
            <a:endParaRPr>
              <a:solidFill>
                <a:srgbClr val="000000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>
                <a:solidFill>
                  <a:srgbClr val="000000"/>
                </a:solidFill>
              </a:rPr>
              <a:t>In ra màn hình bằng </a:t>
            </a:r>
            <a:r>
              <a:rPr b="1" lang="en">
                <a:solidFill>
                  <a:srgbClr val="9900FF"/>
                </a:solidFill>
              </a:rPr>
              <a:t>std::cout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00FF"/>
                </a:solidFill>
              </a:rPr>
              <a:t>Tìm kiếm, tra cứu</a:t>
            </a:r>
            <a:r>
              <a:rPr i="1" lang="en">
                <a:solidFill>
                  <a:srgbClr val="000000"/>
                </a:solidFill>
              </a:rPr>
              <a:t> cách sử dụng ngôn ngữ lập trình thực hiện các bước đã đề ra</a:t>
            </a:r>
            <a:endParaRPr i="1">
              <a:solidFill>
                <a:srgbClr val="000000"/>
              </a:solidFill>
            </a:endParaRPr>
          </a:p>
        </p:txBody>
      </p:sp>
      <p:sp>
        <p:nvSpPr>
          <p:cNvPr id="74" name="Google Shape;74;p13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Calculator 0.1</a:t>
            </a:r>
            <a:endParaRPr/>
          </a:p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  <p:graphicFrame>
        <p:nvGraphicFramePr>
          <p:cNvPr id="82" name="Google Shape;82;p14"/>
          <p:cNvGraphicFramePr/>
          <p:nvPr/>
        </p:nvGraphicFramePr>
        <p:xfrm>
          <a:off x="952500" y="1123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{C1311A88-A8DD-4D44-B4F1-E00C31629E16}</a:tableStyleId>
              </a:tblPr>
              <a:tblGrid>
                <a:gridCol w="5868825"/>
                <a:gridCol w="1370175"/>
              </a:tblGrid>
              <a:tr h="3724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5577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#include &lt;iostream&gt;</a:t>
                      </a:r>
                      <a:b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>
                          <a:solidFill>
                            <a:srgbClr val="0088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using</a:t>
                      </a:r>
                      <a: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200">
                          <a:solidFill>
                            <a:srgbClr val="0088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namespace</a:t>
                      </a:r>
                      <a: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std;</a:t>
                      </a:r>
                      <a:b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>
                          <a:solidFill>
                            <a:srgbClr val="3333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200">
                          <a:solidFill>
                            <a:srgbClr val="0066B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</a:t>
                      </a:r>
                      <a: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b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b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1200">
                          <a:solidFill>
                            <a:srgbClr val="3333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num1, num2;</a:t>
                      </a:r>
                      <a:b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1200">
                          <a:solidFill>
                            <a:srgbClr val="3333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</a:t>
                      </a:r>
                      <a: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op;</a:t>
                      </a:r>
                      <a:b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cin &gt;&gt; num1 &gt;&gt; num2 &gt;&gt; op;</a:t>
                      </a:r>
                      <a:b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200">
                          <a:solidFill>
                            <a:srgbClr val="8888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Đặt lệnh switch ở đây để lựa chọn phép toán</a:t>
                      </a:r>
                      <a:b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1200">
                          <a:solidFill>
                            <a:srgbClr val="0088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200">
                          <a:solidFill>
                            <a:srgbClr val="0000D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200">
                        <a:solidFill>
                          <a:srgbClr val="33333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1A921C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Calculator 0.1</a:t>
            </a:r>
            <a:endParaRPr/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  <p:graphicFrame>
        <p:nvGraphicFramePr>
          <p:cNvPr id="90" name="Google Shape;90;p15"/>
          <p:cNvGraphicFramePr/>
          <p:nvPr/>
        </p:nvGraphicFramePr>
        <p:xfrm>
          <a:off x="952500" y="1116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{C1311A88-A8DD-4D44-B4F1-E00C31629E16}</a:tableStyleId>
              </a:tblPr>
              <a:tblGrid>
                <a:gridCol w="5868825"/>
                <a:gridCol w="1370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b="1" lang="en" sz="1100">
                          <a:solidFill>
                            <a:srgbClr val="0088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switch</a:t>
                      </a:r>
                      <a:r>
                        <a:rPr lang="en" sz="11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(op) {</a:t>
                      </a:r>
                      <a:br>
                        <a:rPr lang="en" sz="11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b="1" lang="en" sz="1100">
                          <a:solidFill>
                            <a:srgbClr val="0088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case</a:t>
                      </a:r>
                      <a:r>
                        <a:rPr lang="en" sz="11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>
                          <a:solidFill>
                            <a:srgbClr val="0044D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'+'</a:t>
                      </a:r>
                      <a:r>
                        <a:rPr lang="en" sz="11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11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cout &lt;&lt; num1 + num2 &lt;&lt; endl;</a:t>
                      </a:r>
                      <a:br>
                        <a:rPr lang="en" sz="11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</a:t>
                      </a:r>
                      <a:r>
                        <a:rPr b="1" lang="en" sz="1100">
                          <a:solidFill>
                            <a:srgbClr val="0088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break</a:t>
                      </a:r>
                      <a:r>
                        <a:rPr lang="en" sz="11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" sz="11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b="1" lang="en" sz="1100">
                          <a:solidFill>
                            <a:srgbClr val="0088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case</a:t>
                      </a:r>
                      <a:r>
                        <a:rPr lang="en" sz="11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>
                          <a:solidFill>
                            <a:srgbClr val="0044D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'-'</a:t>
                      </a:r>
                      <a:r>
                        <a:rPr lang="en" sz="11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11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cout &lt;&lt; num1 - num2 &lt;&lt; endl;</a:t>
                      </a:r>
                      <a:br>
                        <a:rPr lang="en" sz="11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</a:t>
                      </a:r>
                      <a:r>
                        <a:rPr b="1" lang="en" sz="1100">
                          <a:solidFill>
                            <a:srgbClr val="0088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break</a:t>
                      </a:r>
                      <a:r>
                        <a:rPr lang="en" sz="11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" sz="11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b="1" lang="en" sz="1100">
                          <a:solidFill>
                            <a:srgbClr val="0088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case</a:t>
                      </a:r>
                      <a:r>
                        <a:rPr lang="en" sz="11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>
                          <a:solidFill>
                            <a:srgbClr val="0044D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'*'</a:t>
                      </a:r>
                      <a:r>
                        <a:rPr lang="en" sz="11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11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cout &lt;&lt; num1 * num2 &lt;&lt; endl;</a:t>
                      </a:r>
                      <a:br>
                        <a:rPr lang="en" sz="11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</a:t>
                      </a:r>
                      <a:r>
                        <a:rPr b="1" lang="en" sz="1100">
                          <a:solidFill>
                            <a:srgbClr val="0088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break</a:t>
                      </a:r>
                      <a:r>
                        <a:rPr lang="en" sz="11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" sz="11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b="1" lang="en" sz="1100">
                          <a:solidFill>
                            <a:srgbClr val="0088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case</a:t>
                      </a:r>
                      <a:r>
                        <a:rPr lang="en" sz="11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>
                          <a:solidFill>
                            <a:srgbClr val="0044D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'/'</a:t>
                      </a:r>
                      <a:r>
                        <a:rPr lang="en" sz="11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11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cout &lt;&lt; num1 / num2 &lt;&lt; endl;</a:t>
                      </a:r>
                      <a:br>
                        <a:rPr lang="en" sz="11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</a:t>
                      </a:r>
                      <a:r>
                        <a:rPr b="1" lang="en" sz="1100">
                          <a:solidFill>
                            <a:srgbClr val="0088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break</a:t>
                      </a:r>
                      <a:r>
                        <a:rPr lang="en" sz="11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" sz="11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b="1" lang="en" sz="1100">
                          <a:solidFill>
                            <a:srgbClr val="0088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case</a:t>
                      </a:r>
                      <a:r>
                        <a:rPr lang="en" sz="11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>
                          <a:solidFill>
                            <a:srgbClr val="0044D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'%'</a:t>
                      </a:r>
                      <a:r>
                        <a:rPr lang="en" sz="11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11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cout &lt;&lt; num1 % num2 &lt;&lt; endl;</a:t>
                      </a:r>
                      <a:br>
                        <a:rPr lang="en" sz="11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</a:t>
                      </a:r>
                      <a:r>
                        <a:rPr b="1" lang="en" sz="1100">
                          <a:solidFill>
                            <a:srgbClr val="0088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break</a:t>
                      </a:r>
                      <a:r>
                        <a:rPr lang="en" sz="11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" sz="11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b="1" lang="en" sz="1100">
                          <a:solidFill>
                            <a:srgbClr val="9977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</a:t>
                      </a:r>
                      <a:br>
                        <a:rPr lang="en" sz="11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cout &lt;&lt; </a:t>
                      </a:r>
                      <a:r>
                        <a:rPr lang="en" sz="1100">
                          <a:solidFill>
                            <a:srgbClr val="333333"/>
                          </a:solidFill>
                          <a:highlight>
                            <a:srgbClr val="FF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"Invalid operator"</a:t>
                      </a:r>
                      <a:r>
                        <a:rPr lang="en" sz="11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&lt;&lt; endl;</a:t>
                      </a:r>
                      <a:br>
                        <a:rPr lang="en" sz="11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33333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endParaRPr sz="1100">
                        <a:solidFill>
                          <a:srgbClr val="33333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Kết quả</a:t>
            </a:r>
            <a:endParaRPr/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457200" y="928975"/>
            <a:ext cx="33813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Sử dụng cửa sổ lệnh </a:t>
            </a:r>
            <a:r>
              <a:rPr b="1" lang="en" sz="2000"/>
              <a:t>Command Prompt</a:t>
            </a:r>
            <a:endParaRPr b="1"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Sau khi dịch chương trình bằng CodeBlocks</a:t>
            </a:r>
            <a:endParaRPr sz="2000"/>
          </a:p>
        </p:txBody>
      </p:sp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8500" y="1155596"/>
            <a:ext cx="4848299" cy="3289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Cải tiến</a:t>
            </a:r>
            <a:endParaRPr/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Nhập toán tử phía sau toán hạng không được tự nhiên. Thay lệnh nhập bằng lệnh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cin &gt;&gt; num1 &gt;&gt; op &gt;&gt; num2;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3110975"/>
            <a:ext cx="8229601" cy="1334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