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b7b48bb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b7b48bb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b5d197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b5d197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b7b48bb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b7b48bb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b5d197d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b5d197d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b5d197d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b5d197d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b7b48bb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b7b48b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b5d197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b5d197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b5d197d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b5d197d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b7b48bb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b7b48bb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b7b48b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b7b48b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b5d197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b5d197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b7b48b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b7b48b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b7b48bb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b7b48bb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b7b48bb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b7b48bb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b7b48b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b7b48b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b7b48bb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b7b48b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b7b48bb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b7b48bb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b7b48bb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b7b48bb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b7b48bb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b7b48bb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b7b48b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b7b48b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b7b48bb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b7b48bb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eb5d197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eb5d197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b7b48bb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b7b48bb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b7b48bb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b7b48bb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b7b48bb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b7b48bb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7b48bb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7b48bb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b7b48bb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b7b48bb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b7b48bb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b7b48bb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b7b48bb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b7b48bb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vector nghĩa là dùng push_back, tức là đốt đầu tiên sẽ đứng ở đầu vector nên việc chèn khó khăn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c14ce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dc14ce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b7b48bb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b7b48bb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b7b48bb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b7b48bb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Lấy slide của chị Châu về danh sách liên kết nói kỹ hơn về kỹ thuật danh sách liên kết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Ở bài này mới chỉ dùng insertToHead() và duyệt danh sách liên kết là đủ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b5d197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b5d197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b7b48bb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b7b48bb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b7b48bb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b7b48bb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b7b48bb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b7b48bb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b7b48bb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b7b48bb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eb7b48bb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eb7b48bb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b7b48bb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b7b48bb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b7b48bb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b7b48bb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eb7b48bb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eb7b48bb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b7b48bb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b7b48bb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b7b48bb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eb7b48bb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b5d197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b5d197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be24b3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ebe24b3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be24b3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ebe24b3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be24b3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be24b3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ebe24b3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ebe24b3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be24b34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be24b34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be24b3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be24b3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be24b34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ebe24b34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be24b34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be24b34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ebe24b34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ebe24b34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be24b34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ebe24b34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5d197d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b5d197d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ebe24b34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ebe24b34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be24b34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ebe24b3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ebe24b34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ebe24b3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ebe24b34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ebe24b34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ebe24b34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ebe24b34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ebe24b34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ebe24b34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b5d197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b5d197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7b48b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7b48b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b7b48b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b7b48b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Nói về SDL_PollEvent: non-blocking thế nào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Dùng từ khoá auto trong trường hợp tên kiểu quá dài :-)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Hoặc dùng typedef đặt lại tên kiểu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tackoverflow.com/questions/4757565/what-are-forward-declarations-in-c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libsdl.org/release/SDL-1.2.15/docs/html/guideinputkeyboard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kTIPpbIbk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gif"/><Relationship Id="rId4" Type="http://schemas.openxmlformats.org/officeDocument/2006/relationships/hyperlink" Target="https://github.com/tqlong/advprogram/archive/2b1981c697c41e5365d5299ab3e966aabebb6e35.zip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tqlong/advprogram/archive/200c4c2bc74012548712263e99b78395ad8b6de2.zip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tqlong/advprogram/archive/b4565b2e0b8caf10be65025f1db67cc94dafbbcb.z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bsdl.org/projects/SDL_image/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hyperlink" Target="https://github.com/tqlong/advprogram/archive/691fb99d67b2a5effcb8954141e5a0a812c1fbdf.zip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Game</a:t>
            </a:r>
            <a:endParaRPr/>
          </a:p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12&amp;13 - Danh sách liên kết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số tiện ích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số giây giữa hai lần vẽ</a:t>
            </a:r>
            <a:endParaRPr b="1" sz="21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STEP_DELAY = </a:t>
            </a:r>
            <a:r>
              <a:rPr b="1" lang="en" sz="2100">
                <a:solidFill>
                  <a:srgbClr val="6600EE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tên ngắn của hàm lấy thời gian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#define CLOCK_NOW chrono::system_clock::now </a:t>
            </a:r>
            <a:endParaRPr sz="21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// Kiểu đại diện cho khoảng thời gian (tính theo giây)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chrono::duration&lt;</a:t>
            </a:r>
            <a:r>
              <a:rPr b="1" lang="en" sz="2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&gt; ElapsedTime;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liệu và hiển thị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BOARD_WIDTH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BOARD_HEIGHT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renderSplashScreen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renderGamePlay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renderGameOver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UserInput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interpretEvent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(SDL_Event e);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updateRankingTable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Char char="●"/>
            </a:pPr>
            <a:r>
              <a:rPr lang="en">
                <a:solidFill>
                  <a:srgbClr val="333333"/>
                </a:solidFill>
              </a:rPr>
              <a:t>Game: lớp điều khiển logic của game</a:t>
            </a:r>
            <a:endParaRPr>
              <a:solidFill>
                <a:srgbClr val="333333"/>
              </a:solidFill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Char char="●"/>
            </a:pPr>
            <a:r>
              <a:rPr lang="en">
                <a:solidFill>
                  <a:srgbClr val="333333"/>
                </a:solidFill>
              </a:rPr>
              <a:t>UserInput: các hành động của người chơi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UserInput { NO_INPUT =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KEY_UP, KEY_DOWN, KEY_LEFT, KEY_RIGHT };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Tạo các hàm rỗng để lấy chỗ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-288425" y="928975"/>
            <a:ext cx="9357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renderSplashScreen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waitUntilKeyPressed();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renderGamePlay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(SDL_Renderer* renderer,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 { 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renderGameOver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(SDL_Renderer* renderer,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 { 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UserInput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interpretEvent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(SDL_Event e)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NO_INPUT;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updateRankingTable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 { 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752400" y="1400100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5440525" y="1289400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Đợi 1 phím trước khi bắt đầu chơi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diễn sân chơi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Tìm cách biểu diễn mỗi đối tượng trong trò chơi bằng Lớp (dữ liệu + hàm)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Sân chơi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Hình chữ nhật các ô vuông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Mỗi ô có thể trống, vị trí của rắn, vị trí của quả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Có thể mở rộng sau này để có nhiều loại quả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Các chức năng chính (mình có thể nghĩ ra bây giờ)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Khởi tạo (và các Getters đọc trạng thái)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Thêm quả vào chỗ trống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Thay đổi trạng thái các ô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Biểu diễn sân chơi (PlayGround.*)</a:t>
            </a:r>
            <a:endParaRPr sz="38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Enum loại ô trong sân</a:t>
            </a:r>
            <a:br>
              <a:rPr lang="en"/>
            </a:b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CellType { CELL_EMPTY = </a:t>
            </a:r>
            <a:r>
              <a:rPr b="1" lang="en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CELL_SNAKE, CELL_CHERRY };</a:t>
            </a:r>
            <a:endParaRPr b="1" sz="1800">
              <a:solidFill>
                <a:srgbClr val="008800"/>
              </a:solidFill>
              <a:highlight>
                <a:srgbClr val="C9DA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Dữ liệu của lớp PlayGround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Hình chữ nhật → mảng 2 chiều trạng thái </a:t>
            </a:r>
            <a:br>
              <a:rPr lang="en"/>
            </a:br>
            <a:r>
              <a:rPr lang="en" sz="1800">
                <a:solidFill>
                  <a:srgbClr val="333333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std::vector&lt;std::vector&lt;CellType&gt; &gt; squares;</a:t>
            </a:r>
            <a:endParaRPr sz="1800">
              <a:solidFill>
                <a:srgbClr val="333333"/>
              </a:solidFill>
              <a:highlight>
                <a:srgbClr val="C9DA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Con rắn</a:t>
            </a:r>
            <a:br>
              <a:rPr lang="en"/>
            </a:br>
            <a:r>
              <a:rPr lang="en" sz="1800">
                <a:solidFill>
                  <a:srgbClr val="333333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Snake snake;</a:t>
            </a:r>
            <a:endParaRPr sz="1800">
              <a:solidFill>
                <a:srgbClr val="333333"/>
              </a:solidFill>
              <a:highlight>
                <a:srgbClr val="C9DA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Cần tạo lớp Snake </a:t>
            </a:r>
            <a:endParaRPr/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tạo lớp rỗng trong </a:t>
            </a:r>
            <a:r>
              <a:rPr lang="en" sz="2000">
                <a:solidFill>
                  <a:srgbClr val="FF0000"/>
                </a:solidFill>
              </a:rPr>
              <a:t>Snake.*</a:t>
            </a:r>
            <a:endParaRPr sz="2000">
              <a:solidFill>
                <a:srgbClr val="FF0000"/>
              </a:solidFill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#include trong </a:t>
            </a:r>
            <a:r>
              <a:rPr lang="en" sz="2000">
                <a:solidFill>
                  <a:srgbClr val="FF0000"/>
                </a:solidFill>
              </a:rPr>
              <a:t>PlayGround.h</a:t>
            </a:r>
            <a:r>
              <a:rPr lang="en" sz="2000"/>
              <a:t> để tạm đấy</a:t>
            </a:r>
            <a:endParaRPr sz="20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Điểm số: </a:t>
            </a:r>
            <a:r>
              <a:rPr b="1" lang="en" sz="1800">
                <a:solidFill>
                  <a:srgbClr val="333399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333333"/>
                </a:solidFill>
                <a:highlight>
                  <a:srgbClr val="C9DAF8"/>
                </a:highlight>
                <a:latin typeface="Consolas"/>
                <a:ea typeface="Consolas"/>
                <a:cs typeface="Consolas"/>
                <a:sym typeface="Consolas"/>
              </a:rPr>
              <a:t> score;</a:t>
            </a:r>
            <a:endParaRPr sz="1800">
              <a:highlight>
                <a:srgbClr val="C9DAF8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Biểu diễn sân chơi (PlayGround.*)</a:t>
            </a:r>
            <a:endParaRPr sz="38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Trạng thái trò chơi: sử dụng các bít 0, 1, 2, 3</a:t>
            </a:r>
            <a:br>
              <a:rPr lang="en"/>
            </a:b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GameStatus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GAME_RUNNING 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GAME_STOP 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GAME_WON 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| GAME_STOP, // GAME_WON tức là GAME_STOP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GAME_LOST =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| GAME_STOP, // tương tự cho GAME_LOST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40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Trong</a:t>
            </a:r>
            <a:r>
              <a:rPr lang="en"/>
              <a:t> lớp PlayGround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857250" y="3324025"/>
            <a:ext cx="7429500" cy="1695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GameStatus status;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isGameRunning()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status == GAME_RUNNING;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processUserInput(UserInput input) {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nextStep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{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018250" y="2869175"/>
            <a:ext cx="2670900" cy="8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Đến đây chương trình dịch được và ta đã lên được khung chương trình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Thay đổi trạng thái ô vuông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Có thể khai báo</a:t>
            </a:r>
            <a:br>
              <a:rPr lang="en"/>
            </a:b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changeCellState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y, CELL_TYPE type);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Một vị trí luôn có cả 2 biến x và 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Tạo một </a:t>
            </a:r>
            <a:r>
              <a:rPr lang="en">
                <a:solidFill>
                  <a:srgbClr val="9900FF"/>
                </a:solidFill>
              </a:rPr>
              <a:t>struct Position</a:t>
            </a:r>
            <a:r>
              <a:rPr lang="en"/>
              <a:t> để tiện quản lý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Sẽ có các hàm thay đổi, so sánh, tính toán vị trí</a:t>
            </a:r>
            <a:endParaRPr/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Position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PlayGround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changeCellState(Position pos, CellType type);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sân chơi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ô vuông: dựa vào số dòng, số cột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1 quả cherry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57250" y="2519275"/>
            <a:ext cx="8229600" cy="2406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PlayGround::PlayGround(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width, </a:t>
            </a: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height)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: squares(height, vector&lt;CellType&gt;(width, CELL_EMPTY)),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snake(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// rắn phụ thuộc vào sân chơi, sửa hàm khởi tạo Snake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status(GAME_RUNNING),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score(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addCherry();   // thêm 1 hàm đặt </a:t>
            </a:r>
            <a:r>
              <a:rPr b="1"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squares[0][0] = CELL_CHERRY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// để thử nghiệm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hàm khởi tạo Snake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sửa hàm khởi tạo Snake thành</a:t>
            </a:r>
            <a:br>
              <a:rPr lang="en"/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Snake(PlayGround* playGround);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Như vậy,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trong PlayGround.h có include Snake.h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trong Snake.h lại include PlayGround.h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cái nào trước, cái nào sau ? có lỗi 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Giải pháp: forward declaration</a:t>
            </a:r>
            <a:br>
              <a:rPr lang="en"/>
            </a:br>
            <a:r>
              <a:rPr lang="en" sz="1600" u="sng">
                <a:solidFill>
                  <a:schemeClr val="hlink"/>
                </a:solidFill>
                <a:hlinkClick r:id="rId3"/>
              </a:rPr>
              <a:t>http://stackoverflow.com/questions/4757565/what-are-forward-declarations-in-c</a:t>
            </a:r>
            <a:r>
              <a:rPr lang="en" sz="1600"/>
              <a:t> </a:t>
            </a:r>
            <a:endParaRPr sz="1600"/>
          </a:p>
          <a:p>
            <a:pPr indent="-3810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Khai báo </a:t>
            </a:r>
            <a:r>
              <a:rPr b="1" lang="en" sz="2400">
                <a:solidFill>
                  <a:srgbClr val="008800"/>
                </a:solidFill>
              </a:rPr>
              <a:t>class</a:t>
            </a:r>
            <a:r>
              <a:rPr lang="en" sz="2400">
                <a:solidFill>
                  <a:srgbClr val="333333"/>
                </a:solidFill>
              </a:rPr>
              <a:t> </a:t>
            </a:r>
            <a:r>
              <a:rPr b="1" lang="en" sz="2400">
                <a:solidFill>
                  <a:srgbClr val="BB0066"/>
                </a:solidFill>
              </a:rPr>
              <a:t>PlayGround</a:t>
            </a:r>
            <a:r>
              <a:rPr lang="en" sz="2400">
                <a:solidFill>
                  <a:srgbClr val="333333"/>
                </a:solidFill>
              </a:rPr>
              <a:t>; trước khai báo lớp Snake và </a:t>
            </a:r>
            <a:r>
              <a:rPr lang="en" sz="2400"/>
              <a:t>#include “PlayGround.h” trong Snake.cpp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0.1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Hiển thị đơn giản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Sân chơi: nền tím, ô vuông kẻ màu trắng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Rắn: </a:t>
            </a:r>
            <a:r>
              <a:rPr lang="en" u="sng"/>
              <a:t>chỉ có 1 đốt</a:t>
            </a:r>
            <a:r>
              <a:rPr lang="en"/>
              <a:t> hình tròn màu đỏ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Quả cherry: hình vuông nhỏ màu cam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Điều khiển bằng phím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Lúc đầu rắn ở giữa sân chơi, chạy sang phải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Nhận phím mũi tên, chỉnh hướng đi của rắn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Trò chơi: Snake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Mảng 2 chiều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Bắt phím với SDL_PollEvent()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Hàng đợi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xử lý hiện tượng rớt phím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Danh sách liên kết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thêm, chèn, xoá trên danh sách hiệu quả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renderGamePlay(): vẽ sân chơi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457200" y="1057275"/>
            <a:ext cx="8229600" cy="39969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renderGamePlay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SDL_Renderer* renderer,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left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width = playGround.getWidth();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height = playGround.getHeight();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painter.clearWithBgColor(PURPLE_COLOR);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painter.setColor(WHITE_COLOR);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&lt;= width; i++)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painter.setAngle(-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painter.setPosition(left+i * CELL_SIZE, top+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painter.moveForward(height * CELL_SIZE);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&lt;= height; i++)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painter.setAngle(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painter.setPosition(left+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top+i * CELL_SIZE);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painter.moveForward(width * CELL_SIZE);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3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5994925" y="2904150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6683050" y="2793450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Các đường kẻ dọc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5994925" y="4117125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6683050" y="4006425"/>
            <a:ext cx="19362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Các đường kẻ ngang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5994925" y="1580475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6683050" y="1469775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Vẽ hình tương đối với điểm (top, left)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renderGamePlay(): continue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63275" y="781450"/>
            <a:ext cx="8817600" cy="427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vector&lt;vector&lt;CellType&gt; &gt;&amp; squares = playGround.getSquares();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height; i++)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j &lt; width; j++)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(squares[i][j] == CELL_CHERRY)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painter.setColor(ORANGE_COLOR);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painter.setAngle(-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painter.setPosition(left+j*CELL_SIZE+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top+i*CELL_SIZE+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painter.createSquare(CELL_SIZE-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(squares[i][j] == CELL_SNAKE)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painter.setColor(RED_COLOR);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painter.setAngle(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painter.setPosition(left+j*CELL_SIZE+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top+i*CELL_SIZE+CELL_SIZE/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painter.createCircle(CELL_SIZE/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SDL_RenderPresent(painter.getRenderer());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5994925" y="1684950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683050" y="1574250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Tìm ô có cherry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5994925" y="2821725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6683050" y="2711025"/>
            <a:ext cx="19362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Tìm các đốt rắn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994925" y="1019375"/>
            <a:ext cx="431400" cy="501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6683050" y="908675"/>
            <a:ext cx="16563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Duyệt mảng 2 chiều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diễn con rắn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Dữ liệu của Snake</a:t>
            </a:r>
            <a:endParaRPr/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Position position;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○"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PlayGround* playGround;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Đưa khai báo </a:t>
            </a:r>
            <a:r>
              <a:rPr lang="en">
                <a:solidFill>
                  <a:srgbClr val="9900FF"/>
                </a:solidFill>
              </a:rPr>
              <a:t>struct Position</a:t>
            </a:r>
            <a:r>
              <a:rPr lang="en"/>
              <a:t> sang Position.h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thêm hàm khởi tạo bằng 2 toạ độ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#include Position.h trong Snake.h và PlayGround.h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4257100" y="1067600"/>
            <a:ext cx="4429800" cy="143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Position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x_,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y_) : x(x_), y(y_) {}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rắn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đốt ở giữa sân chơi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đổi trạng thái ở ô này: </a:t>
            </a:r>
            <a:r>
              <a:rPr lang="en">
                <a:solidFill>
                  <a:srgbClr val="9900FF"/>
                </a:solidFill>
              </a:rPr>
              <a:t>CELL_SNAKE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711450" y="2134375"/>
            <a:ext cx="7721100" cy="17028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Snake::Snake(PlayGround* playGround)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: position(playGround-&gt;getWidth() /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playGround-&gt;getHeight() /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-&gt;playGround(playGround)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playGround-&gt;changeCellState(position, CELL_SNAKE);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711450" y="3977175"/>
            <a:ext cx="7721100" cy="948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PlayGround::changeCellState(Position pos, CellType type)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squares[pos.y][pos.x] = type;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0.1: phần hiển thị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45" y="1030500"/>
            <a:ext cx="5749909" cy="39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Phần điều khiển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chuyển SDL_Event thành UserInput</a:t>
            </a:r>
            <a:endParaRPr/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33333"/>
                </a:solidFill>
              </a:rPr>
              <a:t>Hàm 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UserInput </a:t>
            </a:r>
            <a:r>
              <a:rPr b="1" lang="en" sz="20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interpretEvent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(SDL_Event e);</a:t>
            </a:r>
            <a:endParaRPr sz="2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Gọi Snake.processUserInput() từ PlayGround.processUserInput()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đổi hướng hiện thời của Snake</a:t>
            </a:r>
            <a:endParaRPr/>
          </a:p>
          <a:p>
            <a:pPr indent="-381000" lvl="1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>
                <a:solidFill>
                  <a:srgbClr val="333333"/>
                </a:solidFill>
              </a:rPr>
              <a:t>Thêm dữ liệu vào Snake: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Direction direction;</a:t>
            </a:r>
            <a:endParaRPr sz="20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Gọi Snake.nextStep() từ PlayGround.nextStep()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Phần điều khiển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Tạm chuyển khai báo UserInput qua Snake.h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Khai báo Direction trong</a:t>
            </a:r>
            <a:br>
              <a:rPr lang="en"/>
            </a:br>
            <a:r>
              <a:rPr lang="en"/>
              <a:t>Position.h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 </a:t>
            </a:r>
            <a:r>
              <a:rPr lang="en">
                <a:solidFill>
                  <a:srgbClr val="9900FF"/>
                </a:solidFill>
              </a:rPr>
              <a:t>direction</a:t>
            </a:r>
            <a:r>
              <a:rPr lang="en"/>
              <a:t> của Snake là RIGHT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Tạo các hàm processUserInput, nextStep trong Snake (giống PlayGround)</a:t>
            </a:r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5481725" y="1667850"/>
            <a:ext cx="3205200" cy="1096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UP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DOWN, LEFT, RIGHT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hướng đi mới của rắn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1154675" y="1003050"/>
            <a:ext cx="6834600" cy="3922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Snake::processUserInput(UserInput input)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irection = changeDirection(input);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Direction Snake::changeDirection(UserInput input)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(input)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KEY_UP: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!= DOWN ? UP :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KEY_DOWN: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!= UP ? DOWN :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KEY_LEFT: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!= RIGHT ? LEFT :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KEY_RIGHT: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 != LEFT ? RIGHT :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5"/>
          <p:cNvSpPr/>
          <p:nvPr/>
        </p:nvSpPr>
        <p:spPr>
          <a:xfrm rot="5400000">
            <a:off x="5213475" y="3883875"/>
            <a:ext cx="338400" cy="571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5761625" y="3877375"/>
            <a:ext cx="2029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Kiểm tra xem có được phép đổi hướng (không được đổi hướng ngược lại hướng đang đi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chuyển con rắn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8" name="Google Shape;238;p36"/>
          <p:cNvSpPr txBox="1"/>
          <p:nvPr/>
        </p:nvSpPr>
        <p:spPr>
          <a:xfrm>
            <a:off x="629825" y="1071750"/>
            <a:ext cx="7884300" cy="1669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Snake::nextStep()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playGround-&gt;changeCellState(position, CELL_EMPTY);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= newPosition;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playGround-&gt;changeCellState(position, CELL_SNAKE);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6464550" y="1349825"/>
            <a:ext cx="338400" cy="571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6936525" y="1104875"/>
            <a:ext cx="1458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Gọi phương thức move() của Position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6464550" y="2072950"/>
            <a:ext cx="338400" cy="5715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6936525" y="1828000"/>
            <a:ext cx="14580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Xoá trạng thái ô cũ và đặt trạng thái ô mới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1819475" y="2985800"/>
            <a:ext cx="5505000" cy="1940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Position Position::move(Direction 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dx[] = {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dy[] = {-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(x+dx[d],y+dy[d]);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Bắt phím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https://www.libsdl.org/release/SDL-1.2.15/docs/html/guideinputkeyboard.html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1020600" y="1691175"/>
            <a:ext cx="7102800" cy="3234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UserInput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interpretEvent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(SDL_Event e)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(e.type == SDL_KEYUP)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(e.key.keysym.sym)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SDLK_UP: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KEY_UP;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SDLK_DOWN: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KEY_DOWN;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SDLK_LEFT: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KEY_LEFT;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SDLK_RIGHT: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KEY_RIGHT;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NO_INPUT;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Trò chơi Snake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Sân chơi hình chữ nhật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Trên sân chơi xuất hiện các quả cherry ngẫu nhiên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Rắn lúc đầu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dài 01 ô (tính cả đầu), ở giữa màn hình, đi xuống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Người chơi điều khiển rắn di chuyển bằng các phím mũi tên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Mỗi lần rắn ăn 1 quả cherry thì dài thêm 1 ô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Thử sức: nhiều loại quả, mỗi loại một tác dụng</a:t>
            </a:r>
            <a:endParaRPr sz="22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Rắn va phải tường hoặc chính nó → thua</a:t>
            </a:r>
            <a:endParaRPr sz="26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https://www.youtube.com/watch?v=kTIPpbIbkos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Chạy thử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Đã điều khiển được rắn chạy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Nhưng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hiện tượng rớt phím nếu ấn quá nhanh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Khi rắn ra ngoài màn hình sẽ bị lỗi Runtime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Do ghi trạng thái vào ô nằm ngoài mảng 2 chiều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Bắt lỗi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&lt;cassert&gt;</a:t>
            </a:r>
            <a:endParaRPr sz="1100">
              <a:solidFill>
                <a:srgbClr val="333333"/>
              </a:solidFill>
            </a:endParaRPr>
          </a:p>
          <a:p>
            <a:pPr indent="-4191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333333"/>
                </a:solidFill>
              </a:rPr>
              <a:t>Thêm câu lệnh</a:t>
            </a:r>
            <a:br>
              <a:rPr lang="en" sz="1100">
                <a:solidFill>
                  <a:srgbClr val="333333"/>
                </a:solidFill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assert(pos.isInsideBox(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,getWidth(),getHeight()));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/>
              <a:t>vào hàm PlayGround::changeCellState()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hàm Position::isInsideBox(left,top,w,h) vào lớp Position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Cách này chưa xử lý hết lỗi nhưng cho ta biết lỗi xảy ra là lỗi gì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hiện tượng rớt phím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Nguyên nhân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ấn nhiều phím trong khoảng thời gian giữa 2 lần vẽ, chỉ phím cuối cùng được xử lý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Cách xử lý: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Snake::processUserInput() lưu trữ lại UserInput trong </a:t>
            </a:r>
            <a:r>
              <a:rPr i="1" lang="en" u="sng"/>
              <a:t>hàng đợi</a:t>
            </a:r>
            <a:endParaRPr i="1"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Snake::nextStep() lần lượt lấy các UserInput đang chờ ra đến khi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Hoặc hết hàng đợi, hoặc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Lấy được 1 UserInput có thể thay đổi hướng đi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hiện tượng rớt phím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hàng đợi UserInput vào Snake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 txBox="1"/>
          <p:nvPr/>
        </p:nvSpPr>
        <p:spPr>
          <a:xfrm>
            <a:off x="905850" y="1667850"/>
            <a:ext cx="4733100" cy="1761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&lt;queue&gt;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Snake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std::queue&lt;UserInput&gt; inputQueue;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905850" y="3500550"/>
            <a:ext cx="4733100" cy="1481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Snake::processUserInput(UserInput input)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inputQueue.push(input);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150" y="1618100"/>
            <a:ext cx="28575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1"/>
          <p:cNvSpPr txBox="1"/>
          <p:nvPr/>
        </p:nvSpPr>
        <p:spPr>
          <a:xfrm>
            <a:off x="6309825" y="3697250"/>
            <a:ext cx="22392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Hàng đợi là cấu trúc giúp dữ liệu được lấy lần lượt theo thứ tự xuất hiện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hiện tượng rớt phím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hàng đợi UserInput vào Snake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 txBox="1"/>
          <p:nvPr/>
        </p:nvSpPr>
        <p:spPr>
          <a:xfrm>
            <a:off x="758550" y="1597875"/>
            <a:ext cx="7626900" cy="34173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Snake::nextStep()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(!inputQueue.empty())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UserInput input = inputQueue.front();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inputQueue.pop();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Direction newDirection = changeDirection(input);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(newDirection != direction)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direction = newDirection;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150" y="1618100"/>
            <a:ext cx="28575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0.1: demo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nake_0_1_correct.gif"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75" y="1006875"/>
            <a:ext cx="5761650" cy="38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/>
        </p:nvSpPr>
        <p:spPr>
          <a:xfrm>
            <a:off x="6307475" y="1568300"/>
            <a:ext cx="2323500" cy="102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https://github.com/tqlong/advprogram/archive/2b1981c697c41e5365d5299ab3e966aabebb6e35.zip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0.2: rắn ăn quả dài ra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phát hiện ô có quả khi rắn di chuyển (hàm Snake::nextStep())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lưu trữ nhiều Position cho các đốt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Khi rắn ăn quả thì </a:t>
            </a:r>
            <a:r>
              <a:rPr i="1" lang="en" u="sng"/>
              <a:t>bước sau sẽ dài ra</a:t>
            </a:r>
            <a:r>
              <a:rPr lang="en"/>
              <a:t>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Các đốt cũ giữ nguyên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Dài ra bằng cách thêm 1 đốt đầu rắn ở vị trí mới (newPosition)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Nếu lưu các đốt ở dạng vector → sẽ phải chèn vào đầu vector → không hiệu quả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5"/>
          <p:cNvSpPr/>
          <p:nvPr/>
        </p:nvSpPr>
        <p:spPr>
          <a:xfrm>
            <a:off x="2019950" y="1953050"/>
            <a:ext cx="3411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308" name="Google Shape;308;p45"/>
          <p:cNvSpPr/>
          <p:nvPr/>
        </p:nvSpPr>
        <p:spPr>
          <a:xfrm>
            <a:off x="2361050" y="1953050"/>
            <a:ext cx="3411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/>
          <p:nvPr/>
        </p:nvSpPr>
        <p:spPr>
          <a:xfrm>
            <a:off x="2702150" y="1953050"/>
            <a:ext cx="3411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"/>
          <p:cNvSpPr/>
          <p:nvPr/>
        </p:nvSpPr>
        <p:spPr>
          <a:xfrm>
            <a:off x="2702150" y="2294150"/>
            <a:ext cx="3411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/>
          <p:nvPr/>
        </p:nvSpPr>
        <p:spPr>
          <a:xfrm>
            <a:off x="2702150" y="2635250"/>
            <a:ext cx="3411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5"/>
          <p:cNvSpPr/>
          <p:nvPr/>
        </p:nvSpPr>
        <p:spPr>
          <a:xfrm>
            <a:off x="2702150" y="2976350"/>
            <a:ext cx="341100" cy="3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cxnSp>
        <p:nvCxnSpPr>
          <p:cNvPr id="313" name="Google Shape;313;p45"/>
          <p:cNvCxnSpPr/>
          <p:nvPr/>
        </p:nvCxnSpPr>
        <p:spPr>
          <a:xfrm>
            <a:off x="2019950" y="1571800"/>
            <a:ext cx="0" cy="23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5"/>
          <p:cNvCxnSpPr/>
          <p:nvPr/>
        </p:nvCxnSpPr>
        <p:spPr>
          <a:xfrm>
            <a:off x="2354375" y="1571800"/>
            <a:ext cx="0" cy="23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45"/>
          <p:cNvCxnSpPr/>
          <p:nvPr/>
        </p:nvCxnSpPr>
        <p:spPr>
          <a:xfrm>
            <a:off x="2695500" y="1571800"/>
            <a:ext cx="0" cy="23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5"/>
          <p:cNvCxnSpPr/>
          <p:nvPr/>
        </p:nvCxnSpPr>
        <p:spPr>
          <a:xfrm>
            <a:off x="3043250" y="1571800"/>
            <a:ext cx="0" cy="23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5"/>
          <p:cNvCxnSpPr/>
          <p:nvPr/>
        </p:nvCxnSpPr>
        <p:spPr>
          <a:xfrm>
            <a:off x="1324325" y="1953050"/>
            <a:ext cx="22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5"/>
          <p:cNvCxnSpPr/>
          <p:nvPr/>
        </p:nvCxnSpPr>
        <p:spPr>
          <a:xfrm>
            <a:off x="1324325" y="2294150"/>
            <a:ext cx="22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5"/>
          <p:cNvCxnSpPr/>
          <p:nvPr/>
        </p:nvCxnSpPr>
        <p:spPr>
          <a:xfrm>
            <a:off x="1324325" y="2635250"/>
            <a:ext cx="22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5"/>
          <p:cNvCxnSpPr/>
          <p:nvPr/>
        </p:nvCxnSpPr>
        <p:spPr>
          <a:xfrm>
            <a:off x="1324325" y="2976350"/>
            <a:ext cx="22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5"/>
          <p:cNvCxnSpPr/>
          <p:nvPr/>
        </p:nvCxnSpPr>
        <p:spPr>
          <a:xfrm>
            <a:off x="1324325" y="3317450"/>
            <a:ext cx="226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5"/>
          <p:cNvCxnSpPr/>
          <p:nvPr/>
        </p:nvCxnSpPr>
        <p:spPr>
          <a:xfrm>
            <a:off x="1672150" y="1571800"/>
            <a:ext cx="0" cy="23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5"/>
          <p:cNvCxnSpPr/>
          <p:nvPr/>
        </p:nvCxnSpPr>
        <p:spPr>
          <a:xfrm>
            <a:off x="3377725" y="1571800"/>
            <a:ext cx="0" cy="237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Danh sách liên kết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Là cấu trúc dữ liệu cho phép</a:t>
            </a:r>
            <a:br>
              <a:rPr lang="en"/>
            </a:br>
            <a:r>
              <a:rPr i="1" lang="en">
                <a:solidFill>
                  <a:srgbClr val="0000FF"/>
                </a:solidFill>
              </a:rPr>
              <a:t>chèn, xoá các vị trí trong dãy</a:t>
            </a:r>
            <a:br>
              <a:rPr i="1" lang="en">
                <a:solidFill>
                  <a:srgbClr val="0000FF"/>
                </a:solidFill>
              </a:rPr>
            </a:br>
            <a:r>
              <a:rPr i="1" lang="en">
                <a:solidFill>
                  <a:srgbClr val="0000FF"/>
                </a:solidFill>
              </a:rPr>
              <a:t>hiệu quả</a:t>
            </a:r>
            <a:r>
              <a:rPr lang="en"/>
              <a:t> (không phải dịch</a:t>
            </a:r>
            <a:br>
              <a:rPr lang="en"/>
            </a:br>
            <a:r>
              <a:rPr lang="en"/>
              <a:t>chuyển các phần tử phía sau)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Mỗi nốt (đốt) có dữ liệu và 1 con trỏ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 trỏ sẽ trỏ đến địa chỉ của nốt tiếp theo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 trỏ đóng vai trò </a:t>
            </a:r>
            <a:r>
              <a:rPr i="1" lang="en" sz="2400" u="sng"/>
              <a:t>mối nối</a:t>
            </a:r>
            <a:r>
              <a:rPr lang="en" sz="2400"/>
              <a:t> giữa các nốt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Một con trỏ </a:t>
            </a:r>
            <a:r>
              <a:rPr b="1" i="1" lang="en" sz="2400">
                <a:solidFill>
                  <a:srgbClr val="0000FF"/>
                </a:solidFill>
              </a:rPr>
              <a:t>head</a:t>
            </a:r>
            <a:r>
              <a:rPr lang="en" sz="2400"/>
              <a:t> trỏ đến nốt đầu tiên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 trỏ của nốt cuối trỏ đến NULL (hết dãy)</a:t>
            </a:r>
            <a:endParaRPr sz="2400"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725" y="1009375"/>
            <a:ext cx="3135074" cy="1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đốt của rắn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7" name="Google Shape;337;p47"/>
          <p:cNvSpPr txBox="1"/>
          <p:nvPr/>
        </p:nvSpPr>
        <p:spPr>
          <a:xfrm>
            <a:off x="457200" y="1071750"/>
            <a:ext cx="8229600" cy="38541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position;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SnakeNode* next;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SnakeNode(Position p, SnakeNode* n = nullptr) : position(p), next(n) {}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</a:rPr>
              <a:t>Cách dùng</a:t>
            </a:r>
            <a:endParaRPr sz="3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 = nullptr;                              // danh sách rỗng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 =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SnakeNode( Position(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head ); // thêm 1 đốt ở (0,0)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 =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SnakeNode( Position(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head ); // thêm 1 đốt ở (0,1) vào đầu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 =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SnakeNode( Position(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head ); // thêm 1 đốt ở (0,2) vào đầu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47"/>
          <p:cNvSpPr/>
          <p:nvPr/>
        </p:nvSpPr>
        <p:spPr>
          <a:xfrm>
            <a:off x="5143500" y="1993650"/>
            <a:ext cx="909600" cy="3381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4222100" y="1364600"/>
            <a:ext cx="27525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Tạo một đốt mới có dữ liệu p và nối tới một đốt cũ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tác vụ của trò chơi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Hiển thị hình vẽ giới thiệu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Có nút hiển thị bảng xếp hạng các lần chơi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Khởi tạo: sân chơi, con rắn</a:t>
            </a:r>
            <a:r>
              <a:rPr lang="en"/>
              <a:t>, vị trí quả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Game loop, tại mỗi bước: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sự kiện bàn phím để đổi hướng đi bước tiếp theo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game logic: d</a:t>
            </a:r>
            <a:r>
              <a:rPr lang="en"/>
              <a:t>i chuyển rắn theo hướng đi hiện tại, </a:t>
            </a:r>
            <a:r>
              <a:rPr lang="en"/>
              <a:t>va chạm tường, va chạm thân rắn, ăn quả dài thân và tăng điểm số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Hiển thị màn hình trò chơi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Khởi tạo rắn 1 đốt</a:t>
            </a:r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Xoá dữ liệu position trong Snake</a:t>
            </a:r>
            <a:br>
              <a:rPr lang="en"/>
            </a:br>
            <a:r>
              <a:rPr lang="en"/>
              <a:t>Thay bằng SnakeNode* head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lệnh khởi tạo </a:t>
            </a: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position( … )</a:t>
            </a:r>
            <a:r>
              <a:rPr lang="en"/>
              <a:t> bằng lệnh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head( </a:t>
            </a: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 (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Position(playGround-&gt;getWidth() /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playGround-&gt;getHeight() / </a:t>
            </a:r>
            <a:r>
              <a:rPr b="1" lang="en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) 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các vị trí có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position </a:t>
            </a:r>
            <a:r>
              <a:rPr lang="en"/>
              <a:t>bằng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head-&gt;position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Chương trình vẫn chạy như cũ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Thay đổi trạng thái sân chơi</a:t>
            </a:r>
            <a:endParaRPr/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rắn có thể có nhiều đốt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Cần tạo hàm thay đổi trạng thái sân chơi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Thay cho câu lệnh PlayGround::changeCellState()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duyệt qua tất cả các đốt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Thay các lời gọi đến </a:t>
            </a:r>
            <a:r>
              <a:rPr lang="en" sz="2000"/>
              <a:t>PlayGround::changeCellState()</a:t>
            </a:r>
            <a:endParaRPr sz="2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Chuyển enum CellType qua Snake.h</a:t>
            </a:r>
            <a:endParaRPr/>
          </a:p>
        </p:txBody>
      </p:sp>
      <p:sp>
        <p:nvSpPr>
          <p:cNvPr id="352" name="Google Shape;352;p49"/>
          <p:cNvSpPr txBox="1"/>
          <p:nvPr/>
        </p:nvSpPr>
        <p:spPr>
          <a:xfrm>
            <a:off x="1647050" y="3752650"/>
            <a:ext cx="6050700" cy="1332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Snake::changePlayGroundState(CellType type)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(SnakeNode* p = head; p != nullptr; p = p-&gt;next)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playGround-&gt;changeCellState(p-&gt;position, type);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Ăn cherry</a:t>
            </a:r>
            <a:endParaRPr/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Khi ăn cherry, bước sau mới dài thân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Cần lưu lại trạng thái đã ăn / không ăn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Ví dụ: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 biến bool: đã ăn / không ăn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Ở bước sau sẽ thêm đốt và đặt lại biến này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Ví dụ: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1 biến int: số quả đã ăn (đề phòng ăn liên tiếp)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Ở bước sau nếu biến &gt; 0 thì thêm đốt và giảm biến này đi 1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Bài này: dùng cách dưới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Ăn cherry</a:t>
            </a:r>
            <a:endParaRPr/>
          </a:p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1"/>
          <p:cNvSpPr txBox="1"/>
          <p:nvPr/>
        </p:nvSpPr>
        <p:spPr>
          <a:xfrm>
            <a:off x="418325" y="852875"/>
            <a:ext cx="6360300" cy="424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head-&gt;position.move(direction);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CellType type = playGround-&gt;getCellState(newPosition);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changePlayGroundState(CELL_EMPTY);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(cherry &gt;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cherry--;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head =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SnakeNode(newPosition, head);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(SnakeNode* p = head; p != nullptr; p = p-&gt;next)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std::swap(p-&gt;position, newPosition);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changePlayGroundState(CELL_SNAKE);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(type == CELL_CHERRY)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cherry++;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playGround-&gt;addCherry();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6261625" y="1912000"/>
            <a:ext cx="384900" cy="72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1"/>
          <p:cNvSpPr txBox="1"/>
          <p:nvPr/>
        </p:nvSpPr>
        <p:spPr>
          <a:xfrm>
            <a:off x="6778700" y="1866075"/>
            <a:ext cx="1632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Thêm một đốt nếu vừa ăn cherry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6261625" y="1003050"/>
            <a:ext cx="384900" cy="72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6778700" y="967950"/>
            <a:ext cx="16329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Tạo hàm trong PlayGround lấy trạng thái ô vuông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70" name="Google Shape;370;p51"/>
          <p:cNvSpPr/>
          <p:nvPr/>
        </p:nvSpPr>
        <p:spPr>
          <a:xfrm>
            <a:off x="6261625" y="2916600"/>
            <a:ext cx="384900" cy="72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"/>
          <p:cNvSpPr txBox="1"/>
          <p:nvPr/>
        </p:nvSpPr>
        <p:spPr>
          <a:xfrm>
            <a:off x="6778700" y="2764200"/>
            <a:ext cx="23652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Trường hợp không ăn, trườn lên phía trước,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hãy tìm hiểu xem đoạn mã này làm việc thế nào ?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372" name="Google Shape;372;p51"/>
          <p:cNvSpPr/>
          <p:nvPr/>
        </p:nvSpPr>
        <p:spPr>
          <a:xfrm>
            <a:off x="6261625" y="4132675"/>
            <a:ext cx="384900" cy="7230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1"/>
          <p:cNvSpPr txBox="1"/>
          <p:nvPr/>
        </p:nvSpPr>
        <p:spPr>
          <a:xfrm>
            <a:off x="6778700" y="4132675"/>
            <a:ext cx="23652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Đánh dấu đã ăn cherry</a:t>
            </a:r>
            <a:endParaRPr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quả cherry sau khi ăn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Cherry mới xuất hiện ngẫu nhiên trong các ô trống (CELL_EMPTY)</a:t>
            </a:r>
            <a:endParaRPr/>
          </a:p>
        </p:txBody>
      </p:sp>
      <p:sp>
        <p:nvSpPr>
          <p:cNvPr id="380" name="Google Shape;380;p52"/>
          <p:cNvSpPr txBox="1"/>
          <p:nvPr/>
        </p:nvSpPr>
        <p:spPr>
          <a:xfrm>
            <a:off x="543125" y="2256850"/>
            <a:ext cx="6076500" cy="26691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PlayGround::addCherry()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Position p(rand()%getWidth(), rand()%getHeight());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(getCellState(p) == CELL_EMPTY)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changeCellState(p, CELL_CHERRY);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5537125" y="1745125"/>
            <a:ext cx="3149700" cy="110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Phiên bản 0.2: rắn ăn quả dài 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https://github.com/tqlong/advprogram/archive/200c4c2bc74012548712263e99b78395ad8b6de2.zip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0.3: xử lý va chạm</a:t>
            </a:r>
            <a:endParaRPr/>
          </a:p>
        </p:txBody>
      </p:sp>
      <p:sp>
        <p:nvSpPr>
          <p:cNvPr id="387" name="Google Shape;387;p5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trường hợp thua cuộc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 chạm với cạnh màn hình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Sau này có thể ăn loại quả cho phép đi xuyên qua bên kia màn hình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Va chạm với thân rắn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Tương tự, có loại quả cho phép đi xuyên qua thân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Cần kiểm tra xem newPosition có hợp lệ hay không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lần 1</a:t>
            </a:r>
            <a:endParaRPr/>
          </a:p>
        </p:txBody>
      </p:sp>
      <p:sp>
        <p:nvSpPr>
          <p:cNvPr id="393" name="Google Shape;393;p5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4" name="Google Shape;394;p54"/>
          <p:cNvSpPr txBox="1"/>
          <p:nvPr/>
        </p:nvSpPr>
        <p:spPr>
          <a:xfrm>
            <a:off x="1336800" y="1071750"/>
            <a:ext cx="6470400" cy="11850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head-&gt;position.move(direction);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(!playGround-&gt;checkPosition(newPosition))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1336800" y="2493025"/>
            <a:ext cx="6470400" cy="24327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PlayGround::checkPosition(Position pos)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 !pos.isInsideBox(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,getWidth(),getHeight())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|| getCellState(pos) == CELL_SNAKE 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status = GAME_LOST;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lần 1</a:t>
            </a:r>
            <a:endParaRPr/>
          </a:p>
        </p:txBody>
      </p:sp>
      <p:sp>
        <p:nvSpPr>
          <p:cNvPr id="401" name="Google Shape;401;p5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Đã xử lý được va chạm với cạnh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Xử lý đa phần các trường hợp va chạm với thân rắn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Trường hợp rắn đủ dài để “cắn đuôi”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i="1" lang="en"/>
              <a:t>Chương trình hiện tại sẽ báo thua cuộc và thoát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Xử lý thế nào ?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Chuyển kiểm tra hợp lệ vào Snake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Cho phép newPosition trùng với đuôi rắn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Làm hàm setGameStatus ở PlayGround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lần 2</a:t>
            </a:r>
            <a:endParaRPr/>
          </a:p>
        </p:txBody>
      </p:sp>
      <p:sp>
        <p:nvSpPr>
          <p:cNvPr id="407" name="Google Shape;407;p5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408" name="Google Shape;408;p56"/>
          <p:cNvSpPr txBox="1"/>
          <p:nvPr/>
        </p:nvSpPr>
        <p:spPr>
          <a:xfrm>
            <a:off x="457200" y="786150"/>
            <a:ext cx="6085800" cy="1551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Position newPosition = head-&gt;position.move(direction);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(!checkPosition(newPosition))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playGround-&gt;setGameStatus(GAME_LOST);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56"/>
          <p:cNvSpPr txBox="1"/>
          <p:nvPr/>
        </p:nvSpPr>
        <p:spPr>
          <a:xfrm>
            <a:off x="2379325" y="1971100"/>
            <a:ext cx="6564000" cy="3090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Snake::checkPosition(Position pos)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 !pos.isInsideBox(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playGround-&gt;getWidth(), playGround-&gt;getHeight()) 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(SnakeNode* p = head; </a:t>
            </a:r>
            <a:r>
              <a:rPr lang="en">
                <a:solidFill>
                  <a:srgbClr val="333333"/>
                </a:solidFill>
                <a:highlight>
                  <a:srgbClr val="CFE2F3"/>
                </a:highlight>
                <a:latin typeface="Consolas"/>
                <a:ea typeface="Consolas"/>
                <a:cs typeface="Consolas"/>
                <a:sym typeface="Consolas"/>
              </a:rPr>
              <a:t>p-&gt;next != nullptr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p = p-&gt;next)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(p-&gt;position == pos)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6"/>
          <p:cNvSpPr/>
          <p:nvPr/>
        </p:nvSpPr>
        <p:spPr>
          <a:xfrm>
            <a:off x="1912775" y="3510650"/>
            <a:ext cx="349800" cy="629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6"/>
          <p:cNvSpPr txBox="1"/>
          <p:nvPr/>
        </p:nvSpPr>
        <p:spPr>
          <a:xfrm>
            <a:off x="349900" y="3242400"/>
            <a:ext cx="15045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Không tính đốt đuôi khi kiểm tra hợp lệ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Đốt đuôi là đốt có 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9900FF"/>
                </a:solidFill>
              </a:rPr>
              <a:t>next == nullptr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Toán tử so sánh 2 Position</a:t>
            </a:r>
            <a:endParaRPr/>
          </a:p>
        </p:txBody>
      </p:sp>
      <p:sp>
        <p:nvSpPr>
          <p:cNvPr id="417" name="Google Shape;417;p5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Có thể tự định nghĩa toán tử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==, !=, +, -</a:t>
            </a:r>
            <a:r>
              <a:rPr lang="en"/>
              <a:t> cho kiểu dữ liệu Position</a:t>
            </a:r>
            <a:endParaRPr/>
          </a:p>
        </p:txBody>
      </p:sp>
      <p:sp>
        <p:nvSpPr>
          <p:cNvPr id="418" name="Google Shape;418;p57"/>
          <p:cNvSpPr txBox="1"/>
          <p:nvPr/>
        </p:nvSpPr>
        <p:spPr>
          <a:xfrm>
            <a:off x="1551225" y="2192700"/>
            <a:ext cx="6041700" cy="1621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Position::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==(Position p) {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== p.x &amp;&amp; y == p.y;</a:t>
            </a:r>
            <a:b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7"/>
          <p:cNvSpPr txBox="1"/>
          <p:nvPr/>
        </p:nvSpPr>
        <p:spPr>
          <a:xfrm>
            <a:off x="5353450" y="3662275"/>
            <a:ext cx="3312300" cy="1143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Phiên bản 0.3: kiểm tra va chạm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https://github.com/tqlong/advprogram/archive/b4565b2e0b8caf10be65025f1db67cc94dafbbcb.zip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Lộ trình xây dựng trò chơi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Các phiên bản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0.1: vẽ sân chơi và rắn đơn giản (dùng ô vuông hoặc hình tròn), điều khiển được rắn di chuyển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0.2: thêm quả vào sân chơi, rắn ăn quả dài ra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0.3: xử lý va chạm với cạnh sân và thân rắn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0.4: Vẽ các đốt rắn đẹp bằng ảnh 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1.0: Thêm màn hình khởi động, điểm số, bảng xếp hạng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0.4: vẽ đẹp hơn</a:t>
            </a:r>
            <a:endParaRPr/>
          </a:p>
        </p:txBody>
      </p:sp>
      <p:sp>
        <p:nvSpPr>
          <p:cNvPr id="425" name="Google Shape;425;p5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</a:pPr>
            <a:r>
              <a:rPr lang="en"/>
              <a:t>Mục tiêu: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Hình rắn sinh động: đầu, đuôi, thân, các khúc cua ...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Hình quả đẹp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Kỹ thuật: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Sử dụng SDL_Texture và loadTexture() của Painter để đọc ảnh vẽ sẵn, đẹp từ file JPG, PNG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0.4: vẽ đẹp hơn</a:t>
            </a:r>
            <a:endParaRPr/>
          </a:p>
        </p:txBody>
      </p:sp>
      <p:sp>
        <p:nvSpPr>
          <p:cNvPr id="431" name="Google Shape;431;p5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Ở các phiên bản trước để có chương trình nhanh ta chưa cấu trúc code vẽ, cần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vẽ đường ngang: drawHorizontalLine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vẽ đường dọc: drawVerticalLine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vẽ quả cherry: drawCherry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hàm vẽ rắn: drawSnake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hàm này cần vẽ ở toạ độ tương đối với 1 điểm (left,top) nào đó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Để sau này có thể phải di chuyển khung vẽ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đường ngang, dọc</a:t>
            </a:r>
            <a:endParaRPr/>
          </a:p>
        </p:txBody>
      </p:sp>
      <p:sp>
        <p:nvSpPr>
          <p:cNvPr id="437" name="Google Shape;437;p6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8" name="Google Shape;438;p60"/>
          <p:cNvSpPr txBox="1"/>
          <p:nvPr/>
        </p:nvSpPr>
        <p:spPr>
          <a:xfrm>
            <a:off x="804750" y="1072825"/>
            <a:ext cx="7534500" cy="3709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drawVerticalLine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cells)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painter.setColor(WHITE_COLOR);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painter.setAngle(-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painter.setPosition(left, top);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painter.moveForward(cells * CELL_SIZE);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drawHorizontalLine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cells)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painter.setColor(WHITE_COLOR);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painter.setAngle(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painter.setPosition(left, top);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painter.moveForward(cells * CELL_SIZE);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cherry, vẽ các ô của rắn</a:t>
            </a:r>
            <a:endParaRPr/>
          </a:p>
        </p:txBody>
      </p:sp>
      <p:sp>
        <p:nvSpPr>
          <p:cNvPr id="444" name="Google Shape;444;p6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1"/>
          <p:cNvSpPr txBox="1"/>
          <p:nvPr/>
        </p:nvSpPr>
        <p:spPr>
          <a:xfrm>
            <a:off x="291575" y="827975"/>
            <a:ext cx="8560800" cy="419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drawCherry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painter.setColor(ORANGE_COLOR);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painter.setAngle(-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painter.setPosition(left+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painter.createSquare(CELL_SIZE-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drawSnake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top, vector&lt;Position&gt; positions)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painter.setColor(RED_COLOR);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painter.setAngle(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(Position pos : positions)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painter.setPosition(left+pos.x*CELL_SIZE+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top+pos.y*CELL_SIZE+CELL_SIZE/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painter.createCircle(CELL_SIZE/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61"/>
          <p:cNvSpPr/>
          <p:nvPr/>
        </p:nvSpPr>
        <p:spPr>
          <a:xfrm>
            <a:off x="5901600" y="2297675"/>
            <a:ext cx="863100" cy="396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1"/>
          <p:cNvSpPr txBox="1"/>
          <p:nvPr/>
        </p:nvSpPr>
        <p:spPr>
          <a:xfrm>
            <a:off x="4956900" y="1304175"/>
            <a:ext cx="27525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Sử dụng vector thay cho danh sách liên kết, bởi nếu truyền con trỏ </a:t>
            </a:r>
            <a:r>
              <a:rPr lang="en">
                <a:solidFill>
                  <a:srgbClr val="9900FF"/>
                </a:solidFill>
              </a:rPr>
              <a:t>head </a:t>
            </a:r>
            <a:r>
              <a:rPr lang="en">
                <a:solidFill>
                  <a:srgbClr val="0000FF"/>
                </a:solidFill>
              </a:rPr>
              <a:t>thi bên ngoài có thể thay đổi vị trí các đốt của rắn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Lấy vị trí các đốt rắn</a:t>
            </a:r>
            <a:endParaRPr/>
          </a:p>
        </p:txBody>
      </p:sp>
      <p:sp>
        <p:nvSpPr>
          <p:cNvPr id="453" name="Google Shape;453;p6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Dùng hàm </a:t>
            </a:r>
            <a:r>
              <a:rPr lang="en">
                <a:solidFill>
                  <a:srgbClr val="9900FF"/>
                </a:solidFill>
              </a:rPr>
              <a:t>const </a:t>
            </a:r>
            <a:r>
              <a:rPr lang="en"/>
              <a:t>trong PlayGround để bảo vệ dữ liệu về rắn </a:t>
            </a:r>
            <a:endParaRPr/>
          </a:p>
        </p:txBody>
      </p:sp>
      <p:sp>
        <p:nvSpPr>
          <p:cNvPr id="454" name="Google Shape;454;p62"/>
          <p:cNvSpPr txBox="1"/>
          <p:nvPr/>
        </p:nvSpPr>
        <p:spPr>
          <a:xfrm>
            <a:off x="993925" y="2276875"/>
            <a:ext cx="6937200" cy="18636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vector&lt;Position&gt; PlayGround::getSnakePositions()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vector&lt;Position&gt; res;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(SnakeNode* p = snake.getHead(); p != nullptr; p = p-&gt;next)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res.push_back(p-&gt;position);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vẽ sau khi cấu trúc lại</a:t>
            </a:r>
            <a:endParaRPr/>
          </a:p>
        </p:txBody>
      </p:sp>
      <p:sp>
        <p:nvSpPr>
          <p:cNvPr id="460" name="Google Shape;460;p6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3"/>
          <p:cNvSpPr txBox="1"/>
          <p:nvPr/>
        </p:nvSpPr>
        <p:spPr>
          <a:xfrm>
            <a:off x="457200" y="152200"/>
            <a:ext cx="8229600" cy="492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renderGamePlay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PlayGround&amp; playGround)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left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width = playGround.getWidth(), height = playGround.getHeight();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painter.clearWithBgColor(PURPLE_COLOR);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&lt;= width;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drawVerticalLine(painter, left+i*CELL_SIZE, top+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height);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&lt;= height;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drawHorizontalLine(painter, left+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top+i * CELL_SIZE, width);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vector&lt;vector&lt;CellType&gt; &gt;&amp; squares = playGround.getSquares();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height; i++)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j &lt; width; j++)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(squares[i][j] == CELL_CHERRY)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drawCherry(painter, left+j*CELL_SIZE, top+i*CELL_SIZE);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vector&lt;Position&gt; snakePositions = playGround.getSnakePositions();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drawSnake(painter, left, top, snakePositions);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SDL_RenderPresent(painter.getRenderer());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quả cherry</a:t>
            </a:r>
            <a:endParaRPr/>
          </a:p>
        </p:txBody>
      </p:sp>
      <p:sp>
        <p:nvSpPr>
          <p:cNvPr id="467" name="Google Shape;467;p6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Chọn một ảnh đẹp cho quả cherry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Ghi vào đĩa thành file </a:t>
            </a:r>
            <a:r>
              <a:rPr lang="en">
                <a:solidFill>
                  <a:srgbClr val="FF0000"/>
                </a:solidFill>
              </a:rPr>
              <a:t>cherry.png</a:t>
            </a:r>
            <a:endParaRPr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Dùng Painter::loadTexture đọc ảnh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Đọc ảnh 1 lần lúc chương trình khởi động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Dùng Painter::createImage vẽ ảnh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Sửa hàm createImage để cho phép vẽ ảnh vào 1 hình chữ nhật trong cửa sổ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 sẽ có nhiều ảnh trong trò chơi, tạo lớp Gallery để quản lý ảnh</a:t>
            </a:r>
            <a:endParaRPr/>
          </a:p>
        </p:txBody>
      </p:sp>
      <p:pic>
        <p:nvPicPr>
          <p:cNvPr id="468" name="Google Shape;46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800" y="12398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Lớp Gallery</a:t>
            </a:r>
            <a:endParaRPr/>
          </a:p>
        </p:txBody>
      </p:sp>
      <p:sp>
        <p:nvSpPr>
          <p:cNvPr id="474" name="Google Shape;474;p6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5" name="Google Shape;475;p65"/>
          <p:cNvSpPr txBox="1"/>
          <p:nvPr/>
        </p:nvSpPr>
        <p:spPr>
          <a:xfrm>
            <a:off x="1035125" y="1141550"/>
            <a:ext cx="7073700" cy="35718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PictureID { PIC_CHERRY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};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BB0066"/>
                </a:solidFill>
                <a:latin typeface="Consolas"/>
                <a:ea typeface="Consolas"/>
                <a:cs typeface="Consolas"/>
                <a:sym typeface="Consolas"/>
              </a:rPr>
              <a:t>Gallery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std::vector&lt;SDL_Texture*&gt; pictures;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Painter&amp; painter;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99770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Gallery(Painter&amp; painter_);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~Gallery();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loadGamePictures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SDL_Texture* getImage(PictureID id)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pictures[id];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65"/>
          <p:cNvSpPr/>
          <p:nvPr/>
        </p:nvSpPr>
        <p:spPr>
          <a:xfrm>
            <a:off x="5169750" y="2243725"/>
            <a:ext cx="288600" cy="590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5"/>
          <p:cNvSpPr txBox="1"/>
          <p:nvPr/>
        </p:nvSpPr>
        <p:spPr>
          <a:xfrm>
            <a:off x="5694575" y="1941925"/>
            <a:ext cx="1482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Danh sách các SDL_Texture chứa các ảnh theo thứ tự PictureID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78" name="Google Shape;478;p65"/>
          <p:cNvSpPr/>
          <p:nvPr/>
        </p:nvSpPr>
        <p:spPr>
          <a:xfrm>
            <a:off x="5169750" y="3437725"/>
            <a:ext cx="288600" cy="590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5"/>
          <p:cNvSpPr txBox="1"/>
          <p:nvPr/>
        </p:nvSpPr>
        <p:spPr>
          <a:xfrm>
            <a:off x="5694575" y="3135925"/>
            <a:ext cx="1482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Đọc các ảnh theo thứ tự trên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Lớp Gallery</a:t>
            </a:r>
            <a:endParaRPr/>
          </a:p>
        </p:txBody>
      </p:sp>
      <p:sp>
        <p:nvSpPr>
          <p:cNvPr id="485" name="Google Shape;485;p6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6" name="Google Shape;486;p66"/>
          <p:cNvSpPr txBox="1"/>
          <p:nvPr/>
        </p:nvSpPr>
        <p:spPr>
          <a:xfrm>
            <a:off x="1035125" y="1141550"/>
            <a:ext cx="7073700" cy="3784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Gallery::Gallery(Painter&amp; painter_) : painter(painter_)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loadGamePictures();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Gallery::~Gallery()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(SDL_Texture* texture : pictures)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SDL_DestroyTexture(texture);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Gallery::loadGamePictures()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"cherry.png"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66"/>
          <p:cNvSpPr/>
          <p:nvPr/>
        </p:nvSpPr>
        <p:spPr>
          <a:xfrm>
            <a:off x="5314100" y="2821050"/>
            <a:ext cx="288600" cy="590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6"/>
          <p:cNvSpPr txBox="1"/>
          <p:nvPr/>
        </p:nvSpPr>
        <p:spPr>
          <a:xfrm>
            <a:off x="5838925" y="2519250"/>
            <a:ext cx="14826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Huỷ các ảnh đã đọc khi huỷ đối tượng Gallery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Sửa hàm Painter::createImage</a:t>
            </a:r>
            <a:endParaRPr/>
          </a:p>
        </p:txBody>
      </p:sp>
      <p:sp>
        <p:nvSpPr>
          <p:cNvPr id="494" name="Google Shape;494;p6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Thêm khả năng đưa ảnh vào vị trí bất kì trên cửa sổ </a:t>
            </a:r>
            <a:endParaRPr/>
          </a:p>
        </p:txBody>
      </p:sp>
      <p:sp>
        <p:nvSpPr>
          <p:cNvPr id="495" name="Google Shape;495;p67"/>
          <p:cNvSpPr txBox="1"/>
          <p:nvPr/>
        </p:nvSpPr>
        <p:spPr>
          <a:xfrm>
            <a:off x="1205750" y="2062350"/>
            <a:ext cx="6863700" cy="2602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createImage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SDL_Texture* texture,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SDL_Rect* srcrect = nullptr, SDL_Rect* dstrect = nullptr 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Painter::createImage( SDL_Texture* texture,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SDL_Rect* srcrect, SDL_Rect* dstrect)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texture ==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)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SDL_RenderCopy( renderer, texture, srcrect, dstrect 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bị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Tạo project Snake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Cài đặt thư viện </a:t>
            </a:r>
            <a:r>
              <a:rPr lang="en" sz="2700">
                <a:solidFill>
                  <a:srgbClr val="0000FF"/>
                </a:solidFill>
              </a:rPr>
              <a:t>SDL2, SDL2_image</a:t>
            </a:r>
            <a:endParaRPr sz="27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https://www.libsdl.org/projects/SDL_image/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Cài các bước tương tự SDL2 (dùng tất cả các .dll trong bin)</a:t>
            </a:r>
            <a:endParaRPr sz="2100">
              <a:solidFill>
                <a:srgbClr val="0000FF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○"/>
            </a:pPr>
            <a:r>
              <a:rPr lang="en" sz="2100">
                <a:solidFill>
                  <a:srgbClr val="0000FF"/>
                </a:solidFill>
              </a:rPr>
              <a:t>Thêm linker flag </a:t>
            </a:r>
            <a:r>
              <a:rPr b="1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-lSDL2_image</a:t>
            </a:r>
            <a:endParaRPr b="1" sz="2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Đưa </a:t>
            </a:r>
            <a:r>
              <a:rPr lang="en" sz="2700">
                <a:solidFill>
                  <a:srgbClr val="FF0000"/>
                </a:solidFill>
              </a:rPr>
              <a:t>SDL_utils.h, SDL_utils.cpp</a:t>
            </a:r>
            <a:r>
              <a:rPr lang="en" sz="2700"/>
              <a:t> từ code mẫu về SDL vào project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Tạo </a:t>
            </a:r>
            <a:r>
              <a:rPr lang="en" sz="2700">
                <a:solidFill>
                  <a:srgbClr val="FF0000"/>
                </a:solidFill>
              </a:rPr>
              <a:t>main.cpp</a:t>
            </a:r>
            <a:endParaRPr sz="2700">
              <a:solidFill>
                <a:srgbClr val="FF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Chỉ gồm mã khởi tạo và giải phóng SDL</a:t>
            </a:r>
            <a:endParaRPr sz="2100"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cửa sổ và bút vẽ</a:t>
            </a:r>
            <a:endParaRPr sz="21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Gallery vẽ quả cherry</a:t>
            </a:r>
            <a:endParaRPr/>
          </a:p>
        </p:txBody>
      </p:sp>
      <p:sp>
        <p:nvSpPr>
          <p:cNvPr id="501" name="Google Shape;501;p6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02" name="Google Shape;502;p68"/>
          <p:cNvSpPr txBox="1"/>
          <p:nvPr/>
        </p:nvSpPr>
        <p:spPr>
          <a:xfrm>
            <a:off x="852875" y="852875"/>
            <a:ext cx="7177200" cy="4073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Gallery* gallery = nullptr; </a:t>
            </a:r>
            <a:r>
              <a:rPr lang="en" sz="13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global picture manager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 painter(window, renderer);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gallery =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Gallery(painter);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gallery;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quitSDL(window, renderer);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drawCherry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 sz="13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SDL_Rect dst = { left+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CELL_SIZE-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CELL_SIZE-</a:t>
            </a:r>
            <a:r>
              <a:rPr b="1" lang="en" sz="13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painter.createImage(gallery-&gt;getImage(PIC_CHERRY), </a:t>
            </a:r>
            <a:r>
              <a:rPr lang="en" sz="13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&amp;dst);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68"/>
          <p:cNvSpPr txBox="1"/>
          <p:nvPr/>
        </p:nvSpPr>
        <p:spPr>
          <a:xfrm>
            <a:off x="5445275" y="1679500"/>
            <a:ext cx="2270100" cy="9315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Đến đây chương trình đã vẽ được quả cherry đẹp từ file ảnh cherry.png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rắn</a:t>
            </a:r>
            <a:endParaRPr/>
          </a:p>
        </p:txBody>
      </p:sp>
      <p:sp>
        <p:nvSpPr>
          <p:cNvPr id="509" name="Google Shape;509;p6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Rắn gồm đốt đầu và các đốt thân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Khi di chuyển, các đốt thân có thể nằm ngang hoặc dọc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Vậy cần ít nhất 3 ảnh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Đầu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Thân ngang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Thân dọc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rắn</a:t>
            </a:r>
            <a:endParaRPr/>
          </a:p>
        </p:txBody>
      </p:sp>
      <p:sp>
        <p:nvSpPr>
          <p:cNvPr id="515" name="Google Shape;515;p70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Thêm ảnh </a:t>
            </a:r>
            <a:endParaRPr/>
          </a:p>
        </p:txBody>
      </p:sp>
      <p:sp>
        <p:nvSpPr>
          <p:cNvPr id="516" name="Google Shape;516;p70"/>
          <p:cNvSpPr txBox="1"/>
          <p:nvPr/>
        </p:nvSpPr>
        <p:spPr>
          <a:xfrm>
            <a:off x="2202750" y="1640150"/>
            <a:ext cx="4738500" cy="12072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PictureID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PIC_CHERRY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PIC_SNAKE_VERTICAL,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PIC_SNAKE_HORIZONTAL, PIC_SNAKE_HEAD,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70"/>
          <p:cNvSpPr txBox="1"/>
          <p:nvPr/>
        </p:nvSpPr>
        <p:spPr>
          <a:xfrm>
            <a:off x="1008875" y="2978500"/>
            <a:ext cx="7126200" cy="1947300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Gallery::loadGamePictures()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"cherry.png"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"snake_vertical.png"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"snake_horizontal.png"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pictures.push_back(painter.loadTexture(</a:t>
            </a:r>
            <a:r>
              <a:rPr lang="en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"snake_head.jpg"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Vẽ rắn</a:t>
            </a:r>
            <a:endParaRPr/>
          </a:p>
        </p:txBody>
      </p:sp>
      <p:sp>
        <p:nvSpPr>
          <p:cNvPr id="523" name="Google Shape;523;p7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4" name="Google Shape;524;p71"/>
          <p:cNvSpPr txBox="1"/>
          <p:nvPr/>
        </p:nvSpPr>
        <p:spPr>
          <a:xfrm>
            <a:off x="457175" y="813525"/>
            <a:ext cx="8229600" cy="411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drawSnake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(Painter&amp; painter,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left, 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top, vector&lt;Position&gt; pos)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i &lt; pos.size(); i++)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SDL_Rect dst = { left+pos[i].x*CELL_SIZE+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top+pos[i].y*CELL_SIZE+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CELL_SIZE-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CELL_SIZE-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SDL_Texture* texture =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(i &gt; 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(pos[i].y == pos[i-</a:t>
            </a:r>
            <a:r>
              <a:rPr b="1" lang="en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].y)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texture = gallery-&gt;getImage(PIC_SNAKE_HORIZONTAL);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texture = gallery-&gt;getImage(PIC_SNAKE_VERTICAL);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b="1" lang="en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// snake's head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texture = gallery-&gt;getImage(PIC_SNAKE_HEAD);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painter.createImage(texture, </a:t>
            </a:r>
            <a:r>
              <a:rPr lang="en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&amp;dst);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Phiên bản 0.4</a:t>
            </a:r>
            <a:endParaRPr/>
          </a:p>
        </p:txBody>
      </p:sp>
      <p:sp>
        <p:nvSpPr>
          <p:cNvPr id="530" name="Google Shape;530;p7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1" name="Google Shape;5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623" y="928975"/>
            <a:ext cx="5898225" cy="41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2"/>
          <p:cNvSpPr txBox="1"/>
          <p:nvPr/>
        </p:nvSpPr>
        <p:spPr>
          <a:xfrm>
            <a:off x="457200" y="1128425"/>
            <a:ext cx="3000000" cy="839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https://github.com/tqlong/advprogram/archive/691fb99d67b2a5effcb8954141e5a0a812c1fbdf.zip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</a:t>
            </a:r>
            <a:endParaRPr/>
          </a:p>
        </p:txBody>
      </p:sp>
      <p:sp>
        <p:nvSpPr>
          <p:cNvPr id="538" name="Google Shape;538;p7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Thêm ảnh các đốt ở góc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</a:t>
            </a:r>
            <a:r>
              <a:rPr lang="en"/>
              <a:t>êm loại quả khác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 phép đi xuyên tường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 phép đi xuyên rắn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Cho phép dài ra nhiều đốt hơn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Chuẩn bị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Hàm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9900FF"/>
                </a:solidFill>
              </a:rPr>
              <a:t>main()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b="1" lang="en" sz="14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* argv[])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srand(time(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SDL_Window* window;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SDL_Renderer* renderer;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initSDL(window, renderer, SCREEN_WIDTH, SCREEN_HEIGHT, WINDOW_TITLE);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TODO: game code here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quitSDL(window, renderer);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 giả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 splash screen;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initialize game with size = (width, height)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 game (save timestamp)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(game is running) {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get user input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update snake direction using user input (turn up, down, left, right)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if elapsed time &gt; required delay between steps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move the game (snake crawl, generate cherry) to the next step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render game </a:t>
            </a:r>
            <a:endParaRPr sz="1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save new timestamp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 game-over screen</a:t>
            </a:r>
            <a:b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update score and ranking table to file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C++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7200" y="828100"/>
            <a:ext cx="8229600" cy="419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renderSplashScreen();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Game </a:t>
            </a:r>
            <a:r>
              <a:rPr b="1" lang="en" sz="15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game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(BOARD_WIDTH, BOARD_HEIGHT);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SDL_Event e;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renderGamePlay(renderer, game);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start = CLOCK_NOW();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(game.isRunning()) {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(SDL_PollEvent(&amp;e) != </a:t>
            </a:r>
            <a:r>
              <a:rPr b="1" lang="en" sz="15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interpretEvent(e);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// non-blocking event detection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// game logic here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SDL_Delay(1); // to prevent high CPU usage because of SDL_PollEvent()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renderGameOver(renderer, game);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updateRankingTable(playGround);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731975" y="1661625"/>
            <a:ext cx="4284300" cy="22827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end = CLOCK_NOW();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ElapsedTime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elapsed = end-start;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(elapsed.count() &gt; STEP_DELAY) {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game.nextStep();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renderGamePlay(renderer, game);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start = end;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102425" y="3347350"/>
            <a:ext cx="1416300" cy="618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