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1f2333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1f2333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1c9935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1c9935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Tiếng Anh again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1f2333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1f2333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8fb20c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8fb20c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Tầm quan trọng của Tiếng Anh đối với ngành CNTT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Hầu như cái gì bạn nghĩ đến thì đã có người khác nghĩ đến rồi → tìm kiếm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bạn không tìm thấy cái gì đó → đó là cái mới (cơ hội) → tìm kiếm là quan trọng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839b95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839b95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8fb20c1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8fb20c1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8fb20c1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8fb20c1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8fb20c1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88fb20c1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1c9935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1c9935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91ffcf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91ffcf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88fb20c1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88fb20c1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1c9935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1c9935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91ffcf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91ffcf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91b766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91b766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1c9935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1c9935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8fb20c1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8fb20c1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Tầm quan trọng của Tiếng Anh đối với ngành CNTT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Hầu như cái gì bạn nghĩ đến thì đã có người khác nghĩ đến rồi → tìm kiếm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bạn không tìm thấy cái gì đó → đó là cái mới (cơ hội) → tìm kiếm là quan trọng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88fb20c1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88fb20c1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giá trị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1c9935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1c9935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1c9935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1c9935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1c99359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1c99359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1c99359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c1c99359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166c99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166c99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8d653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c8d653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20e4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20e4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920e4c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920e4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920e4c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c920e4c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c920e4c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c920e4c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8d6534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8d6534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8d6534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8d6534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c8d6534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c8d6534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f233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f233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166c99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166c99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Nói thêm về test cases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1f2333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1f2333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161005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161005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1f2333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1f2333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1f2333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1f2333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Game: Guess It</a:t>
            </a:r>
            <a:endParaRPr sz="6600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2 - Hàm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https://github.com/chauttm/advprogram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/>
              <a:t>Chương trình (</a:t>
            </a:r>
            <a:r>
              <a:rPr lang="en" sz="3800"/>
              <a:t>ngôn ngữ C++)</a:t>
            </a:r>
            <a:endParaRPr sz="38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secretNumber</a:t>
            </a:r>
            <a:r>
              <a:rPr lang="en" sz="2600">
                <a:solidFill>
                  <a:srgbClr val="000000"/>
                </a:solidFill>
              </a:rPr>
              <a:t> = generateRandomNumber();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do</a:t>
            </a:r>
            <a:r>
              <a:rPr lang="en" sz="2600">
                <a:solidFill>
                  <a:srgbClr val="000000"/>
                </a:solidFill>
              </a:rPr>
              <a:t> {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</a:t>
            </a:r>
            <a:r>
              <a:rPr lang="en" sz="2600">
                <a:solidFill>
                  <a:srgbClr val="000000"/>
                </a:solidFill>
              </a:rPr>
              <a:t>guess</a:t>
            </a:r>
            <a:r>
              <a:rPr lang="en" sz="2600">
                <a:solidFill>
                  <a:srgbClr val="000000"/>
                </a:solidFill>
              </a:rPr>
              <a:t> = getPlayerGuess();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printAnswer(</a:t>
            </a:r>
            <a:r>
              <a:rPr lang="en" sz="2600">
                <a:solidFill>
                  <a:schemeClr val="dk1"/>
                </a:solidFill>
              </a:rPr>
              <a:t>guess</a:t>
            </a:r>
            <a:r>
              <a:rPr lang="en" sz="2600">
                <a:solidFill>
                  <a:srgbClr val="000000"/>
                </a:solidFill>
              </a:rPr>
              <a:t>, </a:t>
            </a:r>
            <a:r>
              <a:rPr lang="en" sz="2600">
                <a:solidFill>
                  <a:schemeClr val="dk1"/>
                </a:solidFill>
              </a:rPr>
              <a:t>secretNumber</a:t>
            </a:r>
            <a:r>
              <a:rPr lang="en" sz="2600">
                <a:solidFill>
                  <a:srgbClr val="000000"/>
                </a:solidFill>
              </a:rPr>
              <a:t>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}  </a:t>
            </a:r>
            <a:r>
              <a:rPr lang="en" sz="2600">
                <a:solidFill>
                  <a:srgbClr val="000000"/>
                </a:solidFill>
              </a:rPr>
              <a:t>while (</a:t>
            </a:r>
            <a:r>
              <a:rPr lang="en" sz="2600">
                <a:solidFill>
                  <a:schemeClr val="dk1"/>
                </a:solidFill>
              </a:rPr>
              <a:t>guess</a:t>
            </a:r>
            <a:r>
              <a:rPr lang="en" sz="2600">
                <a:solidFill>
                  <a:schemeClr val="dk1"/>
                </a:solidFill>
              </a:rPr>
              <a:t> != </a:t>
            </a:r>
            <a:r>
              <a:rPr lang="en" sz="2600">
                <a:solidFill>
                  <a:schemeClr val="dk1"/>
                </a:solidFill>
              </a:rPr>
              <a:t>secretNumber</a:t>
            </a:r>
            <a:r>
              <a:rPr lang="en" sz="2600">
                <a:solidFill>
                  <a:schemeClr val="dk1"/>
                </a:solidFill>
              </a:rPr>
              <a:t>);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Tách hàm (m</a:t>
            </a:r>
            <a:r>
              <a:rPr lang="en"/>
              <a:t>ô-đun hóa)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Viết chương trình như kể một câu chuyện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Tìm cách đặt tên cho từng bước</a:t>
            </a:r>
            <a:endParaRPr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Nghĩ số: </a:t>
            </a:r>
            <a:r>
              <a:rPr b="1" lang="en" sz="2500">
                <a:solidFill>
                  <a:srgbClr val="9900FF"/>
                </a:solidFill>
              </a:rPr>
              <a:t>int generateRandomNumber()</a:t>
            </a:r>
            <a:endParaRPr b="1" sz="2500">
              <a:solidFill>
                <a:srgbClr val="99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Nhập con số mà người chơi đoán: </a:t>
            </a:r>
            <a:br>
              <a:rPr lang="en" sz="2500"/>
            </a:br>
            <a:r>
              <a:rPr b="1" lang="en" sz="2500">
                <a:solidFill>
                  <a:srgbClr val="9900FF"/>
                </a:solidFill>
              </a:rPr>
              <a:t>int getPlayerGuess()</a:t>
            </a:r>
            <a:endParaRPr b="1" sz="2500">
              <a:solidFill>
                <a:srgbClr val="99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 câu trả lời theo kết quả đoán: </a:t>
            </a:r>
            <a:br>
              <a:rPr lang="en" sz="2500"/>
            </a:br>
            <a:r>
              <a:rPr b="1" lang="en" sz="2500">
                <a:solidFill>
                  <a:srgbClr val="9900FF"/>
                </a:solidFill>
              </a:rPr>
              <a:t>void printAnswer(</a:t>
            </a:r>
            <a:r>
              <a:rPr b="1" lang="en" sz="2500">
                <a:solidFill>
                  <a:srgbClr val="9900FF"/>
                </a:solidFill>
              </a:rPr>
              <a:t>int guess, int secretNumber</a:t>
            </a:r>
            <a:r>
              <a:rPr b="1" lang="en" sz="2500">
                <a:solidFill>
                  <a:srgbClr val="9900FF"/>
                </a:solidFill>
              </a:rPr>
              <a:t>)</a:t>
            </a:r>
            <a:endParaRPr b="1" sz="2500">
              <a:solidFill>
                <a:srgbClr val="99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Tên biến = cụm danh từ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Tên hàm = cụm động từ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Tiếng Anh là ngôn ngữ của Công nghệ thông tin (IT - Information Technology):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Từ khoá ngôn ngữ lập trình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Tài liệu, sách vở tiếng Anh nhiều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 trên Internet; Trao đổi với cộng đồng lập trình viên trên thế giới</a:t>
            </a:r>
            <a:r>
              <a:rPr lang="en"/>
              <a:t> (không chỉ Anh, Mỹ, Úc)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Viết phần mềm cho thế giới: gia công phần mềm hay đưa “app” của mình lên Internet.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Học thêm tiếng Anh </a:t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ao lại tiếng Anh ? Khó thế :(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Chiến lược phát triển</a:t>
            </a:r>
            <a:endParaRPr sz="39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0000FF"/>
                </a:solidFill>
              </a:rPr>
              <a:t>Quy trình / </a:t>
            </a:r>
            <a:r>
              <a:rPr i="1" lang="en" sz="2300">
                <a:solidFill>
                  <a:srgbClr val="0000FF"/>
                </a:solidFill>
              </a:rPr>
              <a:t>thuật toán ⇒ mã giả </a:t>
            </a:r>
            <a:endParaRPr i="1" sz="2300">
              <a:solidFill>
                <a:srgbClr val="0000FF"/>
              </a:solidFill>
            </a:endParaRPr>
          </a:p>
          <a:p>
            <a:pPr indent="457200" lvl="0" marL="3200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0000FF"/>
                </a:solidFill>
              </a:rPr>
              <a:t>⇒ chương trình chạy được </a:t>
            </a:r>
            <a:endParaRPr i="1" sz="2300">
              <a:solidFill>
                <a:srgbClr val="0000FF"/>
              </a:solidFill>
            </a:endParaRPr>
          </a:p>
          <a:p>
            <a:pPr indent="457200" lvl="0" marL="3200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0000FF"/>
                </a:solidFill>
              </a:rPr>
              <a:t>⇒ phần mềm hoàn chỉnh</a:t>
            </a:r>
            <a:endParaRPr i="1" sz="2300">
              <a:solidFill>
                <a:srgbClr val="0000FF"/>
              </a:solidFill>
            </a:endParaRPr>
          </a:p>
          <a:p>
            <a:pPr indent="457200" lvl="0" marL="3200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Chuyển quy trình thành chương trình tốt thiểu chạy được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Chương trình chạy được càng sớm càng tốt, cố gắng lúc nào cũng chạy được.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Thêm dần dần các chi tiết để hoàn thiện.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Thêm đến đâu, chạy đúng đến đó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Làm từ dễ đến khó</a:t>
            </a:r>
            <a:endParaRPr sz="2100"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1.0</a:t>
            </a:r>
            <a:endParaRPr sz="3000"/>
          </a:p>
        </p:txBody>
      </p:sp>
      <p:sp>
        <p:nvSpPr>
          <p:cNvPr id="155" name="Google Shape;155;p22"/>
          <p:cNvSpPr txBox="1"/>
          <p:nvPr/>
        </p:nvSpPr>
        <p:spPr>
          <a:xfrm>
            <a:off x="2506425" y="81650"/>
            <a:ext cx="6451800" cy="499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getPlayerGuess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 = generateRandomNumber();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 = getPlayerGuess();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printAnswer(guess,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!=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Game: Đoán số (Guess It)</a:t>
            </a:r>
            <a:endParaRPr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b="1" lang="en">
                <a:solidFill>
                  <a:srgbClr val="666666"/>
                </a:solidFill>
              </a:rPr>
              <a:t>Chuyển quy trình thành chương trình</a:t>
            </a:r>
            <a:endParaRPr b="1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 sz="2400">
                <a:solidFill>
                  <a:srgbClr val="666666"/>
                </a:solidFill>
              </a:rPr>
              <a:t>Mô-đun hóa chương trình bằng việc sử dụng hàm</a:t>
            </a:r>
            <a:endParaRPr b="1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Kỹ thuật: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Sinh số ngẫu nhiên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Vòng lặp, điều kiện vòng lặp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1.0</a:t>
            </a:r>
            <a:endParaRPr sz="3000"/>
          </a:p>
        </p:txBody>
      </p:sp>
      <p:sp>
        <p:nvSpPr>
          <p:cNvPr id="169" name="Google Shape;169;p24"/>
          <p:cNvSpPr txBox="1"/>
          <p:nvPr/>
        </p:nvSpPr>
        <p:spPr>
          <a:xfrm>
            <a:off x="2735025" y="-756550"/>
            <a:ext cx="6451800" cy="499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getPlayerGuess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 = generateRandomNumber();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 = getPlayerGuess();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printAnswer(number,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!=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91475" y="4264175"/>
            <a:ext cx="7990500" cy="723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Còn thiếu định nghĩa các hàm</a:t>
            </a:r>
            <a:endParaRPr sz="1800">
              <a:solidFill>
                <a:srgbClr val="33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Sẽ làm nhanh những phần dễ để nhanh chóng có chương trình chạy được</a:t>
            </a:r>
            <a:endParaRPr sz="1800">
              <a:solidFill>
                <a:srgbClr val="33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Fake hàm sinh số ngẫu nhiên</a:t>
            </a:r>
            <a:endParaRPr sz="3000"/>
          </a:p>
        </p:txBody>
      </p:sp>
      <p:sp>
        <p:nvSpPr>
          <p:cNvPr id="177" name="Google Shape;177;p25"/>
          <p:cNvSpPr txBox="1"/>
          <p:nvPr/>
        </p:nvSpPr>
        <p:spPr>
          <a:xfrm>
            <a:off x="391475" y="3552450"/>
            <a:ext cx="6319200" cy="143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57200" y="928975"/>
            <a:ext cx="82296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Vì sao?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Chưa biết làm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Chưa cần làm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Cố định số cần đoán để dễ test phần còn lại của game</a:t>
            </a:r>
            <a:endParaRPr b="1"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con số người chơi đoán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Quá dễ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119675" y="1721550"/>
            <a:ext cx="6729600" cy="266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endl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guess: 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cin &gt;&gt; 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1.0</a:t>
            </a:r>
            <a:endParaRPr sz="3000"/>
          </a:p>
        </p:txBody>
      </p:sp>
      <p:sp>
        <p:nvSpPr>
          <p:cNvPr id="193" name="Google Shape;193;p27"/>
          <p:cNvSpPr txBox="1"/>
          <p:nvPr/>
        </p:nvSpPr>
        <p:spPr>
          <a:xfrm>
            <a:off x="2963625" y="5450"/>
            <a:ext cx="6451800" cy="306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 = generateRandomNumber();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 = getPlayerGuess();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printAnswer(guess,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!=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24875" y="2742325"/>
            <a:ext cx="8095800" cy="2307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getPlayerGuess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guess (1..100): 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guess;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3000"/>
              <a:buChar char="●"/>
            </a:pPr>
            <a:r>
              <a:rPr lang="en">
                <a:solidFill>
                  <a:srgbClr val="0000FF"/>
                </a:solidFill>
              </a:rPr>
              <a:t>Game: Đoán số (Guess It)</a:t>
            </a:r>
            <a:endParaRPr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b="1" lang="en">
                <a:solidFill>
                  <a:srgbClr val="666666"/>
                </a:solidFill>
              </a:rPr>
              <a:t>Chuyển quy trình thành chương trình</a:t>
            </a:r>
            <a:endParaRPr b="1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 sz="2400">
                <a:solidFill>
                  <a:srgbClr val="666666"/>
                </a:solidFill>
              </a:rPr>
              <a:t>Mô-đun hóa chương trình bằng việc sử dụng hàm</a:t>
            </a:r>
            <a:endParaRPr b="1">
              <a:solidFill>
                <a:srgbClr val="666666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Char char="●"/>
            </a:pPr>
            <a:r>
              <a:rPr lang="en">
                <a:solidFill>
                  <a:srgbClr val="666666"/>
                </a:solidFill>
              </a:rPr>
              <a:t>Kỹ thuật: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Sinh số ngẫu nhiên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Vòng lặp, điều kiện vòng lặp</a:t>
            </a:r>
            <a:endParaRPr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>
                <a:solidFill>
                  <a:srgbClr val="666666"/>
                </a:solidFill>
              </a:rPr>
              <a:t>Tham số của hàm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Máy tính chọn câu trả lời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</a:t>
            </a:r>
            <a:r>
              <a:rPr lang="en"/>
              <a:t>ựa chọn</a:t>
            </a:r>
            <a:r>
              <a:rPr lang="en"/>
              <a:t> b</a:t>
            </a:r>
            <a:r>
              <a:rPr lang="en"/>
              <a:t>ằng</a:t>
            </a:r>
            <a:r>
              <a:rPr lang="en"/>
              <a:t> </a:t>
            </a:r>
            <a:r>
              <a:rPr b="1" lang="en">
                <a:solidFill>
                  <a:srgbClr val="9900FF"/>
                </a:solidFill>
              </a:rPr>
              <a:t>if … else if … else</a:t>
            </a:r>
            <a:r>
              <a:rPr lang="en"/>
              <a:t> liên tiếp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84900" y="1909225"/>
            <a:ext cx="8385900" cy="295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&gt; secretNumber) 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oo big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."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secretNumber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oo small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."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4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1.0</a:t>
            </a:r>
            <a:endParaRPr sz="3000"/>
          </a:p>
        </p:txBody>
      </p:sp>
      <p:sp>
        <p:nvSpPr>
          <p:cNvPr id="209" name="Google Shape;209;p29"/>
          <p:cNvSpPr txBox="1"/>
          <p:nvPr/>
        </p:nvSpPr>
        <p:spPr>
          <a:xfrm>
            <a:off x="3192225" y="-70750"/>
            <a:ext cx="6451800" cy="306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 = generateRandomNumber();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guess= getPlayerGuess();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printAnswer(guess,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!=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52400" y="2077500"/>
            <a:ext cx="6868800" cy="306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secretNumber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big."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secretNumber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small."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1.0</a:t>
            </a:r>
            <a:endParaRPr sz="3000"/>
          </a:p>
        </p:txBody>
      </p:sp>
      <p:sp>
        <p:nvSpPr>
          <p:cNvPr id="217" name="Google Shape;217;p30"/>
          <p:cNvSpPr txBox="1"/>
          <p:nvPr/>
        </p:nvSpPr>
        <p:spPr>
          <a:xfrm>
            <a:off x="1929875" y="1190425"/>
            <a:ext cx="6868800" cy="341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secretNumber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big."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secretNumber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too small."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417550" y="1081375"/>
            <a:ext cx="8159700" cy="361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G:\advprogram\lec2-guessit\GuessIt.exe</a:t>
            </a:r>
            <a:endParaRPr sz="16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Enter your guess (1..100): 50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Your number is too big.</a:t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Enter your</a:t>
            </a: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guess (1..100)</a:t>
            </a: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: 25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Your number is too small.</a:t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Enter your</a:t>
            </a: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guess (1..100)</a:t>
            </a: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: 42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Congratulation! You win.</a:t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Sinh số ngẫu nhiên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tính không thể thật sự “ngẫu nhiên”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Sinh số “giả ngẫu nhiên” - pseudo random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 Google: “C++ random”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</a:t>
            </a:r>
            <a:r>
              <a:rPr b="1" lang="en">
                <a:solidFill>
                  <a:srgbClr val="9900FF"/>
                </a:solidFill>
              </a:rPr>
              <a:t>rand()</a:t>
            </a:r>
            <a:r>
              <a:rPr lang="en"/>
              <a:t> trong </a:t>
            </a:r>
            <a:r>
              <a:rPr lang="en">
                <a:solidFill>
                  <a:srgbClr val="9900FF"/>
                </a:solidFill>
              </a:rPr>
              <a:t>&lt;cstdlib&gt;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Hằng RAND_MAX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401150" y="3301725"/>
            <a:ext cx="6904800" cy="9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v1 = rand() % 100;       </a:t>
            </a:r>
            <a:r>
              <a:rPr b="1" lang="en" sz="18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v1 in the range 0 to 99</a:t>
            </a:r>
            <a:b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v2 = rand() % 100 + 1;   </a:t>
            </a:r>
            <a:r>
              <a:rPr b="1" lang="en" sz="18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v2 in the range 1 to 100</a:t>
            </a:r>
            <a:b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v3 = rand() % 30 + 1985; </a:t>
            </a:r>
            <a:r>
              <a:rPr b="1" lang="en" sz="18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v3 in the range 1985-2014</a:t>
            </a:r>
            <a:endParaRPr b="1" sz="1800">
              <a:solidFill>
                <a:srgbClr val="007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661700" y="4572775"/>
            <a:ext cx="4983300" cy="46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 randomNumber = rand() % 100 + 1;</a:t>
            </a:r>
            <a:endParaRPr sz="1800"/>
          </a:p>
        </p:txBody>
      </p:sp>
      <p:sp>
        <p:nvSpPr>
          <p:cNvPr id="235" name="Google Shape;235;p32"/>
          <p:cNvSpPr/>
          <p:nvPr/>
        </p:nvSpPr>
        <p:spPr>
          <a:xfrm rot="10798280">
            <a:off x="6046600" y="4462225"/>
            <a:ext cx="599700" cy="30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0" y="2006075"/>
            <a:ext cx="1555799" cy="94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524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Guess It 1.1</a:t>
            </a:r>
            <a:endParaRPr sz="3000"/>
          </a:p>
        </p:txBody>
      </p:sp>
      <p:sp>
        <p:nvSpPr>
          <p:cNvPr id="243" name="Google Shape;243;p33"/>
          <p:cNvSpPr txBox="1"/>
          <p:nvPr/>
        </p:nvSpPr>
        <p:spPr>
          <a:xfrm>
            <a:off x="2735025" y="-756550"/>
            <a:ext cx="6451800" cy="499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getPlayerGuess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printAnswer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secretNumber = generateRandomNumber();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 = getPlayerGuess();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printAnswer(number,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!= secretNumber);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91475" y="3552450"/>
            <a:ext cx="6319200" cy="143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generateRandomNumber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rand() %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Lặp lại (Game loop)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Nếu người chơi đoán sai, lặp lại bước nhập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hỏi người chơi ít nhất 1 lần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Vòng lặp </a:t>
            </a:r>
            <a:r>
              <a:rPr b="1" lang="en">
                <a:solidFill>
                  <a:srgbClr val="9900FF"/>
                </a:solidFill>
              </a:rPr>
              <a:t>do … while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2077200" y="2593900"/>
            <a:ext cx="6455700" cy="202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 {   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Nhập số người chơi đoán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In câu trả lời phù hợp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!= secretNumber);</a:t>
            </a:r>
            <a:endParaRPr sz="2400"/>
          </a:p>
        </p:txBody>
      </p:sp>
      <p:sp>
        <p:nvSpPr>
          <p:cNvPr id="253" name="Google Shape;253;p34"/>
          <p:cNvSpPr txBox="1"/>
          <p:nvPr/>
        </p:nvSpPr>
        <p:spPr>
          <a:xfrm>
            <a:off x="485425" y="3362750"/>
            <a:ext cx="1298100" cy="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loop</a:t>
            </a:r>
            <a:endParaRPr b="1"/>
          </a:p>
        </p:txBody>
      </p:sp>
      <p:sp>
        <p:nvSpPr>
          <p:cNvPr id="254" name="Google Shape;254;p34"/>
          <p:cNvSpPr/>
          <p:nvPr/>
        </p:nvSpPr>
        <p:spPr>
          <a:xfrm>
            <a:off x="877825" y="3630650"/>
            <a:ext cx="665700" cy="646800"/>
          </a:xfrm>
          <a:prstGeom prst="curvedUpArrow">
            <a:avLst>
              <a:gd fmla="val 25000" name="adj1"/>
              <a:gd fmla="val 50000" name="adj2"/>
              <a:gd fmla="val 44445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 rot="10800000">
            <a:off x="801625" y="2686350"/>
            <a:ext cx="665700" cy="646800"/>
          </a:xfrm>
          <a:prstGeom prst="curvedUpArrow">
            <a:avLst>
              <a:gd fmla="val 25000" name="adj1"/>
              <a:gd fmla="val 50000" name="adj2"/>
              <a:gd fmla="val 44445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Thực hành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Hiển thị số </a:t>
            </a:r>
            <a:r>
              <a:rPr lang="en"/>
              <a:t>lần</a:t>
            </a:r>
            <a:r>
              <a:rPr lang="en"/>
              <a:t> đoán của người chơi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Điểm của người chơi = 100 - số </a:t>
            </a:r>
            <a:r>
              <a:rPr lang="en"/>
              <a:t>lần</a:t>
            </a:r>
            <a:r>
              <a:rPr lang="en"/>
              <a:t>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Điểm của người chơi = </a:t>
            </a:r>
            <a:br>
              <a:rPr lang="en"/>
            </a:br>
            <a:r>
              <a:rPr lang="en"/>
              <a:t>10000 - 2 x 100 - 2 x 99 - … </a:t>
            </a:r>
            <a:br>
              <a:rPr lang="en"/>
            </a:br>
            <a:r>
              <a:rPr lang="en"/>
              <a:t>tùy theo số lần người chơi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phép chơi nhiều ván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Hỏi người chơi có muốn chơi tiếp không 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Gợi ý: đưa toàn bộ mã trong hàm </a:t>
            </a:r>
            <a:r>
              <a:rPr b="1" lang="en">
                <a:solidFill>
                  <a:srgbClr val="9900FF"/>
                </a:solidFill>
              </a:rPr>
              <a:t>main()</a:t>
            </a:r>
            <a:r>
              <a:rPr lang="en"/>
              <a:t> vào một hàm </a:t>
            </a:r>
            <a:r>
              <a:rPr b="1" lang="en">
                <a:solidFill>
                  <a:srgbClr val="9900FF"/>
                </a:solidFill>
              </a:rPr>
              <a:t>playGuessIt()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 phép chơi nhiều ván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Bạn có nhận ra mỗi lần chạy chương trình, máy “nghĩ” ra cùng một con số?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Lý do: chưa khởi tạo hạt giống sinh số ngẫu nhiên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Lệnh: </a:t>
            </a:r>
            <a:r>
              <a:rPr b="1" lang="en" sz="2300">
                <a:solidFill>
                  <a:srgbClr val="9900FF"/>
                </a:solidFill>
              </a:rPr>
              <a:t>srand(time(0));</a:t>
            </a:r>
            <a:endParaRPr b="1" sz="23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k</a:t>
            </a:r>
            <a:r>
              <a:rPr lang="en" sz="2300">
                <a:solidFill>
                  <a:srgbClr val="000000"/>
                </a:solidFill>
              </a:rPr>
              <a:t>hởi tạo “hạt giống” (seed) cho hàm </a:t>
            </a:r>
            <a:r>
              <a:rPr b="1" lang="en" sz="2300">
                <a:solidFill>
                  <a:srgbClr val="9900FF"/>
                </a:solidFill>
              </a:rPr>
              <a:t>rand()</a:t>
            </a:r>
            <a:r>
              <a:rPr lang="en" sz="2300">
                <a:solidFill>
                  <a:srgbClr val="000000"/>
                </a:solidFill>
              </a:rPr>
              <a:t> bằng thời gian bắt đầu chạy chương trình</a:t>
            </a:r>
            <a:endParaRPr sz="23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en" sz="2300">
                <a:solidFill>
                  <a:srgbClr val="000000"/>
                </a:solidFill>
              </a:rPr>
              <a:t>Lưu ý: chỉ cần gọi </a:t>
            </a:r>
            <a:r>
              <a:rPr b="1" lang="en" sz="2300">
                <a:solidFill>
                  <a:srgbClr val="9900FF"/>
                </a:solidFill>
              </a:rPr>
              <a:t>srand()</a:t>
            </a:r>
            <a:r>
              <a:rPr lang="en" sz="2300">
                <a:solidFill>
                  <a:srgbClr val="000000"/>
                </a:solidFill>
              </a:rPr>
              <a:t> </a:t>
            </a:r>
            <a:r>
              <a:rPr lang="en" sz="2300" u="sng">
                <a:solidFill>
                  <a:srgbClr val="000000"/>
                </a:solidFill>
              </a:rPr>
              <a:t>một lần</a:t>
            </a:r>
            <a:r>
              <a:rPr lang="en" sz="2300">
                <a:solidFill>
                  <a:srgbClr val="000000"/>
                </a:solidFill>
              </a:rPr>
              <a:t> và gọi trước khi bắt đầu dùng </a:t>
            </a:r>
            <a:r>
              <a:rPr b="1" lang="en" sz="2300">
                <a:solidFill>
                  <a:srgbClr val="9900FF"/>
                </a:solidFill>
              </a:rPr>
              <a:t>rand()</a:t>
            </a:r>
            <a:r>
              <a:rPr lang="en" sz="2300">
                <a:solidFill>
                  <a:srgbClr val="000000"/>
                </a:solidFill>
              </a:rPr>
              <a:t>.</a:t>
            </a:r>
            <a:endParaRPr sz="2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Để mỗi lần chạy, chương trình dùng một hạt giống khác nhau: dùng thời gian hiện hành làm seed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kết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i="1" lang="en" sz="2300"/>
              <a:t>Viết chương trình theo kiểu top-down</a:t>
            </a:r>
            <a:endParaRPr i="1" sz="23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Dùng hàm để chương trình dễ đọc như một câu chuyện</a:t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Mỗi hàm dài không quá 01 trang để dễ kiểm soát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Tìm </a:t>
            </a:r>
            <a:r>
              <a:rPr lang="en" sz="2300"/>
              <a:t>kiếm, tra cứu kỹ thuật lập trình</a:t>
            </a:r>
            <a:endParaRPr sz="23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Không thể thiếu tiếng Anh</a:t>
            </a:r>
            <a:endParaRPr sz="17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Sinh số ngẫu nhiên </a:t>
            </a:r>
            <a:endParaRPr sz="23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Tạo seed </a:t>
            </a:r>
            <a:r>
              <a:rPr lang="en" sz="1700" u="sng"/>
              <a:t>một lần</a:t>
            </a:r>
            <a:r>
              <a:rPr lang="en" sz="1700"/>
              <a:t> ở đầu chương trình</a:t>
            </a:r>
            <a:r>
              <a:rPr lang="en" sz="1700"/>
              <a:t> 	</a:t>
            </a:r>
            <a:r>
              <a:rPr lang="en" sz="1700">
                <a:solidFill>
                  <a:srgbClr val="980000"/>
                </a:solidFill>
              </a:rPr>
              <a:t>srand(time(0))</a:t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Lấy giá trị ngẫu nhiên </a:t>
            </a:r>
            <a:r>
              <a:rPr lang="en" sz="1700">
                <a:solidFill>
                  <a:srgbClr val="980000"/>
                </a:solidFill>
              </a:rPr>
              <a:t>rand()</a:t>
            </a:r>
            <a:endParaRPr sz="1700">
              <a:solidFill>
                <a:srgbClr val="980000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Truyền tham số vào hàm</a:t>
            </a:r>
            <a:endParaRPr sz="23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Tham trị / tham biến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Lựa chọn bằng </a:t>
            </a:r>
            <a:r>
              <a:rPr b="1" lang="en" sz="2300">
                <a:solidFill>
                  <a:srgbClr val="9900FF"/>
                </a:solidFill>
              </a:rPr>
              <a:t>if … else if … else</a:t>
            </a:r>
            <a:endParaRPr b="1" sz="2300">
              <a:solidFill>
                <a:srgbClr val="9900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Vòng lặp </a:t>
            </a:r>
            <a:r>
              <a:rPr b="1" lang="en" sz="2300">
                <a:solidFill>
                  <a:srgbClr val="9900FF"/>
                </a:solidFill>
              </a:rPr>
              <a:t>do … while</a:t>
            </a:r>
            <a:endParaRPr b="1" sz="2300">
              <a:solidFill>
                <a:srgbClr val="9900FF"/>
              </a:solidFill>
            </a:endParaRPr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Đoán số: Luật chơi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Hai người: chủ trò - A, người chơi - B.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Người A chọn số bất kỳ từ 1-100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Người B đoán con số này</a:t>
            </a:r>
            <a:endParaRPr sz="29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Nếu </a:t>
            </a:r>
            <a:r>
              <a:rPr lang="en" sz="2300" u="sng"/>
              <a:t>đúng</a:t>
            </a:r>
            <a:r>
              <a:rPr lang="en" sz="2300"/>
              <a:t>, người B </a:t>
            </a:r>
            <a:r>
              <a:rPr lang="en" sz="2300" u="sng"/>
              <a:t>thắng</a:t>
            </a:r>
            <a:r>
              <a:rPr lang="en" sz="2300"/>
              <a:t>.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Nếu </a:t>
            </a:r>
            <a:r>
              <a:rPr lang="en" sz="2300" u="sng"/>
              <a:t>sai</a:t>
            </a:r>
            <a:r>
              <a:rPr lang="en" sz="2300"/>
              <a:t>, người A sẽ trả lời con số người B đoán là </a:t>
            </a:r>
            <a:r>
              <a:rPr lang="en" sz="2300" u="sng"/>
              <a:t>lớn hơn</a:t>
            </a:r>
            <a:r>
              <a:rPr lang="en" sz="2300"/>
              <a:t> hay </a:t>
            </a:r>
            <a:r>
              <a:rPr lang="en" sz="2300" u="sng"/>
              <a:t>nhỏ hơn</a:t>
            </a:r>
            <a:r>
              <a:rPr lang="en" sz="2300"/>
              <a:t>. Người B tiếp tục đoán số.</a:t>
            </a:r>
            <a:endParaRPr sz="23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Cho trẻ em học Toán</a:t>
            </a:r>
            <a:endParaRPr sz="29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900"/>
              <a:t>Giúp hiểu thuật toán quan trọng:</a:t>
            </a:r>
            <a:br>
              <a:rPr lang="en" sz="2900"/>
            </a:br>
            <a:r>
              <a:rPr i="1" lang="en" sz="2500"/>
              <a:t>Tìm kiếm nhị phân (Binary Search)</a:t>
            </a:r>
            <a:endParaRPr i="1" sz="2500"/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675" y="1163750"/>
            <a:ext cx="2978850" cy="2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Máy chơi Guess It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Đặt vấn đề: đ</a:t>
            </a:r>
            <a:r>
              <a:rPr lang="en"/>
              <a:t>ảo vai trò người và máy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Người làm chủ trò, nghĩ số từ 1 đến 100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</a:t>
            </a:r>
            <a:r>
              <a:rPr lang="en"/>
              <a:t>áy đoán số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Người “thông báo” cho máy giá trị máy đoán lớn hơn, nhỏ hơn hay đúng bằng giá trị cần tìm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nhiều cách chơi (thuật toán đoán)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Đoán ngẫu nhiên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Đoán tuần tự từ 1 đến 100 (hoặc ngược lại)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Đoán “đại” một số, nhận trả lời của người chơi để phán đoán lần sau nên đoán thế nào</a:t>
            </a:r>
            <a:endParaRPr/>
          </a:p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chung</a:t>
            </a:r>
            <a:endParaRPr/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B1: select a number X in [1, 100]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B2: ask for host’s answer on 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B3: if X is correct, exit (win)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else goto B1</a:t>
            </a:r>
            <a:endParaRPr/>
          </a:p>
        </p:txBody>
      </p:sp>
      <p:sp>
        <p:nvSpPr>
          <p:cNvPr id="291" name="Google Shape;291;p3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chung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answer;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 = selectNumber(</a:t>
            </a:r>
            <a:r>
              <a:rPr b="1" lang="en" sz="2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getHostAnswer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(X);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answer == '='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2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"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X &lt;&lt; endl;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answer != </a:t>
            </a:r>
            <a:r>
              <a:rPr b="1" lang="en" sz="2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'='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5474700" y="3454550"/>
            <a:ext cx="32121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Quy ước trả lời: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answer có thể là &gt;, &lt;,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&gt;: X lớn hơn số cần đoán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&lt;:  X nhỏ hơn số cần đoán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=:   X bằng số cần đoán</a:t>
            </a:r>
            <a:endParaRPr sz="1800"/>
          </a:p>
        </p:txBody>
      </p:sp>
      <p:sp>
        <p:nvSpPr>
          <p:cNvPr id="299" name="Google Shape;299;p40"/>
          <p:cNvSpPr txBox="1"/>
          <p:nvPr/>
        </p:nvSpPr>
        <p:spPr>
          <a:xfrm>
            <a:off x="457200" y="3886375"/>
            <a:ext cx="4063200" cy="1039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tùy thuộc vào hàm </a:t>
            </a:r>
            <a:r>
              <a:rPr lang="en" sz="1800">
                <a:solidFill>
                  <a:srgbClr val="9900FF"/>
                </a:solidFill>
              </a:rPr>
              <a:t>selectNumber()</a:t>
            </a:r>
            <a:r>
              <a:rPr lang="en" sz="1800">
                <a:solidFill>
                  <a:srgbClr val="FF0000"/>
                </a:solidFill>
              </a:rPr>
              <a:t> mà ta có các cách đoán (thuật toán đoán) khác nhau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5136800" y="999175"/>
            <a:ext cx="3550200" cy="1996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getHostAnswer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answer;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"Is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X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your number?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answer;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Đoán ngẫu nhiên (may rủi)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selectNumber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low, </a:t>
            </a:r>
            <a:r>
              <a:rPr b="1" lang="en" sz="2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high)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rand() % (high-low+</a:t>
            </a:r>
            <a:r>
              <a:rPr b="1" lang="en" sz="2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+ low;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Rõ ràng không thể biết lúc nào thuật toán này đoán được số cần tìm</a:t>
            </a:r>
            <a:endParaRPr sz="2400"/>
          </a:p>
        </p:txBody>
      </p:sp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kiếm tuần tự (chắc ăn)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selectNumber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low, </a:t>
            </a:r>
            <a:r>
              <a:rPr b="1" lang="en" sz="2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high)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low;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answer, low = 1;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 = selectNumber(low, </a:t>
            </a:r>
            <a:r>
              <a:rPr b="1" lang="en" sz="2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answer = getHostAnswer(X);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(answer != '=') low++;</a:t>
            </a:r>
            <a:b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 != </a:t>
            </a:r>
            <a:r>
              <a:rPr b="1" lang="en" sz="2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'='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4459500" y="1522250"/>
            <a:ext cx="4227600" cy="1515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Lần lượt đoán các số từ 1 đến 100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Thuật toán chắc chắn đoán ra số cần tìm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Nếu số cần đoán là 100 thì cần 100 lần đoán</a:t>
            </a:r>
            <a:endParaRPr sz="1800"/>
          </a:p>
        </p:txBody>
      </p:sp>
      <p:sp>
        <p:nvSpPr>
          <p:cNvPr id="316" name="Google Shape;316;p42"/>
          <p:cNvSpPr/>
          <p:nvPr/>
        </p:nvSpPr>
        <p:spPr>
          <a:xfrm>
            <a:off x="4995975" y="3990075"/>
            <a:ext cx="529800" cy="429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 txBox="1"/>
          <p:nvPr/>
        </p:nvSpPr>
        <p:spPr>
          <a:xfrm>
            <a:off x="5733625" y="3822525"/>
            <a:ext cx="1643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Nhích cận dưới của lần đoán sau lên 1 đơn vị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Đoán đại rồi chỉnh khoảng tin cậy</a:t>
            </a:r>
            <a:endParaRPr sz="3900"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selectNumber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low,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high)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rand() % (high-low+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+ low;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answer, low = 1, high = 100;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 = selectNumber(low, high);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answer = getHostAnswer(X);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(answer == '&gt;')  high = X-1; // X lớn hơn nên giảm high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(answer == '&lt;') low  = X+1; // X nhỏ hơn nên tăng low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 !=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'='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5941200" y="1122325"/>
            <a:ext cx="2745600" cy="2340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Tuy may rủi nhưng </a:t>
            </a:r>
            <a:r>
              <a:rPr lang="en" sz="1800"/>
              <a:t>chắc chắn đoán ra số cần tìm (</a:t>
            </a:r>
            <a:r>
              <a:rPr i="1" lang="en" sz="1800">
                <a:solidFill>
                  <a:srgbClr val="FF0000"/>
                </a:solidFill>
              </a:rPr>
              <a:t>tại sao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Nếu số X chỉ tăng hoặc giảm 1 đơn vị so với lần lặp trước → </a:t>
            </a:r>
            <a:r>
              <a:rPr i="1" lang="en" sz="1800"/>
              <a:t>giống tìm kiếm tuần tự</a:t>
            </a:r>
            <a:r>
              <a:rPr lang="en" sz="1800"/>
              <a:t> (không may)</a:t>
            </a:r>
            <a:endParaRPr sz="1800"/>
          </a:p>
        </p:txBody>
      </p:sp>
      <p:sp>
        <p:nvSpPr>
          <p:cNvPr id="326" name="Google Shape;326;p4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Cải tiến khoảng tin cậy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Thuật toán chia đôi (tìm kiếm nhị phân)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số </a:t>
            </a:r>
            <a:r>
              <a:rPr lang="en">
                <a:solidFill>
                  <a:srgbClr val="9900FF"/>
                </a:solidFill>
              </a:rPr>
              <a:t>X </a:t>
            </a:r>
            <a:r>
              <a:rPr lang="en"/>
              <a:t>là điểm giữa khoảng </a:t>
            </a:r>
            <a:r>
              <a:rPr lang="en">
                <a:solidFill>
                  <a:srgbClr val="9900FF"/>
                </a:solidFill>
              </a:rPr>
              <a:t>[low, high]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Mỗi lần đoán (sai), kích thước khoảng tin cậy giảm ít nhất một nửa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Số lần đoán tối đa ≈ log</a:t>
            </a:r>
            <a:r>
              <a:rPr baseline="-25000" lang="en"/>
              <a:t>2</a:t>
            </a:r>
            <a:r>
              <a:rPr lang="en"/>
              <a:t>100 = 7</a:t>
            </a:r>
            <a:endParaRPr/>
          </a:p>
        </p:txBody>
      </p:sp>
      <p:sp>
        <p:nvSpPr>
          <p:cNvPr id="333" name="Google Shape;333;p4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chia đôi</a:t>
            </a:r>
            <a:endParaRPr/>
          </a:p>
        </p:txBody>
      </p:sp>
      <p:sp>
        <p:nvSpPr>
          <p:cNvPr id="339" name="Google Shape;339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selectNumber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low,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high)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(low+high) / 2;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answer, low = 1, high = 100;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 = selectNumber(low, high);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answer = getHostAnswer(X);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(answer == '&gt;')  high = X-1; // X lớn hơn nên giảm high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 (answer == '&lt;') low  = X+1; // X nhỏ hơn nên tăng low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 != '=');</a:t>
            </a:r>
            <a:endParaRPr b="1" sz="1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45"/>
          <p:cNvSpPr/>
          <p:nvPr/>
        </p:nvSpPr>
        <p:spPr>
          <a:xfrm>
            <a:off x="6531625" y="3205450"/>
            <a:ext cx="670500" cy="536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5542375" y="2534850"/>
            <a:ext cx="2649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chắc chắn giảm kích thước khoảng tin cậy ít nhất một nửa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45"/>
          <p:cNvSpPr/>
          <p:nvPr/>
        </p:nvSpPr>
        <p:spPr>
          <a:xfrm rot="6158417">
            <a:off x="5301286" y="1006247"/>
            <a:ext cx="418134" cy="2199156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Đoán số: C</a:t>
            </a:r>
            <a:r>
              <a:rPr lang="en"/>
              <a:t>hương trình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Giữa người (</a:t>
            </a:r>
            <a:r>
              <a:rPr lang="en" sz="2700"/>
              <a:t>B) </a:t>
            </a:r>
            <a:r>
              <a:rPr lang="en" sz="2700"/>
              <a:t>và máy (</a:t>
            </a:r>
            <a:r>
              <a:rPr lang="en" sz="2700"/>
              <a:t>chủ trò - A).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Máy "nghĩ" ra một con số </a:t>
            </a:r>
            <a:br>
              <a:rPr lang="en" sz="2700"/>
            </a:br>
            <a:r>
              <a:rPr lang="en" sz="2700" u="sng"/>
              <a:t>từ 1 đến 100</a:t>
            </a:r>
            <a:endParaRPr sz="2700" u="sng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Người chơi đoán con số này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Nếu </a:t>
            </a:r>
            <a:r>
              <a:rPr lang="en" sz="2100" u="sng"/>
              <a:t>đúng</a:t>
            </a:r>
            <a:r>
              <a:rPr lang="en" sz="2100"/>
              <a:t>, người chơi </a:t>
            </a:r>
            <a:r>
              <a:rPr lang="en" sz="2100" u="sng"/>
              <a:t>thắng cuộc</a:t>
            </a:r>
            <a:r>
              <a:rPr lang="en" sz="2100"/>
              <a:t>. Nếu </a:t>
            </a:r>
            <a:r>
              <a:rPr lang="en" sz="2100" u="sng"/>
              <a:t>sai</a:t>
            </a:r>
            <a:r>
              <a:rPr lang="en" sz="2100"/>
              <a:t>, máy sẽ trả lời con số người chơi đoán </a:t>
            </a:r>
            <a:r>
              <a:rPr lang="en" sz="2100" u="sng"/>
              <a:t>lớn hơn</a:t>
            </a:r>
            <a:r>
              <a:rPr lang="en" sz="2100"/>
              <a:t> hay </a:t>
            </a:r>
            <a:r>
              <a:rPr lang="en" sz="2100" u="sng"/>
              <a:t>nhỏ hơn</a:t>
            </a:r>
            <a:r>
              <a:rPr lang="en" sz="2100"/>
              <a:t> con số của máy để người chơi tiếp tục đoán số</a:t>
            </a:r>
            <a:endParaRPr sz="21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Cách khác: người (chủ trò - A) và máy (đoán - B).</a:t>
            </a:r>
            <a:endParaRPr sz="2700"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675" y="1163750"/>
            <a:ext cx="2978850" cy="2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í dụ một lần chơi</a:t>
            </a:r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878875" y="930913"/>
            <a:ext cx="5557451" cy="3993012"/>
            <a:chOff x="476250" y="947738"/>
            <a:chExt cx="5557451" cy="3993012"/>
          </a:xfrm>
        </p:grpSpPr>
        <p:pic>
          <p:nvPicPr>
            <p:cNvPr id="77" name="Google Shape;7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8825" y="3253375"/>
              <a:ext cx="1738650" cy="1687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" name="Google Shape;78;p13"/>
            <p:cNvGrpSpPr/>
            <p:nvPr/>
          </p:nvGrpSpPr>
          <p:grpSpPr>
            <a:xfrm>
              <a:off x="476250" y="947738"/>
              <a:ext cx="2095500" cy="2181225"/>
              <a:chOff x="3524250" y="1481138"/>
              <a:chExt cx="2095500" cy="2181225"/>
            </a:xfrm>
          </p:grpSpPr>
          <p:pic>
            <p:nvPicPr>
              <p:cNvPr id="79" name="Google Shape;79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24250" y="1481138"/>
                <a:ext cx="2095500" cy="2181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13"/>
              <p:cNvSpPr txBox="1"/>
              <p:nvPr/>
            </p:nvSpPr>
            <p:spPr>
              <a:xfrm>
                <a:off x="4635475" y="1693325"/>
                <a:ext cx="6138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10</a:t>
                </a:r>
                <a:endParaRPr sz="2000"/>
              </a:p>
            </p:txBody>
          </p:sp>
        </p:grpSp>
        <p:pic>
          <p:nvPicPr>
            <p:cNvPr id="81" name="Google Shape;8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5583" y="947750"/>
              <a:ext cx="1073876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3"/>
            <p:cNvSpPr txBox="1"/>
            <p:nvPr/>
          </p:nvSpPr>
          <p:spPr>
            <a:xfrm>
              <a:off x="3056450" y="986350"/>
              <a:ext cx="613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1</a:t>
              </a:r>
              <a:endParaRPr sz="2000"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5583" y="2253350"/>
              <a:ext cx="1073876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3"/>
            <p:cNvSpPr txBox="1"/>
            <p:nvPr/>
          </p:nvSpPr>
          <p:spPr>
            <a:xfrm>
              <a:off x="3056425" y="2324825"/>
              <a:ext cx="613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20</a:t>
              </a:r>
              <a:endParaRPr sz="2000"/>
            </a:p>
          </p:txBody>
        </p:sp>
        <p:pic>
          <p:nvPicPr>
            <p:cNvPr id="85" name="Google Shape;8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5583" y="3558950"/>
              <a:ext cx="1073876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3"/>
            <p:cNvSpPr txBox="1"/>
            <p:nvPr/>
          </p:nvSpPr>
          <p:spPr>
            <a:xfrm>
              <a:off x="3056425" y="3630425"/>
              <a:ext cx="613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1</a:t>
              </a:r>
              <a:r>
                <a:rPr lang="en" sz="2000"/>
                <a:t>0</a:t>
              </a:r>
              <a:endParaRPr sz="2000"/>
            </a:p>
          </p:txBody>
        </p:sp>
        <p:pic>
          <p:nvPicPr>
            <p:cNvPr id="87" name="Google Shape;8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73225" y="1026050"/>
              <a:ext cx="1345300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3"/>
            <p:cNvSpPr txBox="1"/>
            <p:nvPr/>
          </p:nvSpPr>
          <p:spPr>
            <a:xfrm>
              <a:off x="4868350" y="1241800"/>
              <a:ext cx="9666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Your number </a:t>
              </a:r>
              <a:br>
                <a:rPr b="1" lang="en" sz="900"/>
              </a:br>
              <a:r>
                <a:rPr b="1" lang="en" sz="900"/>
                <a:t>is t</a:t>
              </a:r>
              <a:r>
                <a:rPr b="1" lang="en" sz="900"/>
                <a:t>oo small</a:t>
              </a:r>
              <a:endParaRPr b="1" sz="900"/>
            </a:p>
          </p:txBody>
        </p:sp>
        <p:pic>
          <p:nvPicPr>
            <p:cNvPr id="89" name="Google Shape;8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5013" y="2177150"/>
              <a:ext cx="1345300" cy="13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 txBox="1"/>
            <p:nvPr/>
          </p:nvSpPr>
          <p:spPr>
            <a:xfrm>
              <a:off x="4810138" y="2392900"/>
              <a:ext cx="9666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Your number </a:t>
              </a:r>
              <a:br>
                <a:rPr b="1" lang="en" sz="900"/>
              </a:br>
              <a:r>
                <a:rPr b="1" lang="en" sz="900"/>
                <a:t>is too big</a:t>
              </a:r>
              <a:endParaRPr b="1" sz="900"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4959701" y="3618425"/>
              <a:ext cx="10740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0000"/>
                  </a:solidFill>
                </a:rPr>
                <a:t>Congratulation !</a:t>
              </a:r>
              <a:r>
                <a:rPr b="1" lang="en" sz="900">
                  <a:solidFill>
                    <a:srgbClr val="FF0000"/>
                  </a:solidFill>
                </a:rPr>
                <a:t> </a:t>
              </a:r>
              <a:br>
                <a:rPr b="1" lang="en" sz="900">
                  <a:solidFill>
                    <a:srgbClr val="FF0000"/>
                  </a:solidFill>
                </a:rPr>
              </a:br>
              <a:r>
                <a:rPr b="1" lang="en" sz="900">
                  <a:solidFill>
                    <a:srgbClr val="FF0000"/>
                  </a:solidFill>
                </a:rPr>
                <a:t>You win.</a:t>
              </a:r>
              <a:endParaRPr b="1" sz="900">
                <a:solidFill>
                  <a:srgbClr val="FF0000"/>
                </a:solidFill>
              </a:endParaRPr>
            </a:p>
          </p:txBody>
        </p:sp>
      </p:grpSp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675" y="1163750"/>
            <a:ext cx="2978850" cy="2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 sz="2600">
                <a:solidFill>
                  <a:srgbClr val="666666"/>
                </a:solidFill>
              </a:rPr>
              <a:t>Game: Đoán số (Guess It)</a:t>
            </a:r>
            <a:endParaRPr sz="2600">
              <a:solidFill>
                <a:srgbClr val="666666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b="1" lang="en" sz="2600">
                <a:solidFill>
                  <a:srgbClr val="000000"/>
                </a:solidFill>
              </a:rPr>
              <a:t>Chuyển quy trình thành chương trình</a:t>
            </a:r>
            <a:endParaRPr b="1" sz="26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Quá trình làm mịn dần </a:t>
            </a:r>
            <a:endParaRPr sz="2000"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thuật toán ⇒ mã giả </a:t>
            </a:r>
            <a:r>
              <a:rPr lang="en" sz="2200">
                <a:solidFill>
                  <a:schemeClr val="dk1"/>
                </a:solidFill>
              </a:rPr>
              <a:t>⇒</a:t>
            </a:r>
            <a:r>
              <a:rPr lang="en" sz="2200">
                <a:solidFill>
                  <a:srgbClr val="000000"/>
                </a:solidFill>
              </a:rPr>
              <a:t> chương trình</a:t>
            </a:r>
            <a:endParaRPr sz="22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Mô-đun hóa chương trình bằng việc sử dụng hàm</a:t>
            </a:r>
            <a:endParaRPr b="1" sz="20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●"/>
            </a:pPr>
            <a:r>
              <a:rPr lang="en" sz="2600">
                <a:solidFill>
                  <a:srgbClr val="666666"/>
                </a:solidFill>
              </a:rPr>
              <a:t>Kỹ thuật:</a:t>
            </a:r>
            <a:endParaRPr sz="26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Sinh số ngẫu nhiên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Vòng lặp, điều kiện vòng lặp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Mô tả</a:t>
            </a:r>
            <a:r>
              <a:rPr lang="en"/>
              <a:t> thành các bước (b</a:t>
            </a:r>
            <a:r>
              <a:rPr lang="en"/>
              <a:t>ằng lời)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tính n</a:t>
            </a:r>
            <a:r>
              <a:rPr lang="en"/>
              <a:t>ghĩ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Nhập con số người chơi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chọn câu trả lời phù hợp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Lặp lại nếu người chơi chưa đoán đúng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Mô tả thành các bước (g</a:t>
            </a:r>
            <a:r>
              <a:rPr lang="en"/>
              <a:t>ần máy)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B1: </a:t>
            </a:r>
            <a:r>
              <a:rPr lang="en"/>
              <a:t>Máy tính nghĩ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B2: </a:t>
            </a:r>
            <a:r>
              <a:rPr lang="en"/>
              <a:t>Nhập con số người chơi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B3: </a:t>
            </a:r>
            <a:r>
              <a:rPr lang="en"/>
              <a:t>Máy chọn câu trả lời phù hợp.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B4: </a:t>
            </a:r>
            <a:br>
              <a:rPr lang="en"/>
            </a:br>
            <a:r>
              <a:rPr lang="en"/>
              <a:t>Nếu người chơi đoán sai. Quay lại B2.</a:t>
            </a:r>
            <a:br>
              <a:rPr lang="en"/>
            </a:br>
            <a:r>
              <a:rPr lang="en"/>
              <a:t>Nếu người chơi đoán đúng. Chuyển tới B5.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B5: Kết thúc.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hương trình (mã giả, gần máy)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secretNumber</a:t>
            </a:r>
            <a:r>
              <a:rPr lang="en" sz="2600">
                <a:solidFill>
                  <a:srgbClr val="000000"/>
                </a:solidFill>
              </a:rPr>
              <a:t> = generateRandomNumber();	// B1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while (true) {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guess = getPlayerGuess();	// B2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       printAnswer(guess, </a:t>
            </a:r>
            <a:r>
              <a:rPr lang="en" sz="2600">
                <a:solidFill>
                  <a:schemeClr val="dk1"/>
                </a:solidFill>
              </a:rPr>
              <a:t>secretNumber</a:t>
            </a:r>
            <a:r>
              <a:rPr lang="en" sz="2600">
                <a:solidFill>
                  <a:srgbClr val="000000"/>
                </a:solidFill>
              </a:rPr>
              <a:t>);  // B3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	   if (</a:t>
            </a:r>
            <a:r>
              <a:rPr lang="en" sz="2600">
                <a:solidFill>
                  <a:schemeClr val="dk1"/>
                </a:solidFill>
              </a:rPr>
              <a:t>guess</a:t>
            </a:r>
            <a:r>
              <a:rPr lang="en" sz="2600">
                <a:solidFill>
                  <a:srgbClr val="000000"/>
                </a:solidFill>
              </a:rPr>
              <a:t> == </a:t>
            </a:r>
            <a:r>
              <a:rPr lang="en" sz="2600">
                <a:solidFill>
                  <a:schemeClr val="dk1"/>
                </a:solidFill>
              </a:rPr>
              <a:t>secretNumber</a:t>
            </a:r>
            <a:r>
              <a:rPr lang="en" sz="2600">
                <a:solidFill>
                  <a:srgbClr val="000000"/>
                </a:solidFill>
              </a:rPr>
              <a:t>) break; // B4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	   // else continue;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 }  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// B5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