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nythings.org/vocabulary/lists/l/words.php?f=ogden-picturabl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4b9cfa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4b9cfa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af70df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af70df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3bba3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3bba3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Câu chuyện bẻ bó đũa (lớp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af70df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af70df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af70df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af70df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Lựa chọn của cá nhân về cách tiếp cận. Cách thứ hai thực dụng hơn, gần với phong cách phát triển phần mềm hiện đại Agile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af70df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af70df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af70df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af70df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3bba3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3bba3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Nên giải thích lý do chọn string thay vì char[]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3bba3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3bba31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Để tránh mất tập trung vì các khái niệm mới chưa cần thiết, chưa nên dùng từ ‘lớp’. Hãy cứ nói là “kiểu string”.</a:t>
            </a:r>
            <a:endParaRPr/>
          </a:p>
          <a:p>
            <a:pPr indent="0" lvl="0" marL="0" rtl="0" algn="l">
              <a:spcBef>
                <a:spcPts val="0"/>
              </a:spcBef>
              <a:spcAft>
                <a:spcPts val="0"/>
              </a:spcAft>
              <a:buNone/>
            </a:pPr>
            <a:r>
              <a:rPr lang="en"/>
              <a:t>Có thể nhắc trước là việc không phải lo về quản lý bộ nhớ là rất quan trọng, tránh được rất nhiều lỗi truy nhập bộ nhớ dễ gặp khi dùng mảng thông thường</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caf70df8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caf70df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c2234f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c2234f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caf70df8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caf70df8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af70df8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af70df8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caf70df8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caf70df8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tích đầu vào, đầu ra để xác định tham số, kiểu trả về của hàm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caf70df8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caf70df8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Viết hàm test_updateSecretWord() để chạy thử, kiểm thử</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caf70df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caf70df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Viết hàm test_updateSecretWord() để chạy thử, kiểm thử</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af70df8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af70df8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Nói thêm là có thể dùng vòng lặp duyệt xâu kí tự của word để tìm guess.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af70df8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af70df8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af70df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af70df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caf70df8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caf70df8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c405e58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c405e58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c2234ff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c2234ff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c405e58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c405e58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caf70df8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af70df8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c405e58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c405e58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 khi thử với số từ nhỏ, đưa từ vựng thật (200 từ) vào chương trình, lưu ý chỉ cần thay đổi giá trị của wordList, còn các đoạn mã khác không thay đổi</a:t>
            </a:r>
            <a:endParaRPr/>
          </a:p>
          <a:p>
            <a:pPr indent="0" lvl="0" marL="0" rtl="0" algn="l">
              <a:spcBef>
                <a:spcPts val="0"/>
              </a:spcBef>
              <a:spcAft>
                <a:spcPts val="0"/>
              </a:spcAft>
              <a:buNone/>
            </a:pPr>
            <a:r>
              <a:rPr lang="en"/>
              <a:t>Nói về cách edit (find &amp; replace) dữ liệu </a:t>
            </a:r>
            <a:r>
              <a:rPr lang="en" u="sng">
                <a:solidFill>
                  <a:schemeClr val="hlink"/>
                </a:solidFill>
                <a:hlinkClick r:id="rId2"/>
              </a:rPr>
              <a:t>http://www.manythings.org/vocabulary/lists/l/words.php?f=ogden-picturable</a:t>
            </a:r>
            <a:r>
              <a:rPr lang="en"/>
              <a:t> thành mảng 200 từ (hard work)</a:t>
            </a:r>
            <a:endParaRPr/>
          </a:p>
          <a:p>
            <a:pPr indent="0" lvl="0" marL="0" rtl="0" algn="l">
              <a:spcBef>
                <a:spcPts val="0"/>
              </a:spcBef>
              <a:spcAft>
                <a:spcPts val="0"/>
              </a:spcAft>
              <a:buNone/>
            </a:pPr>
            <a:r>
              <a:rPr lang="en"/>
              <a:t>Nhắc sinh viên sau khi đã kiểm tra xong, chuyển các đoạn mã trong hàm main() vào 1 hàm test_chooseWord(): để lưu lại mã lệnh kiểm thử và để làm unit test sau này.</a:t>
            </a:r>
            <a:endParaRPr/>
          </a:p>
          <a:p>
            <a:pPr indent="0" lvl="0" marL="0" rtl="0" algn="l">
              <a:spcBef>
                <a:spcPts val="0"/>
              </a:spcBef>
              <a:spcAft>
                <a:spcPts val="0"/>
              </a:spcAft>
              <a:buNone/>
            </a:pPr>
            <a:r>
              <a:rPr lang="en"/>
              <a:t>Lúc này hàm main() lại trống để kiểm tra, chạy thử các thành phần khác trong chương trình trước khi ráp nối</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caf70df8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caf70df8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c405e58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c405e58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c405e58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c405e58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c405e58c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c405e58c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Lưu ý cách viết xâu ký tự nhiều dòng trong C/C++</a:t>
            </a:r>
            <a:endParaRPr/>
          </a:p>
          <a:p>
            <a:pPr indent="0" lvl="0" marL="0" rtl="0" algn="l">
              <a:spcBef>
                <a:spcPts val="0"/>
              </a:spcBef>
              <a:spcAft>
                <a:spcPts val="0"/>
              </a:spcAft>
              <a:buNone/>
            </a:pPr>
            <a:r>
              <a:rPr lang="en"/>
              <a:t>Lưu ý cách viết \\ \n (escape sequence)</a:t>
            </a:r>
            <a:endParaRPr/>
          </a:p>
          <a:p>
            <a:pPr indent="0" lvl="0" marL="0" rtl="0" algn="l">
              <a:spcBef>
                <a:spcPts val="0"/>
              </a:spcBef>
              <a:spcAft>
                <a:spcPts val="0"/>
              </a:spcAft>
              <a:buNone/>
            </a:pPr>
            <a:r>
              <a:rPr lang="en"/>
              <a:t>Nhớ chuyển mã kiểm thử vào test_getDrawing()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caf70df8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caf70df8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c5988d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c5988d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2234ff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2234ff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2234ff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2234ff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2234ff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2234ff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2234ff2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2234ff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Nâng cao: </a:t>
            </a:r>
            <a:r>
              <a:rPr lang="en"/>
              <a:t>Hãy lập trình trò chơi Hangman với người là chủ trò (trí tuệ nhân tạo)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2234ff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2234ff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http://gameprogrammingpatterns.com/game-loop.html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af70df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af70d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Khi đã phân chia thành các thành phần tương đối độc lập, có thể lập trình và thử nghiệm các thành phần riêng rẽ rồi nối với nhau bằng các lời gọi hàm</a:t>
            </a:r>
            <a:endParaRPr/>
          </a:p>
          <a:p>
            <a:pPr indent="0" lvl="0" marL="0" rtl="0" algn="l">
              <a:spcBef>
                <a:spcPts val="0"/>
              </a:spcBef>
              <a:spcAft>
                <a:spcPts val="0"/>
              </a:spcAft>
              <a:buNone/>
            </a:pPr>
            <a:r>
              <a:rPr lang="en"/>
              <a:t>Nhấn mạnh phương pháp / tư tưởng chia để trị</a:t>
            </a:r>
            <a:endParaRPr/>
          </a:p>
          <a:p>
            <a:pPr indent="0" lvl="0" marL="0" rtl="0" algn="l">
              <a:spcBef>
                <a:spcPts val="0"/>
              </a:spcBef>
              <a:spcAft>
                <a:spcPts val="0"/>
              </a:spcAft>
              <a:buNone/>
            </a:pPr>
            <a:r>
              <a:rPr lang="en"/>
              <a:t>http://gameprogrammingpatterns.com/game-loop.html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cplusplus.com/reference/string/st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manythings.org/vocabulary/lists/l/" TargetMode="External"/><Relationship Id="rId4" Type="http://schemas.openxmlformats.org/officeDocument/2006/relationships/hyperlink" Target="http://www.manythings.org/vocabulary/lists/l/words.php?f=ogden-picturable" TargetMode="External"/><Relationship Id="rId5" Type="http://schemas.openxmlformats.org/officeDocument/2006/relationships/hyperlink" Target="http://stackoverflow.com/questions/9626722/c-string-array-initializ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gameprogrammingpatterns.com/game-loo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Game: Hangman</a:t>
            </a:r>
            <a:endParaRPr sz="6500"/>
          </a:p>
        </p:txBody>
      </p:sp>
      <p:sp>
        <p:nvSpPr>
          <p:cNvPr id="46" name="Google Shape;46;p9"/>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3 - Phát triển chương trình</a:t>
            </a:r>
            <a:endParaRPr sz="2400">
              <a:solidFill>
                <a:schemeClr val="lt1"/>
              </a:solidFill>
            </a:endParaRPr>
          </a:p>
          <a:p>
            <a:pPr indent="0" lvl="0" marL="0" rtl="0" algn="l">
              <a:spcBef>
                <a:spcPts val="0"/>
              </a:spcBef>
              <a:spcAft>
                <a:spcPts val="0"/>
              </a:spcAft>
              <a:buNone/>
            </a:pPr>
            <a:r>
              <a:rPr lang="en" sz="2400">
                <a:solidFill>
                  <a:schemeClr val="lt1"/>
                </a:solidFill>
              </a:rPr>
              <a:t>https://github.com/chauttm/advprogram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88" name="Google Shape;188;p18"/>
          <p:cNvSpPr txBox="1"/>
          <p:nvPr>
            <p:ph idx="1" type="body"/>
          </p:nvPr>
        </p:nvSpPr>
        <p:spPr>
          <a:xfrm>
            <a:off x="214875" y="205975"/>
            <a:ext cx="8635200" cy="4830300"/>
          </a:xfrm>
          <a:prstGeom prst="rect">
            <a:avLst/>
          </a:prstGeom>
          <a:solidFill>
            <a:schemeClr val="lt1"/>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string secretWord = chooseWord();</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string guessedWord = string(word.length(),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int badGuessCount = 0;</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do {</a:t>
            </a:r>
            <a:endParaRPr sz="1800">
              <a:solidFill>
                <a:srgbClr val="333333"/>
              </a:solidFill>
              <a:latin typeface="Consolas"/>
              <a:ea typeface="Consolas"/>
              <a:cs typeface="Consolas"/>
              <a:sym typeface="Consolas"/>
            </a:endParaRPr>
          </a:p>
          <a:p>
            <a:pPr indent="45720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renderGame(guessedWord,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char guess = readAGuess();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if (contains(</a:t>
            </a:r>
            <a:r>
              <a:rPr lang="en" sz="1800">
                <a:solidFill>
                  <a:srgbClr val="333333"/>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 guess)) </a:t>
            </a:r>
            <a:endParaRPr sz="1800">
              <a:solidFill>
                <a:srgbClr val="333333"/>
              </a:solidFill>
              <a:latin typeface="Consolas"/>
              <a:ea typeface="Consolas"/>
              <a:cs typeface="Consolas"/>
              <a:sym typeface="Consolas"/>
            </a:endParaRPr>
          </a:p>
          <a:p>
            <a:pPr indent="457200" lvl="0" marL="45720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guessedWord = update(guessedWord, </a:t>
            </a:r>
            <a:r>
              <a:rPr lang="en" sz="1800">
                <a:solidFill>
                  <a:srgbClr val="333333"/>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else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while (badGuessCount &lt; 7 &amp;&amp; </a:t>
            </a:r>
            <a:r>
              <a:rPr lang="en" sz="1800">
                <a:solidFill>
                  <a:srgbClr val="333333"/>
                </a:solidFill>
                <a:latin typeface="Consolas"/>
                <a:ea typeface="Consolas"/>
                <a:cs typeface="Consolas"/>
                <a:sym typeface="Consolas"/>
              </a:rPr>
              <a:t>secretWord </a:t>
            </a:r>
            <a:r>
              <a:rPr lang="en" sz="1800">
                <a:solidFill>
                  <a:srgbClr val="333333"/>
                </a:solidFill>
                <a:latin typeface="Consolas"/>
                <a:ea typeface="Consolas"/>
                <a:cs typeface="Consolas"/>
                <a:sym typeface="Consolas"/>
              </a:rPr>
              <a:t>!= guessedWord);</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renderGame(guessedWord,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if (badGuessCount &lt; 7) cout &lt;&lt; "Congratulations! You win!";</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else cout &lt;&lt; "You lost. The correct word is " &lt;&lt; word; </a:t>
            </a:r>
            <a:endParaRPr sz="1800">
              <a:solidFill>
                <a:srgbClr val="333333"/>
              </a:solidFill>
              <a:latin typeface="Consolas"/>
              <a:ea typeface="Consolas"/>
              <a:cs typeface="Consolas"/>
              <a:sym typeface="Consolas"/>
            </a:endParaRPr>
          </a:p>
        </p:txBody>
      </p:sp>
      <p:sp>
        <p:nvSpPr>
          <p:cNvPr id="189" name="Google Shape;189;p18"/>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Code</a:t>
            </a:r>
            <a:endParaRPr/>
          </a:p>
        </p:txBody>
      </p:sp>
      <p:sp>
        <p:nvSpPr>
          <p:cNvPr id="195" name="Google Shape;195;p19"/>
          <p:cNvSpPr txBox="1"/>
          <p:nvPr>
            <p:ph idx="1" type="body"/>
          </p:nvPr>
        </p:nvSpPr>
        <p:spPr>
          <a:xfrm>
            <a:off x="254400" y="267900"/>
            <a:ext cx="8635200" cy="4768200"/>
          </a:xfrm>
          <a:prstGeom prst="rect">
            <a:avLst/>
          </a:prstGeom>
          <a:solidFill>
            <a:schemeClr val="lt1"/>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string secretWord = chooseWord();</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string guessedWord = string(</a:t>
            </a:r>
            <a:r>
              <a:rPr lang="en" sz="1800">
                <a:solidFill>
                  <a:srgbClr val="333333"/>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.length(),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int badGuessCount = 0;</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do {</a:t>
            </a:r>
            <a:endParaRPr sz="1800">
              <a:solidFill>
                <a:srgbClr val="333333"/>
              </a:solidFill>
              <a:latin typeface="Consolas"/>
              <a:ea typeface="Consolas"/>
              <a:cs typeface="Consolas"/>
              <a:sym typeface="Consolas"/>
            </a:endParaRPr>
          </a:p>
          <a:p>
            <a:pPr indent="45720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renderGame(guessedWord,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char guess = readAGuess();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a:t>
            </a:r>
            <a:r>
              <a:rPr b="1" lang="en" sz="1800">
                <a:solidFill>
                  <a:srgbClr val="0000FF"/>
                </a:solidFill>
                <a:latin typeface="Consolas"/>
                <a:ea typeface="Consolas"/>
                <a:cs typeface="Consolas"/>
                <a:sym typeface="Consolas"/>
              </a:rPr>
              <a:t>if (contains(secretWord, guess)) </a:t>
            </a:r>
            <a:endParaRPr b="1" sz="1800">
              <a:solidFill>
                <a:srgbClr val="0000FF"/>
              </a:solidFill>
              <a:latin typeface="Consolas"/>
              <a:ea typeface="Consolas"/>
              <a:cs typeface="Consolas"/>
              <a:sym typeface="Consolas"/>
            </a:endParaRPr>
          </a:p>
          <a:p>
            <a:pPr indent="457200" lvl="0" marL="457200" rtl="0" algn="l">
              <a:lnSpc>
                <a:spcPct val="110795"/>
              </a:lnSpc>
              <a:spcBef>
                <a:spcPts val="0"/>
              </a:spcBef>
              <a:spcAft>
                <a:spcPts val="0"/>
              </a:spcAft>
              <a:buClr>
                <a:schemeClr val="dk1"/>
              </a:buClr>
              <a:buSzPts val="1100"/>
              <a:buFont typeface="Arial"/>
              <a:buNone/>
            </a:pPr>
            <a:r>
              <a:rPr b="1" lang="en" sz="1800">
                <a:solidFill>
                  <a:srgbClr val="0000FF"/>
                </a:solidFill>
                <a:latin typeface="Consolas"/>
                <a:ea typeface="Consolas"/>
                <a:cs typeface="Consolas"/>
                <a:sym typeface="Consolas"/>
              </a:rPr>
              <a:t>guessedWord = update(guessedWord, secretWord, guess);</a:t>
            </a:r>
            <a:endParaRPr b="1" sz="1800">
              <a:solidFill>
                <a:srgbClr val="0000FF"/>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0000FF"/>
                </a:solidFill>
                <a:latin typeface="Consolas"/>
                <a:ea typeface="Consolas"/>
                <a:cs typeface="Consolas"/>
                <a:sym typeface="Consolas"/>
              </a:rPr>
              <a:t>	else badGuessCount++</a:t>
            </a:r>
            <a:r>
              <a:rPr b="1" lang="en" sz="1800">
                <a:solidFill>
                  <a:srgbClr val="333333"/>
                </a:solidFill>
                <a:latin typeface="Consolas"/>
                <a:ea typeface="Consolas"/>
                <a:cs typeface="Consolas"/>
                <a:sym typeface="Consolas"/>
              </a:rPr>
              <a:t>;</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while (</a:t>
            </a:r>
            <a:r>
              <a:rPr b="1" lang="en" sz="1800">
                <a:solidFill>
                  <a:srgbClr val="38761D"/>
                </a:solidFill>
                <a:latin typeface="Consolas"/>
                <a:ea typeface="Consolas"/>
                <a:cs typeface="Consolas"/>
                <a:sym typeface="Consolas"/>
              </a:rPr>
              <a:t>badGuessCount &lt; 7 &amp;&amp; secretWord != guessedWord</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renderGame(guessedWord,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if (badGuessCount &lt; 7) cout &lt;&lt; "Congratulations! You win!";</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rgbClr val="333333"/>
                </a:solidFill>
                <a:latin typeface="Consolas"/>
                <a:ea typeface="Consolas"/>
                <a:cs typeface="Consolas"/>
                <a:sym typeface="Consolas"/>
              </a:rPr>
              <a:t>else cout &lt;&lt; "You lost. The correct word is " &lt;&lt; secretWord;</a:t>
            </a: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p:txBody>
      </p:sp>
      <p:sp>
        <p:nvSpPr>
          <p:cNvPr id="196" name="Google Shape;196;p19"/>
          <p:cNvSpPr/>
          <p:nvPr/>
        </p:nvSpPr>
        <p:spPr>
          <a:xfrm>
            <a:off x="6594825" y="1346150"/>
            <a:ext cx="2168100" cy="1115100"/>
          </a:xfrm>
          <a:prstGeom prst="wedgeRoundRectCallout">
            <a:avLst>
              <a:gd fmla="val -40403" name="adj1"/>
              <a:gd fmla="val 7650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Các logic đủ đơn giản để đặt tại </a:t>
            </a:r>
            <a:br>
              <a:rPr lang="en" sz="1800"/>
            </a:br>
            <a:r>
              <a:rPr lang="en" sz="1800"/>
              <a:t>câu chuyện chính</a:t>
            </a:r>
            <a:endParaRPr sz="1800"/>
          </a:p>
        </p:txBody>
      </p:sp>
      <p:sp>
        <p:nvSpPr>
          <p:cNvPr id="197" name="Google Shape;197;p1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Chia để trị</a:t>
            </a:r>
            <a:endParaRPr/>
          </a:p>
        </p:txBody>
      </p:sp>
      <p:sp>
        <p:nvSpPr>
          <p:cNvPr id="203" name="Google Shape;203;p2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Sơ đồ khối và mã giả</a:t>
            </a:r>
            <a:endParaRPr/>
          </a:p>
          <a:p>
            <a:pPr indent="-381000" lvl="1" marL="914400" rtl="0" algn="l">
              <a:spcBef>
                <a:spcPts val="0"/>
              </a:spcBef>
              <a:spcAft>
                <a:spcPts val="0"/>
              </a:spcAft>
              <a:buSzPts val="2400"/>
              <a:buChar char="○"/>
            </a:pPr>
            <a:r>
              <a:rPr lang="en"/>
              <a:t>Chuyển hóa từ ngôn ngữ đời thường sang ngôn ngữ gần máy hơn</a:t>
            </a:r>
            <a:endParaRPr/>
          </a:p>
          <a:p>
            <a:pPr indent="-381000" lvl="1" marL="914400" rtl="0" algn="l">
              <a:spcBef>
                <a:spcPts val="0"/>
              </a:spcBef>
              <a:spcAft>
                <a:spcPts val="0"/>
              </a:spcAft>
              <a:buSzPts val="2400"/>
              <a:buChar char="○"/>
            </a:pPr>
            <a:r>
              <a:rPr lang="en"/>
              <a:t>Cấu trúc chung của chương trình cơ bản đã rõ</a:t>
            </a:r>
            <a:endParaRPr/>
          </a:p>
          <a:p>
            <a:pPr indent="-381000" lvl="1" marL="914400" rtl="0" algn="l">
              <a:spcBef>
                <a:spcPts val="0"/>
              </a:spcBef>
              <a:spcAft>
                <a:spcPts val="0"/>
              </a:spcAft>
              <a:buSzPts val="2400"/>
              <a:buChar char="○"/>
            </a:pPr>
            <a:r>
              <a:rPr lang="en"/>
              <a:t>Tách các thành phần tương đối độc lập thành hàm</a:t>
            </a:r>
            <a:endParaRPr/>
          </a:p>
          <a:p>
            <a:pPr indent="-419100" lvl="0" marL="457200" rtl="0" algn="l">
              <a:spcBef>
                <a:spcPts val="0"/>
              </a:spcBef>
              <a:spcAft>
                <a:spcPts val="0"/>
              </a:spcAft>
              <a:buSzPts val="3000"/>
              <a:buChar char="●"/>
            </a:pPr>
            <a:r>
              <a:rPr lang="en"/>
              <a:t>Xây dựng, cài đặt từng thành phần / hàm</a:t>
            </a:r>
            <a:endParaRPr/>
          </a:p>
          <a:p>
            <a:pPr indent="-381000" lvl="1" marL="914400" rtl="0" algn="l">
              <a:spcBef>
                <a:spcPts val="0"/>
              </a:spcBef>
              <a:spcAft>
                <a:spcPts val="0"/>
              </a:spcAft>
              <a:buSzPts val="2400"/>
              <a:buChar char="○"/>
            </a:pPr>
            <a:r>
              <a:rPr lang="en"/>
              <a:t>Thử nghiệm các kỹ thuật</a:t>
            </a:r>
            <a:endParaRPr/>
          </a:p>
          <a:p>
            <a:pPr indent="-381000" lvl="1" marL="914400" rtl="0" algn="l">
              <a:spcBef>
                <a:spcPts val="0"/>
              </a:spcBef>
              <a:spcAft>
                <a:spcPts val="0"/>
              </a:spcAft>
              <a:buSzPts val="2400"/>
              <a:buChar char="○"/>
            </a:pPr>
            <a:r>
              <a:rPr lang="en"/>
              <a:t>Kiểm tra, chạy thử</a:t>
            </a:r>
            <a:endParaRPr/>
          </a:p>
          <a:p>
            <a:pPr indent="-381000" lvl="1" marL="914400" rtl="0" algn="l">
              <a:spcBef>
                <a:spcPts val="0"/>
              </a:spcBef>
              <a:spcAft>
                <a:spcPts val="0"/>
              </a:spcAft>
              <a:buSzPts val="2400"/>
              <a:buChar char="○"/>
            </a:pPr>
            <a:r>
              <a:rPr lang="en"/>
              <a:t>Ráp nối</a:t>
            </a:r>
            <a:endParaRPr/>
          </a:p>
        </p:txBody>
      </p:sp>
      <p:sp>
        <p:nvSpPr>
          <p:cNvPr id="204" name="Google Shape;204;p2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Các vấn đề kĩ thuật tồn đọng</a:t>
            </a:r>
            <a:endParaRPr/>
          </a:p>
        </p:txBody>
      </p:sp>
      <p:sp>
        <p:nvSpPr>
          <p:cNvPr id="210" name="Google Shape;210;p2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2750" lvl="0" marL="457200" rtl="0" algn="l">
              <a:spcBef>
                <a:spcPts val="600"/>
              </a:spcBef>
              <a:spcAft>
                <a:spcPts val="0"/>
              </a:spcAft>
              <a:buSzPts val="2900"/>
              <a:buChar char="●"/>
            </a:pPr>
            <a:r>
              <a:rPr b="1" lang="en" sz="2900"/>
              <a:t>Choose word</a:t>
            </a:r>
            <a:r>
              <a:rPr lang="en" sz="2900"/>
              <a:t>: chọn ra một từ ngẫu nhiên từ đâu? </a:t>
            </a:r>
            <a:endParaRPr sz="2900"/>
          </a:p>
          <a:p>
            <a:pPr indent="-374650" lvl="1" marL="914400" rtl="0" algn="l">
              <a:spcBef>
                <a:spcPts val="0"/>
              </a:spcBef>
              <a:spcAft>
                <a:spcPts val="0"/>
              </a:spcAft>
              <a:buSzPts val="2300"/>
              <a:buChar char="○"/>
            </a:pPr>
            <a:r>
              <a:rPr lang="en" sz="2300"/>
              <a:t>Hardcode? Hơi mất công nếu muốn có nhiều lựa chọn</a:t>
            </a:r>
            <a:endParaRPr sz="2300"/>
          </a:p>
          <a:p>
            <a:pPr indent="-374650" lvl="1" marL="914400" rtl="0" algn="l">
              <a:spcBef>
                <a:spcPts val="0"/>
              </a:spcBef>
              <a:spcAft>
                <a:spcPts val="0"/>
              </a:spcAft>
              <a:buSzPts val="2300"/>
              <a:buChar char="○"/>
            </a:pPr>
            <a:r>
              <a:rPr lang="en" sz="2300"/>
              <a:t>f</a:t>
            </a:r>
            <a:r>
              <a:rPr lang="en" sz="2300"/>
              <a:t>ile? Cần học về ra vào dữ liệu với file</a:t>
            </a:r>
            <a:endParaRPr sz="2300"/>
          </a:p>
          <a:p>
            <a:pPr indent="-412750" lvl="0" marL="457200" rtl="0" algn="l">
              <a:spcBef>
                <a:spcPts val="0"/>
              </a:spcBef>
              <a:spcAft>
                <a:spcPts val="0"/>
              </a:spcAft>
              <a:buSzPts val="2900"/>
              <a:buChar char="●"/>
            </a:pPr>
            <a:r>
              <a:rPr b="1" lang="en" sz="2900"/>
              <a:t>Render game</a:t>
            </a:r>
            <a:r>
              <a:rPr lang="en" sz="2900"/>
              <a:t>: vẽ màn hình game với giá treo cổ như thế nào? </a:t>
            </a:r>
            <a:endParaRPr sz="2900"/>
          </a:p>
          <a:p>
            <a:pPr indent="-374650" lvl="1" marL="914400" rtl="0" algn="l">
              <a:spcBef>
                <a:spcPts val="0"/>
              </a:spcBef>
              <a:spcAft>
                <a:spcPts val="0"/>
              </a:spcAft>
              <a:buSzPts val="2300"/>
              <a:buChar char="○"/>
            </a:pPr>
            <a:r>
              <a:rPr lang="en" sz="2300"/>
              <a:t>Đồ họa? Chưa học thư viện</a:t>
            </a:r>
            <a:endParaRPr sz="2300"/>
          </a:p>
          <a:p>
            <a:pPr indent="-374650" lvl="1" marL="914400" rtl="0" algn="l">
              <a:spcBef>
                <a:spcPts val="0"/>
              </a:spcBef>
              <a:spcAft>
                <a:spcPts val="0"/>
              </a:spcAft>
              <a:buSzPts val="2300"/>
              <a:buChar char="○"/>
            </a:pPr>
            <a:r>
              <a:rPr lang="en" sz="2300"/>
              <a:t>Text? Vẫn mất thì giờ vẽ và chỉnh</a:t>
            </a:r>
            <a:endParaRPr sz="2300"/>
          </a:p>
          <a:p>
            <a:pPr indent="-412750" lvl="0" marL="457200" rtl="0" algn="l">
              <a:spcBef>
                <a:spcPts val="0"/>
              </a:spcBef>
              <a:spcAft>
                <a:spcPts val="0"/>
              </a:spcAft>
              <a:buSzPts val="2900"/>
              <a:buChar char="●"/>
            </a:pPr>
            <a:r>
              <a:rPr i="1" lang="en" sz="2900"/>
              <a:t>Quyết định thế nào</a:t>
            </a:r>
            <a:r>
              <a:rPr lang="en" sz="2900"/>
              <a:t>?</a:t>
            </a:r>
            <a:endParaRPr sz="2900"/>
          </a:p>
        </p:txBody>
      </p:sp>
      <p:sp>
        <p:nvSpPr>
          <p:cNvPr id="211" name="Google Shape;211;p2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Làm gì trước?</a:t>
            </a:r>
            <a:endParaRPr/>
          </a:p>
        </p:txBody>
      </p:sp>
      <p:sp>
        <p:nvSpPr>
          <p:cNvPr id="217" name="Google Shape;217;p22"/>
          <p:cNvSpPr txBox="1"/>
          <p:nvPr>
            <p:ph idx="1" type="body"/>
          </p:nvPr>
        </p:nvSpPr>
        <p:spPr>
          <a:xfrm>
            <a:off x="457200" y="2808650"/>
            <a:ext cx="8229600" cy="2117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Hai cách tiếp cận:</a:t>
            </a:r>
            <a:endParaRPr sz="2400"/>
          </a:p>
          <a:p>
            <a:pPr indent="-381000" lvl="0" marL="457200" marR="0" rtl="0" algn="l">
              <a:lnSpc>
                <a:spcPct val="100000"/>
              </a:lnSpc>
              <a:spcBef>
                <a:spcPts val="600"/>
              </a:spcBef>
              <a:spcAft>
                <a:spcPts val="0"/>
              </a:spcAft>
              <a:buSzPts val="2400"/>
              <a:buAutoNum type="arabicPeriod"/>
            </a:pPr>
            <a:r>
              <a:rPr lang="en" sz="2400"/>
              <a:t>Thử các kĩ thuật trước khi lắp ghép vào chương trình chính</a:t>
            </a:r>
            <a:endParaRPr sz="2400"/>
          </a:p>
          <a:p>
            <a:pPr indent="-381000" lvl="0" marL="457200" marR="0" rtl="0" algn="l">
              <a:lnSpc>
                <a:spcPct val="100000"/>
              </a:lnSpc>
              <a:spcBef>
                <a:spcPts val="0"/>
              </a:spcBef>
              <a:spcAft>
                <a:spcPts val="0"/>
              </a:spcAft>
              <a:buSzPts val="2400"/>
              <a:buAutoNum type="arabicPeriod"/>
            </a:pPr>
            <a:r>
              <a:rPr lang="en" sz="2400"/>
              <a:t>Chạy chương trình với phiên bản tối thiểu để test logic trước khi nâng cấp về giao diện, hiệu năng</a:t>
            </a:r>
            <a:endParaRPr sz="2400"/>
          </a:p>
        </p:txBody>
      </p:sp>
      <p:sp>
        <p:nvSpPr>
          <p:cNvPr id="218" name="Google Shape;218;p22"/>
          <p:cNvSpPr txBox="1"/>
          <p:nvPr/>
        </p:nvSpPr>
        <p:spPr>
          <a:xfrm>
            <a:off x="1923050" y="928975"/>
            <a:ext cx="6018900" cy="1379400"/>
          </a:xfrm>
          <a:prstGeom prst="rect">
            <a:avLst/>
          </a:prstGeom>
          <a:noFill/>
          <a:ln>
            <a:noFill/>
          </a:ln>
        </p:spPr>
        <p:txBody>
          <a:bodyPr anchorCtr="0" anchor="t" bIns="91425" lIns="91425" spcFirstLastPara="1" rIns="91425" wrap="square" tIns="91425">
            <a:noAutofit/>
          </a:bodyPr>
          <a:lstStyle/>
          <a:p>
            <a:pPr indent="-381000" lvl="0" marL="457200" rtl="0" algn="l">
              <a:spcBef>
                <a:spcPts val="600"/>
              </a:spcBef>
              <a:spcAft>
                <a:spcPts val="0"/>
              </a:spcAft>
              <a:buClr>
                <a:schemeClr val="dk2"/>
              </a:buClr>
              <a:buSzPts val="2400"/>
              <a:buChar char="●"/>
            </a:pPr>
            <a:r>
              <a:rPr i="1" lang="en" sz="2400">
                <a:solidFill>
                  <a:schemeClr val="dk2"/>
                </a:solidFill>
              </a:rPr>
              <a:t>Thử nghiệm các kỹ thuật</a:t>
            </a:r>
            <a:endParaRPr i="1" sz="2400">
              <a:solidFill>
                <a:schemeClr val="dk2"/>
              </a:solidFill>
            </a:endParaRPr>
          </a:p>
          <a:p>
            <a:pPr indent="-381000" lvl="0" marL="457200" rtl="0" algn="l">
              <a:spcBef>
                <a:spcPts val="0"/>
              </a:spcBef>
              <a:spcAft>
                <a:spcPts val="0"/>
              </a:spcAft>
              <a:buClr>
                <a:schemeClr val="dk2"/>
              </a:buClr>
              <a:buSzPts val="2400"/>
              <a:buChar char="●"/>
            </a:pPr>
            <a:r>
              <a:rPr i="1" lang="en" sz="2400">
                <a:solidFill>
                  <a:schemeClr val="dk2"/>
                </a:solidFill>
              </a:rPr>
              <a:t>Kiểm tra, chạy thử</a:t>
            </a:r>
            <a:endParaRPr i="1" sz="2400">
              <a:solidFill>
                <a:schemeClr val="dk2"/>
              </a:solidFill>
            </a:endParaRPr>
          </a:p>
          <a:p>
            <a:pPr indent="-381000" lvl="0" marL="457200" rtl="0" algn="l">
              <a:spcBef>
                <a:spcPts val="0"/>
              </a:spcBef>
              <a:spcAft>
                <a:spcPts val="0"/>
              </a:spcAft>
              <a:buClr>
                <a:schemeClr val="dk2"/>
              </a:buClr>
              <a:buSzPts val="2400"/>
              <a:buChar char="●"/>
            </a:pPr>
            <a:r>
              <a:rPr i="1" lang="en" sz="2400">
                <a:solidFill>
                  <a:schemeClr val="dk2"/>
                </a:solidFill>
              </a:rPr>
              <a:t>Ráp nối</a:t>
            </a:r>
            <a:endParaRPr i="1" sz="2400"/>
          </a:p>
        </p:txBody>
      </p:sp>
      <p:sp>
        <p:nvSpPr>
          <p:cNvPr id="219" name="Google Shape;219;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Kế hoạch</a:t>
            </a:r>
            <a:endParaRPr/>
          </a:p>
        </p:txBody>
      </p:sp>
      <p:sp>
        <p:nvSpPr>
          <p:cNvPr id="225" name="Google Shape;225;p2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t>Mục tiêu: nhanh chóng có game chơi được, nâng cấp dần chất lượng</a:t>
            </a:r>
            <a:endParaRPr sz="2500"/>
          </a:p>
          <a:p>
            <a:pPr indent="0" lvl="0" marL="0" rtl="0" algn="l">
              <a:spcBef>
                <a:spcPts val="600"/>
              </a:spcBef>
              <a:spcAft>
                <a:spcPts val="0"/>
              </a:spcAft>
              <a:buNone/>
            </a:pPr>
            <a:r>
              <a:rPr lang="en" sz="2500"/>
              <a:t>Các phiên bản:</a:t>
            </a:r>
            <a:endParaRPr sz="2500"/>
          </a:p>
          <a:p>
            <a:pPr indent="0" lvl="0" marL="0" rtl="0" algn="l">
              <a:spcBef>
                <a:spcPts val="600"/>
              </a:spcBef>
              <a:spcAft>
                <a:spcPts val="0"/>
              </a:spcAft>
              <a:buNone/>
            </a:pPr>
            <a:r>
              <a:rPr b="1" lang="en" sz="2100"/>
              <a:t>0.1	</a:t>
            </a:r>
            <a:r>
              <a:rPr lang="en" sz="2100"/>
              <a:t>Phiên bản tối thiểu dùng để test logic chính của game: chooseWord luôn trả về một từ, renderGame hiển thị thông tin tối thiểu đủ chơi</a:t>
            </a:r>
            <a:endParaRPr sz="2100"/>
          </a:p>
          <a:p>
            <a:pPr indent="0" lvl="0" marL="0" rtl="0" algn="l">
              <a:spcBef>
                <a:spcPts val="600"/>
              </a:spcBef>
              <a:spcAft>
                <a:spcPts val="0"/>
              </a:spcAft>
              <a:buNone/>
            </a:pPr>
            <a:r>
              <a:rPr b="1" lang="en" sz="2100"/>
              <a:t>0.2 	</a:t>
            </a:r>
            <a:r>
              <a:rPr lang="en" sz="2100"/>
              <a:t>ChooseWord chọn ngẫu nhiên trong một danh sách hardcode</a:t>
            </a:r>
            <a:endParaRPr sz="2100"/>
          </a:p>
          <a:p>
            <a:pPr indent="0" lvl="0" marL="0" rtl="0" algn="l">
              <a:spcBef>
                <a:spcPts val="600"/>
              </a:spcBef>
              <a:spcAft>
                <a:spcPts val="0"/>
              </a:spcAft>
              <a:buNone/>
            </a:pPr>
            <a:r>
              <a:rPr b="1" lang="en" sz="2100"/>
              <a:t>1.0	</a:t>
            </a:r>
            <a:r>
              <a:rPr lang="en" sz="2100"/>
              <a:t>RenderGame vẽ được giá treo cổ</a:t>
            </a:r>
            <a:endParaRPr sz="2100"/>
          </a:p>
          <a:p>
            <a:pPr indent="0" lvl="0" marL="0" rtl="0" algn="l">
              <a:spcBef>
                <a:spcPts val="600"/>
              </a:spcBef>
              <a:spcAft>
                <a:spcPts val="0"/>
              </a:spcAft>
              <a:buNone/>
            </a:pPr>
            <a:r>
              <a:rPr b="1" lang="en" sz="2100"/>
              <a:t>2.0	</a:t>
            </a:r>
            <a:r>
              <a:rPr lang="en" sz="2100"/>
              <a:t>ChooseWord chọn từ trong file </a:t>
            </a:r>
            <a:r>
              <a:rPr i="1" lang="en" sz="2100"/>
              <a:t>(để các bài sau)</a:t>
            </a:r>
            <a:endParaRPr i="1" sz="2100"/>
          </a:p>
          <a:p>
            <a:pPr indent="0" lvl="0" marL="0" rtl="0" algn="l">
              <a:spcBef>
                <a:spcPts val="600"/>
              </a:spcBef>
              <a:spcAft>
                <a:spcPts val="0"/>
              </a:spcAft>
              <a:buNone/>
            </a:pPr>
            <a:r>
              <a:rPr b="1" lang="en" sz="2100"/>
              <a:t>3.0	</a:t>
            </a:r>
            <a:r>
              <a:rPr lang="en" sz="2100"/>
              <a:t>RenderGame dùng thư viện đồ họa </a:t>
            </a:r>
            <a:r>
              <a:rPr i="1" lang="en" sz="2100"/>
              <a:t>(để tự làm sau)</a:t>
            </a:r>
            <a:endParaRPr sz="2100"/>
          </a:p>
        </p:txBody>
      </p:sp>
      <p:sp>
        <p:nvSpPr>
          <p:cNvPr id="226" name="Google Shape;226;p2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Phiên bản 0.1 </a:t>
            </a:r>
            <a:endParaRPr/>
          </a:p>
        </p:txBody>
      </p:sp>
      <p:sp>
        <p:nvSpPr>
          <p:cNvPr id="232" name="Google Shape;232;p2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Giao diện tối thiểu</a:t>
            </a:r>
            <a:endParaRPr sz="2100"/>
          </a:p>
          <a:p>
            <a:pPr indent="0" lvl="0" marL="0" rtl="0" algn="l">
              <a:spcBef>
                <a:spcPts val="600"/>
              </a:spcBef>
              <a:spcAft>
                <a:spcPts val="0"/>
              </a:spcAft>
              <a:buNone/>
            </a:pPr>
            <a:r>
              <a:rPr lang="en" sz="2100"/>
              <a:t>Từ được chọn cố định</a:t>
            </a:r>
            <a:endParaRPr sz="2100"/>
          </a:p>
          <a:p>
            <a:pPr indent="0" lvl="0" marL="0" rtl="0" algn="l">
              <a:spcBef>
                <a:spcPts val="600"/>
              </a:spcBef>
              <a:spcAft>
                <a:spcPts val="0"/>
              </a:spcAft>
              <a:buClr>
                <a:schemeClr val="dk1"/>
              </a:buClr>
              <a:buSzPts val="1100"/>
              <a:buFont typeface="Arial"/>
              <a:buNone/>
            </a:pPr>
            <a:r>
              <a:rPr lang="en" sz="2100"/>
              <a:t>Tập trung vào logic chính của game</a:t>
            </a:r>
            <a:endParaRPr/>
          </a:p>
        </p:txBody>
      </p:sp>
      <p:sp>
        <p:nvSpPr>
          <p:cNvPr id="233" name="Google Shape;233;p24"/>
          <p:cNvSpPr txBox="1"/>
          <p:nvPr/>
        </p:nvSpPr>
        <p:spPr>
          <a:xfrm>
            <a:off x="174150" y="2405950"/>
            <a:ext cx="3054000" cy="10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string chooseWord()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return "book";</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34" name="Google Shape;234;p24"/>
          <p:cNvSpPr txBox="1"/>
          <p:nvPr/>
        </p:nvSpPr>
        <p:spPr>
          <a:xfrm>
            <a:off x="174150" y="3653250"/>
            <a:ext cx="85860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void renderGame(string guessedWord, int badGuessCount)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cout &lt;&lt; guessedWord &lt;&lt; endl;</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cout &lt;&lt; "Number of wrong guesses: " &lt;&lt; badGuessCount &lt;&lt; endl;</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5" name="Google Shape;235;p24"/>
          <p:cNvSpPr txBox="1"/>
          <p:nvPr/>
        </p:nvSpPr>
        <p:spPr>
          <a:xfrm>
            <a:off x="5949850" y="-10975"/>
            <a:ext cx="3194100" cy="5235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t>
            </a:r>
            <a:endParaRPr sz="1800"/>
          </a:p>
          <a:p>
            <a:pPr indent="0" lvl="0" marL="0" rtl="0" algn="l">
              <a:spcBef>
                <a:spcPts val="0"/>
              </a:spcBef>
              <a:spcAft>
                <a:spcPts val="0"/>
              </a:spcAft>
              <a:buClr>
                <a:schemeClr val="dk1"/>
              </a:buClr>
              <a:buSzPts val="1100"/>
              <a:buFont typeface="Arial"/>
              <a:buNone/>
            </a:pPr>
            <a:r>
              <a:rPr lang="en" sz="1800"/>
              <a:t>Number of wrong guesses: 0</a:t>
            </a:r>
            <a:endParaRPr sz="1800"/>
          </a:p>
          <a:p>
            <a:pPr indent="0" lvl="0" marL="0" rtl="0" algn="l">
              <a:spcBef>
                <a:spcPts val="0"/>
              </a:spcBef>
              <a:spcAft>
                <a:spcPts val="0"/>
              </a:spcAft>
              <a:buClr>
                <a:schemeClr val="dk1"/>
              </a:buClr>
              <a:buSzPts val="1100"/>
              <a:buFont typeface="Arial"/>
              <a:buNone/>
            </a:pPr>
            <a:r>
              <a:rPr lang="en" sz="1800"/>
              <a:t>Your guess: </a:t>
            </a:r>
            <a:r>
              <a:rPr b="1" lang="en" sz="1800"/>
              <a:t>a</a:t>
            </a:r>
            <a:endParaRPr b="1" sz="1800"/>
          </a:p>
          <a:p>
            <a:pPr indent="0" lvl="0" marL="0" rtl="0" algn="l">
              <a:spcBef>
                <a:spcPts val="0"/>
              </a:spcBef>
              <a:spcAft>
                <a:spcPts val="0"/>
              </a:spcAft>
              <a:buClr>
                <a:schemeClr val="dk1"/>
              </a:buClr>
              <a:buSzPts val="1100"/>
              <a:buFont typeface="Arial"/>
              <a:buNone/>
            </a:pPr>
            <a:r>
              <a:rPr lang="en" sz="1800"/>
              <a:t>----</a:t>
            </a:r>
            <a:endParaRPr sz="1800"/>
          </a:p>
          <a:p>
            <a:pPr indent="0" lvl="0" marL="0" rtl="0" algn="l">
              <a:spcBef>
                <a:spcPts val="0"/>
              </a:spcBef>
              <a:spcAft>
                <a:spcPts val="0"/>
              </a:spcAft>
              <a:buClr>
                <a:schemeClr val="dk1"/>
              </a:buClr>
              <a:buSzPts val="1100"/>
              <a:buFont typeface="Arial"/>
              <a:buNone/>
            </a:pPr>
            <a:r>
              <a:rPr lang="en" sz="1800"/>
              <a:t>Number of wrong guesses: 1</a:t>
            </a:r>
            <a:endParaRPr sz="1800"/>
          </a:p>
          <a:p>
            <a:pPr indent="0" lvl="0" marL="0" rtl="0" algn="l">
              <a:spcBef>
                <a:spcPts val="0"/>
              </a:spcBef>
              <a:spcAft>
                <a:spcPts val="0"/>
              </a:spcAft>
              <a:buClr>
                <a:schemeClr val="dk1"/>
              </a:buClr>
              <a:buSzPts val="1100"/>
              <a:buFont typeface="Arial"/>
              <a:buNone/>
            </a:pPr>
            <a:r>
              <a:rPr lang="en" sz="1800"/>
              <a:t>Your guess: </a:t>
            </a:r>
            <a:r>
              <a:rPr b="1" lang="en" sz="1800"/>
              <a:t>b</a:t>
            </a:r>
            <a:endParaRPr b="1" sz="1800"/>
          </a:p>
          <a:p>
            <a:pPr indent="0" lvl="0" marL="0" rtl="0" algn="l">
              <a:spcBef>
                <a:spcPts val="0"/>
              </a:spcBef>
              <a:spcAft>
                <a:spcPts val="0"/>
              </a:spcAft>
              <a:buClr>
                <a:schemeClr val="dk1"/>
              </a:buClr>
              <a:buSzPts val="1100"/>
              <a:buFont typeface="Arial"/>
              <a:buNone/>
            </a:pPr>
            <a:r>
              <a:rPr lang="en" sz="1800"/>
              <a:t>b---</a:t>
            </a:r>
            <a:endParaRPr sz="1800"/>
          </a:p>
          <a:p>
            <a:pPr indent="0" lvl="0" marL="0" rtl="0" algn="l">
              <a:spcBef>
                <a:spcPts val="0"/>
              </a:spcBef>
              <a:spcAft>
                <a:spcPts val="0"/>
              </a:spcAft>
              <a:buClr>
                <a:schemeClr val="dk1"/>
              </a:buClr>
              <a:buSzPts val="1100"/>
              <a:buFont typeface="Arial"/>
              <a:buNone/>
            </a:pPr>
            <a:r>
              <a:rPr lang="en" sz="1800"/>
              <a:t>Number of wrong guesses: 1</a:t>
            </a:r>
            <a:endParaRPr sz="1800"/>
          </a:p>
          <a:p>
            <a:pPr indent="0" lvl="0" marL="0" rtl="0" algn="l">
              <a:spcBef>
                <a:spcPts val="0"/>
              </a:spcBef>
              <a:spcAft>
                <a:spcPts val="0"/>
              </a:spcAft>
              <a:buClr>
                <a:schemeClr val="dk1"/>
              </a:buClr>
              <a:buSzPts val="1100"/>
              <a:buFont typeface="Arial"/>
              <a:buNone/>
            </a:pPr>
            <a:r>
              <a:rPr lang="en" sz="1800"/>
              <a:t>Your guess: </a:t>
            </a:r>
            <a:r>
              <a:rPr b="1" lang="en" sz="1800"/>
              <a:t>e</a:t>
            </a:r>
            <a:endParaRPr b="1" sz="1800"/>
          </a:p>
          <a:p>
            <a:pPr indent="0" lvl="0" marL="0" rtl="0" algn="l">
              <a:spcBef>
                <a:spcPts val="0"/>
              </a:spcBef>
              <a:spcAft>
                <a:spcPts val="0"/>
              </a:spcAft>
              <a:buClr>
                <a:schemeClr val="dk1"/>
              </a:buClr>
              <a:buSzPts val="1100"/>
              <a:buFont typeface="Arial"/>
              <a:buNone/>
            </a:pPr>
            <a:r>
              <a:rPr lang="en" sz="1800"/>
              <a:t>b---</a:t>
            </a:r>
            <a:endParaRPr sz="1800"/>
          </a:p>
          <a:p>
            <a:pPr indent="0" lvl="0" marL="0" rtl="0" algn="l">
              <a:spcBef>
                <a:spcPts val="0"/>
              </a:spcBef>
              <a:spcAft>
                <a:spcPts val="0"/>
              </a:spcAft>
              <a:buClr>
                <a:schemeClr val="dk1"/>
              </a:buClr>
              <a:buSzPts val="1100"/>
              <a:buFont typeface="Arial"/>
              <a:buNone/>
            </a:pPr>
            <a:r>
              <a:rPr lang="en" sz="1800"/>
              <a:t>Number of wrong guesses: 2</a:t>
            </a:r>
            <a:endParaRPr sz="1800"/>
          </a:p>
          <a:p>
            <a:pPr indent="0" lvl="0" marL="0" rtl="0" algn="l">
              <a:spcBef>
                <a:spcPts val="0"/>
              </a:spcBef>
              <a:spcAft>
                <a:spcPts val="0"/>
              </a:spcAft>
              <a:buClr>
                <a:schemeClr val="dk1"/>
              </a:buClr>
              <a:buSzPts val="1100"/>
              <a:buFont typeface="Arial"/>
              <a:buNone/>
            </a:pPr>
            <a:r>
              <a:rPr lang="en" sz="1800"/>
              <a:t>Your guess: </a:t>
            </a:r>
            <a:r>
              <a:rPr b="1" lang="en" sz="1800"/>
              <a:t>o</a:t>
            </a:r>
            <a:endParaRPr b="1" sz="1800"/>
          </a:p>
          <a:p>
            <a:pPr indent="0" lvl="0" marL="0" rtl="0" algn="l">
              <a:spcBef>
                <a:spcPts val="0"/>
              </a:spcBef>
              <a:spcAft>
                <a:spcPts val="0"/>
              </a:spcAft>
              <a:buClr>
                <a:schemeClr val="dk1"/>
              </a:buClr>
              <a:buSzPts val="1100"/>
              <a:buFont typeface="Arial"/>
              <a:buNone/>
            </a:pPr>
            <a:r>
              <a:rPr lang="en" sz="1800"/>
              <a:t>boo-</a:t>
            </a:r>
            <a:endParaRPr sz="1800"/>
          </a:p>
          <a:p>
            <a:pPr indent="0" lvl="0" marL="0" rtl="0" algn="l">
              <a:spcBef>
                <a:spcPts val="0"/>
              </a:spcBef>
              <a:spcAft>
                <a:spcPts val="0"/>
              </a:spcAft>
              <a:buClr>
                <a:schemeClr val="dk1"/>
              </a:buClr>
              <a:buSzPts val="1100"/>
              <a:buFont typeface="Arial"/>
              <a:buNone/>
            </a:pPr>
            <a:r>
              <a:rPr lang="en" sz="1800"/>
              <a:t>Number of wrong guesses: 2</a:t>
            </a:r>
            <a:endParaRPr sz="1800"/>
          </a:p>
          <a:p>
            <a:pPr indent="0" lvl="0" marL="0" rtl="0" algn="l">
              <a:spcBef>
                <a:spcPts val="0"/>
              </a:spcBef>
              <a:spcAft>
                <a:spcPts val="0"/>
              </a:spcAft>
              <a:buClr>
                <a:schemeClr val="dk1"/>
              </a:buClr>
              <a:buSzPts val="1100"/>
              <a:buFont typeface="Arial"/>
              <a:buNone/>
            </a:pPr>
            <a:r>
              <a:rPr lang="en" sz="1800"/>
              <a:t>Your guess: </a:t>
            </a:r>
            <a:r>
              <a:rPr b="1" lang="en" sz="1800"/>
              <a:t>k</a:t>
            </a:r>
            <a:endParaRPr b="1" sz="1800"/>
          </a:p>
          <a:p>
            <a:pPr indent="0" lvl="0" marL="0" rtl="0" algn="l">
              <a:spcBef>
                <a:spcPts val="0"/>
              </a:spcBef>
              <a:spcAft>
                <a:spcPts val="0"/>
              </a:spcAft>
              <a:buClr>
                <a:schemeClr val="dk1"/>
              </a:buClr>
              <a:buSzPts val="1100"/>
              <a:buFont typeface="Arial"/>
              <a:buNone/>
            </a:pPr>
            <a:r>
              <a:rPr lang="en" sz="1800"/>
              <a:t>book</a:t>
            </a:r>
            <a:endParaRPr sz="1800"/>
          </a:p>
          <a:p>
            <a:pPr indent="0" lvl="0" marL="0" rtl="0" algn="l">
              <a:spcBef>
                <a:spcPts val="0"/>
              </a:spcBef>
              <a:spcAft>
                <a:spcPts val="0"/>
              </a:spcAft>
              <a:buClr>
                <a:schemeClr val="dk1"/>
              </a:buClr>
              <a:buSzPts val="1100"/>
              <a:buFont typeface="Arial"/>
              <a:buNone/>
            </a:pPr>
            <a:r>
              <a:rPr lang="en" sz="1800"/>
              <a:t>Number of wrong guesses: 2</a:t>
            </a:r>
            <a:endParaRPr sz="1800"/>
          </a:p>
          <a:p>
            <a:pPr indent="0" lvl="0" marL="0" rtl="0" algn="l">
              <a:spcBef>
                <a:spcPts val="0"/>
              </a:spcBef>
              <a:spcAft>
                <a:spcPts val="0"/>
              </a:spcAft>
              <a:buClr>
                <a:schemeClr val="dk1"/>
              </a:buClr>
              <a:buSzPts val="1100"/>
              <a:buFont typeface="Arial"/>
              <a:buNone/>
            </a:pPr>
            <a:r>
              <a:rPr lang="en" sz="1800"/>
              <a:t>Congratulations! You win!</a:t>
            </a:r>
            <a:endParaRPr sz="1800"/>
          </a:p>
          <a:p>
            <a:pPr indent="0" lvl="0" marL="0" rtl="0" algn="l">
              <a:spcBef>
                <a:spcPts val="0"/>
              </a:spcBef>
              <a:spcAft>
                <a:spcPts val="0"/>
              </a:spcAft>
              <a:buNone/>
            </a:pPr>
            <a:r>
              <a:t/>
            </a:r>
            <a:endParaRPr sz="1800"/>
          </a:p>
        </p:txBody>
      </p:sp>
      <p:sp>
        <p:nvSpPr>
          <p:cNvPr id="236" name="Google Shape;236;p2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hao tác với từ </a:t>
            </a:r>
            <a:endParaRPr/>
          </a:p>
        </p:txBody>
      </p:sp>
      <p:sp>
        <p:nvSpPr>
          <p:cNvPr id="242" name="Google Shape;242;p2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Chương trình cần thao tác và xử lý từ và chuỗi kí tự. Ví dụ:</a:t>
            </a:r>
            <a:endParaRPr/>
          </a:p>
          <a:p>
            <a:pPr indent="-381000" lvl="1" marL="914400" rtl="0" algn="l">
              <a:spcBef>
                <a:spcPts val="0"/>
              </a:spcBef>
              <a:spcAft>
                <a:spcPts val="0"/>
              </a:spcAft>
              <a:buSzPts val="2400"/>
              <a:buChar char="○"/>
            </a:pPr>
            <a:r>
              <a:rPr lang="en"/>
              <a:t>Cần kiểm tra xem “book” có chứa kí tự ‘o’</a:t>
            </a:r>
            <a:endParaRPr/>
          </a:p>
          <a:p>
            <a:pPr indent="-381000" lvl="1" marL="914400" rtl="0" algn="l">
              <a:spcBef>
                <a:spcPts val="0"/>
              </a:spcBef>
              <a:spcAft>
                <a:spcPts val="0"/>
              </a:spcAft>
              <a:buSzPts val="2400"/>
              <a:buChar char="○"/>
            </a:pPr>
            <a:r>
              <a:rPr lang="en"/>
              <a:t>Update(“----”, “book”, ‘o’) cần biến “----” thành “-oo-”</a:t>
            </a:r>
            <a:endParaRPr>
              <a:solidFill>
                <a:srgbClr val="000000"/>
              </a:solidFill>
            </a:endParaRPr>
          </a:p>
          <a:p>
            <a:pPr indent="-419100" lvl="0" marL="457200" rtl="0" algn="l">
              <a:spcBef>
                <a:spcPts val="0"/>
              </a:spcBef>
              <a:spcAft>
                <a:spcPts val="0"/>
              </a:spcAft>
              <a:buSzPts val="3000"/>
              <a:buChar char="●"/>
            </a:pPr>
            <a:r>
              <a:rPr lang="en"/>
              <a:t>Các lựa chọn kiểu dữ liệu cho từ</a:t>
            </a:r>
            <a:r>
              <a:rPr lang="en"/>
              <a:t>: </a:t>
            </a:r>
            <a:endParaRPr/>
          </a:p>
          <a:p>
            <a:pPr indent="-381000" lvl="1" marL="914400" rtl="0" algn="l">
              <a:spcBef>
                <a:spcPts val="0"/>
              </a:spcBef>
              <a:spcAft>
                <a:spcPts val="0"/>
              </a:spcAft>
              <a:buSzPts val="2400"/>
              <a:buChar char="○"/>
            </a:pPr>
            <a:r>
              <a:rPr lang="en"/>
              <a:t>Mảng char</a:t>
            </a:r>
            <a:endParaRPr/>
          </a:p>
          <a:p>
            <a:pPr indent="-381000" lvl="1" marL="914400" rtl="0" algn="l">
              <a:spcBef>
                <a:spcPts val="0"/>
              </a:spcBef>
              <a:spcAft>
                <a:spcPts val="0"/>
              </a:spcAft>
              <a:buSzPts val="2400"/>
              <a:buChar char="○"/>
            </a:pPr>
            <a:r>
              <a:rPr lang="en"/>
              <a:t>Kiểu </a:t>
            </a:r>
            <a:r>
              <a:rPr b="1" lang="en">
                <a:solidFill>
                  <a:srgbClr val="9900FF"/>
                </a:solidFill>
              </a:rPr>
              <a:t>string </a:t>
            </a:r>
            <a:r>
              <a:rPr lang="en">
                <a:solidFill>
                  <a:srgbClr val="000000"/>
                </a:solidFill>
              </a:rPr>
              <a:t>(</a:t>
            </a:r>
            <a:r>
              <a:rPr i="1" lang="en">
                <a:solidFill>
                  <a:srgbClr val="000000"/>
                </a:solidFill>
              </a:rPr>
              <a:t>tự tra tài liệu</a:t>
            </a:r>
            <a:r>
              <a:rPr lang="en">
                <a:solidFill>
                  <a:srgbClr val="000000"/>
                </a:solidFill>
              </a:rPr>
              <a:t>)</a:t>
            </a:r>
            <a:br>
              <a:rPr lang="en">
                <a:solidFill>
                  <a:srgbClr val="000000"/>
                </a:solidFill>
              </a:rPr>
            </a:br>
            <a:r>
              <a:rPr b="1" lang="en">
                <a:solidFill>
                  <a:srgbClr val="9900FF"/>
                </a:solidFill>
              </a:rPr>
              <a:t>string</a:t>
            </a:r>
            <a:r>
              <a:rPr lang="en"/>
              <a:t> ~ Mảng các kí tự + Các hàm tiện ích</a:t>
            </a:r>
            <a:endParaRPr/>
          </a:p>
          <a:p>
            <a:pPr indent="-419100" lvl="0" marL="457200" rtl="0" algn="l">
              <a:spcBef>
                <a:spcPts val="0"/>
              </a:spcBef>
              <a:spcAft>
                <a:spcPts val="0"/>
              </a:spcAft>
              <a:buSzPts val="3000"/>
              <a:buChar char="●"/>
            </a:pPr>
            <a:r>
              <a:rPr lang="en"/>
              <a:t>Lựa chọn của ta: string</a:t>
            </a:r>
            <a:endParaRPr/>
          </a:p>
        </p:txBody>
      </p:sp>
      <p:sp>
        <p:nvSpPr>
          <p:cNvPr id="243" name="Google Shape;243;p2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249" name="Google Shape;249;p26"/>
          <p:cNvSpPr txBox="1"/>
          <p:nvPr>
            <p:ph idx="1" type="body"/>
          </p:nvPr>
        </p:nvSpPr>
        <p:spPr>
          <a:xfrm>
            <a:off x="-152400" y="1081375"/>
            <a:ext cx="8229600" cy="39969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600"/>
              </a:spcBef>
              <a:spcAft>
                <a:spcPts val="0"/>
              </a:spcAft>
              <a:buClr>
                <a:schemeClr val="dk2"/>
              </a:buClr>
              <a:buSzPts val="2500"/>
              <a:buFont typeface="Arial"/>
              <a:buChar char="●"/>
            </a:pPr>
            <a:r>
              <a:rPr lang="en" sz="2500"/>
              <a:t>Khai báo</a:t>
            </a:r>
            <a:r>
              <a:rPr lang="en" sz="2500"/>
              <a:t> giống </a:t>
            </a:r>
            <a:br>
              <a:rPr lang="en" sz="2500"/>
            </a:br>
            <a:r>
              <a:rPr lang="en" sz="2500"/>
              <a:t>các kiểu cơ bản</a:t>
            </a:r>
            <a:endParaRPr sz="2500"/>
          </a:p>
          <a:p>
            <a:pPr indent="-387350" lvl="0" marL="457200" marR="0" rtl="0" algn="l">
              <a:lnSpc>
                <a:spcPct val="100000"/>
              </a:lnSpc>
              <a:spcBef>
                <a:spcPts val="0"/>
              </a:spcBef>
              <a:spcAft>
                <a:spcPts val="0"/>
              </a:spcAft>
              <a:buClr>
                <a:schemeClr val="dk2"/>
              </a:buClr>
              <a:buSzPts val="2500"/>
              <a:buFont typeface="Arial"/>
              <a:buChar char="●"/>
            </a:pPr>
            <a:r>
              <a:rPr lang="en" sz="2500"/>
              <a:t>Có thể là </a:t>
            </a:r>
            <a:r>
              <a:rPr i="1" lang="en" sz="2500">
                <a:solidFill>
                  <a:srgbClr val="0000FF"/>
                </a:solidFill>
              </a:rPr>
              <a:t>kết quả trả </a:t>
            </a:r>
            <a:br>
              <a:rPr i="1" lang="en" sz="2500">
                <a:solidFill>
                  <a:srgbClr val="0000FF"/>
                </a:solidFill>
              </a:rPr>
            </a:br>
            <a:r>
              <a:rPr i="1" lang="en" sz="2500">
                <a:solidFill>
                  <a:srgbClr val="0000FF"/>
                </a:solidFill>
              </a:rPr>
              <a:t>về của hàm</a:t>
            </a:r>
            <a:endParaRPr i="1" sz="2500">
              <a:solidFill>
                <a:srgbClr val="0000FF"/>
              </a:solidFill>
            </a:endParaRPr>
          </a:p>
          <a:p>
            <a:pPr indent="-387350" lvl="0" marL="457200" marR="0" rtl="0" algn="l">
              <a:lnSpc>
                <a:spcPct val="100000"/>
              </a:lnSpc>
              <a:spcBef>
                <a:spcPts val="0"/>
              </a:spcBef>
              <a:spcAft>
                <a:spcPts val="0"/>
              </a:spcAft>
              <a:buClr>
                <a:schemeClr val="dk2"/>
              </a:buClr>
              <a:buSzPts val="2500"/>
              <a:buFont typeface="Arial"/>
              <a:buChar char="●"/>
            </a:pPr>
            <a:r>
              <a:rPr lang="en" sz="2500"/>
              <a:t>Có nhiều thao tác xâu kí tự </a:t>
            </a:r>
            <a:br>
              <a:rPr lang="en" sz="2500"/>
            </a:br>
            <a:r>
              <a:rPr lang="en" sz="2500"/>
              <a:t>được cài đặt sẵn</a:t>
            </a:r>
            <a:endParaRPr sz="2500"/>
          </a:p>
          <a:p>
            <a:pPr indent="-393700" lvl="0" marL="457200" marR="0" rtl="0" algn="l">
              <a:lnSpc>
                <a:spcPct val="100000"/>
              </a:lnSpc>
              <a:spcBef>
                <a:spcPts val="0"/>
              </a:spcBef>
              <a:spcAft>
                <a:spcPts val="0"/>
              </a:spcAft>
              <a:buClr>
                <a:schemeClr val="dk2"/>
              </a:buClr>
              <a:buSzPts val="2600"/>
              <a:buFont typeface="Arial"/>
              <a:buChar char="●"/>
            </a:pPr>
            <a:r>
              <a:rPr lang="en" sz="2500"/>
              <a:t>Lập trình viên không phải</a:t>
            </a:r>
            <a:br>
              <a:rPr lang="en" sz="2500"/>
            </a:br>
            <a:r>
              <a:rPr i="1" lang="en" sz="2500">
                <a:solidFill>
                  <a:srgbClr val="0000FF"/>
                </a:solidFill>
              </a:rPr>
              <a:t>lo cấp phát bộ nhớ</a:t>
            </a:r>
            <a:endParaRPr i="1" sz="2400">
              <a:solidFill>
                <a:srgbClr val="0000FF"/>
              </a:solidFill>
            </a:endParaRPr>
          </a:p>
          <a:p>
            <a:pPr indent="0" lvl="0" marL="0" marR="0" rtl="0" algn="l">
              <a:lnSpc>
                <a:spcPct val="100000"/>
              </a:lnSpc>
              <a:spcBef>
                <a:spcPts val="600"/>
              </a:spcBef>
              <a:spcAft>
                <a:spcPts val="0"/>
              </a:spcAft>
              <a:buNone/>
            </a:pPr>
            <a:r>
              <a:rPr i="1" lang="en" sz="2400">
                <a:solidFill>
                  <a:srgbClr val="0000FF"/>
                </a:solidFill>
              </a:rPr>
              <a:t>  </a:t>
            </a:r>
            <a:r>
              <a:rPr i="1" lang="en" sz="1500" u="sng">
                <a:solidFill>
                  <a:schemeClr val="hlink"/>
                </a:solidFill>
                <a:hlinkClick r:id="rId3"/>
              </a:rPr>
              <a:t>http://www.cplusplus.com/reference/string/string/</a:t>
            </a:r>
            <a:r>
              <a:rPr i="1" lang="en" sz="1500">
                <a:solidFill>
                  <a:srgbClr val="000000"/>
                </a:solidFill>
              </a:rPr>
              <a:t> </a:t>
            </a:r>
            <a:endParaRPr i="1" sz="1500">
              <a:solidFill>
                <a:srgbClr val="000000"/>
              </a:solidFill>
            </a:endParaRPr>
          </a:p>
          <a:p>
            <a:pPr indent="0" lvl="0" marL="0" rtl="0" algn="l">
              <a:spcBef>
                <a:spcPts val="600"/>
              </a:spcBef>
              <a:spcAft>
                <a:spcPts val="0"/>
              </a:spcAft>
              <a:buNone/>
            </a:pPr>
            <a:r>
              <a:t/>
            </a:r>
            <a:endParaRPr/>
          </a:p>
        </p:txBody>
      </p:sp>
      <p:sp>
        <p:nvSpPr>
          <p:cNvPr id="250" name="Google Shape;250;p26"/>
          <p:cNvSpPr txBox="1"/>
          <p:nvPr/>
        </p:nvSpPr>
        <p:spPr>
          <a:xfrm>
            <a:off x="4272850" y="129775"/>
            <a:ext cx="4996200" cy="4937700"/>
          </a:xfrm>
          <a:prstGeom prst="rect">
            <a:avLst/>
          </a:prstGeom>
          <a:solidFill>
            <a:schemeClr val="lt1"/>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string greeting = </a:t>
            </a:r>
            <a:r>
              <a:rPr lang="en" sz="1700">
                <a:solidFill>
                  <a:srgbClr val="333333"/>
                </a:solidFill>
                <a:highlight>
                  <a:srgbClr val="FFF0F0"/>
                </a:highlight>
                <a:latin typeface="Consolas"/>
                <a:ea typeface="Consolas"/>
                <a:cs typeface="Consolas"/>
                <a:sym typeface="Consolas"/>
              </a:rPr>
              <a:t>"hello"</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string name = </a:t>
            </a:r>
            <a:r>
              <a:rPr lang="en" sz="1700">
                <a:solidFill>
                  <a:srgbClr val="333333"/>
                </a:solidFill>
                <a:highlight>
                  <a:srgbClr val="FFF0F0"/>
                </a:highlight>
                <a:latin typeface="Consolas"/>
                <a:ea typeface="Consolas"/>
                <a:cs typeface="Consolas"/>
                <a:sym typeface="Consolas"/>
              </a:rPr>
              <a:t>"world!"</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cout &lt;&lt; greeting &lt;&lt; </a:t>
            </a:r>
            <a:r>
              <a:rPr lang="en" sz="1700">
                <a:solidFill>
                  <a:srgbClr val="333333"/>
                </a:solidFill>
                <a:highlight>
                  <a:srgbClr val="FFF0F0"/>
                </a:highlight>
                <a:latin typeface="Consolas"/>
                <a:ea typeface="Consolas"/>
                <a:cs typeface="Consolas"/>
                <a:sym typeface="Consolas"/>
              </a:rPr>
              <a:t>" "</a:t>
            </a:r>
            <a:r>
              <a:rPr lang="en" sz="1700">
                <a:solidFill>
                  <a:srgbClr val="333333"/>
                </a:solidFill>
                <a:latin typeface="Consolas"/>
                <a:ea typeface="Consolas"/>
                <a:cs typeface="Consolas"/>
                <a:sym typeface="Consolas"/>
              </a:rPr>
              <a:t> &lt;&lt; name &lt;&lt; endl;</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cout &lt;&lt; </a:t>
            </a:r>
            <a:r>
              <a:rPr lang="en" sz="1700">
                <a:solidFill>
                  <a:srgbClr val="333333"/>
                </a:solidFill>
                <a:highlight>
                  <a:srgbClr val="FFF0F0"/>
                </a:highlight>
                <a:latin typeface="Consolas"/>
                <a:ea typeface="Consolas"/>
                <a:cs typeface="Consolas"/>
                <a:sym typeface="Consolas"/>
              </a:rPr>
              <a:t>"First char: "</a:t>
            </a:r>
            <a:r>
              <a:rPr lang="en" sz="1700">
                <a:solidFill>
                  <a:srgbClr val="333333"/>
                </a:solidFill>
                <a:latin typeface="Consolas"/>
                <a:ea typeface="Consolas"/>
                <a:cs typeface="Consolas"/>
                <a:sym typeface="Consolas"/>
              </a:rPr>
              <a:t> &lt;&lt; greeting[0];</a:t>
            </a:r>
            <a:br>
              <a:rPr lang="en" sz="1700">
                <a:solidFill>
                  <a:srgbClr val="333333"/>
                </a:solidFill>
                <a:latin typeface="Consolas"/>
                <a:ea typeface="Consolas"/>
                <a:cs typeface="Consolas"/>
                <a:sym typeface="Consolas"/>
              </a:rPr>
            </a:b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greeting[</a:t>
            </a:r>
            <a:r>
              <a:rPr b="1" lang="en" sz="1700">
                <a:solidFill>
                  <a:srgbClr val="0000DD"/>
                </a:solidFill>
                <a:latin typeface="Consolas"/>
                <a:ea typeface="Consolas"/>
                <a:cs typeface="Consolas"/>
                <a:sym typeface="Consolas"/>
              </a:rPr>
              <a:t>0</a:t>
            </a:r>
            <a:r>
              <a:rPr lang="en" sz="1700">
                <a:solidFill>
                  <a:srgbClr val="333333"/>
                </a:solidFill>
                <a:latin typeface="Consolas"/>
                <a:ea typeface="Consolas"/>
                <a:cs typeface="Consolas"/>
                <a:sym typeface="Consolas"/>
              </a:rPr>
              <a:t>] = </a:t>
            </a:r>
            <a:r>
              <a:rPr lang="en" sz="1700">
                <a:solidFill>
                  <a:srgbClr val="0044DD"/>
                </a:solidFill>
                <a:latin typeface="Consolas"/>
                <a:ea typeface="Consolas"/>
                <a:cs typeface="Consolas"/>
                <a:sym typeface="Consolas"/>
              </a:rPr>
              <a:t>'H'</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cout &lt;&lt; greeting + </a:t>
            </a:r>
            <a:r>
              <a:rPr lang="en" sz="1700">
                <a:solidFill>
                  <a:srgbClr val="333333"/>
                </a:solidFill>
                <a:highlight>
                  <a:srgbClr val="FFF0F0"/>
                </a:highlight>
                <a:latin typeface="Consolas"/>
                <a:ea typeface="Consolas"/>
                <a:cs typeface="Consolas"/>
                <a:sym typeface="Consolas"/>
              </a:rPr>
              <a:t>" "</a:t>
            </a:r>
            <a:r>
              <a:rPr lang="en" sz="1700">
                <a:solidFill>
                  <a:srgbClr val="333333"/>
                </a:solidFill>
                <a:latin typeface="Consolas"/>
                <a:ea typeface="Consolas"/>
                <a:cs typeface="Consolas"/>
                <a:sym typeface="Consolas"/>
              </a:rPr>
              <a:t> + name &lt;&lt; endl;</a:t>
            </a:r>
            <a:br>
              <a:rPr lang="en" sz="1700">
                <a:solidFill>
                  <a:srgbClr val="333333"/>
                </a:solidFill>
                <a:latin typeface="Consolas"/>
                <a:ea typeface="Consolas"/>
                <a:cs typeface="Consolas"/>
                <a:sym typeface="Consolas"/>
              </a:rPr>
            </a:br>
            <a:endParaRPr sz="1700">
              <a:solidFill>
                <a:srgbClr val="333333"/>
              </a:solidFill>
              <a:latin typeface="Consolas"/>
              <a:ea typeface="Consolas"/>
              <a:cs typeface="Consolas"/>
              <a:sym typeface="Consolas"/>
            </a:endParaRPr>
          </a:p>
          <a:p>
            <a:pPr indent="0" lvl="0" marL="0" marR="0" rtl="0" algn="l">
              <a:lnSpc>
                <a:spcPct val="110795"/>
              </a:lnSpc>
              <a:spcBef>
                <a:spcPts val="0"/>
              </a:spcBef>
              <a:spcAft>
                <a:spcPts val="0"/>
              </a:spcAft>
              <a:buNone/>
            </a:pPr>
            <a:r>
              <a:rPr lang="en" sz="1700">
                <a:solidFill>
                  <a:srgbClr val="333333"/>
                </a:solidFill>
                <a:latin typeface="Consolas"/>
                <a:ea typeface="Consolas"/>
                <a:cs typeface="Consolas"/>
                <a:sym typeface="Consolas"/>
              </a:rPr>
              <a:t>cout &lt;&lt; name.size() &lt;&lt; endl;  </a:t>
            </a:r>
            <a:r>
              <a:rPr lang="en" sz="1700">
                <a:solidFill>
                  <a:srgbClr val="007020"/>
                </a:solidFill>
                <a:latin typeface="Consolas"/>
                <a:ea typeface="Consolas"/>
                <a:cs typeface="Consolas"/>
                <a:sym typeface="Consolas"/>
              </a:rPr>
              <a:t>// 6</a:t>
            </a:r>
            <a:endParaRPr sz="1700">
              <a:solidFill>
                <a:srgbClr val="007020"/>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700">
              <a:solidFill>
                <a:srgbClr val="888888"/>
              </a:solidFill>
              <a:latin typeface="Consolas"/>
              <a:ea typeface="Consolas"/>
              <a:cs typeface="Consolas"/>
              <a:sym typeface="Consolas"/>
            </a:endParaRPr>
          </a:p>
          <a:p>
            <a:pPr indent="0" lvl="0" marL="0" rtl="0" algn="l">
              <a:lnSpc>
                <a:spcPct val="110795"/>
              </a:lnSpc>
              <a:spcBef>
                <a:spcPts val="0"/>
              </a:spcBef>
              <a:spcAft>
                <a:spcPts val="0"/>
              </a:spcAft>
              <a:buNone/>
            </a:pPr>
            <a:r>
              <a:rPr b="1" lang="en" sz="1700">
                <a:solidFill>
                  <a:srgbClr val="333399"/>
                </a:solidFill>
                <a:latin typeface="Consolas"/>
                <a:ea typeface="Consolas"/>
                <a:cs typeface="Consolas"/>
                <a:sym typeface="Consolas"/>
              </a:rPr>
              <a:t>size_t</a:t>
            </a:r>
            <a:r>
              <a:rPr lang="en" sz="1700">
                <a:solidFill>
                  <a:srgbClr val="333333"/>
                </a:solidFill>
                <a:latin typeface="Consolas"/>
                <a:ea typeface="Consolas"/>
                <a:cs typeface="Consolas"/>
                <a:sym typeface="Consolas"/>
              </a:rPr>
              <a:t> pos = name.find(</a:t>
            </a:r>
            <a:r>
              <a:rPr lang="en" sz="1700">
                <a:solidFill>
                  <a:srgbClr val="333333"/>
                </a:solidFill>
                <a:highlight>
                  <a:srgbClr val="FFF0F0"/>
                </a:highlight>
                <a:latin typeface="Consolas"/>
                <a:ea typeface="Consolas"/>
                <a:cs typeface="Consolas"/>
                <a:sym typeface="Consolas"/>
              </a:rPr>
              <a:t>"or"</a:t>
            </a:r>
            <a:r>
              <a:rPr lang="en" sz="1700">
                <a:solidFill>
                  <a:srgbClr val="333333"/>
                </a:solidFill>
                <a:latin typeface="Consolas"/>
                <a:ea typeface="Consolas"/>
                <a:cs typeface="Consolas"/>
                <a:sym typeface="Consolas"/>
              </a:rPr>
              <a:t>); </a:t>
            </a:r>
            <a:r>
              <a:rPr lang="en" sz="1700">
                <a:solidFill>
                  <a:srgbClr val="007020"/>
                </a:solidFill>
                <a:latin typeface="Consolas"/>
                <a:ea typeface="Consolas"/>
                <a:cs typeface="Consolas"/>
                <a:sym typeface="Consolas"/>
              </a:rPr>
              <a:t>// 1</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chemeClr val="accent1"/>
                </a:solidFill>
                <a:latin typeface="Consolas"/>
                <a:ea typeface="Consolas"/>
                <a:cs typeface="Consolas"/>
                <a:sym typeface="Consolas"/>
              </a:rPr>
              <a:t>//sub string starting at pos</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string found = name.substr(pos);</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cout &lt;&lt; found &lt;&lt; endl; 		</a:t>
            </a:r>
            <a:r>
              <a:rPr lang="en" sz="1700">
                <a:solidFill>
                  <a:srgbClr val="007020"/>
                </a:solidFill>
                <a:latin typeface="Consolas"/>
                <a:ea typeface="Consolas"/>
                <a:cs typeface="Consolas"/>
                <a:sym typeface="Consolas"/>
              </a:rPr>
              <a:t>// 	orld!</a:t>
            </a:r>
            <a:endParaRPr sz="1700">
              <a:solidFill>
                <a:srgbClr val="007020"/>
              </a:solidFill>
              <a:latin typeface="Consolas"/>
              <a:ea typeface="Consolas"/>
              <a:cs typeface="Consolas"/>
              <a:sym typeface="Consolas"/>
            </a:endParaRPr>
          </a:p>
        </p:txBody>
      </p:sp>
      <p:sp>
        <p:nvSpPr>
          <p:cNvPr id="251" name="Google Shape;251;p2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Xử lý luật chơi (game logic)</a:t>
            </a:r>
            <a:endParaRPr/>
          </a:p>
        </p:txBody>
      </p:sp>
      <p:sp>
        <p:nvSpPr>
          <p:cNvPr id="257" name="Google Shape;257;p2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Trạng thái trò chơi tại mỗi lượt chơi (lượt đoán):</a:t>
            </a:r>
            <a:endParaRPr sz="2600"/>
          </a:p>
          <a:p>
            <a:pPr indent="-381000" lvl="0" marL="457200" rtl="0" algn="l">
              <a:spcBef>
                <a:spcPts val="600"/>
              </a:spcBef>
              <a:spcAft>
                <a:spcPts val="0"/>
              </a:spcAft>
              <a:buSzPts val="2400"/>
              <a:buChar char="●"/>
            </a:pPr>
            <a:r>
              <a:rPr b="1" lang="en" sz="2400">
                <a:solidFill>
                  <a:srgbClr val="9900FF"/>
                </a:solidFill>
              </a:rPr>
              <a:t>char guess</a:t>
            </a:r>
            <a:r>
              <a:rPr lang="en" sz="2400"/>
              <a:t>: phán đoán của người chơi</a:t>
            </a:r>
            <a:endParaRPr sz="2400"/>
          </a:p>
          <a:p>
            <a:pPr indent="-381000" lvl="0" marL="457200" rtl="0" algn="l">
              <a:spcBef>
                <a:spcPts val="0"/>
              </a:spcBef>
              <a:spcAft>
                <a:spcPts val="0"/>
              </a:spcAft>
              <a:buSzPts val="2400"/>
              <a:buChar char="●"/>
            </a:pPr>
            <a:r>
              <a:rPr b="1" lang="en" sz="2400">
                <a:solidFill>
                  <a:srgbClr val="9900FF"/>
                </a:solidFill>
              </a:rPr>
              <a:t>string secretWord</a:t>
            </a:r>
            <a:r>
              <a:rPr lang="en" sz="2400"/>
              <a:t>: từ tiếng Anh được máy chọn để người chơi đoán</a:t>
            </a:r>
            <a:endParaRPr sz="2400"/>
          </a:p>
          <a:p>
            <a:pPr indent="-381000" lvl="0" marL="457200" rtl="0" algn="l">
              <a:spcBef>
                <a:spcPts val="0"/>
              </a:spcBef>
              <a:spcAft>
                <a:spcPts val="0"/>
              </a:spcAft>
              <a:buSzPts val="2400"/>
              <a:buChar char="●"/>
            </a:pPr>
            <a:r>
              <a:rPr b="1" lang="en" sz="2400">
                <a:solidFill>
                  <a:srgbClr val="9900FF"/>
                </a:solidFill>
              </a:rPr>
              <a:t>string guessedWord</a:t>
            </a:r>
            <a:r>
              <a:rPr lang="en" sz="2400"/>
              <a:t>: các vạch (chữ cái chưa đoán được) và các chữ cái đã đoán được</a:t>
            </a:r>
            <a:endParaRPr sz="2400"/>
          </a:p>
          <a:p>
            <a:pPr indent="-381000" lvl="0" marL="457200" rtl="0" algn="l">
              <a:spcBef>
                <a:spcPts val="0"/>
              </a:spcBef>
              <a:spcAft>
                <a:spcPts val="0"/>
              </a:spcAft>
              <a:buSzPts val="2400"/>
              <a:buChar char="●"/>
            </a:pPr>
            <a:r>
              <a:rPr b="1" lang="en" sz="2400">
                <a:solidFill>
                  <a:srgbClr val="9900FF"/>
                </a:solidFill>
              </a:rPr>
              <a:t>int badGuessCount</a:t>
            </a:r>
            <a:r>
              <a:rPr lang="en" sz="2400"/>
              <a:t>: số lần đoán sai</a:t>
            </a:r>
            <a:endParaRPr sz="2400"/>
          </a:p>
          <a:p>
            <a:pPr indent="0" lvl="0" marL="0" rtl="0" algn="l">
              <a:spcBef>
                <a:spcPts val="600"/>
              </a:spcBef>
              <a:spcAft>
                <a:spcPts val="0"/>
              </a:spcAft>
              <a:buNone/>
            </a:pPr>
            <a:r>
              <a:rPr lang="en" sz="2600"/>
              <a:t>Cần cập nhật </a:t>
            </a:r>
            <a:r>
              <a:rPr b="1" lang="en" sz="2600">
                <a:solidFill>
                  <a:srgbClr val="9900FF"/>
                </a:solidFill>
              </a:rPr>
              <a:t>guessed</a:t>
            </a:r>
            <a:r>
              <a:rPr b="1" lang="en" sz="2600">
                <a:solidFill>
                  <a:srgbClr val="9900FF"/>
                </a:solidFill>
              </a:rPr>
              <a:t>Word, badGuessCount</a:t>
            </a:r>
            <a:r>
              <a:rPr lang="en" sz="2600">
                <a:solidFill>
                  <a:srgbClr val="9900FF"/>
                </a:solidFill>
              </a:rPr>
              <a:t> </a:t>
            </a:r>
            <a:r>
              <a:rPr lang="en" sz="2600">
                <a:solidFill>
                  <a:srgbClr val="000000"/>
                </a:solidFill>
              </a:rPr>
              <a:t>theo luật chơi, kiểm tra thắng / thua</a:t>
            </a:r>
            <a:endParaRPr sz="2600">
              <a:solidFill>
                <a:srgbClr val="000000"/>
              </a:solidFill>
            </a:endParaRPr>
          </a:p>
        </p:txBody>
      </p:sp>
      <p:sp>
        <p:nvSpPr>
          <p:cNvPr id="258" name="Google Shape;258;p2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52" name="Google Shape;52;p1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Trò chơi Hangman</a:t>
            </a:r>
            <a:endParaRPr/>
          </a:p>
          <a:p>
            <a:pPr indent="-419100" lvl="0" marL="457200" rtl="0" algn="l">
              <a:spcBef>
                <a:spcPts val="0"/>
              </a:spcBef>
              <a:spcAft>
                <a:spcPts val="0"/>
              </a:spcAft>
              <a:buSzPts val="3000"/>
              <a:buChar char="●"/>
            </a:pPr>
            <a:r>
              <a:rPr lang="en"/>
              <a:t>Sơ đồ khối, mã giả và tư tưởng chia để trị</a:t>
            </a:r>
            <a:endParaRPr/>
          </a:p>
          <a:p>
            <a:pPr indent="-381000" lvl="1" marL="914400" rtl="0" algn="l">
              <a:spcBef>
                <a:spcPts val="0"/>
              </a:spcBef>
              <a:spcAft>
                <a:spcPts val="0"/>
              </a:spcAft>
              <a:buSzPts val="2400"/>
              <a:buChar char="○"/>
            </a:pPr>
            <a:r>
              <a:rPr lang="en"/>
              <a:t>Hình dung các thành phần của chương trình</a:t>
            </a:r>
            <a:endParaRPr/>
          </a:p>
          <a:p>
            <a:pPr indent="-419100" lvl="0" marL="457200" rtl="0" algn="l">
              <a:spcBef>
                <a:spcPts val="0"/>
              </a:spcBef>
              <a:spcAft>
                <a:spcPts val="0"/>
              </a:spcAft>
              <a:buSzPts val="3000"/>
              <a:buChar char="●"/>
            </a:pPr>
            <a:r>
              <a:rPr lang="en"/>
              <a:t>Kỹ thuật:</a:t>
            </a:r>
            <a:endParaRPr/>
          </a:p>
          <a:p>
            <a:pPr indent="-381000" lvl="1" marL="914400" rtl="0" algn="l">
              <a:spcBef>
                <a:spcPts val="0"/>
              </a:spcBef>
              <a:spcAft>
                <a:spcPts val="0"/>
              </a:spcAft>
              <a:buSzPts val="2400"/>
              <a:buChar char="○"/>
            </a:pPr>
            <a:r>
              <a:rPr lang="en"/>
              <a:t>Thao tác với xâu ký tự trong C++</a:t>
            </a:r>
            <a:endParaRPr/>
          </a:p>
          <a:p>
            <a:pPr indent="-381000" lvl="1" marL="914400" rtl="0" algn="l">
              <a:spcBef>
                <a:spcPts val="0"/>
              </a:spcBef>
              <a:spcAft>
                <a:spcPts val="0"/>
              </a:spcAft>
              <a:buSzPts val="2400"/>
              <a:buChar char="○"/>
            </a:pPr>
            <a:r>
              <a:rPr lang="en"/>
              <a:t>Bắt đầu với hàm đơn giản, dần dần biến đổi và luôn có chương trình chạy được</a:t>
            </a:r>
            <a:endParaRPr/>
          </a:p>
        </p:txBody>
      </p:sp>
      <p:sp>
        <p:nvSpPr>
          <p:cNvPr id="53" name="Google Shape;53;p1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Clr>
                <a:schemeClr val="dk1"/>
              </a:buClr>
              <a:buSzPts val="2600"/>
              <a:buChar char="●"/>
            </a:pPr>
            <a:r>
              <a:rPr lang="en" sz="2600">
                <a:solidFill>
                  <a:schemeClr val="dk1"/>
                </a:solidFill>
              </a:rPr>
              <a:t>Kiểm tra thắng thua - dễ</a:t>
            </a:r>
            <a:endParaRPr sz="2600">
              <a:solidFill>
                <a:schemeClr val="dk1"/>
              </a:solidFill>
            </a:endParaRPr>
          </a:p>
          <a:p>
            <a:pPr indent="-393700" lvl="1" marL="914400" rtl="0" algn="l">
              <a:spcBef>
                <a:spcPts val="0"/>
              </a:spcBef>
              <a:spcAft>
                <a:spcPts val="0"/>
              </a:spcAft>
              <a:buClr>
                <a:schemeClr val="dk1"/>
              </a:buClr>
              <a:buSzPts val="2600"/>
              <a:buChar char="○"/>
            </a:pPr>
            <a:r>
              <a:rPr lang="en" sz="2600">
                <a:solidFill>
                  <a:schemeClr val="dk1"/>
                </a:solidFill>
              </a:rPr>
              <a:t>Thua: </a:t>
            </a:r>
            <a:r>
              <a:rPr lang="en" sz="2600">
                <a:solidFill>
                  <a:schemeClr val="dk1"/>
                </a:solidFill>
                <a:latin typeface="Consolas"/>
                <a:ea typeface="Consolas"/>
                <a:cs typeface="Consolas"/>
                <a:sym typeface="Consolas"/>
              </a:rPr>
              <a:t>badGuessCount == 7</a:t>
            </a:r>
            <a:endParaRPr sz="2600">
              <a:solidFill>
                <a:schemeClr val="dk1"/>
              </a:solidFill>
              <a:latin typeface="Consolas"/>
              <a:ea typeface="Consolas"/>
              <a:cs typeface="Consolas"/>
              <a:sym typeface="Consolas"/>
            </a:endParaRPr>
          </a:p>
          <a:p>
            <a:pPr indent="-393700" lvl="1" marL="914400" rtl="0" algn="l">
              <a:spcBef>
                <a:spcPts val="0"/>
              </a:spcBef>
              <a:spcAft>
                <a:spcPts val="0"/>
              </a:spcAft>
              <a:buClr>
                <a:schemeClr val="dk1"/>
              </a:buClr>
              <a:buSzPts val="2600"/>
              <a:buChar char="○"/>
            </a:pPr>
            <a:r>
              <a:rPr lang="en" sz="2600">
                <a:solidFill>
                  <a:schemeClr val="dk1"/>
                </a:solidFill>
              </a:rPr>
              <a:t>Đã đoán xong: secret</a:t>
            </a:r>
            <a:r>
              <a:rPr lang="en" sz="2600">
                <a:solidFill>
                  <a:schemeClr val="dk1"/>
                </a:solidFill>
                <a:latin typeface="Consolas"/>
                <a:ea typeface="Consolas"/>
                <a:cs typeface="Consolas"/>
                <a:sym typeface="Consolas"/>
              </a:rPr>
              <a:t>Word == guessedWord</a:t>
            </a:r>
            <a:endParaRPr sz="2600">
              <a:solidFill>
                <a:schemeClr val="dk1"/>
              </a:solidFill>
              <a:latin typeface="Consolas"/>
              <a:ea typeface="Consolas"/>
              <a:cs typeface="Consolas"/>
              <a:sym typeface="Consolas"/>
            </a:endParaRPr>
          </a:p>
          <a:p>
            <a:pPr indent="-393700" lvl="1" marL="914400" rtl="0" algn="l">
              <a:spcBef>
                <a:spcPts val="0"/>
              </a:spcBef>
              <a:spcAft>
                <a:spcPts val="0"/>
              </a:spcAft>
              <a:buClr>
                <a:schemeClr val="dk1"/>
              </a:buClr>
              <a:buSzPts val="2600"/>
              <a:buChar char="○"/>
            </a:pPr>
            <a:r>
              <a:rPr lang="en" sz="2600">
                <a:solidFill>
                  <a:schemeClr val="dk1"/>
                </a:solidFill>
              </a:rPr>
              <a:t>Chưa đoán xong: </a:t>
            </a:r>
            <a:r>
              <a:rPr lang="en" sz="2600">
                <a:solidFill>
                  <a:schemeClr val="dk1"/>
                </a:solidFill>
              </a:rPr>
              <a:t>secret</a:t>
            </a:r>
            <a:r>
              <a:rPr lang="en" sz="2600">
                <a:solidFill>
                  <a:schemeClr val="dk1"/>
                </a:solidFill>
                <a:latin typeface="Consolas"/>
                <a:ea typeface="Consolas"/>
                <a:cs typeface="Consolas"/>
                <a:sym typeface="Consolas"/>
              </a:rPr>
              <a:t>Word</a:t>
            </a:r>
            <a:r>
              <a:rPr lang="en" sz="2600">
                <a:solidFill>
                  <a:schemeClr val="dk1"/>
                </a:solidFill>
                <a:latin typeface="Consolas"/>
                <a:ea typeface="Consolas"/>
                <a:cs typeface="Consolas"/>
                <a:sym typeface="Consolas"/>
              </a:rPr>
              <a:t> != guessedWord</a:t>
            </a:r>
            <a:endParaRPr sz="2600">
              <a:solidFill>
                <a:schemeClr val="dk1"/>
              </a:solidFill>
              <a:latin typeface="Consolas"/>
              <a:ea typeface="Consolas"/>
              <a:cs typeface="Consolas"/>
              <a:sym typeface="Consolas"/>
            </a:endParaRPr>
          </a:p>
          <a:p>
            <a:pPr indent="0" lvl="0" marL="457200" rtl="0" algn="l">
              <a:spcBef>
                <a:spcPts val="600"/>
              </a:spcBef>
              <a:spcAft>
                <a:spcPts val="0"/>
              </a:spcAft>
              <a:buNone/>
            </a:pPr>
            <a:r>
              <a:rPr lang="en" sz="2600">
                <a:solidFill>
                  <a:schemeClr val="dk1"/>
                </a:solidFill>
              </a:rPr>
              <a:t>(ở kiểu string, các phép so sánh </a:t>
            </a:r>
            <a:r>
              <a:rPr lang="en" sz="2600">
                <a:solidFill>
                  <a:schemeClr val="dk1"/>
                </a:solidFill>
                <a:latin typeface="Consolas"/>
                <a:ea typeface="Consolas"/>
                <a:cs typeface="Consolas"/>
                <a:sym typeface="Consolas"/>
              </a:rPr>
              <a:t>==</a:t>
            </a:r>
            <a:r>
              <a:rPr lang="en" sz="2600">
                <a:solidFill>
                  <a:schemeClr val="dk1"/>
                </a:solidFill>
              </a:rPr>
              <a:t> và </a:t>
            </a:r>
            <a:r>
              <a:rPr lang="en" sz="2600">
                <a:solidFill>
                  <a:schemeClr val="dk1"/>
                </a:solidFill>
                <a:latin typeface="Consolas"/>
                <a:ea typeface="Consolas"/>
                <a:cs typeface="Consolas"/>
                <a:sym typeface="Consolas"/>
              </a:rPr>
              <a:t>!=</a:t>
            </a:r>
            <a:r>
              <a:rPr lang="en" sz="2600">
                <a:solidFill>
                  <a:schemeClr val="dk1"/>
                </a:solidFill>
              </a:rPr>
              <a:t> kiểm tra nội dung hai chuỗi kí tự nằm trong hai biến string)</a:t>
            </a:r>
            <a:endParaRPr sz="2600">
              <a:solidFill>
                <a:schemeClr val="dk1"/>
              </a:solidFill>
            </a:endParaRPr>
          </a:p>
        </p:txBody>
      </p:sp>
      <p:sp>
        <p:nvSpPr>
          <p:cNvPr id="264" name="Google Shape;264;p2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Xử lý luật chơi (game logic)</a:t>
            </a:r>
            <a:endParaRPr/>
          </a:p>
        </p:txBody>
      </p:sp>
      <p:sp>
        <p:nvSpPr>
          <p:cNvPr id="265" name="Google Shape;265;p28"/>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Xử lý luật chơi (game logic)</a:t>
            </a:r>
            <a:endParaRPr/>
          </a:p>
        </p:txBody>
      </p:sp>
      <p:sp>
        <p:nvSpPr>
          <p:cNvPr id="271" name="Google Shape;271;p2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sz="2600"/>
              <a:t>Cập nhật </a:t>
            </a:r>
            <a:r>
              <a:rPr b="1" lang="en" sz="2600">
                <a:solidFill>
                  <a:srgbClr val="9900FF"/>
                </a:solidFill>
              </a:rPr>
              <a:t>guessedWord, badGuessCount</a:t>
            </a:r>
            <a:r>
              <a:rPr lang="en" sz="2600">
                <a:solidFill>
                  <a:srgbClr val="9900FF"/>
                </a:solidFill>
              </a:rPr>
              <a:t> </a:t>
            </a:r>
            <a:r>
              <a:rPr lang="en" sz="2600">
                <a:solidFill>
                  <a:schemeClr val="dk1"/>
                </a:solidFill>
              </a:rPr>
              <a:t>theo luật chơi. Tiếp tục cách tiếp cận top-down</a:t>
            </a:r>
            <a:endParaRPr sz="2600">
              <a:solidFill>
                <a:schemeClr val="dk1"/>
              </a:solidFill>
            </a:endParaRPr>
          </a:p>
          <a:p>
            <a:pPr indent="457200" lvl="0" marL="457200" rtl="0" algn="l">
              <a:spcBef>
                <a:spcPts val="600"/>
              </a:spcBef>
              <a:spcAft>
                <a:spcPts val="0"/>
              </a:spcAft>
              <a:buNone/>
            </a:pPr>
            <a:r>
              <a:rPr lang="en" sz="2400">
                <a:solidFill>
                  <a:schemeClr val="dk1"/>
                </a:solidFill>
                <a:latin typeface="Consolas"/>
                <a:ea typeface="Consolas"/>
                <a:cs typeface="Consolas"/>
                <a:sym typeface="Consolas"/>
              </a:rPr>
              <a:t>if (contains(secretWord, guess)) </a:t>
            </a:r>
            <a:endParaRPr sz="2400">
              <a:solidFill>
                <a:schemeClr val="dk1"/>
              </a:solidFill>
              <a:latin typeface="Consolas"/>
              <a:ea typeface="Consolas"/>
              <a:cs typeface="Consolas"/>
              <a:sym typeface="Consolas"/>
            </a:endParaRPr>
          </a:p>
          <a:p>
            <a:pPr indent="457200" lvl="0" marL="914400" rtl="0" algn="l">
              <a:spcBef>
                <a:spcPts val="600"/>
              </a:spcBef>
              <a:spcAft>
                <a:spcPts val="0"/>
              </a:spcAft>
              <a:buNone/>
            </a:pPr>
            <a:r>
              <a:rPr b="1" lang="en" sz="2400">
                <a:solidFill>
                  <a:schemeClr val="dk1"/>
                </a:solidFill>
                <a:latin typeface="Consolas"/>
                <a:ea typeface="Consolas"/>
                <a:cs typeface="Consolas"/>
                <a:sym typeface="Consolas"/>
              </a:rPr>
              <a:t>Update //sửa guessedWord</a:t>
            </a:r>
            <a:endParaRPr sz="2400">
              <a:solidFill>
                <a:schemeClr val="dk1"/>
              </a:solidFill>
              <a:latin typeface="Consolas"/>
              <a:ea typeface="Consolas"/>
              <a:cs typeface="Consolas"/>
              <a:sym typeface="Consolas"/>
            </a:endParaRPr>
          </a:p>
          <a:p>
            <a:pPr indent="0" lvl="0" marL="457200" rtl="0" algn="l">
              <a:spcBef>
                <a:spcPts val="600"/>
              </a:spcBef>
              <a:spcAft>
                <a:spcPts val="0"/>
              </a:spcAft>
              <a:buNone/>
            </a:pPr>
            <a:r>
              <a:rPr lang="en" sz="2400">
                <a:solidFill>
                  <a:schemeClr val="dk1"/>
                </a:solidFill>
                <a:latin typeface="Consolas"/>
                <a:ea typeface="Consolas"/>
                <a:cs typeface="Consolas"/>
                <a:sym typeface="Consolas"/>
              </a:rPr>
              <a:t>	else badGuessCount++;</a:t>
            </a:r>
            <a:endParaRPr sz="2400">
              <a:solidFill>
                <a:schemeClr val="dk1"/>
              </a:solidFill>
              <a:latin typeface="Consolas"/>
              <a:ea typeface="Consolas"/>
              <a:cs typeface="Consolas"/>
              <a:sym typeface="Consolas"/>
            </a:endParaRPr>
          </a:p>
          <a:p>
            <a:pPr indent="-393700" lvl="0" marL="457200" rtl="0" algn="l">
              <a:spcBef>
                <a:spcPts val="600"/>
              </a:spcBef>
              <a:spcAft>
                <a:spcPts val="0"/>
              </a:spcAft>
              <a:buClr>
                <a:schemeClr val="dk1"/>
              </a:buClr>
              <a:buSzPts val="2600"/>
              <a:buChar char="●"/>
            </a:pPr>
            <a:r>
              <a:rPr lang="en" sz="2600">
                <a:solidFill>
                  <a:schemeClr val="dk1"/>
                </a:solidFill>
              </a:rPr>
              <a:t>Hàm update sửa guessedWord để hiện các kí tự đã đoán được</a:t>
            </a:r>
            <a:endParaRPr sz="2600">
              <a:solidFill>
                <a:schemeClr val="dk1"/>
              </a:solidFill>
            </a:endParaRPr>
          </a:p>
          <a:p>
            <a:pPr indent="457200" lvl="0" marL="457200" rtl="0" algn="l">
              <a:spcBef>
                <a:spcPts val="600"/>
              </a:spcBef>
              <a:spcAft>
                <a:spcPts val="0"/>
              </a:spcAft>
              <a:buNone/>
            </a:pPr>
            <a:r>
              <a:rPr lang="en" sz="2200">
                <a:solidFill>
                  <a:schemeClr val="dk1"/>
                </a:solidFill>
              </a:rPr>
              <a:t>‘----’ (‘book’) thành ‘-oo-’ nếu vừa đoán ‘o’ </a:t>
            </a:r>
            <a:endParaRPr sz="2200">
              <a:solidFill>
                <a:schemeClr val="dk1"/>
              </a:solidFill>
            </a:endParaRPr>
          </a:p>
          <a:p>
            <a:pPr indent="457200" lvl="0" marL="457200" rtl="0" algn="l">
              <a:spcBef>
                <a:spcPts val="600"/>
              </a:spcBef>
              <a:spcAft>
                <a:spcPts val="0"/>
              </a:spcAft>
              <a:buNone/>
            </a:pPr>
            <a:r>
              <a:rPr lang="en" sz="2200">
                <a:solidFill>
                  <a:schemeClr val="dk1"/>
                </a:solidFill>
              </a:rPr>
              <a:t>‘-oo-’ (‘book’) thành ‘-ook’ nếu vừa đoán ‘k’</a:t>
            </a:r>
            <a:endParaRPr sz="2200">
              <a:solidFill>
                <a:schemeClr val="dk1"/>
              </a:solidFill>
            </a:endParaRPr>
          </a:p>
        </p:txBody>
      </p:sp>
      <p:sp>
        <p:nvSpPr>
          <p:cNvPr id="272" name="Google Shape;272;p2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update(guessedWord, secretWord, guess)</a:t>
            </a:r>
            <a:endParaRPr sz="3000"/>
          </a:p>
        </p:txBody>
      </p:sp>
      <p:sp>
        <p:nvSpPr>
          <p:cNvPr id="278" name="Google Shape;278;p3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u="sng"/>
              <a:t>Đầu vào (tham số):</a:t>
            </a:r>
            <a:endParaRPr sz="2400" u="sng"/>
          </a:p>
          <a:p>
            <a:pPr indent="-355600" lvl="0" marL="457200" rtl="0" algn="l">
              <a:spcBef>
                <a:spcPts val="600"/>
              </a:spcBef>
              <a:spcAft>
                <a:spcPts val="0"/>
              </a:spcAft>
              <a:buSzPts val="2000"/>
              <a:buChar char="●"/>
            </a:pPr>
            <a:r>
              <a:rPr b="1" lang="en" sz="2000">
                <a:solidFill>
                  <a:srgbClr val="9900FF"/>
                </a:solidFill>
              </a:rPr>
              <a:t>char guess</a:t>
            </a:r>
            <a:r>
              <a:rPr lang="en" sz="2000"/>
              <a:t>: phán đoán của người chơi</a:t>
            </a:r>
            <a:endParaRPr sz="2000"/>
          </a:p>
          <a:p>
            <a:pPr indent="-355600" lvl="0" marL="457200" rtl="0" algn="l">
              <a:spcBef>
                <a:spcPts val="0"/>
              </a:spcBef>
              <a:spcAft>
                <a:spcPts val="0"/>
              </a:spcAft>
              <a:buSzPts val="2000"/>
              <a:buChar char="●"/>
            </a:pPr>
            <a:r>
              <a:rPr b="1" lang="en" sz="2000">
                <a:solidFill>
                  <a:srgbClr val="9900FF"/>
                </a:solidFill>
              </a:rPr>
              <a:t>string guessedWord</a:t>
            </a:r>
            <a:r>
              <a:rPr lang="en" sz="2000"/>
              <a:t>: các vạch (chữ cái chưa đoán được) và các chữ cái đã đoán được</a:t>
            </a:r>
            <a:endParaRPr b="1" sz="2000">
              <a:solidFill>
                <a:srgbClr val="9900FF"/>
              </a:solidFill>
            </a:endParaRPr>
          </a:p>
          <a:p>
            <a:pPr indent="-355600" lvl="0" marL="457200" rtl="0" algn="l">
              <a:spcBef>
                <a:spcPts val="0"/>
              </a:spcBef>
              <a:spcAft>
                <a:spcPts val="0"/>
              </a:spcAft>
              <a:buSzPts val="2000"/>
              <a:buChar char="●"/>
            </a:pPr>
            <a:r>
              <a:rPr b="1" lang="en" sz="2000">
                <a:solidFill>
                  <a:srgbClr val="9900FF"/>
                </a:solidFill>
              </a:rPr>
              <a:t>string secretWord</a:t>
            </a:r>
            <a:r>
              <a:rPr lang="en" sz="2000"/>
              <a:t>: từ máy chọn để người chơi đoán</a:t>
            </a:r>
            <a:endParaRPr sz="2000"/>
          </a:p>
          <a:p>
            <a:pPr indent="0" lvl="0" marL="0" rtl="0" algn="l">
              <a:spcBef>
                <a:spcPts val="600"/>
              </a:spcBef>
              <a:spcAft>
                <a:spcPts val="0"/>
              </a:spcAft>
              <a:buNone/>
            </a:pPr>
            <a:r>
              <a:rPr lang="en" sz="2400" u="sng"/>
              <a:t>Đầu ra:</a:t>
            </a:r>
            <a:r>
              <a:rPr lang="en" sz="2400"/>
              <a:t> Xâu </a:t>
            </a:r>
            <a:r>
              <a:rPr b="1" lang="en" sz="2400">
                <a:solidFill>
                  <a:srgbClr val="9900FF"/>
                </a:solidFill>
              </a:rPr>
              <a:t>guessed</a:t>
            </a:r>
            <a:r>
              <a:rPr b="1" lang="en" sz="2400">
                <a:solidFill>
                  <a:srgbClr val="9900FF"/>
                </a:solidFill>
              </a:rPr>
              <a:t>Word </a:t>
            </a:r>
            <a:r>
              <a:rPr lang="en" sz="2400"/>
              <a:t>mới, hiển thị các vị trí </a:t>
            </a:r>
            <a:r>
              <a:rPr b="1" lang="en" sz="2400">
                <a:solidFill>
                  <a:srgbClr val="9900FF"/>
                </a:solidFill>
              </a:rPr>
              <a:t>guess</a:t>
            </a:r>
            <a:r>
              <a:rPr b="1" lang="en" sz="2400"/>
              <a:t> </a:t>
            </a:r>
            <a:r>
              <a:rPr lang="en" sz="2400"/>
              <a:t>xuất hiện trong </a:t>
            </a:r>
            <a:r>
              <a:rPr b="1" lang="en" sz="2400">
                <a:solidFill>
                  <a:srgbClr val="9900FF"/>
                </a:solidFill>
              </a:rPr>
              <a:t>secretW</a:t>
            </a:r>
            <a:r>
              <a:rPr b="1" lang="en" sz="2400">
                <a:solidFill>
                  <a:srgbClr val="9900FF"/>
                </a:solidFill>
              </a:rPr>
              <a:t>ord</a:t>
            </a:r>
            <a:endParaRPr b="1" sz="2400">
              <a:solidFill>
                <a:srgbClr val="9900FF"/>
              </a:solidFill>
            </a:endParaRPr>
          </a:p>
          <a:p>
            <a:pPr indent="0" lvl="0" marL="457200" rtl="0" algn="l">
              <a:lnSpc>
                <a:spcPct val="110795"/>
              </a:lnSpc>
              <a:spcBef>
                <a:spcPts val="0"/>
              </a:spcBef>
              <a:spcAft>
                <a:spcPts val="0"/>
              </a:spcAft>
              <a:buNone/>
            </a:pPr>
            <a:r>
              <a:rPr lang="en" sz="2000">
                <a:solidFill>
                  <a:srgbClr val="333333"/>
                </a:solidFill>
                <a:latin typeface="Consolas"/>
                <a:ea typeface="Consolas"/>
                <a:cs typeface="Consolas"/>
                <a:sym typeface="Consolas"/>
              </a:rPr>
              <a:t>update(</a:t>
            </a:r>
            <a:r>
              <a:rPr lang="en" sz="2000">
                <a:solidFill>
                  <a:srgbClr val="333333"/>
                </a:solidFill>
                <a:highlight>
                  <a:srgbClr val="FFF0F0"/>
                </a:highlight>
                <a:latin typeface="Consolas"/>
                <a:ea typeface="Consolas"/>
                <a:cs typeface="Consolas"/>
                <a:sym typeface="Consolas"/>
              </a:rPr>
              <a:t>"-------"</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"HANGMAN", </a:t>
            </a:r>
            <a:r>
              <a:rPr lang="en" sz="2000">
                <a:solidFill>
                  <a:srgbClr val="0044DD"/>
                </a:solidFill>
                <a:latin typeface="Consolas"/>
                <a:ea typeface="Consolas"/>
                <a:cs typeface="Consolas"/>
                <a:sym typeface="Consolas"/>
              </a:rPr>
              <a:t>'A'</a:t>
            </a:r>
            <a:r>
              <a:rPr lang="en" sz="2000">
                <a:solidFill>
                  <a:srgbClr val="333333"/>
                </a:solidFill>
                <a:latin typeface="Consolas"/>
                <a:ea typeface="Consolas"/>
                <a:cs typeface="Consolas"/>
                <a:sym typeface="Consolas"/>
              </a:rPr>
              <a:t>) </a:t>
            </a:r>
            <a:r>
              <a:rPr lang="en" sz="2000">
                <a:solidFill>
                  <a:srgbClr val="333333"/>
                </a:solidFill>
              </a:rPr>
              <a:t>trả về</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"-A---A-"</a:t>
            </a:r>
            <a:endParaRPr sz="20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None/>
            </a:pPr>
            <a:r>
              <a:rPr lang="en" sz="2000">
                <a:solidFill>
                  <a:srgbClr val="333333"/>
                </a:solidFill>
                <a:latin typeface="Consolas"/>
                <a:ea typeface="Consolas"/>
                <a:cs typeface="Consolas"/>
                <a:sym typeface="Consolas"/>
              </a:rPr>
              <a:t>update(</a:t>
            </a:r>
            <a:r>
              <a:rPr lang="en" sz="2000">
                <a:solidFill>
                  <a:srgbClr val="333333"/>
                </a:solidFill>
                <a:highlight>
                  <a:srgbClr val="FFF0F0"/>
                </a:highlight>
                <a:latin typeface="Consolas"/>
                <a:ea typeface="Consolas"/>
                <a:cs typeface="Consolas"/>
                <a:sym typeface="Consolas"/>
              </a:rPr>
              <a:t>"-A---A-"</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"HANGMAN", </a:t>
            </a:r>
            <a:r>
              <a:rPr lang="en" sz="2000">
                <a:solidFill>
                  <a:srgbClr val="0044DD"/>
                </a:solidFill>
                <a:latin typeface="Consolas"/>
                <a:ea typeface="Consolas"/>
                <a:cs typeface="Consolas"/>
                <a:sym typeface="Consolas"/>
              </a:rPr>
              <a:t>'P'</a:t>
            </a:r>
            <a:r>
              <a:rPr lang="en" sz="2000">
                <a:solidFill>
                  <a:srgbClr val="333333"/>
                </a:solidFill>
                <a:latin typeface="Consolas"/>
                <a:ea typeface="Consolas"/>
                <a:cs typeface="Consolas"/>
                <a:sym typeface="Consolas"/>
              </a:rPr>
              <a:t>) </a:t>
            </a:r>
            <a:r>
              <a:rPr lang="en" sz="2000">
                <a:solidFill>
                  <a:srgbClr val="333333"/>
                </a:solidFill>
              </a:rPr>
              <a:t>trả về</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"-A---A-"</a:t>
            </a:r>
            <a:endParaRPr sz="20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update(</a:t>
            </a:r>
            <a:r>
              <a:rPr lang="en" sz="2000">
                <a:solidFill>
                  <a:srgbClr val="333333"/>
                </a:solidFill>
                <a:highlight>
                  <a:srgbClr val="FFF0F0"/>
                </a:highlight>
                <a:latin typeface="Consolas"/>
                <a:ea typeface="Consolas"/>
                <a:cs typeface="Consolas"/>
                <a:sym typeface="Consolas"/>
              </a:rPr>
              <a:t>"-A---A-"</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"HANGMAN", </a:t>
            </a:r>
            <a:r>
              <a:rPr lang="en" sz="2000">
                <a:solidFill>
                  <a:srgbClr val="0044DD"/>
                </a:solidFill>
                <a:latin typeface="Consolas"/>
                <a:ea typeface="Consolas"/>
                <a:cs typeface="Consolas"/>
                <a:sym typeface="Consolas"/>
              </a:rPr>
              <a:t>'H'</a:t>
            </a:r>
            <a:r>
              <a:rPr lang="en" sz="2000">
                <a:solidFill>
                  <a:srgbClr val="333333"/>
                </a:solidFill>
                <a:latin typeface="Consolas"/>
                <a:ea typeface="Consolas"/>
                <a:cs typeface="Consolas"/>
                <a:sym typeface="Consolas"/>
              </a:rPr>
              <a:t>) </a:t>
            </a:r>
            <a:r>
              <a:rPr lang="en" sz="2000">
                <a:solidFill>
                  <a:srgbClr val="333333"/>
                </a:solidFill>
              </a:rPr>
              <a:t>trả về</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"HA---A-"</a:t>
            </a:r>
            <a:endParaRPr sz="2000">
              <a:solidFill>
                <a:srgbClr val="333333"/>
              </a:solidFill>
              <a:highlight>
                <a:srgbClr val="FFF0F0"/>
              </a:highlight>
              <a:latin typeface="Consolas"/>
              <a:ea typeface="Consolas"/>
              <a:cs typeface="Consolas"/>
              <a:sym typeface="Consolas"/>
            </a:endParaRPr>
          </a:p>
          <a:p>
            <a:pPr indent="0" lvl="0" marL="0" rtl="0" algn="l">
              <a:spcBef>
                <a:spcPts val="600"/>
              </a:spcBef>
              <a:spcAft>
                <a:spcPts val="0"/>
              </a:spcAft>
              <a:buNone/>
            </a:pPr>
            <a:r>
              <a:t/>
            </a:r>
            <a:endParaRPr/>
          </a:p>
        </p:txBody>
      </p:sp>
      <p:sp>
        <p:nvSpPr>
          <p:cNvPr id="279" name="Google Shape;279;p3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0" y="2071975"/>
            <a:ext cx="9144000" cy="3174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string update(string guessedWord, string secretWord, char guess)</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for (int i = </a:t>
            </a:r>
            <a:r>
              <a:rPr lang="en" sz="2000">
                <a:solidFill>
                  <a:srgbClr val="333333"/>
                </a:solidFill>
                <a:latin typeface="Consolas"/>
                <a:ea typeface="Consolas"/>
                <a:cs typeface="Consolas"/>
                <a:sym typeface="Consolas"/>
              </a:rPr>
              <a:t>secretW</a:t>
            </a:r>
            <a:r>
              <a:rPr lang="en" sz="2000">
                <a:solidFill>
                  <a:srgbClr val="333333"/>
                </a:solidFill>
                <a:latin typeface="Consolas"/>
                <a:ea typeface="Consolas"/>
                <a:cs typeface="Consolas"/>
                <a:sym typeface="Consolas"/>
              </a:rPr>
              <a:t>ord.length() - 1; i &gt;= 0; i--)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if (</a:t>
            </a:r>
            <a:r>
              <a:rPr lang="en" sz="2000">
                <a:solidFill>
                  <a:srgbClr val="333333"/>
                </a:solidFill>
                <a:latin typeface="Consolas"/>
                <a:ea typeface="Consolas"/>
                <a:cs typeface="Consolas"/>
                <a:sym typeface="Consolas"/>
              </a:rPr>
              <a:t>secretWord</a:t>
            </a:r>
            <a:r>
              <a:rPr lang="en" sz="2000">
                <a:solidFill>
                  <a:srgbClr val="333333"/>
                </a:solidFill>
                <a:latin typeface="Consolas"/>
                <a:ea typeface="Consolas"/>
                <a:cs typeface="Consolas"/>
                <a:sym typeface="Consolas"/>
              </a:rPr>
              <a:t>[i] == guess)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guessedWord[i] = guess;</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return guessedWord;</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285" name="Google Shape;285;p3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update(guessedWord, secretWord, guess)</a:t>
            </a:r>
            <a:endParaRPr sz="3000"/>
          </a:p>
        </p:txBody>
      </p:sp>
      <p:sp>
        <p:nvSpPr>
          <p:cNvPr id="286" name="Google Shape;286;p31"/>
          <p:cNvSpPr txBox="1"/>
          <p:nvPr>
            <p:ph idx="1" type="body"/>
          </p:nvPr>
        </p:nvSpPr>
        <p:spPr>
          <a:xfrm>
            <a:off x="105300" y="928975"/>
            <a:ext cx="9038700" cy="170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Duyệt lần lượt các ký tự của </a:t>
            </a:r>
            <a:r>
              <a:rPr b="1" lang="en" sz="2200">
                <a:solidFill>
                  <a:srgbClr val="9900FF"/>
                </a:solidFill>
              </a:rPr>
              <a:t>secretW</a:t>
            </a:r>
            <a:r>
              <a:rPr b="1" lang="en" sz="2200">
                <a:solidFill>
                  <a:srgbClr val="9900FF"/>
                </a:solidFill>
              </a:rPr>
              <a:t>ord</a:t>
            </a:r>
            <a:r>
              <a:rPr lang="en" sz="2200"/>
              <a:t>: </a:t>
            </a:r>
            <a:r>
              <a:rPr lang="en" sz="2200"/>
              <a:t>Nếu ký tự đó bằng </a:t>
            </a:r>
            <a:r>
              <a:rPr b="1" lang="en" sz="2200">
                <a:solidFill>
                  <a:srgbClr val="9900FF"/>
                </a:solidFill>
              </a:rPr>
              <a:t>guess</a:t>
            </a:r>
            <a:r>
              <a:rPr b="1" lang="en" sz="2200">
                <a:solidFill>
                  <a:srgbClr val="9900FF"/>
                </a:solidFill>
              </a:rPr>
              <a:t> </a:t>
            </a:r>
            <a:br>
              <a:rPr b="1" lang="en" sz="2200">
                <a:solidFill>
                  <a:srgbClr val="9900FF"/>
                </a:solidFill>
              </a:rPr>
            </a:br>
            <a:r>
              <a:rPr lang="en" sz="2200"/>
              <a:t>thì thay thế vào vị trí tương ứng (cùng chỉ số) trong </a:t>
            </a:r>
            <a:r>
              <a:rPr b="1" lang="en" sz="2200">
                <a:solidFill>
                  <a:srgbClr val="9900FF"/>
                </a:solidFill>
              </a:rPr>
              <a:t>guessedWord</a:t>
            </a:r>
            <a:endParaRPr sz="2200">
              <a:solidFill>
                <a:srgbClr val="000000"/>
              </a:solidFill>
            </a:endParaRPr>
          </a:p>
        </p:txBody>
      </p:sp>
      <p:sp>
        <p:nvSpPr>
          <p:cNvPr id="287" name="Google Shape;287;p3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update(guessedWord, word, guess)</a:t>
            </a:r>
            <a:endParaRPr sz="3700"/>
          </a:p>
        </p:txBody>
      </p:sp>
      <p:sp>
        <p:nvSpPr>
          <p:cNvPr id="293" name="Google Shape;293;p32"/>
          <p:cNvSpPr txBox="1"/>
          <p:nvPr>
            <p:ph idx="1" type="body"/>
          </p:nvPr>
        </p:nvSpPr>
        <p:spPr>
          <a:xfrm>
            <a:off x="401825" y="928975"/>
            <a:ext cx="8465400" cy="170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Chú ý hàm length() lấy độ dài của string, </a:t>
            </a:r>
            <a:br>
              <a:rPr lang="en" sz="2400"/>
            </a:br>
            <a:r>
              <a:rPr lang="en" sz="2400"/>
              <a:t>cách đọc và ghi giá trị của một ký tự trong string</a:t>
            </a:r>
            <a:endParaRPr sz="2400">
              <a:solidFill>
                <a:srgbClr val="000000"/>
              </a:solidFill>
            </a:endParaRPr>
          </a:p>
        </p:txBody>
      </p:sp>
      <p:sp>
        <p:nvSpPr>
          <p:cNvPr id="294" name="Google Shape;294;p32"/>
          <p:cNvSpPr txBox="1"/>
          <p:nvPr/>
        </p:nvSpPr>
        <p:spPr>
          <a:xfrm>
            <a:off x="0" y="1872700"/>
            <a:ext cx="9144000" cy="3174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string update(string guessedWord, string secretWord, char guess)</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for (int i = </a:t>
            </a:r>
            <a:r>
              <a:rPr b="1" lang="en" sz="2000">
                <a:solidFill>
                  <a:srgbClr val="333333"/>
                </a:solidFill>
                <a:latin typeface="Consolas"/>
                <a:ea typeface="Consolas"/>
                <a:cs typeface="Consolas"/>
                <a:sym typeface="Consolas"/>
              </a:rPr>
              <a:t>secretWord.length() - 1</a:t>
            </a:r>
            <a:r>
              <a:rPr lang="en" sz="2000">
                <a:solidFill>
                  <a:srgbClr val="333333"/>
                </a:solidFill>
                <a:latin typeface="Consolas"/>
                <a:ea typeface="Consolas"/>
                <a:cs typeface="Consolas"/>
                <a:sym typeface="Consolas"/>
              </a:rPr>
              <a:t>; i &gt;= 0; i--)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if (</a:t>
            </a:r>
            <a:r>
              <a:rPr b="1" lang="en" sz="2000">
                <a:solidFill>
                  <a:srgbClr val="333333"/>
                </a:solidFill>
                <a:latin typeface="Consolas"/>
                <a:ea typeface="Consolas"/>
                <a:cs typeface="Consolas"/>
                <a:sym typeface="Consolas"/>
              </a:rPr>
              <a:t>secretWord[i] == guess</a:t>
            </a:r>
            <a:r>
              <a:rPr lang="en" sz="2000">
                <a:solidFill>
                  <a:srgbClr val="333333"/>
                </a:solidFill>
                <a:latin typeface="Consolas"/>
                <a:ea typeface="Consolas"/>
                <a:cs typeface="Consolas"/>
                <a:sym typeface="Consolas"/>
              </a:rPr>
              <a:t>)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r>
              <a:rPr b="1" lang="en" sz="2000">
                <a:solidFill>
                  <a:srgbClr val="333333"/>
                </a:solidFill>
                <a:latin typeface="Consolas"/>
                <a:ea typeface="Consolas"/>
                <a:cs typeface="Consolas"/>
                <a:sym typeface="Consolas"/>
              </a:rPr>
              <a:t>guessedWord[i] = guess</a:t>
            </a: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return guessedWord;</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295" name="Google Shape;295;p3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Hàm </a:t>
            </a:r>
            <a:r>
              <a:rPr lang="en"/>
              <a:t>contains(word, ch)</a:t>
            </a:r>
            <a:endParaRPr/>
          </a:p>
        </p:txBody>
      </p:sp>
      <p:sp>
        <p:nvSpPr>
          <p:cNvPr id="301" name="Google Shape;301;p3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u="sng"/>
              <a:t>Đầu vào (tham số):</a:t>
            </a:r>
            <a:endParaRPr sz="2400" u="sng"/>
          </a:p>
          <a:p>
            <a:pPr indent="-355600" lvl="0" marL="457200" rtl="0" algn="l">
              <a:spcBef>
                <a:spcPts val="600"/>
              </a:spcBef>
              <a:spcAft>
                <a:spcPts val="0"/>
              </a:spcAft>
              <a:buSzPts val="2000"/>
              <a:buChar char="●"/>
            </a:pPr>
            <a:r>
              <a:rPr b="1" lang="en" sz="2000">
                <a:solidFill>
                  <a:srgbClr val="9900FF"/>
                </a:solidFill>
              </a:rPr>
              <a:t>char ch</a:t>
            </a:r>
            <a:r>
              <a:rPr lang="en" sz="2000"/>
              <a:t>: một kí tự</a:t>
            </a:r>
            <a:endParaRPr sz="2000"/>
          </a:p>
          <a:p>
            <a:pPr indent="-355600" lvl="0" marL="457200" rtl="0" algn="l">
              <a:spcBef>
                <a:spcPts val="0"/>
              </a:spcBef>
              <a:spcAft>
                <a:spcPts val="0"/>
              </a:spcAft>
              <a:buSzPts val="2000"/>
              <a:buChar char="●"/>
            </a:pPr>
            <a:r>
              <a:rPr b="1" lang="en" sz="2000">
                <a:solidFill>
                  <a:srgbClr val="9900FF"/>
                </a:solidFill>
              </a:rPr>
              <a:t>string word</a:t>
            </a:r>
            <a:r>
              <a:rPr lang="en" sz="2000"/>
              <a:t>: từ cần kiểm tra xem có chứa kí tự ch hay không</a:t>
            </a:r>
            <a:endParaRPr sz="2000"/>
          </a:p>
          <a:p>
            <a:pPr indent="0" lvl="0" marL="0" rtl="0" algn="l">
              <a:spcBef>
                <a:spcPts val="600"/>
              </a:spcBef>
              <a:spcAft>
                <a:spcPts val="0"/>
              </a:spcAft>
              <a:buNone/>
            </a:pPr>
            <a:r>
              <a:rPr lang="en" sz="2400" u="sng"/>
              <a:t>Đ</a:t>
            </a:r>
            <a:r>
              <a:rPr lang="en" sz="2400" u="sng"/>
              <a:t>ầu ra:</a:t>
            </a:r>
            <a:r>
              <a:rPr lang="en" sz="2400"/>
              <a:t> </a:t>
            </a:r>
            <a:r>
              <a:rPr lang="en" sz="2000"/>
              <a:t>giá trị kiểu </a:t>
            </a:r>
            <a:r>
              <a:rPr b="1" lang="en" sz="2000">
                <a:solidFill>
                  <a:srgbClr val="9900FF"/>
                </a:solidFill>
              </a:rPr>
              <a:t>bool</a:t>
            </a:r>
            <a:r>
              <a:rPr lang="en" sz="2000"/>
              <a:t>:</a:t>
            </a:r>
            <a:r>
              <a:rPr lang="en" sz="2000"/>
              <a:t> </a:t>
            </a:r>
            <a:br>
              <a:rPr lang="en" sz="2000"/>
            </a:br>
            <a:r>
              <a:rPr b="1" lang="en" sz="2000">
                <a:solidFill>
                  <a:srgbClr val="9900FF"/>
                </a:solidFill>
              </a:rPr>
              <a:t>true </a:t>
            </a:r>
            <a:r>
              <a:rPr lang="en" sz="2000"/>
              <a:t>nếu</a:t>
            </a:r>
            <a:r>
              <a:rPr lang="en" sz="2000"/>
              <a:t> </a:t>
            </a:r>
            <a:r>
              <a:rPr b="1" lang="en" sz="2000">
                <a:solidFill>
                  <a:srgbClr val="9900FF"/>
                </a:solidFill>
              </a:rPr>
              <a:t>word</a:t>
            </a:r>
            <a:r>
              <a:rPr lang="en" sz="2000"/>
              <a:t> có chứa kí tự</a:t>
            </a:r>
            <a:r>
              <a:rPr lang="en" sz="2000"/>
              <a:t> </a:t>
            </a:r>
            <a:r>
              <a:rPr b="1" lang="en" sz="2000">
                <a:solidFill>
                  <a:srgbClr val="9900FF"/>
                </a:solidFill>
              </a:rPr>
              <a:t>ch</a:t>
            </a:r>
            <a:r>
              <a:rPr lang="en" sz="2000">
                <a:solidFill>
                  <a:srgbClr val="000000"/>
                </a:solidFill>
              </a:rPr>
              <a:t>, là </a:t>
            </a:r>
            <a:r>
              <a:rPr b="1" lang="en" sz="2000">
                <a:solidFill>
                  <a:srgbClr val="9900FF"/>
                </a:solidFill>
              </a:rPr>
              <a:t>false </a:t>
            </a:r>
            <a:r>
              <a:rPr lang="en" sz="2000">
                <a:solidFill>
                  <a:srgbClr val="000000"/>
                </a:solidFill>
              </a:rPr>
              <a:t>nếu</a:t>
            </a:r>
            <a:r>
              <a:rPr lang="en" sz="2000"/>
              <a:t> </a:t>
            </a:r>
            <a:r>
              <a:rPr b="1" lang="en" sz="2000">
                <a:solidFill>
                  <a:srgbClr val="9900FF"/>
                </a:solidFill>
              </a:rPr>
              <a:t>word</a:t>
            </a:r>
            <a:r>
              <a:rPr lang="en" sz="2000"/>
              <a:t> không chứa </a:t>
            </a:r>
            <a:r>
              <a:rPr b="1" lang="en" sz="2000">
                <a:solidFill>
                  <a:srgbClr val="9900FF"/>
                </a:solidFill>
              </a:rPr>
              <a:t>ch</a:t>
            </a:r>
            <a:endParaRPr sz="2000">
              <a:solidFill>
                <a:srgbClr val="000000"/>
              </a:solidFill>
            </a:endParaRPr>
          </a:p>
          <a:p>
            <a:pPr indent="0" lvl="0" marL="457200" rtl="0" algn="l">
              <a:lnSpc>
                <a:spcPct val="110795"/>
              </a:lnSpc>
              <a:spcBef>
                <a:spcPts val="0"/>
              </a:spcBef>
              <a:spcAft>
                <a:spcPts val="0"/>
              </a:spcAft>
              <a:buNone/>
            </a:pPr>
            <a:r>
              <a:rPr lang="en" sz="2000">
                <a:solidFill>
                  <a:srgbClr val="333333"/>
                </a:solidFill>
                <a:latin typeface="Consolas"/>
                <a:ea typeface="Consolas"/>
                <a:cs typeface="Consolas"/>
                <a:sym typeface="Consolas"/>
              </a:rPr>
              <a:t>contains</a:t>
            </a:r>
            <a:r>
              <a:rPr lang="en" sz="2000">
                <a:solidFill>
                  <a:srgbClr val="333333"/>
                </a:solidFill>
                <a:latin typeface="Consolas"/>
                <a:ea typeface="Consolas"/>
                <a:cs typeface="Consolas"/>
                <a:sym typeface="Consolas"/>
              </a:rPr>
              <a:t>(</a:t>
            </a:r>
            <a:r>
              <a:rPr lang="en" sz="2000">
                <a:solidFill>
                  <a:srgbClr val="333333"/>
                </a:solidFill>
                <a:highlight>
                  <a:srgbClr val="FFF0F0"/>
                </a:highlight>
                <a:latin typeface="Consolas"/>
                <a:ea typeface="Consolas"/>
                <a:cs typeface="Consolas"/>
                <a:sym typeface="Consolas"/>
              </a:rPr>
              <a:t>"HANGMAN",</a:t>
            </a:r>
            <a:r>
              <a:rPr lang="en" sz="2000">
                <a:solidFill>
                  <a:srgbClr val="0044DD"/>
                </a:solidFill>
                <a:latin typeface="Consolas"/>
                <a:ea typeface="Consolas"/>
                <a:cs typeface="Consolas"/>
                <a:sym typeface="Consolas"/>
              </a:rPr>
              <a:t>'A'</a:t>
            </a:r>
            <a:r>
              <a:rPr lang="en" sz="2000">
                <a:solidFill>
                  <a:srgbClr val="333333"/>
                </a:solidFill>
                <a:latin typeface="Consolas"/>
                <a:ea typeface="Consolas"/>
                <a:cs typeface="Consolas"/>
                <a:sym typeface="Consolas"/>
              </a:rPr>
              <a:t>)</a:t>
            </a:r>
            <a:r>
              <a:rPr lang="en" sz="2000">
                <a:solidFill>
                  <a:srgbClr val="333333"/>
                </a:solidFill>
              </a:rPr>
              <a:t> trả về</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true</a:t>
            </a:r>
            <a:endParaRPr sz="20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None/>
            </a:pPr>
            <a:r>
              <a:rPr lang="en" sz="2000">
                <a:solidFill>
                  <a:srgbClr val="333333"/>
                </a:solidFill>
                <a:latin typeface="Consolas"/>
                <a:ea typeface="Consolas"/>
                <a:cs typeface="Consolas"/>
                <a:sym typeface="Consolas"/>
              </a:rPr>
              <a:t>contains</a:t>
            </a:r>
            <a:r>
              <a:rPr lang="en" sz="2000">
                <a:solidFill>
                  <a:srgbClr val="333333"/>
                </a:solidFill>
                <a:latin typeface="Consolas"/>
                <a:ea typeface="Consolas"/>
                <a:cs typeface="Consolas"/>
                <a:sym typeface="Consolas"/>
              </a:rPr>
              <a:t>(</a:t>
            </a:r>
            <a:r>
              <a:rPr lang="en" sz="2000">
                <a:solidFill>
                  <a:srgbClr val="333333"/>
                </a:solidFill>
                <a:highlight>
                  <a:srgbClr val="FFF0F0"/>
                </a:highlight>
                <a:latin typeface="Consolas"/>
                <a:ea typeface="Consolas"/>
                <a:cs typeface="Consolas"/>
                <a:sym typeface="Consolas"/>
              </a:rPr>
              <a:t>"HANGMAN",</a:t>
            </a:r>
            <a:r>
              <a:rPr lang="en" sz="2000">
                <a:solidFill>
                  <a:srgbClr val="0044DD"/>
                </a:solidFill>
                <a:latin typeface="Consolas"/>
                <a:ea typeface="Consolas"/>
                <a:cs typeface="Consolas"/>
                <a:sym typeface="Consolas"/>
              </a:rPr>
              <a:t>'P'</a:t>
            </a:r>
            <a:r>
              <a:rPr lang="en" sz="2000">
                <a:solidFill>
                  <a:srgbClr val="333333"/>
                </a:solidFill>
                <a:latin typeface="Consolas"/>
                <a:ea typeface="Consolas"/>
                <a:cs typeface="Consolas"/>
                <a:sym typeface="Consolas"/>
              </a:rPr>
              <a:t>) </a:t>
            </a:r>
            <a:r>
              <a:rPr lang="en" sz="2000">
                <a:solidFill>
                  <a:srgbClr val="333333"/>
                </a:solidFill>
              </a:rPr>
              <a:t>trả về</a:t>
            </a:r>
            <a:r>
              <a:rPr lang="en" sz="2000">
                <a:solidFill>
                  <a:srgbClr val="333333"/>
                </a:solidFill>
                <a:latin typeface="Consolas"/>
                <a:ea typeface="Consolas"/>
                <a:cs typeface="Consolas"/>
                <a:sym typeface="Consolas"/>
              </a:rPr>
              <a:t> </a:t>
            </a:r>
            <a:r>
              <a:rPr lang="en" sz="2000">
                <a:solidFill>
                  <a:srgbClr val="333333"/>
                </a:solidFill>
                <a:highlight>
                  <a:srgbClr val="FFF0F0"/>
                </a:highlight>
                <a:latin typeface="Consolas"/>
                <a:ea typeface="Consolas"/>
                <a:cs typeface="Consolas"/>
                <a:sym typeface="Consolas"/>
              </a:rPr>
              <a:t>false</a:t>
            </a:r>
            <a:endParaRPr sz="2000">
              <a:solidFill>
                <a:srgbClr val="333333"/>
              </a:solidFill>
              <a:highlight>
                <a:srgbClr val="FFF0F0"/>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2400" u="sng"/>
              <a:t>Gợi ý:</a:t>
            </a:r>
            <a:r>
              <a:rPr lang="en" sz="2400"/>
              <a:t> </a:t>
            </a:r>
            <a:r>
              <a:rPr lang="en" sz="2000"/>
              <a:t>hàm </a:t>
            </a:r>
            <a:r>
              <a:rPr b="1" lang="en" sz="2000">
                <a:latin typeface="Consolas"/>
                <a:ea typeface="Consolas"/>
                <a:cs typeface="Consolas"/>
                <a:sym typeface="Consolas"/>
              </a:rPr>
              <a:t>s.find_first_of(c)</a:t>
            </a:r>
            <a:r>
              <a:rPr lang="en" sz="2000"/>
              <a:t> trả về chỉ số của vị trí đầu tiên của c trong string s, trả về hằng số </a:t>
            </a:r>
            <a:r>
              <a:rPr lang="en" sz="2000">
                <a:latin typeface="Consolas"/>
                <a:ea typeface="Consolas"/>
                <a:cs typeface="Consolas"/>
                <a:sym typeface="Consolas"/>
              </a:rPr>
              <a:t>string::npos</a:t>
            </a:r>
            <a:r>
              <a:rPr lang="en" sz="2000"/>
              <a:t> nếu không tìm thấy</a:t>
            </a:r>
            <a:endParaRPr sz="2000"/>
          </a:p>
        </p:txBody>
      </p:sp>
      <p:sp>
        <p:nvSpPr>
          <p:cNvPr id="302" name="Google Shape;302;p3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Hoàn thành phiên bản 0.1</a:t>
            </a:r>
            <a:endParaRPr/>
          </a:p>
        </p:txBody>
      </p:sp>
      <p:sp>
        <p:nvSpPr>
          <p:cNvPr id="308" name="Google Shape;308;p3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Test được luật chơi</a:t>
            </a:r>
            <a:endParaRPr/>
          </a:p>
          <a:p>
            <a:pPr indent="-419100" lvl="0" marL="457200" rtl="0" algn="l">
              <a:spcBef>
                <a:spcPts val="0"/>
              </a:spcBef>
              <a:spcAft>
                <a:spcPts val="0"/>
              </a:spcAft>
              <a:buSzPts val="3000"/>
              <a:buChar char="-"/>
            </a:pPr>
            <a:r>
              <a:rPr lang="en"/>
              <a:t>Do chooseWord cố định nên khi chạy ta biết đang đoán từ nào</a:t>
            </a:r>
            <a:endParaRPr/>
          </a:p>
          <a:p>
            <a:pPr indent="-381000" lvl="1" marL="914400" rtl="0" algn="l">
              <a:spcBef>
                <a:spcPts val="0"/>
              </a:spcBef>
              <a:spcAft>
                <a:spcPts val="0"/>
              </a:spcAft>
              <a:buSzPts val="2400"/>
              <a:buChar char="-"/>
            </a:pPr>
            <a:r>
              <a:rPr lang="en"/>
              <a:t>dễ dàng tạo các trường hợp đoán sai/đúng để test badGuessCount và renderGame</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Nên refactor (cải tiến, làm sạch code) trước khi đi tiếp</a:t>
            </a:r>
            <a:endParaRPr/>
          </a:p>
        </p:txBody>
      </p:sp>
      <p:sp>
        <p:nvSpPr>
          <p:cNvPr id="309" name="Google Shape;309;p3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Dùng hằng để tránh magic number</a:t>
            </a:r>
            <a:endParaRPr sz="3800"/>
          </a:p>
        </p:txBody>
      </p:sp>
      <p:sp>
        <p:nvSpPr>
          <p:cNvPr id="315" name="Google Shape;315;p3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16" name="Google Shape;316;p35"/>
          <p:cNvSpPr txBox="1"/>
          <p:nvPr>
            <p:ph idx="1" type="body"/>
          </p:nvPr>
        </p:nvSpPr>
        <p:spPr>
          <a:xfrm>
            <a:off x="51600" y="928975"/>
            <a:ext cx="8635200" cy="1977600"/>
          </a:xfrm>
          <a:prstGeom prst="rect">
            <a:avLst/>
          </a:prstGeom>
          <a:solidFill>
            <a:schemeClr val="lt1"/>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do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while (</a:t>
            </a:r>
            <a:r>
              <a:rPr b="1" lang="en" sz="1800">
                <a:solidFill>
                  <a:srgbClr val="38761D"/>
                </a:solidFill>
                <a:latin typeface="Consolas"/>
                <a:ea typeface="Consolas"/>
                <a:cs typeface="Consolas"/>
                <a:sym typeface="Consolas"/>
              </a:rPr>
              <a:t>badGuessCount &lt; </a:t>
            </a:r>
            <a:r>
              <a:rPr b="1" lang="en" sz="1800">
                <a:solidFill>
                  <a:srgbClr val="FF0000"/>
                </a:solidFill>
                <a:latin typeface="Consolas"/>
                <a:ea typeface="Consolas"/>
                <a:cs typeface="Consolas"/>
                <a:sym typeface="Consolas"/>
              </a:rPr>
              <a:t>7</a:t>
            </a:r>
            <a:r>
              <a:rPr b="1" lang="en" sz="1800">
                <a:solidFill>
                  <a:srgbClr val="38761D"/>
                </a:solidFill>
                <a:latin typeface="Consolas"/>
                <a:ea typeface="Consolas"/>
                <a:cs typeface="Consolas"/>
                <a:sym typeface="Consolas"/>
              </a:rPr>
              <a:t> </a:t>
            </a:r>
            <a:r>
              <a:rPr lang="en" sz="1800">
                <a:solidFill>
                  <a:srgbClr val="38761D"/>
                </a:solidFill>
                <a:latin typeface="Consolas"/>
                <a:ea typeface="Consolas"/>
                <a:cs typeface="Consolas"/>
                <a:sym typeface="Consolas"/>
              </a:rPr>
              <a:t>&amp;&amp; secretWord != guessedWord</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if </a:t>
            </a:r>
            <a:r>
              <a:rPr b="1" lang="en" sz="1800">
                <a:solidFill>
                  <a:srgbClr val="333333"/>
                </a:solidFill>
                <a:latin typeface="Consolas"/>
                <a:ea typeface="Consolas"/>
                <a:cs typeface="Consolas"/>
                <a:sym typeface="Consolas"/>
              </a:rPr>
              <a:t>(badGuessCount &lt; </a:t>
            </a:r>
            <a:r>
              <a:rPr b="1" lang="en" sz="1800">
                <a:solidFill>
                  <a:srgbClr val="FF0000"/>
                </a:solidFill>
                <a:latin typeface="Consolas"/>
                <a:ea typeface="Consolas"/>
                <a:cs typeface="Consolas"/>
                <a:sym typeface="Consolas"/>
              </a:rPr>
              <a:t>7</a:t>
            </a:r>
            <a:r>
              <a:rPr b="1" lang="en" sz="1800">
                <a:solidFill>
                  <a:srgbClr val="333333"/>
                </a:solidFill>
                <a:latin typeface="Consolas"/>
                <a:ea typeface="Consolas"/>
                <a:cs typeface="Consolas"/>
                <a:sym typeface="Consolas"/>
              </a:rPr>
              <a:t>)</a:t>
            </a:r>
            <a:r>
              <a:rPr lang="en" sz="1800">
                <a:solidFill>
                  <a:srgbClr val="333333"/>
                </a:solidFill>
                <a:latin typeface="Consolas"/>
                <a:ea typeface="Consolas"/>
                <a:cs typeface="Consolas"/>
                <a:sym typeface="Consolas"/>
              </a:rPr>
              <a:t> cout &lt;&lt; "Congratulations! You win!";</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a:t>
            </a:r>
            <a:endParaRPr b="1" sz="1800">
              <a:solidFill>
                <a:srgbClr val="333333"/>
              </a:solidFill>
              <a:latin typeface="Consolas"/>
              <a:ea typeface="Consolas"/>
              <a:cs typeface="Consolas"/>
              <a:sym typeface="Consolas"/>
            </a:endParaRPr>
          </a:p>
        </p:txBody>
      </p:sp>
      <p:sp>
        <p:nvSpPr>
          <p:cNvPr id="317" name="Google Shape;317;p35"/>
          <p:cNvSpPr/>
          <p:nvPr/>
        </p:nvSpPr>
        <p:spPr>
          <a:xfrm>
            <a:off x="5866800" y="1352850"/>
            <a:ext cx="2357400" cy="723000"/>
          </a:xfrm>
          <a:prstGeom prst="wedgeRoundRectCallout">
            <a:avLst>
              <a:gd fmla="val -148297" name="adj1"/>
              <a:gd fmla="val 40778"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Magic number: </a:t>
            </a:r>
            <a:endParaRPr sz="1800"/>
          </a:p>
          <a:p>
            <a:pPr indent="0" lvl="0" marL="0" rtl="0" algn="l">
              <a:spcBef>
                <a:spcPts val="0"/>
              </a:spcBef>
              <a:spcAft>
                <a:spcPts val="0"/>
              </a:spcAft>
              <a:buNone/>
            </a:pPr>
            <a:r>
              <a:rPr lang="en" sz="1800"/>
              <a:t>7 là gì vậy?</a:t>
            </a:r>
            <a:endParaRPr sz="1800"/>
          </a:p>
        </p:txBody>
      </p:sp>
      <p:sp>
        <p:nvSpPr>
          <p:cNvPr id="318" name="Google Shape;318;p35"/>
          <p:cNvSpPr txBox="1"/>
          <p:nvPr>
            <p:ph idx="1" type="body"/>
          </p:nvPr>
        </p:nvSpPr>
        <p:spPr>
          <a:xfrm>
            <a:off x="51600" y="3291175"/>
            <a:ext cx="9296100" cy="1977600"/>
          </a:xfrm>
          <a:prstGeom prst="rect">
            <a:avLst/>
          </a:prstGeom>
          <a:solidFill>
            <a:schemeClr val="lt1"/>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const int MAX_BAD_GUESSES = 7;</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while (</a:t>
            </a:r>
            <a:r>
              <a:rPr b="1" lang="en" sz="1800">
                <a:solidFill>
                  <a:srgbClr val="38761D"/>
                </a:solidFill>
                <a:latin typeface="Consolas"/>
                <a:ea typeface="Consolas"/>
                <a:cs typeface="Consolas"/>
                <a:sym typeface="Consolas"/>
              </a:rPr>
              <a:t>badGuessCount &lt; </a:t>
            </a:r>
            <a:r>
              <a:rPr b="1" lang="en" sz="1800">
                <a:solidFill>
                  <a:schemeClr val="accent6"/>
                </a:solidFill>
                <a:latin typeface="Consolas"/>
                <a:ea typeface="Consolas"/>
                <a:cs typeface="Consolas"/>
                <a:sym typeface="Consolas"/>
              </a:rPr>
              <a:t>MAX_BAD_GUESSES</a:t>
            </a:r>
            <a:r>
              <a:rPr b="1" lang="en" sz="1800">
                <a:solidFill>
                  <a:srgbClr val="38761D"/>
                </a:solidFill>
                <a:latin typeface="Consolas"/>
                <a:ea typeface="Consolas"/>
                <a:cs typeface="Consolas"/>
                <a:sym typeface="Consolas"/>
              </a:rPr>
              <a:t> </a:t>
            </a:r>
            <a:r>
              <a:rPr lang="en" sz="1800">
                <a:solidFill>
                  <a:srgbClr val="38761D"/>
                </a:solidFill>
                <a:latin typeface="Consolas"/>
                <a:ea typeface="Consolas"/>
                <a:cs typeface="Consolas"/>
                <a:sym typeface="Consolas"/>
              </a:rPr>
              <a:t>&amp;&amp; secretWord != guessedWord</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if </a:t>
            </a:r>
            <a:r>
              <a:rPr b="1" lang="en" sz="1800">
                <a:solidFill>
                  <a:srgbClr val="333333"/>
                </a:solidFill>
                <a:latin typeface="Consolas"/>
                <a:ea typeface="Consolas"/>
                <a:cs typeface="Consolas"/>
                <a:sym typeface="Consolas"/>
              </a:rPr>
              <a:t>(badGuessCount &lt; </a:t>
            </a:r>
            <a:r>
              <a:rPr b="1" lang="en" sz="1800">
                <a:solidFill>
                  <a:schemeClr val="accent6"/>
                </a:solidFill>
                <a:latin typeface="Consolas"/>
                <a:ea typeface="Consolas"/>
                <a:cs typeface="Consolas"/>
                <a:sym typeface="Consolas"/>
              </a:rPr>
              <a:t>MAX_BAD_GUESSES</a:t>
            </a:r>
            <a:r>
              <a:rPr b="1" lang="en" sz="1800">
                <a:solidFill>
                  <a:srgbClr val="333333"/>
                </a:solidFill>
                <a:latin typeface="Consolas"/>
                <a:ea typeface="Consolas"/>
                <a:cs typeface="Consolas"/>
                <a:sym typeface="Consolas"/>
              </a:rPr>
              <a:t>)</a:t>
            </a:r>
            <a:r>
              <a:rPr lang="en" sz="1800">
                <a:solidFill>
                  <a:srgbClr val="333333"/>
                </a:solidFill>
                <a:latin typeface="Consolas"/>
                <a:ea typeface="Consolas"/>
                <a:cs typeface="Consolas"/>
                <a:sym typeface="Consolas"/>
              </a:rPr>
              <a:t> </a:t>
            </a:r>
            <a:r>
              <a:rPr b="1" lang="en" sz="1800">
                <a:solidFill>
                  <a:srgbClr val="333333"/>
                </a:solidFill>
                <a:latin typeface="Consolas"/>
                <a:ea typeface="Consolas"/>
                <a:cs typeface="Consolas"/>
                <a:sym typeface="Consolas"/>
              </a:rPr>
              <a:t>...</a:t>
            </a:r>
            <a:endParaRPr b="1" sz="1800">
              <a:solidFill>
                <a:srgbClr val="333333"/>
              </a:solidFill>
              <a:latin typeface="Consolas"/>
              <a:ea typeface="Consolas"/>
              <a:cs typeface="Consolas"/>
              <a:sym typeface="Consolas"/>
            </a:endParaRPr>
          </a:p>
        </p:txBody>
      </p:sp>
      <p:sp>
        <p:nvSpPr>
          <p:cNvPr id="319" name="Google Shape;319;p35"/>
          <p:cNvSpPr/>
          <p:nvPr/>
        </p:nvSpPr>
        <p:spPr>
          <a:xfrm>
            <a:off x="4098725" y="2745875"/>
            <a:ext cx="803700" cy="656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6541600" y="2970925"/>
            <a:ext cx="2357400" cy="945900"/>
          </a:xfrm>
          <a:prstGeom prst="wedgeRoundRectCallout">
            <a:avLst>
              <a:gd fmla="val -136269" name="adj1"/>
              <a:gd fmla="val 52915"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Dễ hiểu hơn</a:t>
            </a:r>
            <a:endParaRPr sz="1800"/>
          </a:p>
          <a:p>
            <a:pPr indent="-342900" lvl="0" marL="457200" rtl="0" algn="l">
              <a:spcBef>
                <a:spcPts val="0"/>
              </a:spcBef>
              <a:spcAft>
                <a:spcPts val="0"/>
              </a:spcAft>
              <a:buSzPts val="1800"/>
              <a:buChar char="-"/>
            </a:pPr>
            <a:r>
              <a:rPr lang="en" sz="1800"/>
              <a:t>Dễ dàng sửa giá trị khi cần</a:t>
            </a:r>
            <a:endParaRPr sz="1800"/>
          </a:p>
        </p:txBody>
      </p:sp>
      <p:sp>
        <p:nvSpPr>
          <p:cNvPr id="321" name="Google Shape;321;p3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Phiên bản 0.2</a:t>
            </a:r>
            <a:endParaRPr/>
          </a:p>
        </p:txBody>
      </p:sp>
      <p:sp>
        <p:nvSpPr>
          <p:cNvPr id="327" name="Google Shape;327;p3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Có thể chọn từ ngẫu nhiên từ một danh sách cố định trong code (hardcode)</a:t>
            </a:r>
            <a:endParaRPr/>
          </a:p>
        </p:txBody>
      </p:sp>
      <p:sp>
        <p:nvSpPr>
          <p:cNvPr id="328" name="Google Shape;328;p3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334" name="Google Shape;334;p3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Danh sách từ vựng lưu trong mảng</a:t>
            </a:r>
            <a:endParaRPr>
              <a:solidFill>
                <a:srgbClr val="000000"/>
              </a:solidFill>
            </a:endParaRPr>
          </a:p>
          <a:p>
            <a:pPr indent="-419100" lvl="0" marL="457200" rtl="0" algn="l">
              <a:spcBef>
                <a:spcPts val="0"/>
              </a:spcBef>
              <a:spcAft>
                <a:spcPts val="0"/>
              </a:spcAft>
              <a:buClr>
                <a:srgbClr val="000000"/>
              </a:buClr>
              <a:buSzPts val="3000"/>
              <a:buChar char="●"/>
            </a:pPr>
            <a:r>
              <a:rPr i="1" lang="en">
                <a:solidFill>
                  <a:srgbClr val="000000"/>
                </a:solidFill>
              </a:rPr>
              <a:t>Chọn từ</a:t>
            </a:r>
            <a:r>
              <a:rPr lang="en">
                <a:solidFill>
                  <a:srgbClr val="000000"/>
                </a:solidFill>
              </a:rPr>
              <a:t> ngẫu nhiên ⇔ </a:t>
            </a:r>
            <a:r>
              <a:rPr i="1" lang="en">
                <a:solidFill>
                  <a:srgbClr val="000000"/>
                </a:solidFill>
              </a:rPr>
              <a:t>Chọn chỉ số</a:t>
            </a:r>
            <a:r>
              <a:rPr lang="en">
                <a:solidFill>
                  <a:srgbClr val="000000"/>
                </a:solidFill>
              </a:rPr>
              <a:t> ngẫu nhiên trong mảng đó</a:t>
            </a:r>
            <a:endParaRPr>
              <a:solidFill>
                <a:srgbClr val="000000"/>
              </a:solidFill>
            </a:endParaRPr>
          </a:p>
          <a:p>
            <a:pPr indent="-419100" lvl="0" marL="457200" rtl="0" algn="l">
              <a:spcBef>
                <a:spcPts val="0"/>
              </a:spcBef>
              <a:spcAft>
                <a:spcPts val="0"/>
              </a:spcAft>
              <a:buClr>
                <a:srgbClr val="000000"/>
              </a:buClr>
              <a:buSzPts val="3000"/>
              <a:buChar char="●"/>
            </a:pPr>
            <a:r>
              <a:rPr lang="en"/>
              <a:t>Các kỹ thuật cần thiết</a:t>
            </a:r>
            <a:endParaRPr/>
          </a:p>
          <a:p>
            <a:pPr indent="-381000" lvl="1" marL="914400" rtl="0" algn="l">
              <a:spcBef>
                <a:spcPts val="0"/>
              </a:spcBef>
              <a:spcAft>
                <a:spcPts val="0"/>
              </a:spcAft>
              <a:buSzPts val="2400"/>
              <a:buChar char="○"/>
            </a:pPr>
            <a:r>
              <a:rPr lang="en"/>
              <a:t>Dữ liệu về từ vựng</a:t>
            </a:r>
            <a:br>
              <a:rPr lang="en"/>
            </a:br>
            <a:r>
              <a:rPr lang="en" sz="1800" u="sng">
                <a:solidFill>
                  <a:schemeClr val="hlink"/>
                </a:solidFill>
                <a:hlinkClick r:id="rId3"/>
              </a:rPr>
              <a:t>http://www.manythings.org/vocabulary/lists/l/</a:t>
            </a:r>
            <a:br>
              <a:rPr lang="en" sz="1800"/>
            </a:br>
            <a:r>
              <a:rPr lang="en" sz="1800" u="sng">
                <a:solidFill>
                  <a:schemeClr val="hlink"/>
                </a:solidFill>
                <a:hlinkClick r:id="rId4"/>
              </a:rPr>
              <a:t>http://www.manythings.org/vocabulary/lists/l/words.php?f=ogden-picturable</a:t>
            </a:r>
            <a:r>
              <a:rPr lang="en" sz="1800"/>
              <a:t> (200 từ)</a:t>
            </a:r>
            <a:endParaRPr sz="1800"/>
          </a:p>
          <a:p>
            <a:pPr indent="-381000" lvl="1" marL="914400" rtl="0" algn="l">
              <a:spcBef>
                <a:spcPts val="0"/>
              </a:spcBef>
              <a:spcAft>
                <a:spcPts val="0"/>
              </a:spcAft>
              <a:buSzPts val="2400"/>
              <a:buChar char="○"/>
            </a:pPr>
            <a:r>
              <a:rPr lang="en"/>
              <a:t>Mảng các </a:t>
            </a:r>
            <a:r>
              <a:rPr b="1" lang="en">
                <a:solidFill>
                  <a:srgbClr val="9900FF"/>
                </a:solidFill>
              </a:rPr>
              <a:t>string </a:t>
            </a:r>
            <a:r>
              <a:rPr lang="en"/>
              <a:t>(</a:t>
            </a:r>
            <a:r>
              <a:rPr i="1" lang="en"/>
              <a:t>array of strings</a:t>
            </a:r>
            <a:r>
              <a:rPr lang="en"/>
              <a:t>)</a:t>
            </a:r>
            <a:br>
              <a:rPr lang="en"/>
            </a:br>
            <a:r>
              <a:rPr lang="en" sz="1800" u="sng">
                <a:solidFill>
                  <a:schemeClr val="hlink"/>
                </a:solidFill>
                <a:hlinkClick r:id="rId5"/>
              </a:rPr>
              <a:t>http://stackoverflow.com/questions/9626722/c-string-array-initialization</a:t>
            </a:r>
            <a:r>
              <a:rPr lang="en" sz="1800"/>
              <a:t> </a:t>
            </a:r>
            <a:endParaRPr sz="1800"/>
          </a:p>
        </p:txBody>
      </p:sp>
      <p:sp>
        <p:nvSpPr>
          <p:cNvPr id="335" name="Google Shape;335;p3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Cùng chơi Hangman</a:t>
            </a:r>
            <a:endParaRPr/>
          </a:p>
        </p:txBody>
      </p:sp>
      <p:sp>
        <p:nvSpPr>
          <p:cNvPr id="59" name="Google Shape;59;p11"/>
          <p:cNvSpPr txBox="1"/>
          <p:nvPr>
            <p:ph idx="1" type="body"/>
          </p:nvPr>
        </p:nvSpPr>
        <p:spPr>
          <a:xfrm>
            <a:off x="457200" y="928975"/>
            <a:ext cx="8229600" cy="407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Đối với người mới lập trình</a:t>
            </a:r>
            <a:endParaRPr/>
          </a:p>
          <a:p>
            <a:pPr indent="-419100" lvl="0" marL="457200" rtl="0" algn="l">
              <a:spcBef>
                <a:spcPts val="600"/>
              </a:spcBef>
              <a:spcAft>
                <a:spcPts val="0"/>
              </a:spcAft>
              <a:buSzPts val="3000"/>
              <a:buChar char="●"/>
            </a:pPr>
            <a:r>
              <a:rPr lang="en"/>
              <a:t>Mô-đun hóa chương trình</a:t>
            </a:r>
            <a:endParaRPr/>
          </a:p>
          <a:p>
            <a:pPr indent="-419100" lvl="0" marL="457200" rtl="0" algn="l">
              <a:spcBef>
                <a:spcPts val="0"/>
              </a:spcBef>
              <a:spcAft>
                <a:spcPts val="0"/>
              </a:spcAft>
              <a:buSzPts val="3000"/>
              <a:buChar char="●"/>
            </a:pPr>
            <a:r>
              <a:rPr lang="en"/>
              <a:t>Thao tác với xâu ký tự</a:t>
            </a:r>
            <a:endParaRPr/>
          </a:p>
          <a:p>
            <a:pPr indent="-419100" lvl="0" marL="457200" rtl="0" algn="l">
              <a:spcBef>
                <a:spcPts val="0"/>
              </a:spcBef>
              <a:spcAft>
                <a:spcPts val="0"/>
              </a:spcAft>
              <a:buSzPts val="3000"/>
              <a:buChar char="●"/>
            </a:pPr>
            <a:r>
              <a:rPr lang="en"/>
              <a:t>Xử lý logic của trò chơi (game logic)</a:t>
            </a:r>
            <a:endParaRPr/>
          </a:p>
          <a:p>
            <a:pPr indent="-419100" lvl="0" marL="457200" rtl="0" algn="l">
              <a:spcBef>
                <a:spcPts val="0"/>
              </a:spcBef>
              <a:spcAft>
                <a:spcPts val="0"/>
              </a:spcAft>
              <a:buSzPts val="3000"/>
              <a:buChar char="●"/>
            </a:pPr>
            <a:r>
              <a:rPr lang="en"/>
              <a:t>Vẽ hình đơn giản (text)</a:t>
            </a:r>
            <a:r>
              <a:rPr lang="en"/>
              <a:t> </a:t>
            </a:r>
            <a:endParaRPr/>
          </a:p>
        </p:txBody>
      </p:sp>
      <p:sp>
        <p:nvSpPr>
          <p:cNvPr id="60" name="Google Shape;60;p1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341" name="Google Shape;341;p3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Thử với số từ nhỏ</a:t>
            </a:r>
            <a:endParaRPr/>
          </a:p>
        </p:txBody>
      </p:sp>
      <p:sp>
        <p:nvSpPr>
          <p:cNvPr id="342" name="Google Shape;342;p38"/>
          <p:cNvSpPr txBox="1"/>
          <p:nvPr/>
        </p:nvSpPr>
        <p:spPr>
          <a:xfrm>
            <a:off x="968850" y="1952575"/>
            <a:ext cx="7804500" cy="2437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b="1" lang="en" sz="2000">
                <a:solidFill>
                  <a:srgbClr val="333333"/>
                </a:solidFill>
                <a:latin typeface="Consolas"/>
                <a:ea typeface="Consolas"/>
                <a:cs typeface="Consolas"/>
                <a:sym typeface="Consolas"/>
              </a:rPr>
              <a:t>const string WORD_LIST[] = {"dog", "cat", "human"};</a:t>
            </a:r>
            <a:endParaRPr b="1"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string chooseWord()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2000">
                <a:solidFill>
                  <a:srgbClr val="333333"/>
                </a:solidFill>
                <a:latin typeface="Consolas"/>
                <a:ea typeface="Consolas"/>
                <a:cs typeface="Consolas"/>
                <a:sym typeface="Consolas"/>
              </a:rPr>
              <a:t>	 </a:t>
            </a:r>
            <a:r>
              <a:rPr b="1" lang="en" sz="2000">
                <a:solidFill>
                  <a:srgbClr val="333333"/>
                </a:solidFill>
                <a:latin typeface="Consolas"/>
                <a:ea typeface="Consolas"/>
                <a:cs typeface="Consolas"/>
                <a:sym typeface="Consolas"/>
              </a:rPr>
              <a:t>int randomIndex = rand() % 3;</a:t>
            </a:r>
            <a:endParaRPr b="1"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2000">
                <a:solidFill>
                  <a:srgbClr val="333333"/>
                </a:solidFill>
                <a:latin typeface="Consolas"/>
                <a:ea typeface="Consolas"/>
                <a:cs typeface="Consolas"/>
                <a:sym typeface="Consolas"/>
              </a:rPr>
              <a:t>    return WORD_LIST[randomIndex];</a:t>
            </a:r>
            <a:endParaRPr b="1"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343" name="Google Shape;343;p38"/>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349" name="Google Shape;349;p3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Tổng quát hóa số lượng từ (không thể mỗi lần sửa danh sách lại phải sửa cả số từ)</a:t>
            </a:r>
            <a:endParaRPr/>
          </a:p>
          <a:p>
            <a:pPr indent="-381000" lvl="1" marL="914400" marR="0" rtl="0" algn="l">
              <a:lnSpc>
                <a:spcPct val="100000"/>
              </a:lnSpc>
              <a:spcBef>
                <a:spcPts val="0"/>
              </a:spcBef>
              <a:spcAft>
                <a:spcPts val="0"/>
              </a:spcAft>
              <a:buSzPts val="2400"/>
              <a:buChar char="○"/>
            </a:pPr>
            <a:r>
              <a:rPr lang="en"/>
              <a:t>Kĩ thuật tìm số phần tử của mảng</a:t>
            </a:r>
            <a:endParaRPr/>
          </a:p>
        </p:txBody>
      </p:sp>
      <p:sp>
        <p:nvSpPr>
          <p:cNvPr id="350" name="Google Shape;350;p39"/>
          <p:cNvSpPr txBox="1"/>
          <p:nvPr/>
        </p:nvSpPr>
        <p:spPr>
          <a:xfrm>
            <a:off x="347375" y="2484200"/>
            <a:ext cx="8505600" cy="2437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const string WORD_LIST[] = {"dog", "cat", "human"};</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lang="en" sz="2000">
                <a:solidFill>
                  <a:srgbClr val="333333"/>
                </a:solidFill>
                <a:latin typeface="Consolas"/>
                <a:ea typeface="Consolas"/>
                <a:cs typeface="Consolas"/>
                <a:sym typeface="Consolas"/>
              </a:rPr>
              <a:t>const int WORD_COUNT = </a:t>
            </a:r>
            <a:r>
              <a:rPr b="1" lang="en" sz="2000">
                <a:solidFill>
                  <a:srgbClr val="9900FF"/>
                </a:solidFill>
                <a:latin typeface="Consolas"/>
                <a:ea typeface="Consolas"/>
                <a:cs typeface="Consolas"/>
                <a:sym typeface="Consolas"/>
              </a:rPr>
              <a:t>sizeof(WORD_LIST) / sizeof(string)</a:t>
            </a:r>
            <a:r>
              <a:rPr b="1" lang="en" sz="2000">
                <a:solidFill>
                  <a:srgbClr val="333333"/>
                </a:solidFill>
                <a:latin typeface="Consolas"/>
                <a:ea typeface="Consolas"/>
                <a:cs typeface="Consolas"/>
                <a:sym typeface="Consolas"/>
              </a:rPr>
              <a:t>;</a:t>
            </a:r>
            <a:endParaRPr b="1"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string chooseWord() </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	 int randomIndex = rand() % </a:t>
            </a:r>
            <a:r>
              <a:rPr b="1" lang="en" sz="2000">
                <a:solidFill>
                  <a:srgbClr val="333333"/>
                </a:solidFill>
                <a:latin typeface="Consolas"/>
                <a:ea typeface="Consolas"/>
                <a:cs typeface="Consolas"/>
                <a:sym typeface="Consolas"/>
              </a:rPr>
              <a:t>WORD_COUNT</a:t>
            </a: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    return WORD_LIST[randomIndex];</a:t>
            </a:r>
            <a:endParaRPr sz="20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351" name="Google Shape;351;p39"/>
          <p:cNvSpPr/>
          <p:nvPr/>
        </p:nvSpPr>
        <p:spPr>
          <a:xfrm>
            <a:off x="5572125" y="3356100"/>
            <a:ext cx="3692400" cy="331500"/>
          </a:xfrm>
          <a:prstGeom prst="wedgeRoundRectCallout">
            <a:avLst>
              <a:gd fmla="val -38029" name="adj1"/>
              <a:gd fmla="val -109862" name="adj2"/>
              <a:gd fmla="val 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Kích thước mảng / kích thước một phần tử</a:t>
            </a:r>
            <a:endParaRPr/>
          </a:p>
        </p:txBody>
      </p:sp>
      <p:sp>
        <p:nvSpPr>
          <p:cNvPr id="352" name="Google Shape;352;p3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 : 200 từ</a:t>
            </a:r>
            <a:endParaRPr/>
          </a:p>
        </p:txBody>
      </p:sp>
      <p:sp>
        <p:nvSpPr>
          <p:cNvPr id="358" name="Google Shape;358;p4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Thay danh sách từ</a:t>
            </a:r>
            <a:endParaRPr sz="2400"/>
          </a:p>
          <a:p>
            <a:pPr indent="-381000" lvl="0" marL="457200" marR="0" rtl="0" algn="l">
              <a:lnSpc>
                <a:spcPct val="100000"/>
              </a:lnSpc>
              <a:spcBef>
                <a:spcPts val="0"/>
              </a:spcBef>
              <a:spcAft>
                <a:spcPts val="0"/>
              </a:spcAft>
              <a:buSzPts val="2400"/>
              <a:buChar char="●"/>
            </a:pPr>
            <a:r>
              <a:rPr lang="en" sz="2400"/>
              <a:t>Đã có srand()?</a:t>
            </a:r>
            <a:endParaRPr sz="2400"/>
          </a:p>
          <a:p>
            <a:pPr indent="-381000" lvl="0" marL="457200" marR="0" rtl="0" algn="l">
              <a:lnSpc>
                <a:spcPct val="100000"/>
              </a:lnSpc>
              <a:spcBef>
                <a:spcPts val="0"/>
              </a:spcBef>
              <a:spcAft>
                <a:spcPts val="0"/>
              </a:spcAft>
              <a:buSzPts val="2400"/>
              <a:buChar char="●"/>
            </a:pPr>
            <a:r>
              <a:rPr lang="en" sz="2400"/>
              <a:t>Đến đây ta đã cho</a:t>
            </a:r>
            <a:br>
              <a:rPr lang="en" sz="2400"/>
            </a:br>
            <a:r>
              <a:rPr lang="en" sz="2400"/>
              <a:t>chương trình </a:t>
            </a:r>
            <a:br>
              <a:rPr lang="en" sz="2400"/>
            </a:br>
            <a:r>
              <a:rPr i="1" lang="en" sz="2400"/>
              <a:t>chọn</a:t>
            </a:r>
            <a:r>
              <a:rPr i="1" lang="en" sz="2400"/>
              <a:t> ngẫu nhiên </a:t>
            </a:r>
            <a:br>
              <a:rPr i="1" lang="en" sz="2400"/>
            </a:br>
            <a:r>
              <a:rPr i="1" lang="en" sz="2400"/>
              <a:t>1 từ </a:t>
            </a:r>
            <a:endParaRPr i="1" sz="2400"/>
          </a:p>
          <a:p>
            <a:pPr indent="0" lvl="0" marL="0" marR="0" rtl="0" algn="l">
              <a:lnSpc>
                <a:spcPct val="100000"/>
              </a:lnSpc>
              <a:spcBef>
                <a:spcPts val="600"/>
              </a:spcBef>
              <a:spcAft>
                <a:spcPts val="0"/>
              </a:spcAft>
              <a:buNone/>
            </a:pPr>
            <a:r>
              <a:t/>
            </a:r>
            <a:endParaRPr i="1" sz="2400"/>
          </a:p>
          <a:p>
            <a:pPr indent="-381000" lvl="0" marL="457200" marR="0" rtl="0" algn="l">
              <a:lnSpc>
                <a:spcPct val="100000"/>
              </a:lnSpc>
              <a:spcBef>
                <a:spcPts val="600"/>
              </a:spcBef>
              <a:spcAft>
                <a:spcPts val="0"/>
              </a:spcAft>
              <a:buSzPts val="2400"/>
              <a:buChar char="●"/>
            </a:pPr>
            <a:r>
              <a:rPr lang="en" sz="2400"/>
              <a:t>Hoàn thành </a:t>
            </a:r>
            <a:br>
              <a:rPr lang="en" sz="2400"/>
            </a:br>
            <a:r>
              <a:rPr lang="en" sz="2400"/>
              <a:t>phiên bản 0.2</a:t>
            </a:r>
            <a:endParaRPr sz="2400"/>
          </a:p>
        </p:txBody>
      </p:sp>
      <p:sp>
        <p:nvSpPr>
          <p:cNvPr id="359" name="Google Shape;359;p40"/>
          <p:cNvSpPr txBox="1"/>
          <p:nvPr/>
        </p:nvSpPr>
        <p:spPr>
          <a:xfrm>
            <a:off x="3721050" y="1419550"/>
            <a:ext cx="5568600" cy="3801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string WORD_LIST[] =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"angle"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"ant"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"apple"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"army"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"baby"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"basin"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"basket"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"berry"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"bird"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"blade"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"board"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"book"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"bottle"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"box"</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"branch"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"brick"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"bridge"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"brush"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"bucket"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"bulb"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"button"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"camera"</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"carriage"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"cheese"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"chest"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"church"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"circle"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"clock"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"cloud"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"collar"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"comb"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"cord"</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"curtain"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"cushion"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"dog"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"door"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"drawer"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"dress"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"drop"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"egg"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"engine"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"eye"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"face"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"farm"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"feather"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"finger"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"fish"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"flag"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"floor"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"fork"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"fowl"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"frame"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"garden"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"girl"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"glove"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"gun"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"hair"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"hammer"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"head"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"heart"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"hook"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"horn"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"horse"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"hospital"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"house"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"island"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"jewel"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"kettle"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"key"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"knife"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"knot"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"leaf"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"leg"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"library"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"lock"</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"map"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"match"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"monkey"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"mouth"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"muscle"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"needle"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"nerve"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"nose"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"nut"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"office"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"orange"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"oven"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"parcel"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"pencil"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"picture"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"pipe"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"plane"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"plate"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"pocket"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"potato"</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"prison"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"pump"</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"receipt"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"roof"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"root"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"school"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"scissors"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"screw"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"seed"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"sheep"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"shelf"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"shirt"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"shoe"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"skin"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"skirt"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"snake"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"sock"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"spade"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"sponge"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"spoon"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"spring"</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"square"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"stamp"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"station"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"stem"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"stick"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"stocking"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"stomach"</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"street"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"sun"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"table"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"thread"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"throat"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"thumb"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"ticket"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"tongue"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"tooth"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"town"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"tray"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"trousers"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"umbrella"</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"wall"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"watch"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"wheel"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"whistle"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"window"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"worm"</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sz="800">
              <a:solidFill>
                <a:srgbClr val="333399"/>
              </a:solidFill>
              <a:latin typeface="Consolas"/>
              <a:ea typeface="Consolas"/>
              <a:cs typeface="Consolas"/>
              <a:sym typeface="Consolas"/>
            </a:endParaRPr>
          </a:p>
        </p:txBody>
      </p:sp>
      <p:sp>
        <p:nvSpPr>
          <p:cNvPr id="360" name="Google Shape;360;p4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Phiên bản 1.0</a:t>
            </a:r>
            <a:endParaRPr/>
          </a:p>
        </p:txBody>
      </p:sp>
      <p:sp>
        <p:nvSpPr>
          <p:cNvPr id="366" name="Google Shape;366;p4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Vẽ giá treo cổ bằng text</a:t>
            </a:r>
            <a:endParaRPr/>
          </a:p>
        </p:txBody>
      </p:sp>
      <p:sp>
        <p:nvSpPr>
          <p:cNvPr id="367" name="Google Shape;367;p41"/>
          <p:cNvSpPr txBox="1"/>
          <p:nvPr/>
        </p:nvSpPr>
        <p:spPr>
          <a:xfrm>
            <a:off x="2998000" y="1759750"/>
            <a:ext cx="2914200" cy="1987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  |           </a:t>
            </a:r>
            <a:r>
              <a:rPr b="1" lang="en">
                <a:solidFill>
                  <a:schemeClr val="dk1"/>
                </a:solidFill>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  |           O</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  |          /|\</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  |          / \</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en">
                <a:latin typeface="Consolas"/>
                <a:ea typeface="Consolas"/>
                <a:cs typeface="Consolas"/>
                <a:sym typeface="Consolas"/>
              </a:rPr>
              <a:t>-----</a:t>
            </a:r>
            <a:endParaRPr b="1">
              <a:latin typeface="Consolas"/>
              <a:ea typeface="Consolas"/>
              <a:cs typeface="Consolas"/>
              <a:sym typeface="Consolas"/>
            </a:endParaRPr>
          </a:p>
        </p:txBody>
      </p:sp>
      <p:sp>
        <p:nvSpPr>
          <p:cNvPr id="368" name="Google Shape;368;p4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Hiển thị giá treo cổ</a:t>
            </a:r>
            <a:endParaRPr sz="3600"/>
          </a:p>
        </p:txBody>
      </p:sp>
      <p:sp>
        <p:nvSpPr>
          <p:cNvPr id="374" name="Google Shape;374;p4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2"/>
              </a:buClr>
              <a:buSzPts val="3000"/>
              <a:buFont typeface="Arial"/>
              <a:buChar char="●"/>
            </a:pPr>
            <a:r>
              <a:rPr lang="en"/>
              <a:t>Bản chất là 1 đoạn văn bản có nhiều dòng</a:t>
            </a:r>
            <a:endParaRPr/>
          </a:p>
          <a:p>
            <a:pPr indent="-381000" lvl="1" marL="914400" rtl="0" algn="l">
              <a:spcBef>
                <a:spcPts val="0"/>
              </a:spcBef>
              <a:spcAft>
                <a:spcPts val="0"/>
              </a:spcAft>
              <a:buSzPts val="2400"/>
              <a:buChar char="○"/>
            </a:pPr>
            <a:r>
              <a:rPr lang="en"/>
              <a:t>1 Hình vẽ ⇔ 1 </a:t>
            </a:r>
            <a:r>
              <a:rPr b="1" lang="en">
                <a:solidFill>
                  <a:srgbClr val="9900FF"/>
                </a:solidFill>
              </a:rPr>
              <a:t>string </a:t>
            </a:r>
            <a:r>
              <a:rPr lang="en">
                <a:solidFill>
                  <a:srgbClr val="000000"/>
                </a:solidFill>
              </a:rPr>
              <a:t>(xuống dòng bằng ký tự </a:t>
            </a:r>
            <a:r>
              <a:rPr b="1" lang="en">
                <a:solidFill>
                  <a:srgbClr val="9900FF"/>
                </a:solidFill>
              </a:rPr>
              <a:t>\n</a:t>
            </a:r>
            <a:r>
              <a:rPr lang="en">
                <a:solidFill>
                  <a:srgbClr val="000000"/>
                </a:solidFill>
              </a:rPr>
              <a:t>)</a:t>
            </a:r>
            <a:endParaRPr>
              <a:solidFill>
                <a:srgbClr val="000000"/>
              </a:solidFill>
            </a:endParaRPr>
          </a:p>
          <a:p>
            <a:pPr indent="-419100" lvl="0" marL="457200" rtl="0" algn="l">
              <a:spcBef>
                <a:spcPts val="0"/>
              </a:spcBef>
              <a:spcAft>
                <a:spcPts val="0"/>
              </a:spcAft>
              <a:buSzPts val="3000"/>
              <a:buChar char="●"/>
            </a:pPr>
            <a:r>
              <a:rPr lang="en"/>
              <a:t>Nếu lưu các hình vẽ trong mảng </a:t>
            </a:r>
            <a:r>
              <a:rPr b="1" lang="en">
                <a:solidFill>
                  <a:srgbClr val="9900FF"/>
                </a:solidFill>
              </a:rPr>
              <a:t>string</a:t>
            </a:r>
            <a:endParaRPr b="1">
              <a:solidFill>
                <a:srgbClr val="9900FF"/>
              </a:solidFill>
            </a:endParaRPr>
          </a:p>
          <a:p>
            <a:pPr indent="-381000" lvl="1" marL="914400" rtl="0" algn="l">
              <a:spcBef>
                <a:spcPts val="0"/>
              </a:spcBef>
              <a:spcAft>
                <a:spcPts val="0"/>
              </a:spcAft>
              <a:buSzPts val="2400"/>
              <a:buChar char="○"/>
            </a:pPr>
            <a:r>
              <a:rPr b="1" lang="en">
                <a:solidFill>
                  <a:srgbClr val="9900FF"/>
                </a:solidFill>
              </a:rPr>
              <a:t>bad</a:t>
            </a:r>
            <a:r>
              <a:rPr b="1" lang="en">
                <a:solidFill>
                  <a:srgbClr val="9900FF"/>
                </a:solidFill>
              </a:rPr>
              <a:t>GuessCount</a:t>
            </a:r>
            <a:r>
              <a:rPr lang="en"/>
              <a:t> tương ứng với </a:t>
            </a:r>
            <a:r>
              <a:rPr i="1" lang="en"/>
              <a:t>chỉ số mảng</a:t>
            </a:r>
            <a:endParaRPr i="1"/>
          </a:p>
        </p:txBody>
      </p:sp>
      <p:sp>
        <p:nvSpPr>
          <p:cNvPr id="375" name="Google Shape;375;p42"/>
          <p:cNvSpPr txBox="1"/>
          <p:nvPr/>
        </p:nvSpPr>
        <p:spPr>
          <a:xfrm>
            <a:off x="341335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76" name="Google Shape;376;p42"/>
          <p:cNvSpPr txBox="1"/>
          <p:nvPr/>
        </p:nvSpPr>
        <p:spPr>
          <a:xfrm>
            <a:off x="461360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7" name="Google Shape;377;p42"/>
          <p:cNvSpPr txBox="1"/>
          <p:nvPr/>
        </p:nvSpPr>
        <p:spPr>
          <a:xfrm>
            <a:off x="5813975"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78" name="Google Shape;378;p42"/>
          <p:cNvSpPr txBox="1"/>
          <p:nvPr/>
        </p:nvSpPr>
        <p:spPr>
          <a:xfrm>
            <a:off x="701435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79" name="Google Shape;379;p42"/>
          <p:cNvSpPr txBox="1"/>
          <p:nvPr/>
        </p:nvSpPr>
        <p:spPr>
          <a:xfrm>
            <a:off x="7014350"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380" name="Google Shape;380;p42"/>
          <p:cNvSpPr txBox="1"/>
          <p:nvPr/>
        </p:nvSpPr>
        <p:spPr>
          <a:xfrm>
            <a:off x="5813975"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81" name="Google Shape;381;p42"/>
          <p:cNvSpPr txBox="1"/>
          <p:nvPr/>
        </p:nvSpPr>
        <p:spPr>
          <a:xfrm>
            <a:off x="4613600"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82" name="Google Shape;382;p42"/>
          <p:cNvSpPr txBox="1"/>
          <p:nvPr/>
        </p:nvSpPr>
        <p:spPr>
          <a:xfrm>
            <a:off x="3413225"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83" name="Google Shape;383;p42"/>
          <p:cNvSpPr txBox="1"/>
          <p:nvPr/>
        </p:nvSpPr>
        <p:spPr>
          <a:xfrm>
            <a:off x="2626925"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r>
              <a:rPr b="1" lang="en" sz="700">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4" name="Google Shape;384;p42"/>
          <p:cNvSpPr txBox="1"/>
          <p:nvPr/>
        </p:nvSpPr>
        <p:spPr>
          <a:xfrm>
            <a:off x="3827300"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5" name="Google Shape;385;p42"/>
          <p:cNvSpPr txBox="1"/>
          <p:nvPr/>
        </p:nvSpPr>
        <p:spPr>
          <a:xfrm>
            <a:off x="5027675"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6" name="Google Shape;386;p42"/>
          <p:cNvSpPr txBox="1"/>
          <p:nvPr/>
        </p:nvSpPr>
        <p:spPr>
          <a:xfrm>
            <a:off x="6228050"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7" name="Google Shape;387;p42"/>
          <p:cNvSpPr txBox="1"/>
          <p:nvPr/>
        </p:nvSpPr>
        <p:spPr>
          <a:xfrm>
            <a:off x="2626925"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8" name="Google Shape;388;p42"/>
          <p:cNvSpPr txBox="1"/>
          <p:nvPr/>
        </p:nvSpPr>
        <p:spPr>
          <a:xfrm>
            <a:off x="3827300"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89" name="Google Shape;389;p42"/>
          <p:cNvSpPr txBox="1"/>
          <p:nvPr/>
        </p:nvSpPr>
        <p:spPr>
          <a:xfrm>
            <a:off x="5027675"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90" name="Google Shape;390;p42"/>
          <p:cNvSpPr txBox="1"/>
          <p:nvPr/>
        </p:nvSpPr>
        <p:spPr>
          <a:xfrm>
            <a:off x="6228050"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391" name="Google Shape;391;p4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renderGame()</a:t>
            </a:r>
            <a:endParaRPr sz="3400"/>
          </a:p>
        </p:txBody>
      </p:sp>
      <p:sp>
        <p:nvSpPr>
          <p:cNvPr id="397" name="Google Shape;397;p4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Luôn bắt đầu từ đơn giản để chạy thử</a:t>
            </a:r>
            <a:endParaRPr/>
          </a:p>
        </p:txBody>
      </p:sp>
      <p:sp>
        <p:nvSpPr>
          <p:cNvPr id="398" name="Google Shape;398;p43"/>
          <p:cNvSpPr txBox="1"/>
          <p:nvPr/>
        </p:nvSpPr>
        <p:spPr>
          <a:xfrm>
            <a:off x="174125" y="1653175"/>
            <a:ext cx="8599200" cy="32727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const string FIGURE[] = {</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  "fig0", "fig1", "fig2", "fig3", "fig4", "fig5", "fig6", "fig7"</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    };</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void renderGame(string guessedWord, int badGuessCount)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b="1" lang="en" sz="1800">
                <a:solidFill>
                  <a:srgbClr val="333333"/>
                </a:solidFill>
                <a:latin typeface="Consolas"/>
                <a:ea typeface="Consolas"/>
                <a:cs typeface="Consolas"/>
                <a:sym typeface="Consolas"/>
              </a:rPr>
              <a:t>	cout &lt;&lt; FIGURE[badGuessCount] &lt;&lt; endl;</a:t>
            </a:r>
            <a:endParaRPr b="1"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cout &lt;&lt; guessedWord &lt;&lt; endl;</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800">
                <a:solidFill>
                  <a:srgbClr val="333333"/>
                </a:solidFill>
                <a:latin typeface="Consolas"/>
                <a:ea typeface="Consolas"/>
                <a:cs typeface="Consolas"/>
                <a:sym typeface="Consolas"/>
              </a:rPr>
              <a:t>	cout &lt;&lt; "Number of wrong guesses: " &lt;&lt; badGuessCount &lt;&lt; endl;</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399" name="Google Shape;399;p4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400"/>
              <a:t>renderGame</a:t>
            </a:r>
            <a:endParaRPr sz="3600"/>
          </a:p>
        </p:txBody>
      </p:sp>
      <p:sp>
        <p:nvSpPr>
          <p:cNvPr id="405" name="Google Shape;405;p4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Sau đó đưa hình vẽ thật vào biến </a:t>
            </a:r>
            <a:r>
              <a:rPr b="1" lang="en">
                <a:solidFill>
                  <a:srgbClr val="9900FF"/>
                </a:solidFill>
              </a:rPr>
              <a:t>figure</a:t>
            </a:r>
            <a:endParaRPr b="1">
              <a:solidFill>
                <a:srgbClr val="9900FF"/>
              </a:solidFill>
            </a:endParaRPr>
          </a:p>
        </p:txBody>
      </p:sp>
      <p:sp>
        <p:nvSpPr>
          <p:cNvPr id="406" name="Google Shape;406;p44"/>
          <p:cNvSpPr txBox="1"/>
          <p:nvPr/>
        </p:nvSpPr>
        <p:spPr>
          <a:xfrm>
            <a:off x="545700" y="164555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const string </a:t>
            </a:r>
            <a:r>
              <a:rPr b="1" lang="en" sz="800">
                <a:solidFill>
                  <a:srgbClr val="333333"/>
                </a:solidFill>
                <a:latin typeface="Consolas"/>
                <a:ea typeface="Consolas"/>
                <a:cs typeface="Consolas"/>
                <a:sym typeface="Consolas"/>
              </a:rPr>
              <a:t>FIGURE</a:t>
            </a:r>
            <a:r>
              <a:rPr lang="en" sz="800">
                <a:solidFill>
                  <a:srgbClr val="333333"/>
                </a:solidFill>
                <a:latin typeface="Consolas"/>
                <a:ea typeface="Consolas"/>
                <a:cs typeface="Consolas"/>
                <a:sym typeface="Consolas"/>
              </a:rPr>
              <a:t>[] =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p:txBody>
      </p:sp>
      <p:sp>
        <p:nvSpPr>
          <p:cNvPr id="407" name="Google Shape;407;p44"/>
          <p:cNvSpPr txBox="1"/>
          <p:nvPr/>
        </p:nvSpPr>
        <p:spPr>
          <a:xfrm>
            <a:off x="3288450" y="164540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endParaRPr sz="800">
              <a:solidFill>
                <a:srgbClr val="33333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p:txBody>
      </p:sp>
      <p:sp>
        <p:nvSpPr>
          <p:cNvPr id="408" name="Google Shape;408;p44"/>
          <p:cNvSpPr txBox="1"/>
          <p:nvPr/>
        </p:nvSpPr>
        <p:spPr>
          <a:xfrm>
            <a:off x="6031200" y="164540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p:txBody>
      </p:sp>
      <p:sp>
        <p:nvSpPr>
          <p:cNvPr id="409" name="Google Shape;409;p4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 đã hoàn thành phiên bản 1.0</a:t>
            </a:r>
            <a:endParaRPr/>
          </a:p>
        </p:txBody>
      </p:sp>
      <p:sp>
        <p:nvSpPr>
          <p:cNvPr id="415" name="Google Shape;415;p4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16" name="Google Shape;416;p4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Tổng kết</a:t>
            </a:r>
            <a:endParaRPr/>
          </a:p>
        </p:txBody>
      </p:sp>
      <p:sp>
        <p:nvSpPr>
          <p:cNvPr id="422" name="Google Shape;422;p4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Viết chương trình</a:t>
            </a:r>
            <a:endParaRPr sz="2800"/>
          </a:p>
          <a:p>
            <a:pPr indent="-368300" lvl="1" marL="914400" rtl="0" algn="l">
              <a:spcBef>
                <a:spcPts val="0"/>
              </a:spcBef>
              <a:spcAft>
                <a:spcPts val="0"/>
              </a:spcAft>
              <a:buSzPts val="2200"/>
              <a:buChar char="○"/>
            </a:pPr>
            <a:r>
              <a:rPr lang="en" sz="2200"/>
              <a:t>Bắt đầu đơn giản</a:t>
            </a:r>
            <a:endParaRPr sz="2200"/>
          </a:p>
          <a:p>
            <a:pPr indent="-368300" lvl="1" marL="914400" rtl="0" algn="l">
              <a:spcBef>
                <a:spcPts val="0"/>
              </a:spcBef>
              <a:spcAft>
                <a:spcPts val="0"/>
              </a:spcAft>
              <a:buSzPts val="2200"/>
              <a:buChar char="○"/>
            </a:pPr>
            <a:r>
              <a:rPr lang="en" sz="2200"/>
              <a:t>Bổ sung chi tiết dần dần, làm đến đâu test đến đấy.</a:t>
            </a:r>
            <a:endParaRPr sz="2200"/>
          </a:p>
          <a:p>
            <a:pPr indent="-368300" lvl="1" marL="914400" rtl="0" algn="l">
              <a:spcBef>
                <a:spcPts val="0"/>
              </a:spcBef>
              <a:spcAft>
                <a:spcPts val="0"/>
              </a:spcAft>
              <a:buSzPts val="2200"/>
              <a:buChar char="○"/>
            </a:pPr>
            <a:r>
              <a:rPr lang="en" sz="2200"/>
              <a:t>Từng bước nhỏ tiến tới hoàn thiện</a:t>
            </a:r>
            <a:endParaRPr sz="2200"/>
          </a:p>
          <a:p>
            <a:pPr indent="0" lvl="0" marL="457200" rtl="0" algn="l">
              <a:spcBef>
                <a:spcPts val="600"/>
              </a:spcBef>
              <a:spcAft>
                <a:spcPts val="0"/>
              </a:spcAft>
              <a:buNone/>
            </a:pPr>
            <a:r>
              <a:rPr lang="en" sz="2200"/>
              <a:t>Kết quả:</a:t>
            </a:r>
            <a:endParaRPr sz="2200"/>
          </a:p>
          <a:p>
            <a:pPr indent="-368300" lvl="1" marL="914400" rtl="0" algn="l">
              <a:spcBef>
                <a:spcPts val="480"/>
              </a:spcBef>
              <a:spcAft>
                <a:spcPts val="0"/>
              </a:spcAft>
              <a:buSzPts val="2200"/>
              <a:buChar char="○"/>
            </a:pPr>
            <a:r>
              <a:rPr i="1" lang="en" sz="2200"/>
              <a:t>Luôn có chương trình chạy được</a:t>
            </a:r>
            <a:endParaRPr i="1" sz="2200"/>
          </a:p>
          <a:p>
            <a:pPr indent="-368300" lvl="1" marL="914400" rtl="0" algn="l">
              <a:spcBef>
                <a:spcPts val="0"/>
              </a:spcBef>
              <a:spcAft>
                <a:spcPts val="0"/>
              </a:spcAft>
              <a:buSzPts val="2200"/>
              <a:buChar char="○"/>
            </a:pPr>
            <a:r>
              <a:rPr i="1" lang="en" sz="2200"/>
              <a:t>Code mới dựa trên nền tảng là code cũ đã chạy đúng →  giảm thời gian sửa lỗi</a:t>
            </a:r>
            <a:endParaRPr i="1" sz="2200"/>
          </a:p>
          <a:p>
            <a:pPr indent="-406400" lvl="0" marL="457200" rtl="0" algn="l">
              <a:spcBef>
                <a:spcPts val="0"/>
              </a:spcBef>
              <a:spcAft>
                <a:spcPts val="0"/>
              </a:spcAft>
              <a:buSzPts val="2800"/>
              <a:buChar char="●"/>
            </a:pPr>
            <a:r>
              <a:rPr lang="en" sz="2800"/>
              <a:t>Nhớ d</a:t>
            </a:r>
            <a:r>
              <a:rPr lang="en" sz="2800"/>
              <a:t>ùng hằng </a:t>
            </a:r>
            <a:r>
              <a:rPr lang="en" sz="2200"/>
              <a:t>thay vì magic number</a:t>
            </a:r>
            <a:endParaRPr sz="2200"/>
          </a:p>
          <a:p>
            <a:pPr indent="-368300" lvl="1" marL="914400" rtl="0" algn="l">
              <a:spcBef>
                <a:spcPts val="0"/>
              </a:spcBef>
              <a:spcAft>
                <a:spcPts val="0"/>
              </a:spcAft>
              <a:buSzPts val="2200"/>
              <a:buChar char="○"/>
            </a:pPr>
            <a:r>
              <a:rPr lang="en" sz="2200"/>
              <a:t>Code dễ hiểu, dễ sửa</a:t>
            </a:r>
            <a:endParaRPr sz="2200"/>
          </a:p>
        </p:txBody>
      </p:sp>
      <p:sp>
        <p:nvSpPr>
          <p:cNvPr id="423" name="Google Shape;423;p4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Hangman: Luật chơi</a:t>
            </a:r>
            <a:endParaRPr/>
          </a:p>
        </p:txBody>
      </p:sp>
      <p:sp>
        <p:nvSpPr>
          <p:cNvPr id="66" name="Google Shape;66;p1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Trò chơi giữa A (chủ trò) và B (người chơi)</a:t>
            </a:r>
            <a:endParaRPr/>
          </a:p>
          <a:p>
            <a:pPr indent="-419100" lvl="0" marL="457200" rtl="0" algn="l">
              <a:spcBef>
                <a:spcPts val="0"/>
              </a:spcBef>
              <a:spcAft>
                <a:spcPts val="0"/>
              </a:spcAft>
              <a:buSzPts val="3000"/>
              <a:buChar char="●"/>
            </a:pPr>
            <a:r>
              <a:rPr lang="en"/>
              <a:t>A nghĩ ra một từ tiếng Anh nhưng giấu</a:t>
            </a:r>
            <a:endParaRPr/>
          </a:p>
          <a:p>
            <a:pPr indent="-381000" lvl="1" marL="914400" rtl="0" algn="l">
              <a:spcBef>
                <a:spcPts val="0"/>
              </a:spcBef>
              <a:spcAft>
                <a:spcPts val="0"/>
              </a:spcAft>
              <a:buSzPts val="2400"/>
              <a:buChar char="○"/>
            </a:pPr>
            <a:r>
              <a:rPr i="1" lang="en"/>
              <a:t>secret</a:t>
            </a:r>
            <a:r>
              <a:rPr i="1" lang="en"/>
              <a:t>Word</a:t>
            </a:r>
            <a:r>
              <a:rPr lang="en"/>
              <a:t>: Số vạch = số chữ cái trong từ</a:t>
            </a:r>
            <a:endParaRPr/>
          </a:p>
          <a:p>
            <a:pPr indent="-419100" lvl="0" marL="457200" rtl="0" algn="l">
              <a:spcBef>
                <a:spcPts val="0"/>
              </a:spcBef>
              <a:spcAft>
                <a:spcPts val="0"/>
              </a:spcAft>
              <a:buSzPts val="3000"/>
              <a:buChar char="●"/>
            </a:pPr>
            <a:r>
              <a:rPr lang="en"/>
              <a:t>B tìm cách đoán ra từ của A</a:t>
            </a:r>
            <a:endParaRPr/>
          </a:p>
          <a:p>
            <a:pPr indent="-381000" lvl="1" marL="914400" rtl="0" algn="l">
              <a:spcBef>
                <a:spcPts val="0"/>
              </a:spcBef>
              <a:spcAft>
                <a:spcPts val="0"/>
              </a:spcAft>
              <a:buSzPts val="2400"/>
              <a:buChar char="○"/>
            </a:pPr>
            <a:r>
              <a:rPr lang="en"/>
              <a:t>Mỗi lần B đoán 1 chữ cái đúng, A ghi chữ cái đó lên các vạch tương ứng</a:t>
            </a:r>
            <a:endParaRPr/>
          </a:p>
          <a:p>
            <a:pPr indent="-381000" lvl="1" marL="914400" rtl="0" algn="l">
              <a:spcBef>
                <a:spcPts val="0"/>
              </a:spcBef>
              <a:spcAft>
                <a:spcPts val="0"/>
              </a:spcAft>
              <a:buSzPts val="2400"/>
              <a:buChar char="○"/>
            </a:pPr>
            <a:r>
              <a:rPr lang="en"/>
              <a:t>Nếu B đoán sai, B mất 1 lượt đoán</a:t>
            </a:r>
            <a:endParaRPr/>
          </a:p>
          <a:p>
            <a:pPr indent="-419100" lvl="0" marL="457200" rtl="0" algn="l">
              <a:spcBef>
                <a:spcPts val="0"/>
              </a:spcBef>
              <a:spcAft>
                <a:spcPts val="0"/>
              </a:spcAft>
              <a:buSzPts val="3000"/>
              <a:buChar char="●"/>
            </a:pPr>
            <a:r>
              <a:rPr lang="en"/>
              <a:t>Số lượt đoán sai của B = số nét vẽ giá treo và thân người</a:t>
            </a:r>
            <a:endParaRPr/>
          </a:p>
        </p:txBody>
      </p:sp>
      <p:sp>
        <p:nvSpPr>
          <p:cNvPr id="67" name="Google Shape;67;p1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Hangman: Luật chơi</a:t>
            </a:r>
            <a:endParaRPr/>
          </a:p>
        </p:txBody>
      </p:sp>
      <p:sp>
        <p:nvSpPr>
          <p:cNvPr id="73" name="Google Shape;73;p1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Sai lần đầu: Vẽ 1 vạch (dây treo cổ)</a:t>
            </a:r>
            <a:endParaRPr/>
          </a:p>
          <a:p>
            <a:pPr indent="-419100" lvl="0" marL="457200" rtl="0" algn="l">
              <a:spcBef>
                <a:spcPts val="0"/>
              </a:spcBef>
              <a:spcAft>
                <a:spcPts val="0"/>
              </a:spcAft>
              <a:buSzPts val="3000"/>
              <a:buChar char="●"/>
            </a:pPr>
            <a:r>
              <a:rPr lang="en"/>
              <a:t>Sai lần 2: Vẽ vòng tròn (đầu)</a:t>
            </a:r>
            <a:endParaRPr/>
          </a:p>
          <a:p>
            <a:pPr indent="-419100" lvl="0" marL="457200" rtl="0" algn="l">
              <a:spcBef>
                <a:spcPts val="0"/>
              </a:spcBef>
              <a:spcAft>
                <a:spcPts val="0"/>
              </a:spcAft>
              <a:buSzPts val="3000"/>
              <a:buChar char="●"/>
            </a:pPr>
            <a:r>
              <a:rPr lang="en"/>
              <a:t>Sai lần 3: Vẽ 1 vạch (thân người)</a:t>
            </a:r>
            <a:endParaRPr/>
          </a:p>
          <a:p>
            <a:pPr indent="-419100" lvl="0" marL="457200" rtl="0" algn="l">
              <a:spcBef>
                <a:spcPts val="0"/>
              </a:spcBef>
              <a:spcAft>
                <a:spcPts val="0"/>
              </a:spcAft>
              <a:buSzPts val="3000"/>
              <a:buChar char="●"/>
            </a:pPr>
            <a:r>
              <a:rPr lang="en"/>
              <a:t>Sai lần 4: Vẽ 1 vạch (tay trái)</a:t>
            </a:r>
            <a:endParaRPr/>
          </a:p>
          <a:p>
            <a:pPr indent="-419100" lvl="0" marL="457200" rtl="0" algn="l">
              <a:spcBef>
                <a:spcPts val="0"/>
              </a:spcBef>
              <a:spcAft>
                <a:spcPts val="0"/>
              </a:spcAft>
              <a:buSzPts val="3000"/>
              <a:buChar char="●"/>
            </a:pPr>
            <a:r>
              <a:rPr lang="en"/>
              <a:t>Sai lần 5: Vẽ 1 vạch (tay phải)</a:t>
            </a:r>
            <a:endParaRPr/>
          </a:p>
          <a:p>
            <a:pPr indent="-419100" lvl="0" marL="457200" rtl="0" algn="l">
              <a:spcBef>
                <a:spcPts val="0"/>
              </a:spcBef>
              <a:spcAft>
                <a:spcPts val="0"/>
              </a:spcAft>
              <a:buSzPts val="3000"/>
              <a:buChar char="●"/>
            </a:pPr>
            <a:r>
              <a:rPr lang="en"/>
              <a:t>Sai lần 6: Vẽ 1 vạch (chân trái)</a:t>
            </a:r>
            <a:endParaRPr/>
          </a:p>
          <a:p>
            <a:pPr indent="-419100" lvl="0" marL="457200" rtl="0" algn="l">
              <a:spcBef>
                <a:spcPts val="0"/>
              </a:spcBef>
              <a:spcAft>
                <a:spcPts val="0"/>
              </a:spcAft>
              <a:buSzPts val="3000"/>
              <a:buChar char="●"/>
            </a:pPr>
            <a:r>
              <a:rPr lang="en"/>
              <a:t>Sai lần 7: Vẽ 1 vạch (chân phải)</a:t>
            </a:r>
            <a:endParaRPr/>
          </a:p>
          <a:p>
            <a:pPr indent="0" lvl="0" marL="0" rtl="0" algn="l">
              <a:spcBef>
                <a:spcPts val="600"/>
              </a:spcBef>
              <a:spcAft>
                <a:spcPts val="0"/>
              </a:spcAft>
              <a:buNone/>
            </a:pPr>
            <a:r>
              <a:rPr lang="en"/>
              <a:t>Đủ thân người → thua cuộc</a:t>
            </a:r>
            <a:endParaRPr/>
          </a:p>
        </p:txBody>
      </p:sp>
      <p:sp>
        <p:nvSpPr>
          <p:cNvPr id="74" name="Google Shape;74;p1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Ví dụ 1 ván chơi</a:t>
            </a:r>
            <a:endParaRPr/>
          </a:p>
        </p:txBody>
      </p:sp>
      <p:sp>
        <p:nvSpPr>
          <p:cNvPr id="80" name="Google Shape;80;p1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pSp>
        <p:nvGrpSpPr>
          <p:cNvPr id="81" name="Google Shape;81;p14"/>
          <p:cNvGrpSpPr/>
          <p:nvPr/>
        </p:nvGrpSpPr>
        <p:grpSpPr>
          <a:xfrm>
            <a:off x="457200" y="928963"/>
            <a:ext cx="2095500" cy="2181225"/>
            <a:chOff x="457200" y="928963"/>
            <a:chExt cx="2095500" cy="2181225"/>
          </a:xfrm>
        </p:grpSpPr>
        <p:pic>
          <p:nvPicPr>
            <p:cNvPr id="82" name="Google Shape;82;p14"/>
            <p:cNvPicPr preferRelativeResize="0"/>
            <p:nvPr/>
          </p:nvPicPr>
          <p:blipFill>
            <a:blip r:embed="rId3">
              <a:alphaModFix/>
            </a:blip>
            <a:stretch>
              <a:fillRect/>
            </a:stretch>
          </p:blipFill>
          <p:spPr>
            <a:xfrm>
              <a:off x="457200" y="928963"/>
              <a:ext cx="2095500" cy="2181225"/>
            </a:xfrm>
            <a:prstGeom prst="rect">
              <a:avLst/>
            </a:prstGeom>
            <a:noFill/>
            <a:ln>
              <a:noFill/>
            </a:ln>
          </p:spPr>
        </p:pic>
        <p:sp>
          <p:nvSpPr>
            <p:cNvPr id="83" name="Google Shape;83;p14"/>
            <p:cNvSpPr txBox="1"/>
            <p:nvPr/>
          </p:nvSpPr>
          <p:spPr>
            <a:xfrm>
              <a:off x="1395250" y="1192925"/>
              <a:ext cx="9852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HANGMAN</a:t>
              </a:r>
              <a:endParaRPr b="1" sz="1200"/>
            </a:p>
          </p:txBody>
        </p:sp>
      </p:grpSp>
      <p:grpSp>
        <p:nvGrpSpPr>
          <p:cNvPr id="84" name="Google Shape;84;p14"/>
          <p:cNvGrpSpPr/>
          <p:nvPr/>
        </p:nvGrpSpPr>
        <p:grpSpPr>
          <a:xfrm>
            <a:off x="2665578" y="947750"/>
            <a:ext cx="724001" cy="880224"/>
            <a:chOff x="2665578" y="947750"/>
            <a:chExt cx="724001" cy="880224"/>
          </a:xfrm>
        </p:grpSpPr>
        <p:pic>
          <p:nvPicPr>
            <p:cNvPr id="85" name="Google Shape;85;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86" name="Google Shape;86;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a:t>
              </a:r>
              <a:endParaRPr b="1"/>
            </a:p>
          </p:txBody>
        </p:sp>
      </p:grpSp>
      <p:grpSp>
        <p:nvGrpSpPr>
          <p:cNvPr id="87" name="Google Shape;87;p14"/>
          <p:cNvGrpSpPr/>
          <p:nvPr/>
        </p:nvGrpSpPr>
        <p:grpSpPr>
          <a:xfrm>
            <a:off x="2665578" y="1938350"/>
            <a:ext cx="724001" cy="880224"/>
            <a:chOff x="2665578" y="947750"/>
            <a:chExt cx="724001" cy="880224"/>
          </a:xfrm>
        </p:grpSpPr>
        <p:pic>
          <p:nvPicPr>
            <p:cNvPr id="88" name="Google Shape;88;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89" name="Google Shape;89;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a:t>
              </a:r>
              <a:endParaRPr b="1"/>
            </a:p>
          </p:txBody>
        </p:sp>
      </p:grpSp>
      <p:grpSp>
        <p:nvGrpSpPr>
          <p:cNvPr id="90" name="Google Shape;90;p14"/>
          <p:cNvGrpSpPr/>
          <p:nvPr/>
        </p:nvGrpSpPr>
        <p:grpSpPr>
          <a:xfrm>
            <a:off x="4541678" y="947750"/>
            <a:ext cx="724001" cy="880224"/>
            <a:chOff x="2665578" y="947750"/>
            <a:chExt cx="724001" cy="880224"/>
          </a:xfrm>
        </p:grpSpPr>
        <p:pic>
          <p:nvPicPr>
            <p:cNvPr id="91" name="Google Shape;91;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2" name="Google Shape;92;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a:t>
              </a:r>
              <a:endParaRPr b="1"/>
            </a:p>
          </p:txBody>
        </p:sp>
      </p:grpSp>
      <p:grpSp>
        <p:nvGrpSpPr>
          <p:cNvPr id="93" name="Google Shape;93;p14"/>
          <p:cNvGrpSpPr/>
          <p:nvPr/>
        </p:nvGrpSpPr>
        <p:grpSpPr>
          <a:xfrm>
            <a:off x="4541678" y="1938350"/>
            <a:ext cx="724001" cy="880224"/>
            <a:chOff x="2665578" y="947750"/>
            <a:chExt cx="724001" cy="880224"/>
          </a:xfrm>
        </p:grpSpPr>
        <p:pic>
          <p:nvPicPr>
            <p:cNvPr id="94" name="Google Shape;94;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5" name="Google Shape;95;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a:t>
              </a:r>
              <a:endParaRPr b="1"/>
            </a:p>
          </p:txBody>
        </p:sp>
      </p:grpSp>
      <p:grpSp>
        <p:nvGrpSpPr>
          <p:cNvPr id="96" name="Google Shape;96;p14"/>
          <p:cNvGrpSpPr/>
          <p:nvPr/>
        </p:nvGrpSpPr>
        <p:grpSpPr>
          <a:xfrm>
            <a:off x="6417778" y="947750"/>
            <a:ext cx="724001" cy="880224"/>
            <a:chOff x="2665578" y="947750"/>
            <a:chExt cx="724001" cy="880224"/>
          </a:xfrm>
        </p:grpSpPr>
        <p:pic>
          <p:nvPicPr>
            <p:cNvPr id="97" name="Google Shape;97;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8" name="Google Shape;98;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a:t>
              </a:r>
              <a:endParaRPr b="1"/>
            </a:p>
          </p:txBody>
        </p:sp>
      </p:grpSp>
      <p:grpSp>
        <p:nvGrpSpPr>
          <p:cNvPr id="99" name="Google Shape;99;p14"/>
          <p:cNvGrpSpPr/>
          <p:nvPr/>
        </p:nvGrpSpPr>
        <p:grpSpPr>
          <a:xfrm>
            <a:off x="6417778" y="1938350"/>
            <a:ext cx="724001" cy="880224"/>
            <a:chOff x="2665578" y="947750"/>
            <a:chExt cx="724001" cy="880224"/>
          </a:xfrm>
        </p:grpSpPr>
        <p:pic>
          <p:nvPicPr>
            <p:cNvPr id="100" name="Google Shape;100;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1" name="Google Shape;101;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t>
              </a:r>
              <a:endParaRPr b="1"/>
            </a:p>
          </p:txBody>
        </p:sp>
      </p:grpSp>
      <p:grpSp>
        <p:nvGrpSpPr>
          <p:cNvPr id="102" name="Google Shape;102;p14"/>
          <p:cNvGrpSpPr/>
          <p:nvPr/>
        </p:nvGrpSpPr>
        <p:grpSpPr>
          <a:xfrm>
            <a:off x="2665578" y="2818575"/>
            <a:ext cx="724001" cy="880224"/>
            <a:chOff x="2665578" y="947750"/>
            <a:chExt cx="724001" cy="880224"/>
          </a:xfrm>
        </p:grpSpPr>
        <p:pic>
          <p:nvPicPr>
            <p:cNvPr id="103" name="Google Shape;103;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4" name="Google Shape;104;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t>
              </a:r>
              <a:endParaRPr b="1"/>
            </a:p>
          </p:txBody>
        </p:sp>
      </p:grpSp>
      <p:grpSp>
        <p:nvGrpSpPr>
          <p:cNvPr id="105" name="Google Shape;105;p14"/>
          <p:cNvGrpSpPr/>
          <p:nvPr/>
        </p:nvGrpSpPr>
        <p:grpSpPr>
          <a:xfrm>
            <a:off x="2665578" y="3809175"/>
            <a:ext cx="724001" cy="880224"/>
            <a:chOff x="2665578" y="947750"/>
            <a:chExt cx="724001" cy="880224"/>
          </a:xfrm>
        </p:grpSpPr>
        <p:pic>
          <p:nvPicPr>
            <p:cNvPr id="106" name="Google Shape;106;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7" name="Google Shape;107;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a:t>
              </a:r>
              <a:endParaRPr b="1"/>
            </a:p>
          </p:txBody>
        </p:sp>
      </p:grpSp>
      <p:grpSp>
        <p:nvGrpSpPr>
          <p:cNvPr id="108" name="Google Shape;108;p14"/>
          <p:cNvGrpSpPr/>
          <p:nvPr/>
        </p:nvGrpSpPr>
        <p:grpSpPr>
          <a:xfrm>
            <a:off x="4541678" y="2818575"/>
            <a:ext cx="724001" cy="880224"/>
            <a:chOff x="2665578" y="947750"/>
            <a:chExt cx="724001" cy="880224"/>
          </a:xfrm>
        </p:grpSpPr>
        <p:pic>
          <p:nvPicPr>
            <p:cNvPr id="109" name="Google Shape;109;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10" name="Google Shape;110;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t>
              </a:r>
              <a:endParaRPr b="1"/>
            </a:p>
          </p:txBody>
        </p:sp>
      </p:grpSp>
      <p:grpSp>
        <p:nvGrpSpPr>
          <p:cNvPr id="111" name="Google Shape;111;p14"/>
          <p:cNvGrpSpPr/>
          <p:nvPr/>
        </p:nvGrpSpPr>
        <p:grpSpPr>
          <a:xfrm>
            <a:off x="4541678" y="3809175"/>
            <a:ext cx="724001" cy="880224"/>
            <a:chOff x="2665578" y="947750"/>
            <a:chExt cx="724001" cy="880224"/>
          </a:xfrm>
        </p:grpSpPr>
        <p:pic>
          <p:nvPicPr>
            <p:cNvPr id="112" name="Google Shape;112;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13" name="Google Shape;113;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t>
              </a:r>
              <a:endParaRPr b="1"/>
            </a:p>
          </p:txBody>
        </p:sp>
      </p:grpSp>
      <p:grpSp>
        <p:nvGrpSpPr>
          <p:cNvPr id="114" name="Google Shape;114;p14"/>
          <p:cNvGrpSpPr/>
          <p:nvPr/>
        </p:nvGrpSpPr>
        <p:grpSpPr>
          <a:xfrm>
            <a:off x="6417778" y="2818575"/>
            <a:ext cx="724001" cy="880224"/>
            <a:chOff x="2665578" y="947750"/>
            <a:chExt cx="724001" cy="880224"/>
          </a:xfrm>
        </p:grpSpPr>
        <p:pic>
          <p:nvPicPr>
            <p:cNvPr id="115" name="Google Shape;115;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16" name="Google Shape;116;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a:t>
              </a:r>
              <a:endParaRPr b="1"/>
            </a:p>
          </p:txBody>
        </p:sp>
      </p:grpSp>
      <p:sp>
        <p:nvSpPr>
          <p:cNvPr id="117" name="Google Shape;117;p14"/>
          <p:cNvSpPr txBox="1"/>
          <p:nvPr/>
        </p:nvSpPr>
        <p:spPr>
          <a:xfrm>
            <a:off x="5265675" y="1171113"/>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t>
            </a:r>
            <a:r>
              <a:rPr b="1" lang="en"/>
              <a:t>A</a:t>
            </a:r>
            <a:r>
              <a:rPr b="1" lang="en">
                <a:solidFill>
                  <a:schemeClr val="dk1"/>
                </a:solidFill>
              </a:rPr>
              <a:t>−−−</a:t>
            </a:r>
            <a:r>
              <a:rPr b="1" lang="en"/>
              <a:t>A</a:t>
            </a:r>
            <a:r>
              <a:rPr b="1" lang="en">
                <a:solidFill>
                  <a:schemeClr val="dk1"/>
                </a:solidFill>
              </a:rPr>
              <a:t>−</a:t>
            </a:r>
            <a:endParaRPr b="1"/>
          </a:p>
        </p:txBody>
      </p:sp>
      <p:sp>
        <p:nvSpPr>
          <p:cNvPr id="118" name="Google Shape;118;p14"/>
          <p:cNvSpPr txBox="1"/>
          <p:nvPr/>
        </p:nvSpPr>
        <p:spPr>
          <a:xfrm>
            <a:off x="951738" y="311020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19" name="Google Shape;119;p14"/>
          <p:cNvSpPr txBox="1"/>
          <p:nvPr/>
        </p:nvSpPr>
        <p:spPr>
          <a:xfrm>
            <a:off x="928950" y="410348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t>
            </a:r>
            <a:r>
              <a:rPr b="1" lang="en">
                <a:solidFill>
                  <a:schemeClr val="dk1"/>
                </a:solidFill>
              </a:rPr>
              <a:t>−</a:t>
            </a:r>
            <a:r>
              <a:rPr b="1" lang="en">
                <a:solidFill>
                  <a:schemeClr val="dk1"/>
                </a:solidFill>
              </a:rPr>
              <a:t>−−−</a:t>
            </a:r>
            <a:r>
              <a:rPr b="1" lang="en">
                <a:solidFill>
                  <a:schemeClr val="dk1"/>
                </a:solidFill>
              </a:rPr>
              <a:t>−</a:t>
            </a:r>
            <a:r>
              <a:rPr b="1" lang="en">
                <a:solidFill>
                  <a:schemeClr val="dk1"/>
                </a:solidFill>
              </a:rPr>
              <a:t>−</a:t>
            </a:r>
            <a:endParaRPr b="1"/>
          </a:p>
        </p:txBody>
      </p:sp>
      <p:sp>
        <p:nvSpPr>
          <p:cNvPr id="120" name="Google Shape;120;p14"/>
          <p:cNvSpPr txBox="1"/>
          <p:nvPr/>
        </p:nvSpPr>
        <p:spPr>
          <a:xfrm>
            <a:off x="3412425" y="100625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1" name="Google Shape;121;p14"/>
          <p:cNvSpPr txBox="1"/>
          <p:nvPr/>
        </p:nvSpPr>
        <p:spPr>
          <a:xfrm>
            <a:off x="7207125" y="100625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2" name="Google Shape;122;p14"/>
          <p:cNvSpPr txBox="1"/>
          <p:nvPr/>
        </p:nvSpPr>
        <p:spPr>
          <a:xfrm>
            <a:off x="3412425" y="201562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3" name="Google Shape;123;p14"/>
          <p:cNvSpPr txBox="1"/>
          <p:nvPr/>
        </p:nvSpPr>
        <p:spPr>
          <a:xfrm>
            <a:off x="3412425" y="287707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4" name="Google Shape;124;p14"/>
          <p:cNvSpPr txBox="1"/>
          <p:nvPr/>
        </p:nvSpPr>
        <p:spPr>
          <a:xfrm>
            <a:off x="7207125" y="287707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5" name="Google Shape;125;p14"/>
          <p:cNvSpPr txBox="1"/>
          <p:nvPr/>
        </p:nvSpPr>
        <p:spPr>
          <a:xfrm>
            <a:off x="5288525" y="3783238"/>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6" name="Google Shape;126;p14"/>
          <p:cNvSpPr txBox="1"/>
          <p:nvPr/>
        </p:nvSpPr>
        <p:spPr>
          <a:xfrm>
            <a:off x="5265675" y="224313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a:t>
            </a:r>
            <a:r>
              <a:rPr b="1" lang="en">
                <a:solidFill>
                  <a:schemeClr val="dk1"/>
                </a:solidFill>
              </a:rPr>
              <a:t>N</a:t>
            </a:r>
            <a:r>
              <a:rPr b="1" lang="en">
                <a:solidFill>
                  <a:schemeClr val="dk1"/>
                </a:solidFill>
              </a:rPr>
              <a:t>−−</a:t>
            </a:r>
            <a:r>
              <a:rPr b="1" lang="en"/>
              <a:t>A</a:t>
            </a:r>
            <a:r>
              <a:rPr b="1" lang="en">
                <a:solidFill>
                  <a:schemeClr val="dk1"/>
                </a:solidFill>
              </a:rPr>
              <a:t>N</a:t>
            </a:r>
            <a:endParaRPr b="1"/>
          </a:p>
        </p:txBody>
      </p:sp>
      <p:sp>
        <p:nvSpPr>
          <p:cNvPr id="127" name="Google Shape;127;p14"/>
          <p:cNvSpPr txBox="1"/>
          <p:nvPr/>
        </p:nvSpPr>
        <p:spPr>
          <a:xfrm>
            <a:off x="7207125" y="201562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8" name="Google Shape;128;p14"/>
          <p:cNvSpPr txBox="1"/>
          <p:nvPr/>
        </p:nvSpPr>
        <p:spPr>
          <a:xfrm>
            <a:off x="5265675" y="3097113"/>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H</a:t>
            </a:r>
            <a:r>
              <a:rPr b="1" lang="en"/>
              <a:t>A</a:t>
            </a:r>
            <a:r>
              <a:rPr b="1" lang="en">
                <a:solidFill>
                  <a:schemeClr val="dk1"/>
                </a:solidFill>
              </a:rPr>
              <a:t>N−−</a:t>
            </a:r>
            <a:r>
              <a:rPr b="1" lang="en"/>
              <a:t>A</a:t>
            </a:r>
            <a:r>
              <a:rPr b="1" lang="en">
                <a:solidFill>
                  <a:schemeClr val="dk1"/>
                </a:solidFill>
              </a:rPr>
              <a:t>N</a:t>
            </a:r>
            <a:endParaRPr b="1"/>
          </a:p>
        </p:txBody>
      </p:sp>
      <p:sp>
        <p:nvSpPr>
          <p:cNvPr id="129" name="Google Shape;129;p14"/>
          <p:cNvSpPr txBox="1"/>
          <p:nvPr/>
        </p:nvSpPr>
        <p:spPr>
          <a:xfrm>
            <a:off x="3334350" y="410348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HA</a:t>
            </a:r>
            <a:r>
              <a:rPr b="1" lang="en">
                <a:solidFill>
                  <a:schemeClr val="dk1"/>
                </a:solidFill>
              </a:rPr>
              <a:t>NG−</a:t>
            </a:r>
            <a:r>
              <a:rPr b="1" lang="en"/>
              <a:t>A</a:t>
            </a:r>
            <a:r>
              <a:rPr b="1" lang="en">
                <a:solidFill>
                  <a:schemeClr val="dk1"/>
                </a:solidFill>
              </a:rPr>
              <a:t>N</a:t>
            </a:r>
            <a:endParaRPr b="1"/>
          </a:p>
        </p:txBody>
      </p:sp>
      <p:sp>
        <p:nvSpPr>
          <p:cNvPr id="130" name="Google Shape;130;p1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Lập trình trò chơi Hangman</a:t>
            </a:r>
            <a:endParaRPr/>
          </a:p>
        </p:txBody>
      </p:sp>
      <p:sp>
        <p:nvSpPr>
          <p:cNvPr id="136" name="Google Shape;136;p1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FF"/>
                </a:solidFill>
              </a:rPr>
              <a:t>Hãy lập trình trò chơi Hangman với </a:t>
            </a:r>
            <a:r>
              <a:rPr b="1" lang="en" sz="2400" u="sng">
                <a:solidFill>
                  <a:srgbClr val="0000FF"/>
                </a:solidFill>
              </a:rPr>
              <a:t>máy là chủ trò</a:t>
            </a:r>
            <a:endParaRPr b="1" sz="2400" u="sng">
              <a:solidFill>
                <a:srgbClr val="0000FF"/>
              </a:solidFill>
            </a:endParaRPr>
          </a:p>
          <a:p>
            <a:pPr indent="0" lvl="0" marL="0" rtl="0" algn="l">
              <a:spcBef>
                <a:spcPts val="600"/>
              </a:spcBef>
              <a:spcAft>
                <a:spcPts val="0"/>
              </a:spcAft>
              <a:buNone/>
            </a:pPr>
            <a:r>
              <a:rPr lang="en"/>
              <a:t>Trước khi bắt tay vào lập trình, </a:t>
            </a:r>
            <a:br>
              <a:rPr lang="en"/>
            </a:br>
            <a:r>
              <a:rPr lang="en"/>
              <a:t>hãy</a:t>
            </a:r>
            <a:r>
              <a:rPr lang="en"/>
              <a:t> </a:t>
            </a:r>
            <a:r>
              <a:rPr i="1" lang="en">
                <a:solidFill>
                  <a:srgbClr val="FF0000"/>
                </a:solidFill>
              </a:rPr>
              <a:t>hình dung các tác vụ </a:t>
            </a:r>
            <a:r>
              <a:rPr lang="en"/>
              <a:t>của chương trình</a:t>
            </a:r>
            <a:endParaRPr/>
          </a:p>
          <a:p>
            <a:pPr indent="-368300" lvl="0" marL="457200" rtl="0" algn="l">
              <a:spcBef>
                <a:spcPts val="600"/>
              </a:spcBef>
              <a:spcAft>
                <a:spcPts val="0"/>
              </a:spcAft>
              <a:buSzPts val="2200"/>
              <a:buChar char="●"/>
            </a:pPr>
            <a:r>
              <a:rPr lang="en" sz="2200"/>
              <a:t>Khởi tạo: máy nghĩ từ tiếng Anh, số đếm lần đoán sai, đúng</a:t>
            </a:r>
            <a:endParaRPr sz="2200"/>
          </a:p>
          <a:p>
            <a:pPr indent="-368300" lvl="0" marL="457200" rtl="0" algn="l">
              <a:spcBef>
                <a:spcPts val="0"/>
              </a:spcBef>
              <a:spcAft>
                <a:spcPts val="0"/>
              </a:spcAft>
              <a:buSzPts val="2200"/>
              <a:buChar char="●"/>
            </a:pPr>
            <a:r>
              <a:rPr lang="en" sz="2200"/>
              <a:t>Nhập liệu: phán đoán của người chơi</a:t>
            </a:r>
            <a:endParaRPr sz="2200"/>
          </a:p>
          <a:p>
            <a:pPr indent="-368300" lvl="0" marL="457200" rtl="0" algn="l">
              <a:spcBef>
                <a:spcPts val="0"/>
              </a:spcBef>
              <a:spcAft>
                <a:spcPts val="0"/>
              </a:spcAft>
              <a:buSzPts val="2200"/>
              <a:buChar char="●"/>
            </a:pPr>
            <a:r>
              <a:rPr lang="en" sz="2200"/>
              <a:t>Cập nhật: xử lý kết quả đoán và thay đổi trạng thái trò chơi</a:t>
            </a:r>
            <a:endParaRPr sz="2200" u="sng"/>
          </a:p>
          <a:p>
            <a:pPr indent="-368300" lvl="0" marL="457200" rtl="0" algn="l">
              <a:spcBef>
                <a:spcPts val="0"/>
              </a:spcBef>
              <a:spcAft>
                <a:spcPts val="0"/>
              </a:spcAft>
              <a:buSzPts val="2200"/>
              <a:buChar char="●"/>
            </a:pPr>
            <a:r>
              <a:rPr lang="en" sz="2200"/>
              <a:t>Hiển thị trạng thái trò chơi: ng</a:t>
            </a:r>
            <a:r>
              <a:rPr lang="en" sz="2200"/>
              <a:t>ười trên </a:t>
            </a:r>
            <a:r>
              <a:rPr lang="en" sz="2200"/>
              <a:t>giá treo và secretWord</a:t>
            </a:r>
            <a:endParaRPr sz="2200"/>
          </a:p>
          <a:p>
            <a:pPr indent="-368300" lvl="0" marL="457200" rtl="0" algn="l">
              <a:spcBef>
                <a:spcPts val="0"/>
              </a:spcBef>
              <a:spcAft>
                <a:spcPts val="0"/>
              </a:spcAft>
              <a:buSzPts val="2200"/>
              <a:buChar char="●"/>
            </a:pPr>
            <a:r>
              <a:rPr lang="en" sz="2200"/>
              <a:t>Thông báo kết quả trò chơi</a:t>
            </a:r>
            <a:endParaRPr sz="2200"/>
          </a:p>
        </p:txBody>
      </p:sp>
      <p:sp>
        <p:nvSpPr>
          <p:cNvPr id="137" name="Google Shape;137;p1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idx="1" type="body"/>
          </p:nvPr>
        </p:nvSpPr>
        <p:spPr>
          <a:xfrm>
            <a:off x="762000" y="10813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sz="32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r">
              <a:spcBef>
                <a:spcPts val="600"/>
              </a:spcBef>
              <a:spcAft>
                <a:spcPts val="0"/>
              </a:spcAft>
              <a:buNone/>
            </a:pPr>
            <a:r>
              <a:rPr i="1" lang="en" sz="1600"/>
              <a:t>Đọc thêm:</a:t>
            </a:r>
            <a:r>
              <a:rPr lang="en" sz="1600"/>
              <a:t> </a:t>
            </a:r>
            <a:r>
              <a:rPr lang="en" sz="1100" u="sng">
                <a:solidFill>
                  <a:schemeClr val="hlink"/>
                </a:solidFill>
                <a:hlinkClick r:id="rId3"/>
              </a:rPr>
              <a:t>http://gameprogrammingpatterns.com/game-loop.html</a:t>
            </a:r>
            <a:r>
              <a:rPr lang="en" sz="1100">
                <a:solidFill>
                  <a:schemeClr val="dk1"/>
                </a:solidFill>
              </a:rPr>
              <a:t> </a:t>
            </a:r>
            <a:endParaRPr/>
          </a:p>
        </p:txBody>
      </p:sp>
      <p:sp>
        <p:nvSpPr>
          <p:cNvPr id="143" name="Google Shape;143;p16"/>
          <p:cNvSpPr/>
          <p:nvPr/>
        </p:nvSpPr>
        <p:spPr>
          <a:xfrm>
            <a:off x="2751575" y="1258300"/>
            <a:ext cx="19341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Hiển thị (render)</a:t>
            </a:r>
            <a:endParaRPr b="1"/>
          </a:p>
          <a:p>
            <a:pPr indent="0" lvl="0" marL="0" rtl="0" algn="l">
              <a:spcBef>
                <a:spcPts val="0"/>
              </a:spcBef>
              <a:spcAft>
                <a:spcPts val="0"/>
              </a:spcAft>
              <a:buNone/>
            </a:pPr>
            <a:r>
              <a:rPr lang="en"/>
              <a:t>- G</a:t>
            </a:r>
            <a:r>
              <a:rPr lang="en"/>
              <a:t>iá treo cổ</a:t>
            </a:r>
            <a:endParaRPr/>
          </a:p>
          <a:p>
            <a:pPr indent="0" lvl="0" marL="0" rtl="0" algn="l">
              <a:spcBef>
                <a:spcPts val="0"/>
              </a:spcBef>
              <a:spcAft>
                <a:spcPts val="0"/>
              </a:spcAft>
              <a:buNone/>
            </a:pPr>
            <a:r>
              <a:rPr lang="en"/>
              <a:t>- Từ đã đoán được</a:t>
            </a:r>
            <a:endParaRPr/>
          </a:p>
        </p:txBody>
      </p:sp>
      <p:sp>
        <p:nvSpPr>
          <p:cNvPr id="144" name="Google Shape;144;p1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Sơ đồ khối - </a:t>
            </a:r>
            <a:r>
              <a:rPr lang="en" sz="3000"/>
              <a:t>quan hệ giữa các tác vụ</a:t>
            </a:r>
            <a:endParaRPr sz="3000"/>
          </a:p>
        </p:txBody>
      </p:sp>
      <p:sp>
        <p:nvSpPr>
          <p:cNvPr id="145" name="Google Shape;145;p16"/>
          <p:cNvSpPr/>
          <p:nvPr/>
        </p:nvSpPr>
        <p:spPr>
          <a:xfrm>
            <a:off x="431570" y="1111895"/>
            <a:ext cx="1934100" cy="1225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Khởi tạo (initialize)</a:t>
            </a:r>
            <a:endParaRPr b="1"/>
          </a:p>
          <a:p>
            <a:pPr indent="0" lvl="0" marL="0" rtl="0" algn="l">
              <a:spcBef>
                <a:spcPts val="0"/>
              </a:spcBef>
              <a:spcAft>
                <a:spcPts val="0"/>
              </a:spcAft>
              <a:buNone/>
            </a:pPr>
            <a:r>
              <a:rPr lang="en" sz="1300"/>
              <a:t>- Chọn</a:t>
            </a:r>
            <a:r>
              <a:rPr lang="en" sz="1300"/>
              <a:t> từ tiếng Anh</a:t>
            </a:r>
            <a:endParaRPr sz="1300"/>
          </a:p>
          <a:p>
            <a:pPr indent="0" lvl="0" marL="0" rtl="0" algn="l">
              <a:spcBef>
                <a:spcPts val="0"/>
              </a:spcBef>
              <a:spcAft>
                <a:spcPts val="0"/>
              </a:spcAft>
              <a:buNone/>
            </a:pPr>
            <a:r>
              <a:rPr lang="en" sz="1300"/>
              <a:t>- Số đếm lần đoán sai</a:t>
            </a:r>
            <a:endParaRPr sz="1300"/>
          </a:p>
          <a:p>
            <a:pPr indent="0" lvl="0" marL="0" rtl="0" algn="l">
              <a:spcBef>
                <a:spcPts val="0"/>
              </a:spcBef>
              <a:spcAft>
                <a:spcPts val="0"/>
              </a:spcAft>
              <a:buNone/>
            </a:pPr>
            <a:r>
              <a:rPr lang="en" sz="1300"/>
              <a:t>- Từ đã đoán được</a:t>
            </a:r>
            <a:endParaRPr sz="1300"/>
          </a:p>
        </p:txBody>
      </p:sp>
      <p:cxnSp>
        <p:nvCxnSpPr>
          <p:cNvPr id="146" name="Google Shape;146;p16"/>
          <p:cNvCxnSpPr>
            <a:stCxn id="145" idx="3"/>
            <a:endCxn id="143" idx="1"/>
          </p:cNvCxnSpPr>
          <p:nvPr/>
        </p:nvCxnSpPr>
        <p:spPr>
          <a:xfrm>
            <a:off x="2365670" y="1724645"/>
            <a:ext cx="385800" cy="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16"/>
          <p:cNvCxnSpPr>
            <a:stCxn id="148" idx="2"/>
            <a:endCxn id="149" idx="0"/>
          </p:cNvCxnSpPr>
          <p:nvPr/>
        </p:nvCxnSpPr>
        <p:spPr>
          <a:xfrm flipH="1">
            <a:off x="7324400" y="2186917"/>
            <a:ext cx="900" cy="5949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16"/>
          <p:cNvCxnSpPr>
            <a:stCxn id="143" idx="3"/>
            <a:endCxn id="148" idx="1"/>
          </p:cNvCxnSpPr>
          <p:nvPr/>
        </p:nvCxnSpPr>
        <p:spPr>
          <a:xfrm flipH="1" rot="10800000">
            <a:off x="4685675" y="1720450"/>
            <a:ext cx="1654800" cy="4200"/>
          </a:xfrm>
          <a:prstGeom prst="straightConnector1">
            <a:avLst/>
          </a:prstGeom>
          <a:noFill/>
          <a:ln cap="flat" cmpd="sng" w="19050">
            <a:solidFill>
              <a:schemeClr val="dk2"/>
            </a:solidFill>
            <a:prstDash val="solid"/>
            <a:round/>
            <a:headEnd len="med" w="med" type="none"/>
            <a:tailEnd len="med" w="med" type="triangle"/>
          </a:ln>
        </p:spPr>
      </p:cxnSp>
      <p:sp>
        <p:nvSpPr>
          <p:cNvPr id="151" name="Google Shape;151;p16"/>
          <p:cNvSpPr/>
          <p:nvPr/>
        </p:nvSpPr>
        <p:spPr>
          <a:xfrm>
            <a:off x="3039591" y="4310875"/>
            <a:ext cx="1340100" cy="665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Thông báo kết quả</a:t>
            </a:r>
            <a:endParaRPr b="1"/>
          </a:p>
        </p:txBody>
      </p:sp>
      <p:sp>
        <p:nvSpPr>
          <p:cNvPr id="152" name="Google Shape;152;p16"/>
          <p:cNvSpPr txBox="1"/>
          <p:nvPr/>
        </p:nvSpPr>
        <p:spPr>
          <a:xfrm>
            <a:off x="3091350" y="2505300"/>
            <a:ext cx="7032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false</a:t>
            </a:r>
            <a:endParaRPr/>
          </a:p>
        </p:txBody>
      </p:sp>
      <p:sp>
        <p:nvSpPr>
          <p:cNvPr id="148" name="Google Shape;148;p16"/>
          <p:cNvSpPr/>
          <p:nvPr/>
        </p:nvSpPr>
        <p:spPr>
          <a:xfrm>
            <a:off x="6340400" y="1254217"/>
            <a:ext cx="19698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Nhập liệu (input)</a:t>
            </a:r>
            <a:endParaRPr b="1"/>
          </a:p>
          <a:p>
            <a:pPr indent="-317500" lvl="0" marL="457200" rtl="0" algn="l">
              <a:spcBef>
                <a:spcPts val="0"/>
              </a:spcBef>
              <a:spcAft>
                <a:spcPts val="0"/>
              </a:spcAft>
              <a:buSzPts val="1400"/>
              <a:buChar char="●"/>
            </a:pPr>
            <a:r>
              <a:rPr lang="en"/>
              <a:t>Phán đoán</a:t>
            </a:r>
            <a:endParaRPr/>
          </a:p>
          <a:p>
            <a:pPr indent="0" lvl="0" marL="457200" rtl="0" algn="l">
              <a:spcBef>
                <a:spcPts val="0"/>
              </a:spcBef>
              <a:spcAft>
                <a:spcPts val="0"/>
              </a:spcAft>
              <a:buNone/>
            </a:pPr>
            <a:r>
              <a:rPr lang="en"/>
              <a:t>của người chơi</a:t>
            </a:r>
            <a:endParaRPr/>
          </a:p>
        </p:txBody>
      </p:sp>
      <p:sp>
        <p:nvSpPr>
          <p:cNvPr id="149" name="Google Shape;149;p16"/>
          <p:cNvSpPr/>
          <p:nvPr/>
        </p:nvSpPr>
        <p:spPr>
          <a:xfrm>
            <a:off x="5969825" y="2781950"/>
            <a:ext cx="2709000" cy="11850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Cập nhật trạng thái (update)</a:t>
            </a:r>
            <a:endParaRPr b="1"/>
          </a:p>
          <a:p>
            <a:pPr indent="-317500" lvl="0" marL="457200" rtl="0" algn="l">
              <a:spcBef>
                <a:spcPts val="0"/>
              </a:spcBef>
              <a:spcAft>
                <a:spcPts val="0"/>
              </a:spcAft>
              <a:buSzPts val="1400"/>
              <a:buChar char="●"/>
            </a:pPr>
            <a:r>
              <a:rPr lang="en"/>
              <a:t>từ đã đoán</a:t>
            </a:r>
            <a:endParaRPr/>
          </a:p>
          <a:p>
            <a:pPr indent="-317500" lvl="0" marL="457200" rtl="0" algn="l">
              <a:spcBef>
                <a:spcPts val="0"/>
              </a:spcBef>
              <a:spcAft>
                <a:spcPts val="0"/>
              </a:spcAft>
              <a:buSzPts val="1400"/>
              <a:buChar char="●"/>
            </a:pPr>
            <a:r>
              <a:rPr lang="en"/>
              <a:t>số lần đoán sai</a:t>
            </a:r>
            <a:endParaRPr/>
          </a:p>
        </p:txBody>
      </p:sp>
      <p:sp>
        <p:nvSpPr>
          <p:cNvPr id="153" name="Google Shape;153;p16"/>
          <p:cNvSpPr/>
          <p:nvPr/>
        </p:nvSpPr>
        <p:spPr>
          <a:xfrm flipH="1" rot="-5400000">
            <a:off x="5246675" y="2337750"/>
            <a:ext cx="724500" cy="420600"/>
          </a:xfrm>
          <a:prstGeom prst="curvedUpArrow">
            <a:avLst>
              <a:gd fmla="val 25000" name="adj1"/>
              <a:gd fmla="val 50000" name="adj2"/>
              <a:gd fmla="val 25000" name="adj3"/>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flipH="1" rot="5400000">
            <a:off x="4332825" y="2320350"/>
            <a:ext cx="724500" cy="455400"/>
          </a:xfrm>
          <a:prstGeom prst="curvedUpArrow">
            <a:avLst>
              <a:gd fmla="val 25000" name="adj1"/>
              <a:gd fmla="val 50000" name="adj2"/>
              <a:gd fmla="val 25000" name="adj3"/>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732250" y="2998416"/>
            <a:ext cx="1969800" cy="758100"/>
          </a:xfrm>
          <a:prstGeom prst="flowChartDecision">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điều kiện dừng</a:t>
            </a:r>
            <a:endParaRPr/>
          </a:p>
        </p:txBody>
      </p:sp>
      <p:cxnSp>
        <p:nvCxnSpPr>
          <p:cNvPr id="156" name="Google Shape;156;p16"/>
          <p:cNvCxnSpPr>
            <a:stCxn id="149" idx="1"/>
            <a:endCxn id="155" idx="3"/>
          </p:cNvCxnSpPr>
          <p:nvPr/>
        </p:nvCxnSpPr>
        <p:spPr>
          <a:xfrm flipH="1">
            <a:off x="4702025" y="3374450"/>
            <a:ext cx="1267800" cy="30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6"/>
          <p:cNvCxnSpPr>
            <a:stCxn id="155" idx="2"/>
            <a:endCxn id="151" idx="0"/>
          </p:cNvCxnSpPr>
          <p:nvPr/>
        </p:nvCxnSpPr>
        <p:spPr>
          <a:xfrm flipH="1">
            <a:off x="3709650" y="3756516"/>
            <a:ext cx="7500" cy="5544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6"/>
          <p:cNvCxnSpPr>
            <a:stCxn id="155" idx="0"/>
            <a:endCxn id="143" idx="2"/>
          </p:cNvCxnSpPr>
          <p:nvPr/>
        </p:nvCxnSpPr>
        <p:spPr>
          <a:xfrm flipH="1" rot="10800000">
            <a:off x="3717150" y="2191116"/>
            <a:ext cx="1500" cy="807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6"/>
          <p:cNvSpPr txBox="1"/>
          <p:nvPr/>
        </p:nvSpPr>
        <p:spPr>
          <a:xfrm>
            <a:off x="4771550" y="2269300"/>
            <a:ext cx="703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Game loop</a:t>
            </a:r>
            <a:endParaRPr>
              <a:solidFill>
                <a:srgbClr val="0000FF"/>
              </a:solidFill>
            </a:endParaRPr>
          </a:p>
        </p:txBody>
      </p:sp>
      <p:sp>
        <p:nvSpPr>
          <p:cNvPr id="160" name="Google Shape;160;p16"/>
          <p:cNvSpPr txBox="1"/>
          <p:nvPr/>
        </p:nvSpPr>
        <p:spPr>
          <a:xfrm>
            <a:off x="3091350" y="3724500"/>
            <a:ext cx="7032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true</a:t>
            </a:r>
            <a:endParaRPr/>
          </a:p>
        </p:txBody>
      </p:sp>
      <p:sp>
        <p:nvSpPr>
          <p:cNvPr id="161" name="Google Shape;161;p1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idx="1" type="body"/>
          </p:nvPr>
        </p:nvSpPr>
        <p:spPr>
          <a:xfrm>
            <a:off x="193300" y="1007100"/>
            <a:ext cx="8635200" cy="38544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choose secretWord;</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initialize guessedWord with ‘-’;</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badGuessCount = 0;</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do {</a:t>
            </a:r>
            <a:endParaRPr b="1" sz="1800">
              <a:solidFill>
                <a:schemeClr val="accent6"/>
              </a:solidFill>
              <a:latin typeface="Consolas"/>
              <a:ea typeface="Consolas"/>
              <a:cs typeface="Consolas"/>
              <a:sym typeface="Consolas"/>
            </a:endParaRPr>
          </a:p>
          <a:p>
            <a:pPr indent="45720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render game;</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	char guess = readAGuess;</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	if (</a:t>
            </a:r>
            <a:r>
              <a:rPr b="1" lang="en" sz="1800">
                <a:solidFill>
                  <a:schemeClr val="accent6"/>
                </a:solidFill>
                <a:latin typeface="Consolas"/>
                <a:ea typeface="Consolas"/>
                <a:cs typeface="Consolas"/>
                <a:sym typeface="Consolas"/>
              </a:rPr>
              <a:t>secretWord</a:t>
            </a:r>
            <a:r>
              <a:rPr b="1" lang="en" sz="1800">
                <a:solidFill>
                  <a:schemeClr val="accent6"/>
                </a:solidFill>
                <a:latin typeface="Consolas"/>
                <a:ea typeface="Consolas"/>
                <a:cs typeface="Consolas"/>
                <a:sym typeface="Consolas"/>
              </a:rPr>
              <a:t> </a:t>
            </a:r>
            <a:r>
              <a:rPr b="1" lang="en" sz="1800">
                <a:solidFill>
                  <a:schemeClr val="accent6"/>
                </a:solidFill>
                <a:latin typeface="Consolas"/>
                <a:ea typeface="Consolas"/>
                <a:cs typeface="Consolas"/>
                <a:sym typeface="Consolas"/>
              </a:rPr>
              <a:t>contains</a:t>
            </a:r>
            <a:r>
              <a:rPr b="1" lang="en" sz="1800">
                <a:solidFill>
                  <a:schemeClr val="accent6"/>
                </a:solidFill>
                <a:latin typeface="Consolas"/>
                <a:ea typeface="Consolas"/>
                <a:cs typeface="Consolas"/>
                <a:sym typeface="Consolas"/>
              </a:rPr>
              <a:t> guess) update guessedWord;</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	else badGuessCount++;</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 while (game not over);</a:t>
            </a:r>
            <a:endParaRPr b="1" sz="1800">
              <a:solidFill>
                <a:schemeClr val="accent6"/>
              </a:solidFill>
              <a:latin typeface="Consolas"/>
              <a:ea typeface="Consolas"/>
              <a:cs typeface="Consolas"/>
              <a:sym typeface="Consolas"/>
            </a:endParaRPr>
          </a:p>
          <a:p>
            <a:pPr indent="0" lvl="0" marL="0" rtl="0" algn="l">
              <a:lnSpc>
                <a:spcPct val="110795"/>
              </a:lnSpc>
              <a:spcBef>
                <a:spcPts val="0"/>
              </a:spcBef>
              <a:spcAft>
                <a:spcPts val="0"/>
              </a:spcAft>
              <a:buNone/>
            </a:pPr>
            <a:r>
              <a:rPr b="1" lang="en" sz="1800">
                <a:solidFill>
                  <a:schemeClr val="accent6"/>
                </a:solidFill>
                <a:latin typeface="Consolas"/>
                <a:ea typeface="Consolas"/>
                <a:cs typeface="Consolas"/>
                <a:sym typeface="Consolas"/>
              </a:rPr>
              <a:t>display game result; </a:t>
            </a:r>
            <a:endParaRPr b="1" sz="1800">
              <a:solidFill>
                <a:schemeClr val="accent6"/>
              </a:solidFill>
              <a:latin typeface="Consolas"/>
              <a:ea typeface="Consolas"/>
              <a:cs typeface="Consolas"/>
              <a:sym typeface="Consolas"/>
            </a:endParaRPr>
          </a:p>
        </p:txBody>
      </p:sp>
      <p:sp>
        <p:nvSpPr>
          <p:cNvPr id="167" name="Google Shape;167;p17"/>
          <p:cNvSpPr/>
          <p:nvPr/>
        </p:nvSpPr>
        <p:spPr>
          <a:xfrm>
            <a:off x="5582875" y="1082475"/>
            <a:ext cx="904500" cy="437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a:t>
            </a:r>
            <a:r>
              <a:rPr b="1" lang="en"/>
              <a:t>ender</a:t>
            </a:r>
            <a:endParaRPr/>
          </a:p>
        </p:txBody>
      </p:sp>
      <p:sp>
        <p:nvSpPr>
          <p:cNvPr id="168" name="Google Shape;168;p1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Mã giả</a:t>
            </a:r>
            <a:endParaRPr sz="3000"/>
          </a:p>
        </p:txBody>
      </p:sp>
      <p:sp>
        <p:nvSpPr>
          <p:cNvPr id="169" name="Google Shape;169;p17"/>
          <p:cNvSpPr/>
          <p:nvPr/>
        </p:nvSpPr>
        <p:spPr>
          <a:xfrm>
            <a:off x="3733402" y="1078733"/>
            <a:ext cx="1112700" cy="43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a:t>
            </a:r>
            <a:r>
              <a:rPr b="1" lang="en"/>
              <a:t>nitialize</a:t>
            </a:r>
            <a:endParaRPr sz="1300"/>
          </a:p>
        </p:txBody>
      </p:sp>
      <p:cxnSp>
        <p:nvCxnSpPr>
          <p:cNvPr id="170" name="Google Shape;170;p17"/>
          <p:cNvCxnSpPr>
            <a:stCxn id="169" idx="3"/>
            <a:endCxn id="167" idx="1"/>
          </p:cNvCxnSpPr>
          <p:nvPr/>
        </p:nvCxnSpPr>
        <p:spPr>
          <a:xfrm>
            <a:off x="4846102" y="1298333"/>
            <a:ext cx="736800" cy="300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17"/>
          <p:cNvCxnSpPr>
            <a:stCxn id="172" idx="2"/>
            <a:endCxn id="173" idx="0"/>
          </p:cNvCxnSpPr>
          <p:nvPr/>
        </p:nvCxnSpPr>
        <p:spPr>
          <a:xfrm flipH="1">
            <a:off x="8151425" y="1579124"/>
            <a:ext cx="6000" cy="51270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17"/>
          <p:cNvCxnSpPr>
            <a:stCxn id="167" idx="3"/>
            <a:endCxn id="172" idx="1"/>
          </p:cNvCxnSpPr>
          <p:nvPr/>
        </p:nvCxnSpPr>
        <p:spPr>
          <a:xfrm>
            <a:off x="6487375" y="1301325"/>
            <a:ext cx="1288500" cy="900"/>
          </a:xfrm>
          <a:prstGeom prst="straightConnector1">
            <a:avLst/>
          </a:prstGeom>
          <a:noFill/>
          <a:ln cap="flat" cmpd="sng" w="19050">
            <a:solidFill>
              <a:schemeClr val="dk2"/>
            </a:solidFill>
            <a:prstDash val="solid"/>
            <a:round/>
            <a:headEnd len="med" w="med" type="none"/>
            <a:tailEnd len="med" w="med" type="triangle"/>
          </a:ln>
        </p:spPr>
      </p:cxnSp>
      <p:sp>
        <p:nvSpPr>
          <p:cNvPr id="175" name="Google Shape;175;p17"/>
          <p:cNvSpPr/>
          <p:nvPr/>
        </p:nvSpPr>
        <p:spPr>
          <a:xfrm>
            <a:off x="5515448" y="3051975"/>
            <a:ext cx="1037400" cy="268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 game</a:t>
            </a:r>
            <a:endParaRPr b="1"/>
          </a:p>
        </p:txBody>
      </p:sp>
      <p:sp>
        <p:nvSpPr>
          <p:cNvPr id="176" name="Google Shape;176;p17"/>
          <p:cNvSpPr txBox="1"/>
          <p:nvPr/>
        </p:nvSpPr>
        <p:spPr>
          <a:xfrm>
            <a:off x="5453550" y="1667100"/>
            <a:ext cx="7032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false</a:t>
            </a:r>
            <a:endParaRPr/>
          </a:p>
        </p:txBody>
      </p:sp>
      <p:sp>
        <p:nvSpPr>
          <p:cNvPr id="172" name="Google Shape;172;p17"/>
          <p:cNvSpPr/>
          <p:nvPr/>
        </p:nvSpPr>
        <p:spPr>
          <a:xfrm>
            <a:off x="7775975" y="1025624"/>
            <a:ext cx="762900" cy="553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a:t>
            </a:r>
            <a:r>
              <a:rPr b="1" lang="en"/>
              <a:t>nput</a:t>
            </a:r>
            <a:endParaRPr/>
          </a:p>
        </p:txBody>
      </p:sp>
      <p:sp>
        <p:nvSpPr>
          <p:cNvPr id="173" name="Google Shape;173;p17"/>
          <p:cNvSpPr/>
          <p:nvPr/>
        </p:nvSpPr>
        <p:spPr>
          <a:xfrm>
            <a:off x="7417768" y="2091773"/>
            <a:ext cx="1467300" cy="3741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U</a:t>
            </a:r>
            <a:r>
              <a:rPr b="1" lang="en"/>
              <a:t>pdate game</a:t>
            </a:r>
            <a:endParaRPr/>
          </a:p>
        </p:txBody>
      </p:sp>
      <p:sp>
        <p:nvSpPr>
          <p:cNvPr id="177" name="Google Shape;177;p17"/>
          <p:cNvSpPr/>
          <p:nvPr/>
        </p:nvSpPr>
        <p:spPr>
          <a:xfrm>
            <a:off x="5188975" y="1947700"/>
            <a:ext cx="1692300" cy="665100"/>
          </a:xfrm>
          <a:prstGeom prst="flowChartDecision">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Game Over</a:t>
            </a:r>
            <a:endParaRPr/>
          </a:p>
        </p:txBody>
      </p:sp>
      <p:cxnSp>
        <p:nvCxnSpPr>
          <p:cNvPr id="178" name="Google Shape;178;p17"/>
          <p:cNvCxnSpPr>
            <a:stCxn id="173" idx="1"/>
            <a:endCxn id="177" idx="3"/>
          </p:cNvCxnSpPr>
          <p:nvPr/>
        </p:nvCxnSpPr>
        <p:spPr>
          <a:xfrm flipH="1">
            <a:off x="6881368" y="2278823"/>
            <a:ext cx="536400" cy="15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7"/>
          <p:cNvCxnSpPr>
            <a:stCxn id="177" idx="2"/>
            <a:endCxn id="175" idx="0"/>
          </p:cNvCxnSpPr>
          <p:nvPr/>
        </p:nvCxnSpPr>
        <p:spPr>
          <a:xfrm flipH="1">
            <a:off x="6034225" y="2612800"/>
            <a:ext cx="900" cy="4392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7"/>
          <p:cNvCxnSpPr>
            <a:stCxn id="177" idx="0"/>
            <a:endCxn id="167" idx="2"/>
          </p:cNvCxnSpPr>
          <p:nvPr/>
        </p:nvCxnSpPr>
        <p:spPr>
          <a:xfrm rot="10800000">
            <a:off x="6035125" y="1520200"/>
            <a:ext cx="0" cy="4275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17"/>
          <p:cNvSpPr txBox="1"/>
          <p:nvPr/>
        </p:nvSpPr>
        <p:spPr>
          <a:xfrm>
            <a:off x="5453550" y="2505300"/>
            <a:ext cx="7032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true</a:t>
            </a:r>
            <a:endParaRPr/>
          </a:p>
        </p:txBody>
      </p:sp>
      <p:sp>
        <p:nvSpPr>
          <p:cNvPr id="182" name="Google Shape;182;p1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