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bec13af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bec13af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59e6661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59e6661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bec13af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bec13af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bec13af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bec13af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cbec13a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cbec13a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cbec13a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cbec13a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cbec13a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cbec13a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cbec13af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cbec13af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bec13a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bec13a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bec13af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bec13af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bec13af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bec13af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cbec13af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bec13af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0" y="3093235"/>
            <a:ext cx="8458200" cy="7125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lvl1pPr lvl="0">
              <a:spcBef>
                <a:spcPts val="0"/>
              </a:spcBef>
              <a:spcAft>
                <a:spcPts val="0"/>
              </a:spcAft>
              <a:buClr>
                <a:srgbClr val="1155CC"/>
              </a:buClr>
              <a:buSzPts val="7200"/>
              <a:buNone/>
              <a:defRPr sz="7200">
                <a:solidFill>
                  <a:srgbClr val="1155CC"/>
                </a:solidFill>
              </a:defRPr>
            </a:lvl1pPr>
            <a:lvl2pPr lvl="1">
              <a:spcBef>
                <a:spcPts val="0"/>
              </a:spcBef>
              <a:spcAft>
                <a:spcPts val="0"/>
              </a:spcAft>
              <a:buClr>
                <a:srgbClr val="1155CC"/>
              </a:buClr>
              <a:buSzPts val="7200"/>
              <a:buNone/>
              <a:defRPr sz="7200">
                <a:solidFill>
                  <a:srgbClr val="1155CC"/>
                </a:solidFill>
              </a:defRPr>
            </a:lvl2pPr>
            <a:lvl3pPr lvl="2">
              <a:spcBef>
                <a:spcPts val="0"/>
              </a:spcBef>
              <a:spcAft>
                <a:spcPts val="0"/>
              </a:spcAft>
              <a:buClr>
                <a:srgbClr val="1155CC"/>
              </a:buClr>
              <a:buSzPts val="7200"/>
              <a:buNone/>
              <a:defRPr sz="7200">
                <a:solidFill>
                  <a:srgbClr val="1155CC"/>
                </a:solidFill>
              </a:defRPr>
            </a:lvl3pPr>
            <a:lvl4pPr lvl="3">
              <a:spcBef>
                <a:spcPts val="0"/>
              </a:spcBef>
              <a:spcAft>
                <a:spcPts val="0"/>
              </a:spcAft>
              <a:buClr>
                <a:srgbClr val="1155CC"/>
              </a:buClr>
              <a:buSzPts val="7200"/>
              <a:buNone/>
              <a:defRPr sz="7200">
                <a:solidFill>
                  <a:srgbClr val="1155CC"/>
                </a:solidFill>
              </a:defRPr>
            </a:lvl4pPr>
            <a:lvl5pPr lvl="4">
              <a:spcBef>
                <a:spcPts val="0"/>
              </a:spcBef>
              <a:spcAft>
                <a:spcPts val="0"/>
              </a:spcAft>
              <a:buClr>
                <a:srgbClr val="1155CC"/>
              </a:buClr>
              <a:buSzPts val="7200"/>
              <a:buNone/>
              <a:defRPr sz="7200">
                <a:solidFill>
                  <a:srgbClr val="1155CC"/>
                </a:solidFill>
              </a:defRPr>
            </a:lvl5pPr>
            <a:lvl6pPr lvl="5">
              <a:spcBef>
                <a:spcPts val="0"/>
              </a:spcBef>
              <a:spcAft>
                <a:spcPts val="0"/>
              </a:spcAft>
              <a:buClr>
                <a:srgbClr val="1155CC"/>
              </a:buClr>
              <a:buSzPts val="7200"/>
              <a:buNone/>
              <a:defRPr sz="7200">
                <a:solidFill>
                  <a:srgbClr val="1155CC"/>
                </a:solidFill>
              </a:defRPr>
            </a:lvl6pPr>
            <a:lvl7pPr lvl="6">
              <a:spcBef>
                <a:spcPts val="0"/>
              </a:spcBef>
              <a:spcAft>
                <a:spcPts val="0"/>
              </a:spcAft>
              <a:buClr>
                <a:srgbClr val="1155CC"/>
              </a:buClr>
              <a:buSzPts val="7200"/>
              <a:buNone/>
              <a:defRPr sz="7200">
                <a:solidFill>
                  <a:srgbClr val="1155CC"/>
                </a:solidFill>
              </a:defRPr>
            </a:lvl7pPr>
            <a:lvl8pPr lvl="7">
              <a:spcBef>
                <a:spcPts val="0"/>
              </a:spcBef>
              <a:spcAft>
                <a:spcPts val="0"/>
              </a:spcAft>
              <a:buClr>
                <a:srgbClr val="1155CC"/>
              </a:buClr>
              <a:buSzPts val="7200"/>
              <a:buNone/>
              <a:defRPr sz="7200">
                <a:solidFill>
                  <a:srgbClr val="1155CC"/>
                </a:solidFill>
              </a:defRPr>
            </a:lvl8pPr>
            <a:lvl9pPr lvl="8">
              <a:spcBef>
                <a:spcPts val="0"/>
              </a:spcBef>
              <a:spcAft>
                <a:spcPts val="0"/>
              </a:spcAft>
              <a:buClr>
                <a:srgbClr val="1155CC"/>
              </a:buClr>
              <a:buSzPts val="7200"/>
              <a:buNone/>
              <a:defRPr sz="7200">
                <a:solidFill>
                  <a:srgbClr val="1155CC"/>
                </a:solidFill>
              </a:defRPr>
            </a:lvl9pPr>
          </a:lstStyle>
          <a:p/>
        </p:txBody>
      </p:sp>
      <p:sp>
        <p:nvSpPr>
          <p:cNvPr id="12" name="Google Shape;12;p2"/>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3000"/>
              <a:buNone/>
              <a:defRPr b="1">
                <a:solidFill>
                  <a:srgbClr val="FFFFFF"/>
                </a:solidFill>
              </a:defRPr>
            </a:lvl1pPr>
            <a:lvl2pPr lvl="1">
              <a:spcBef>
                <a:spcPts val="0"/>
              </a:spcBef>
              <a:spcAft>
                <a:spcPts val="0"/>
              </a:spcAft>
              <a:buClr>
                <a:srgbClr val="FFFFFF"/>
              </a:buClr>
              <a:buSzPts val="3000"/>
              <a:buNone/>
              <a:defRPr b="1" sz="3000">
                <a:solidFill>
                  <a:srgbClr val="FFFFFF"/>
                </a:solidFill>
              </a:defRPr>
            </a:lvl2pPr>
            <a:lvl3pPr lvl="2">
              <a:spcBef>
                <a:spcPts val="0"/>
              </a:spcBef>
              <a:spcAft>
                <a:spcPts val="0"/>
              </a:spcAft>
              <a:buClr>
                <a:srgbClr val="FFFFFF"/>
              </a:buClr>
              <a:buSzPts val="3000"/>
              <a:buNone/>
              <a:defRPr b="1" sz="3000">
                <a:solidFill>
                  <a:srgbClr val="FFFFFF"/>
                </a:solidFill>
              </a:defRPr>
            </a:lvl3pPr>
            <a:lvl4pPr lvl="3">
              <a:spcBef>
                <a:spcPts val="0"/>
              </a:spcBef>
              <a:spcAft>
                <a:spcPts val="0"/>
              </a:spcAft>
              <a:buClr>
                <a:srgbClr val="FFFFFF"/>
              </a:buClr>
              <a:buSzPts val="3000"/>
              <a:buNone/>
              <a:defRPr b="1" sz="3000">
                <a:solidFill>
                  <a:srgbClr val="FFFFFF"/>
                </a:solidFill>
              </a:defRPr>
            </a:lvl4pPr>
            <a:lvl5pPr lvl="4">
              <a:spcBef>
                <a:spcPts val="0"/>
              </a:spcBef>
              <a:spcAft>
                <a:spcPts val="0"/>
              </a:spcAft>
              <a:buClr>
                <a:srgbClr val="FFFFFF"/>
              </a:buClr>
              <a:buSzPts val="3000"/>
              <a:buNone/>
              <a:defRPr b="1" sz="3000">
                <a:solidFill>
                  <a:srgbClr val="FFFFFF"/>
                </a:solidFill>
              </a:defRPr>
            </a:lvl5pPr>
            <a:lvl6pPr lvl="5">
              <a:spcBef>
                <a:spcPts val="0"/>
              </a:spcBef>
              <a:spcAft>
                <a:spcPts val="0"/>
              </a:spcAft>
              <a:buClr>
                <a:srgbClr val="FFFFFF"/>
              </a:buClr>
              <a:buSzPts val="3000"/>
              <a:buNone/>
              <a:defRPr b="1" sz="3000">
                <a:solidFill>
                  <a:srgbClr val="FFFFFF"/>
                </a:solidFill>
              </a:defRPr>
            </a:lvl6pPr>
            <a:lvl7pPr lvl="6">
              <a:spcBef>
                <a:spcPts val="0"/>
              </a:spcBef>
              <a:spcAft>
                <a:spcPts val="0"/>
              </a:spcAft>
              <a:buClr>
                <a:srgbClr val="FFFFFF"/>
              </a:buClr>
              <a:buSzPts val="3000"/>
              <a:buNone/>
              <a:defRPr b="1" sz="3000">
                <a:solidFill>
                  <a:srgbClr val="FFFFFF"/>
                </a:solidFill>
              </a:defRPr>
            </a:lvl7pPr>
            <a:lvl8pPr lvl="7">
              <a:spcBef>
                <a:spcPts val="0"/>
              </a:spcBef>
              <a:spcAft>
                <a:spcPts val="0"/>
              </a:spcAft>
              <a:buClr>
                <a:srgbClr val="FFFFFF"/>
              </a:buClr>
              <a:buSzPts val="3000"/>
              <a:buNone/>
              <a:defRPr b="1" sz="3000">
                <a:solidFill>
                  <a:srgbClr val="FFFFFF"/>
                </a:solidFill>
              </a:defRPr>
            </a:lvl8pPr>
            <a:lvl9pPr lvl="8">
              <a:spcBef>
                <a:spcPts val="0"/>
              </a:spcBef>
              <a:spcAft>
                <a:spcPts val="0"/>
              </a:spcAft>
              <a:buClr>
                <a:srgbClr val="FFFFFF"/>
              </a:buClr>
              <a:buSzPts val="3000"/>
              <a:buNone/>
              <a:defRPr b="1" sz="3000">
                <a:solidFill>
                  <a:srgbClr val="FFFFFF"/>
                </a:solidFill>
              </a:defRPr>
            </a:lvl9pPr>
          </a:lstStyle>
          <a:p/>
        </p:txBody>
      </p:sp>
      <p:sp>
        <p:nvSpPr>
          <p:cNvPr id="13" name="Google Shape;13;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7" name="Google Shape;17;p3"/>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8" name="Google Shape;18;p3"/>
          <p:cNvSpPr txBox="1"/>
          <p:nvPr>
            <p:ph idx="12" type="sldNum"/>
          </p:nvPr>
        </p:nvSpPr>
        <p:spPr>
          <a:xfrm>
            <a:off x="8014150" y="4749850"/>
            <a:ext cx="1091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r>
              <a:rPr lang="en"/>
              <a:t> / 24</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205976"/>
            <a:ext cx="8686800" cy="723000"/>
          </a:xfrm>
          <a:prstGeom prst="rect">
            <a:avLst/>
          </a:prstGeom>
          <a:solidFill>
            <a:srgbClr val="3D85C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 name="Google Shape;22;p4"/>
          <p:cNvSpPr txBox="1"/>
          <p:nvPr>
            <p:ph idx="1" type="body"/>
          </p:nvPr>
        </p:nvSpPr>
        <p:spPr>
          <a:xfrm>
            <a:off x="457200" y="146049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2" type="body"/>
          </p:nvPr>
        </p:nvSpPr>
        <p:spPr>
          <a:xfrm>
            <a:off x="4656667" y="1461909"/>
            <a:ext cx="4030200" cy="3465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205977"/>
            <a:ext cx="8686800" cy="11655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6"/>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6"/>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
        <p:nvSpPr>
          <p:cNvPr id="32" name="Google Shape;32;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4800"/>
              <a:buNone/>
              <a:defRPr b="0" i="0" sz="4400" u="none" cap="none" strike="noStrike">
                <a:solidFill>
                  <a:schemeClr val="dk1"/>
                </a:solidFill>
                <a:latin typeface="Calibri"/>
                <a:ea typeface="Calibri"/>
                <a:cs typeface="Calibri"/>
                <a:sym typeface="Calibri"/>
              </a:defRPr>
            </a:lvl9pPr>
          </a:lstStyle>
          <a:p/>
        </p:txBody>
      </p:sp>
      <p:sp>
        <p:nvSpPr>
          <p:cNvPr id="37" name="Google Shape;37;p8"/>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9" name="Google Shape;3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0" name="Google Shape;40;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3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txBox="1"/>
          <p:nvPr>
            <p:ph type="ctrTitle"/>
          </p:nvPr>
        </p:nvSpPr>
        <p:spPr>
          <a:xfrm>
            <a:off x="685800" y="1300757"/>
            <a:ext cx="7772400" cy="168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rPr lang="en" sz="6000"/>
              <a:t>Refactoring &amp; Optimizing</a:t>
            </a:r>
            <a:endParaRPr sz="6000"/>
          </a:p>
        </p:txBody>
      </p:sp>
      <p:sp>
        <p:nvSpPr>
          <p:cNvPr id="46" name="Google Shape;46;p9"/>
          <p:cNvSpPr txBox="1"/>
          <p:nvPr>
            <p:ph idx="1" type="subTitle"/>
          </p:nvPr>
        </p:nvSpPr>
        <p:spPr>
          <a:xfrm>
            <a:off x="685800" y="3093357"/>
            <a:ext cx="7772400" cy="71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rPr>
              <a:t>4 - Cải tiến và tối ưu hóa</a:t>
            </a:r>
            <a:endParaRPr sz="2400">
              <a:solidFill>
                <a:schemeClr val="lt1"/>
              </a:solidFill>
            </a:endParaRPr>
          </a:p>
          <a:p>
            <a:pPr indent="0" lvl="0" marL="0" rtl="0" algn="l">
              <a:spcBef>
                <a:spcPts val="0"/>
              </a:spcBef>
              <a:spcAft>
                <a:spcPts val="0"/>
              </a:spcAft>
              <a:buClr>
                <a:schemeClr val="dk1"/>
              </a:buClr>
              <a:buSzPts val="1100"/>
              <a:buFont typeface="Arial"/>
              <a:buNone/>
            </a:pPr>
            <a:r>
              <a:rPr lang="en" sz="2400">
                <a:solidFill>
                  <a:schemeClr val="lt1"/>
                </a:solidFill>
              </a:rPr>
              <a:t>https://github.com/chauttm/advprogram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 code </a:t>
            </a:r>
            <a:endParaRPr/>
          </a:p>
        </p:txBody>
      </p:sp>
      <p:sp>
        <p:nvSpPr>
          <p:cNvPr id="112" name="Google Shape;112;p18"/>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Hiện không còn gì để cải tiến</a:t>
            </a:r>
            <a:endParaRPr sz="2200"/>
          </a:p>
          <a:p>
            <a:pPr indent="-368300" lvl="0" marL="457200" rtl="0" algn="l">
              <a:spcBef>
                <a:spcPts val="600"/>
              </a:spcBef>
              <a:spcAft>
                <a:spcPts val="0"/>
              </a:spcAft>
              <a:buSzPts val="2200"/>
              <a:buChar char="-"/>
            </a:pPr>
            <a:r>
              <a:rPr lang="en" sz="2200"/>
              <a:t>Quy trình top-down + chia để trị đã cho ta tính mô đun hóa trong chương trình, các hàm được phân chia hợp lý</a:t>
            </a:r>
            <a:endParaRPr sz="2200"/>
          </a:p>
          <a:p>
            <a:pPr indent="-368300" lvl="0" marL="457200" rtl="0" algn="l">
              <a:spcBef>
                <a:spcPts val="0"/>
              </a:spcBef>
              <a:spcAft>
                <a:spcPts val="0"/>
              </a:spcAft>
              <a:buSzPts val="2200"/>
              <a:buChar char="-"/>
            </a:pPr>
            <a:r>
              <a:rPr lang="en" sz="2200"/>
              <a:t>Cách viết hàm theo kiểu kể chuyện kèm việc chú ý đặt tên biến tên hàm có nghĩa ngay từ đầu đã làm chương trình dễ hiểu</a:t>
            </a:r>
            <a:endParaRPr sz="2200"/>
          </a:p>
          <a:p>
            <a:pPr indent="-368300" lvl="0" marL="457200" rtl="0" algn="l">
              <a:spcBef>
                <a:spcPts val="0"/>
              </a:spcBef>
              <a:spcAft>
                <a:spcPts val="0"/>
              </a:spcAft>
              <a:buSzPts val="2200"/>
              <a:buChar char="-"/>
            </a:pPr>
            <a:r>
              <a:rPr lang="en" sz="2200"/>
              <a:t>Ta đã chú ý khai báo const cho tất cả các giá trị không được thay đổi → code đã an toàn</a:t>
            </a:r>
            <a:endParaRPr sz="2200"/>
          </a:p>
          <a:p>
            <a:pPr indent="0" lvl="0" marL="0" rtl="0" algn="l">
              <a:spcBef>
                <a:spcPts val="600"/>
              </a:spcBef>
              <a:spcAft>
                <a:spcPts val="0"/>
              </a:spcAft>
              <a:buNone/>
            </a:pPr>
            <a:r>
              <a:rPr lang="en" sz="2200"/>
              <a:t>Nhu cầu cải tiến/refactor code sẽ xuất hiện khi ta tiếp tục sửa chương trình để cải thiện giao diện hoặc thêm tính năng mới (các bài sau)</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Tại sao code cần trong sáng?</a:t>
            </a:r>
            <a:endParaRPr/>
          </a:p>
        </p:txBody>
      </p:sp>
      <p:sp>
        <p:nvSpPr>
          <p:cNvPr id="118" name="Google Shape;118;p19"/>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374650" lvl="0" marL="457200" marR="0" rtl="0" algn="l">
              <a:lnSpc>
                <a:spcPct val="100000"/>
              </a:lnSpc>
              <a:spcBef>
                <a:spcPts val="600"/>
              </a:spcBef>
              <a:spcAft>
                <a:spcPts val="0"/>
              </a:spcAft>
              <a:buClr>
                <a:srgbClr val="000000"/>
              </a:buClr>
              <a:buSzPts val="2300"/>
              <a:buFont typeface="Arial"/>
              <a:buChar char="●"/>
            </a:pPr>
            <a:r>
              <a:rPr lang="en" sz="2300"/>
              <a:t>“</a:t>
            </a:r>
            <a:r>
              <a:rPr lang="en" sz="2300"/>
              <a:t>Chương trình chạy đúng” là yêu cầu </a:t>
            </a:r>
            <a:r>
              <a:rPr lang="en" sz="2300" u="sng"/>
              <a:t>không thể thiếu và quan trọng bậc nhất</a:t>
            </a:r>
            <a:r>
              <a:rPr lang="en" sz="2300"/>
              <a:t>. </a:t>
            </a:r>
            <a:br>
              <a:rPr lang="en" sz="2300"/>
            </a:br>
            <a:r>
              <a:rPr lang="en" sz="2300"/>
              <a:t>Bên cạnh đó, còn có các tiêu chí khác rất hữu ích.</a:t>
            </a:r>
            <a:endParaRPr sz="2300"/>
          </a:p>
          <a:p>
            <a:pPr indent="-374650" lvl="0" marL="457200" marR="0" rtl="0" algn="l">
              <a:lnSpc>
                <a:spcPct val="100000"/>
              </a:lnSpc>
              <a:spcBef>
                <a:spcPts val="0"/>
              </a:spcBef>
              <a:spcAft>
                <a:spcPts val="0"/>
              </a:spcAft>
              <a:buClr>
                <a:srgbClr val="000000"/>
              </a:buClr>
              <a:buSzPts val="2300"/>
              <a:buFont typeface="Arial"/>
              <a:buChar char="●"/>
            </a:pPr>
            <a:r>
              <a:rPr lang="en" sz="2300"/>
              <a:t>“Code trong sáng d</a:t>
            </a:r>
            <a:r>
              <a:rPr lang="en" sz="2300"/>
              <a:t>ễ hiểu” giúp</a:t>
            </a:r>
            <a:endParaRPr sz="2300"/>
          </a:p>
          <a:p>
            <a:pPr indent="-387350" lvl="1" marL="914400" marR="0" rtl="0" algn="l">
              <a:lnSpc>
                <a:spcPct val="100000"/>
              </a:lnSpc>
              <a:spcBef>
                <a:spcPts val="0"/>
              </a:spcBef>
              <a:spcAft>
                <a:spcPts val="0"/>
              </a:spcAft>
              <a:buClr>
                <a:srgbClr val="000000"/>
              </a:buClr>
              <a:buSzPts val="2500"/>
              <a:buFont typeface="Arial"/>
              <a:buChar char="○"/>
            </a:pPr>
            <a:r>
              <a:rPr lang="en" sz="1900"/>
              <a:t>dễ bảo trì, </a:t>
            </a:r>
            <a:endParaRPr sz="1900"/>
          </a:p>
          <a:p>
            <a:pPr indent="-387350" lvl="1" marL="914400" marR="0" rtl="0" algn="l">
              <a:lnSpc>
                <a:spcPct val="100000"/>
              </a:lnSpc>
              <a:spcBef>
                <a:spcPts val="0"/>
              </a:spcBef>
              <a:spcAft>
                <a:spcPts val="0"/>
              </a:spcAft>
              <a:buClr>
                <a:srgbClr val="000000"/>
              </a:buClr>
              <a:buSzPts val="2500"/>
              <a:buFont typeface="Arial"/>
              <a:buChar char="○"/>
            </a:pPr>
            <a:r>
              <a:rPr lang="en" sz="1900"/>
              <a:t>dễ phát triển tiếp</a:t>
            </a:r>
            <a:endParaRPr sz="1900"/>
          </a:p>
          <a:p>
            <a:pPr indent="-387350" lvl="1" marL="914400" marR="0" rtl="0" algn="l">
              <a:lnSpc>
                <a:spcPct val="100000"/>
              </a:lnSpc>
              <a:spcBef>
                <a:spcPts val="0"/>
              </a:spcBef>
              <a:spcAft>
                <a:spcPts val="0"/>
              </a:spcAft>
              <a:buClr>
                <a:srgbClr val="000000"/>
              </a:buClr>
              <a:buSzPts val="2500"/>
              <a:buFont typeface="Arial"/>
              <a:buChar char="○"/>
            </a:pPr>
            <a:r>
              <a:rPr lang="en" sz="1900"/>
              <a:t>dễ tìm lỗi khi chương trình chạy sai</a:t>
            </a:r>
            <a:endParaRPr sz="1900"/>
          </a:p>
          <a:p>
            <a:pPr indent="-387350" lvl="1" marL="914400" marR="0" rtl="0" algn="l">
              <a:lnSpc>
                <a:spcPct val="100000"/>
              </a:lnSpc>
              <a:spcBef>
                <a:spcPts val="0"/>
              </a:spcBef>
              <a:spcAft>
                <a:spcPts val="0"/>
              </a:spcAft>
              <a:buClr>
                <a:srgbClr val="000000"/>
              </a:buClr>
              <a:buSzPts val="2500"/>
              <a:buFont typeface="Arial"/>
              <a:buChar char="○"/>
            </a:pPr>
            <a:r>
              <a:rPr lang="en" sz="1900"/>
              <a:t>giảm mắc lỗi trong khi lập trình, nhất là lỗi logic</a:t>
            </a:r>
            <a:endParaRPr sz="1900"/>
          </a:p>
          <a:p>
            <a:pPr indent="-323850" lvl="2" marL="1371600" marR="0" rtl="0" algn="l">
              <a:lnSpc>
                <a:spcPct val="100000"/>
              </a:lnSpc>
              <a:spcBef>
                <a:spcPts val="0"/>
              </a:spcBef>
              <a:spcAft>
                <a:spcPts val="0"/>
              </a:spcAft>
              <a:buSzPts val="1500"/>
              <a:buChar char="■"/>
            </a:pPr>
            <a:r>
              <a:rPr lang="en" sz="1500"/>
              <a:t>Kết quả chấm bài làm GuessIt chơi nhiều lần: 100% các bài nộp có lỗi logic (liên tục sinh lại số cần đoán, sinh số cần đoán mỗi một lần...) đều là các bài dùng các vòng lặp lồng nhau thay vì tách hàm.</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Tại sao code cần an toàn?</a:t>
            </a:r>
            <a:endParaRPr/>
          </a:p>
        </p:txBody>
      </p:sp>
      <p:sp>
        <p:nvSpPr>
          <p:cNvPr id="124" name="Google Shape;124;p2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t>Code an toàn giúp ta giảm nguy cơ lỗi</a:t>
            </a:r>
            <a:endParaRPr/>
          </a:p>
          <a:p>
            <a:pPr indent="-419100" lvl="1" marL="914400" marR="0" rtl="0" algn="l">
              <a:lnSpc>
                <a:spcPct val="100000"/>
              </a:lnSpc>
              <a:spcBef>
                <a:spcPts val="0"/>
              </a:spcBef>
              <a:spcAft>
                <a:spcPts val="0"/>
              </a:spcAft>
              <a:buClr>
                <a:srgbClr val="000000"/>
              </a:buClr>
              <a:buSzPts val="3000"/>
              <a:buFont typeface="Arial"/>
              <a:buChar char="○"/>
            </a:pPr>
            <a:r>
              <a:rPr lang="en"/>
              <a:t>Vô tình sửa các biến không được sửa, </a:t>
            </a:r>
            <a:endParaRPr/>
          </a:p>
          <a:p>
            <a:pPr indent="-419100" lvl="1" marL="914400" marR="0" rtl="0" algn="l">
              <a:lnSpc>
                <a:spcPct val="100000"/>
              </a:lnSpc>
              <a:spcBef>
                <a:spcPts val="0"/>
              </a:spcBef>
              <a:spcAft>
                <a:spcPts val="0"/>
              </a:spcAft>
              <a:buClr>
                <a:srgbClr val="000000"/>
              </a:buClr>
              <a:buSzPts val="3000"/>
              <a:buFont typeface="Arial"/>
              <a:buChar char="○"/>
            </a:pPr>
            <a:r>
              <a:rPr lang="en"/>
              <a:t>Sửa sai làm dữ liệu vi phạm ràng buộc</a:t>
            </a:r>
            <a:endParaRPr/>
          </a:p>
          <a:p>
            <a:pPr indent="-419100" lvl="0" marL="457200" rtl="0" algn="l">
              <a:spcBef>
                <a:spcPts val="0"/>
              </a:spcBef>
              <a:spcAft>
                <a:spcPts val="0"/>
              </a:spcAft>
              <a:buClr>
                <a:srgbClr val="000000"/>
              </a:buClr>
              <a:buSzPts val="3000"/>
              <a:buChar char="●"/>
            </a:pPr>
            <a:r>
              <a:rPr lang="en"/>
              <a:t>Không phải một mình ta viết một chương trình, không thể tin tưởng người khác cẩn thận và biết hết những gì cần tránh.</a:t>
            </a:r>
            <a:endParaRPr/>
          </a:p>
          <a:p>
            <a:pPr indent="-419100" lvl="0" marL="457200" rtl="0" algn="l">
              <a:spcBef>
                <a:spcPts val="0"/>
              </a:spcBef>
              <a:spcAft>
                <a:spcPts val="0"/>
              </a:spcAft>
              <a:buClr>
                <a:srgbClr val="000000"/>
              </a:buClr>
              <a:buSzPts val="3000"/>
              <a:buChar char="●"/>
            </a:pPr>
            <a:r>
              <a:rPr lang="en"/>
              <a:t>Không thể tin tưởng chính mình không bao giờ nhầm/quên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Phiên bản 1.2 (tự làm)</a:t>
            </a:r>
            <a:endParaRPr/>
          </a:p>
        </p:txBody>
      </p:sp>
      <p:sp>
        <p:nvSpPr>
          <p:cNvPr id="130" name="Google Shape;130;p2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00050" lvl="0" marL="457200" rtl="0" algn="l">
              <a:spcBef>
                <a:spcPts val="600"/>
              </a:spcBef>
              <a:spcAft>
                <a:spcPts val="0"/>
              </a:spcAft>
              <a:buSzPts val="2700"/>
              <a:buChar char="-"/>
            </a:pPr>
            <a:r>
              <a:rPr lang="en" sz="2700"/>
              <a:t>Chống trôi màn hình</a:t>
            </a:r>
            <a:endParaRPr sz="2700"/>
          </a:p>
          <a:p>
            <a:pPr indent="-361950" lvl="1" marL="914400" rtl="0" algn="l">
              <a:spcBef>
                <a:spcPts val="0"/>
              </a:spcBef>
              <a:spcAft>
                <a:spcPts val="0"/>
              </a:spcAft>
              <a:buSzPts val="2100"/>
              <a:buChar char="-"/>
            </a:pPr>
            <a:r>
              <a:rPr lang="en" sz="2100"/>
              <a:t>Có thể in nhiều dòng trống trước khi vẽ giá treo cổ để đẩy hẳn hình ảnh của lần đoán trước ra khỏi màn hình và cố định giá treo cổ mới tại đáy màn hình</a:t>
            </a:r>
            <a:endParaRPr sz="2100"/>
          </a:p>
          <a:p>
            <a:pPr indent="-400050" lvl="0" marL="457200" rtl="0" algn="l">
              <a:spcBef>
                <a:spcPts val="0"/>
              </a:spcBef>
              <a:spcAft>
                <a:spcPts val="0"/>
              </a:spcAft>
              <a:buSzPts val="2700"/>
              <a:buChar char="-"/>
            </a:pPr>
            <a:r>
              <a:rPr lang="en" sz="2700"/>
              <a:t>Hiển thị các chữ cái đã đoán sai</a:t>
            </a:r>
            <a:endParaRPr sz="2700"/>
          </a:p>
          <a:p>
            <a:pPr indent="-361950" lvl="1" marL="914400" rtl="0" algn="l">
              <a:spcBef>
                <a:spcPts val="0"/>
              </a:spcBef>
              <a:spcAft>
                <a:spcPts val="0"/>
              </a:spcAft>
              <a:buSzPts val="2100"/>
              <a:buChar char="-"/>
            </a:pPr>
            <a:r>
              <a:rPr lang="en" sz="2100"/>
              <a:t>Thêm một biến string chứa các chữ cái đã đoán sai và cập nhật mỗi lần đoán sai, hiển thị mỗi lần chạy renderGame</a:t>
            </a:r>
            <a:endParaRPr sz="2100"/>
          </a:p>
          <a:p>
            <a:pPr indent="-400050" lvl="0" marL="457200" rtl="0" algn="l">
              <a:spcBef>
                <a:spcPts val="0"/>
              </a:spcBef>
              <a:spcAft>
                <a:spcPts val="0"/>
              </a:spcAft>
              <a:buSzPts val="2700"/>
              <a:buChar char="-"/>
            </a:pPr>
            <a:r>
              <a:rPr lang="en" sz="2700"/>
              <a:t>Chuẩn hóa chữ hoa chữ thường ở input, </a:t>
            </a:r>
            <a:endParaRPr sz="2700"/>
          </a:p>
          <a:p>
            <a:pPr indent="-361950" lvl="1" marL="914400" rtl="0" algn="l">
              <a:spcBef>
                <a:spcPts val="0"/>
              </a:spcBef>
              <a:spcAft>
                <a:spcPts val="0"/>
              </a:spcAft>
              <a:buSzPts val="2100"/>
              <a:buChar char="-"/>
            </a:pPr>
            <a:r>
              <a:rPr lang="en" sz="2100"/>
              <a:t>‘R’</a:t>
            </a:r>
            <a:r>
              <a:rPr lang="en" sz="2100"/>
              <a:t> hay ‘r’ đều là đoán đúng cho từ “car”</a:t>
            </a:r>
            <a:endParaRPr sz="2100"/>
          </a:p>
          <a:p>
            <a:pPr indent="-361950" lvl="1" marL="914400" rtl="0" algn="l">
              <a:spcBef>
                <a:spcPts val="0"/>
              </a:spcBef>
              <a:spcAft>
                <a:spcPts val="0"/>
              </a:spcAft>
              <a:buSzPts val="2100"/>
              <a:buChar char="-"/>
            </a:pPr>
            <a:r>
              <a:rPr lang="en" sz="2100"/>
              <a:t>Gợi ý: thư viện &lt;cctype&gt; hàm tolower()</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Nội dung</a:t>
            </a:r>
            <a:endParaRPr/>
          </a:p>
        </p:txBody>
      </p:sp>
      <p:sp>
        <p:nvSpPr>
          <p:cNvPr id="52" name="Google Shape;52;p10"/>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400050" lvl="0" marL="457200" rtl="0" algn="l">
              <a:spcBef>
                <a:spcPts val="600"/>
              </a:spcBef>
              <a:spcAft>
                <a:spcPts val="0"/>
              </a:spcAft>
              <a:buSzPts val="2700"/>
              <a:buChar char="●"/>
            </a:pPr>
            <a:r>
              <a:rPr lang="en" sz="2700"/>
              <a:t>Vấn đề tồn đọng</a:t>
            </a:r>
            <a:endParaRPr sz="2700"/>
          </a:p>
          <a:p>
            <a:pPr indent="-361950" lvl="1" marL="914400" rtl="0" algn="l">
              <a:spcBef>
                <a:spcPts val="0"/>
              </a:spcBef>
              <a:spcAft>
                <a:spcPts val="0"/>
              </a:spcAft>
              <a:buSzPts val="2100"/>
              <a:buChar char="○"/>
            </a:pPr>
            <a:r>
              <a:rPr lang="en" sz="2100"/>
              <a:t>màn hình text bị trôi theo mỗi lần đánh → xấu, </a:t>
            </a:r>
            <a:endParaRPr sz="2100"/>
          </a:p>
          <a:p>
            <a:pPr indent="-361950" lvl="1" marL="914400" rtl="0" algn="l">
              <a:spcBef>
                <a:spcPts val="0"/>
              </a:spcBef>
              <a:spcAft>
                <a:spcPts val="0"/>
              </a:spcAft>
              <a:buSzPts val="2100"/>
              <a:buChar char="○"/>
            </a:pPr>
            <a:r>
              <a:rPr lang="en" sz="2100"/>
              <a:t>chưa hiển thị các lần đoán sai để người chơi dễ hơn</a:t>
            </a:r>
            <a:endParaRPr sz="2100"/>
          </a:p>
          <a:p>
            <a:pPr indent="-361950" lvl="1" marL="914400" rtl="0" algn="l">
              <a:spcBef>
                <a:spcPts val="0"/>
              </a:spcBef>
              <a:spcAft>
                <a:spcPts val="0"/>
              </a:spcAft>
              <a:buSzPts val="2100"/>
              <a:buChar char="○"/>
            </a:pPr>
            <a:r>
              <a:rPr lang="en" sz="2100"/>
              <a:t>code chưa tối ưu</a:t>
            </a:r>
            <a:endParaRPr sz="2100"/>
          </a:p>
          <a:p>
            <a:pPr indent="-400050" lvl="0" marL="457200" rtl="0" algn="l">
              <a:spcBef>
                <a:spcPts val="0"/>
              </a:spcBef>
              <a:spcAft>
                <a:spcPts val="0"/>
              </a:spcAft>
              <a:buSzPts val="2700"/>
              <a:buChar char="●"/>
            </a:pPr>
            <a:r>
              <a:rPr lang="en" sz="2700"/>
              <a:t>Tiếp tục cải tiến và tối ưu hóa</a:t>
            </a:r>
            <a:endParaRPr sz="2700"/>
          </a:p>
          <a:p>
            <a:pPr indent="-361950" lvl="1" marL="914400" rtl="0" algn="l">
              <a:spcBef>
                <a:spcPts val="0"/>
              </a:spcBef>
              <a:spcAft>
                <a:spcPts val="0"/>
              </a:spcAft>
              <a:buSzPts val="2100"/>
              <a:buChar char="○"/>
            </a:pPr>
            <a:r>
              <a:rPr lang="en" sz="2100"/>
              <a:t>Phiên bản 1.1: code tốt hơn</a:t>
            </a:r>
            <a:endParaRPr sz="2100"/>
          </a:p>
          <a:p>
            <a:pPr indent="-361950" lvl="1" marL="914400" rtl="0" algn="l">
              <a:spcBef>
                <a:spcPts val="0"/>
              </a:spcBef>
              <a:spcAft>
                <a:spcPts val="0"/>
              </a:spcAft>
              <a:buSzPts val="2100"/>
              <a:buChar char="○"/>
            </a:pPr>
            <a:r>
              <a:rPr lang="en" sz="2100"/>
              <a:t>Phiên bản 1.2: giao diện tốt hơn</a:t>
            </a:r>
            <a:endParaRPr sz="2100"/>
          </a:p>
          <a:p>
            <a:pPr indent="-400050" lvl="0" marL="457200" rtl="0" algn="l">
              <a:spcBef>
                <a:spcPts val="0"/>
              </a:spcBef>
              <a:spcAft>
                <a:spcPts val="0"/>
              </a:spcAft>
              <a:buSzPts val="2700"/>
              <a:buChar char="●"/>
            </a:pPr>
            <a:r>
              <a:rPr lang="en" sz="2700"/>
              <a:t>Kỹ thuật</a:t>
            </a:r>
            <a:endParaRPr b="1" sz="2100">
              <a:solidFill>
                <a:srgbClr val="9900FF"/>
              </a:solidFill>
            </a:endParaRPr>
          </a:p>
          <a:p>
            <a:pPr indent="-361950" lvl="1" marL="914400" rtl="0" algn="l">
              <a:spcBef>
                <a:spcPts val="0"/>
              </a:spcBef>
              <a:spcAft>
                <a:spcPts val="0"/>
              </a:spcAft>
              <a:buSzPts val="2100"/>
              <a:buChar char="○"/>
            </a:pPr>
            <a:r>
              <a:rPr lang="en" sz="2100"/>
              <a:t>Truyền tham số bằng giá trị, tham chiếu, tham chiếu hằng</a:t>
            </a:r>
            <a:endParaRPr sz="2100"/>
          </a:p>
          <a:p>
            <a:pPr indent="-361950" lvl="1" marL="914400" rtl="0" algn="l">
              <a:spcBef>
                <a:spcPts val="0"/>
              </a:spcBef>
              <a:spcAft>
                <a:spcPts val="0"/>
              </a:spcAft>
              <a:buSzPts val="2100"/>
              <a:buChar char="○"/>
            </a:pPr>
            <a:r>
              <a:rPr lang="en" sz="2100"/>
              <a:t>Từ khóa</a:t>
            </a:r>
            <a:r>
              <a:rPr b="1" lang="en" sz="2100">
                <a:solidFill>
                  <a:srgbClr val="9900FF"/>
                </a:solidFill>
              </a:rPr>
              <a:t> const</a:t>
            </a:r>
            <a:endParaRPr b="1" sz="2100">
              <a:solidFill>
                <a:srgbClr val="99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Phiên bản 1.1: Cải tiến code</a:t>
            </a:r>
            <a:endParaRPr/>
          </a:p>
        </p:txBody>
      </p:sp>
      <p:sp>
        <p:nvSpPr>
          <p:cNvPr id="58" name="Google Shape;58;p11"/>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SzPts val="2500"/>
              <a:buChar char="●"/>
            </a:pPr>
            <a:r>
              <a:rPr lang="en" sz="2500"/>
              <a:t>Cơ chế truyền tham trị</a:t>
            </a:r>
            <a:endParaRPr sz="2500"/>
          </a:p>
          <a:p>
            <a:pPr indent="-387350" lvl="0" marL="457200" rtl="0" algn="l">
              <a:spcBef>
                <a:spcPts val="0"/>
              </a:spcBef>
              <a:spcAft>
                <a:spcPts val="0"/>
              </a:spcAft>
              <a:buSzPts val="2500"/>
              <a:buChar char="●"/>
            </a:pPr>
            <a:r>
              <a:rPr lang="en" sz="2500"/>
              <a:t>Tham biến</a:t>
            </a:r>
            <a:endParaRPr sz="2500"/>
          </a:p>
          <a:p>
            <a:pPr indent="-387350" lvl="0" marL="457200" rtl="0" algn="l">
              <a:spcBef>
                <a:spcPts val="0"/>
              </a:spcBef>
              <a:spcAft>
                <a:spcPts val="0"/>
              </a:spcAft>
              <a:buSzPts val="2500"/>
              <a:buChar char="●"/>
            </a:pPr>
            <a:r>
              <a:rPr lang="en" sz="2500"/>
              <a:t>Hằng tham chiếu</a:t>
            </a:r>
            <a:endParaRPr sz="2500"/>
          </a:p>
          <a:p>
            <a:pPr indent="-387350" lvl="0" marL="457200" rtl="0" algn="l">
              <a:spcBef>
                <a:spcPts val="0"/>
              </a:spcBef>
              <a:spcAft>
                <a:spcPts val="0"/>
              </a:spcAft>
              <a:buSzPts val="2500"/>
              <a:buChar char="●"/>
            </a:pPr>
            <a:r>
              <a:rPr lang="en" sz="2500"/>
              <a:t>Code trong sáng, an toàn</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Cơ chế truyền tham trị</a:t>
            </a:r>
            <a:endParaRPr/>
          </a:p>
        </p:txBody>
      </p:sp>
      <p:sp>
        <p:nvSpPr>
          <p:cNvPr id="64" name="Google Shape;64;p12"/>
          <p:cNvSpPr txBox="1"/>
          <p:nvPr/>
        </p:nvSpPr>
        <p:spPr>
          <a:xfrm>
            <a:off x="117950" y="1045150"/>
            <a:ext cx="8581500" cy="28695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string update(</a:t>
            </a:r>
            <a:r>
              <a:rPr b="1" lang="en" sz="1800">
                <a:solidFill>
                  <a:srgbClr val="4A86E8"/>
                </a:solidFill>
                <a:latin typeface="Consolas"/>
                <a:ea typeface="Consolas"/>
                <a:cs typeface="Consolas"/>
                <a:sym typeface="Consolas"/>
              </a:rPr>
              <a:t>string guessedWord</a:t>
            </a:r>
            <a:r>
              <a:rPr lang="en" sz="1800">
                <a:solidFill>
                  <a:srgbClr val="333333"/>
                </a:solidFill>
                <a:latin typeface="Consolas"/>
                <a:ea typeface="Consolas"/>
                <a:cs typeface="Consolas"/>
                <a:sym typeface="Consolas"/>
              </a:rPr>
              <a:t>, </a:t>
            </a:r>
            <a:r>
              <a:rPr b="1" lang="en" sz="1800">
                <a:solidFill>
                  <a:srgbClr val="4A86E8"/>
                </a:solidFill>
                <a:latin typeface="Consolas"/>
                <a:ea typeface="Consolas"/>
                <a:cs typeface="Consolas"/>
                <a:sym typeface="Consolas"/>
              </a:rPr>
              <a:t>string secretWord</a:t>
            </a:r>
            <a:r>
              <a:rPr lang="en" sz="1800">
                <a:solidFill>
                  <a:srgbClr val="333333"/>
                </a:solidFill>
                <a:latin typeface="Consolas"/>
                <a:ea typeface="Consolas"/>
                <a:cs typeface="Consolas"/>
                <a:sym typeface="Consolas"/>
              </a:rPr>
              <a:t>, char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for (int i = secretWord.length(); i &gt;= 0; i--)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if (</a:t>
            </a:r>
            <a:r>
              <a:rPr lang="en" sz="1800">
                <a:solidFill>
                  <a:srgbClr val="333333"/>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[i] == guess)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guessedWord[i] =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r>
              <a:rPr b="1" lang="en" sz="1800">
                <a:solidFill>
                  <a:srgbClr val="4A86E8"/>
                </a:solidFill>
                <a:latin typeface="Consolas"/>
                <a:ea typeface="Consolas"/>
                <a:cs typeface="Consolas"/>
                <a:sym typeface="Consolas"/>
              </a:rPr>
              <a:t>return guessedWord</a:t>
            </a: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65" name="Google Shape;65;p12"/>
          <p:cNvSpPr txBox="1"/>
          <p:nvPr/>
        </p:nvSpPr>
        <p:spPr>
          <a:xfrm>
            <a:off x="834175" y="3751400"/>
            <a:ext cx="8154600" cy="1324800"/>
          </a:xfrm>
          <a:prstGeom prst="rect">
            <a:avLst/>
          </a:prstGeom>
          <a:solidFill>
            <a:srgbClr val="FFFF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...//in main function</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r>
              <a:rPr lang="en" sz="1800">
                <a:solidFill>
                  <a:srgbClr val="0000FF"/>
                </a:solidFill>
                <a:latin typeface="Consolas"/>
                <a:ea typeface="Consolas"/>
                <a:cs typeface="Consolas"/>
                <a:sym typeface="Consolas"/>
              </a:rPr>
              <a:t>if (contains(secretWord, guess)) </a:t>
            </a:r>
            <a:endParaRPr sz="1800">
              <a:solidFill>
                <a:srgbClr val="0000FF"/>
              </a:solidFill>
              <a:latin typeface="Consolas"/>
              <a:ea typeface="Consolas"/>
              <a:cs typeface="Consolas"/>
              <a:sym typeface="Consolas"/>
            </a:endParaRPr>
          </a:p>
          <a:p>
            <a:pPr indent="457200" lvl="0" marL="457200" rtl="0" algn="l">
              <a:lnSpc>
                <a:spcPct val="110795"/>
              </a:lnSpc>
              <a:spcBef>
                <a:spcPts val="0"/>
              </a:spcBef>
              <a:spcAft>
                <a:spcPts val="0"/>
              </a:spcAft>
              <a:buNone/>
            </a:pPr>
            <a:r>
              <a:rPr lang="en" sz="1800">
                <a:solidFill>
                  <a:srgbClr val="0000FF"/>
                </a:solidFill>
                <a:latin typeface="Consolas"/>
                <a:ea typeface="Consolas"/>
                <a:cs typeface="Consolas"/>
                <a:sym typeface="Consolas"/>
              </a:rPr>
              <a:t>guessedWord = update(guessedWord, </a:t>
            </a:r>
            <a:r>
              <a:rPr lang="en" sz="1800">
                <a:solidFill>
                  <a:srgbClr val="0000FF"/>
                </a:solidFill>
                <a:latin typeface="Consolas"/>
                <a:ea typeface="Consolas"/>
                <a:cs typeface="Consolas"/>
                <a:sym typeface="Consolas"/>
              </a:rPr>
              <a:t>secretWord</a:t>
            </a:r>
            <a:r>
              <a:rPr lang="en" sz="1800">
                <a:solidFill>
                  <a:srgbClr val="0000FF"/>
                </a:solidFill>
                <a:latin typeface="Consolas"/>
                <a:ea typeface="Consolas"/>
                <a:cs typeface="Consolas"/>
                <a:sym typeface="Consolas"/>
              </a:rPr>
              <a:t>, guess);</a:t>
            </a:r>
            <a:endParaRPr sz="1800">
              <a:solidFill>
                <a:srgbClr val="0000FF"/>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0000FF"/>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66" name="Google Shape;66;p12"/>
          <p:cNvSpPr/>
          <p:nvPr/>
        </p:nvSpPr>
        <p:spPr>
          <a:xfrm>
            <a:off x="5958975" y="2092100"/>
            <a:ext cx="2575500" cy="1031100"/>
          </a:xfrm>
          <a:prstGeom prst="wedgeRoundRectCallout">
            <a:avLst>
              <a:gd fmla="val -41399" name="adj1"/>
              <a:gd fmla="val 71104" name="adj2"/>
              <a:gd fmla="val 0"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2"/>
                </a:solidFill>
              </a:rPr>
              <a:t>Chuyện gì xảy ra với guessedWord và secretWord ở đây?</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Cơ chế truyền tham trị</a:t>
            </a:r>
            <a:endParaRPr/>
          </a:p>
        </p:txBody>
      </p:sp>
      <p:sp>
        <p:nvSpPr>
          <p:cNvPr id="72" name="Google Shape;72;p13"/>
          <p:cNvSpPr txBox="1"/>
          <p:nvPr/>
        </p:nvSpPr>
        <p:spPr>
          <a:xfrm>
            <a:off x="117950" y="1045150"/>
            <a:ext cx="8581500" cy="28695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string update</a:t>
            </a:r>
            <a:r>
              <a:rPr lang="en" sz="1800">
                <a:latin typeface="Consolas"/>
                <a:ea typeface="Consolas"/>
                <a:cs typeface="Consolas"/>
                <a:sym typeface="Consolas"/>
              </a:rPr>
              <a:t>(string </a:t>
            </a:r>
            <a:r>
              <a:rPr b="1" lang="en" sz="1800">
                <a:solidFill>
                  <a:srgbClr val="4A86E8"/>
                </a:solidFill>
                <a:latin typeface="Consolas"/>
                <a:ea typeface="Consolas"/>
                <a:cs typeface="Consolas"/>
                <a:sym typeface="Consolas"/>
              </a:rPr>
              <a:t>guessedWord</a:t>
            </a:r>
            <a:r>
              <a:rPr lang="en" sz="1800">
                <a:solidFill>
                  <a:srgbClr val="333333"/>
                </a:solidFill>
                <a:latin typeface="Consolas"/>
                <a:ea typeface="Consolas"/>
                <a:cs typeface="Consolas"/>
                <a:sym typeface="Consolas"/>
              </a:rPr>
              <a:t>, </a:t>
            </a:r>
            <a:r>
              <a:rPr lang="en" sz="1800">
                <a:latin typeface="Consolas"/>
                <a:ea typeface="Consolas"/>
                <a:cs typeface="Consolas"/>
                <a:sym typeface="Consolas"/>
              </a:rPr>
              <a:t>string</a:t>
            </a:r>
            <a:r>
              <a:rPr b="1" lang="en" sz="1800">
                <a:solidFill>
                  <a:srgbClr val="4A86E8"/>
                </a:solidFill>
                <a:latin typeface="Consolas"/>
                <a:ea typeface="Consolas"/>
                <a:cs typeface="Consolas"/>
                <a:sym typeface="Consolas"/>
              </a:rPr>
              <a:t> </a:t>
            </a:r>
            <a:r>
              <a:rPr b="1" lang="en" sz="1800">
                <a:solidFill>
                  <a:srgbClr val="FF0000"/>
                </a:solidFill>
                <a:latin typeface="Consolas"/>
                <a:ea typeface="Consolas"/>
                <a:cs typeface="Consolas"/>
                <a:sym typeface="Consolas"/>
              </a:rPr>
              <a:t>secretW</a:t>
            </a:r>
            <a:r>
              <a:rPr b="1" lang="en" sz="1800">
                <a:solidFill>
                  <a:srgbClr val="FF0000"/>
                </a:solidFill>
                <a:latin typeface="Consolas"/>
                <a:ea typeface="Consolas"/>
                <a:cs typeface="Consolas"/>
                <a:sym typeface="Consolas"/>
              </a:rPr>
              <a:t>ord</a:t>
            </a:r>
            <a:r>
              <a:rPr lang="en" sz="1800">
                <a:solidFill>
                  <a:srgbClr val="333333"/>
                </a:solidFill>
                <a:latin typeface="Consolas"/>
                <a:ea typeface="Consolas"/>
                <a:cs typeface="Consolas"/>
                <a:sym typeface="Consolas"/>
              </a:rPr>
              <a:t>, char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for (int i = secretWord.length(); i &gt;= 0; i--)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if (</a:t>
            </a:r>
            <a:r>
              <a:rPr lang="en" sz="1800">
                <a:solidFill>
                  <a:srgbClr val="333333"/>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[i] == guess)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guessedWord[i] =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return </a:t>
            </a:r>
            <a:r>
              <a:rPr b="1" lang="en" sz="1800">
                <a:solidFill>
                  <a:srgbClr val="38761D"/>
                </a:solidFill>
                <a:latin typeface="Consolas"/>
                <a:ea typeface="Consolas"/>
                <a:cs typeface="Consolas"/>
                <a:sym typeface="Consolas"/>
              </a:rPr>
              <a:t>guessedWord</a:t>
            </a: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73" name="Google Shape;73;p13"/>
          <p:cNvSpPr txBox="1"/>
          <p:nvPr/>
        </p:nvSpPr>
        <p:spPr>
          <a:xfrm>
            <a:off x="834175" y="3751400"/>
            <a:ext cx="7953300" cy="1324800"/>
          </a:xfrm>
          <a:prstGeom prst="rect">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r>
              <a:rPr lang="en" sz="1800">
                <a:latin typeface="Consolas"/>
                <a:ea typeface="Consolas"/>
                <a:cs typeface="Consolas"/>
                <a:sym typeface="Consolas"/>
              </a:rPr>
              <a:t>//in main function</a:t>
            </a:r>
            <a:endParaRPr sz="1800">
              <a:latin typeface="Consolas"/>
              <a:ea typeface="Consolas"/>
              <a:cs typeface="Consolas"/>
              <a:sym typeface="Consolas"/>
            </a:endParaRPr>
          </a:p>
          <a:p>
            <a:pPr indent="0" lvl="0" marL="0" rtl="0" algn="l">
              <a:lnSpc>
                <a:spcPct val="110795"/>
              </a:lnSpc>
              <a:spcBef>
                <a:spcPts val="0"/>
              </a:spcBef>
              <a:spcAft>
                <a:spcPts val="0"/>
              </a:spcAft>
              <a:buNone/>
            </a:pPr>
            <a:r>
              <a:rPr lang="en" sz="1800">
                <a:latin typeface="Consolas"/>
                <a:ea typeface="Consolas"/>
                <a:cs typeface="Consolas"/>
                <a:sym typeface="Consolas"/>
              </a:rPr>
              <a:t>	if (contains(</a:t>
            </a:r>
            <a:r>
              <a:rPr lang="en" sz="1800">
                <a:solidFill>
                  <a:srgbClr val="333333"/>
                </a:solidFill>
                <a:latin typeface="Consolas"/>
                <a:ea typeface="Consolas"/>
                <a:cs typeface="Consolas"/>
                <a:sym typeface="Consolas"/>
              </a:rPr>
              <a:t>secretWord</a:t>
            </a:r>
            <a:r>
              <a:rPr lang="en" sz="1800">
                <a:latin typeface="Consolas"/>
                <a:ea typeface="Consolas"/>
                <a:cs typeface="Consolas"/>
                <a:sym typeface="Consolas"/>
              </a:rPr>
              <a:t>, guess)) </a:t>
            </a:r>
            <a:endParaRPr sz="1800">
              <a:latin typeface="Consolas"/>
              <a:ea typeface="Consolas"/>
              <a:cs typeface="Consolas"/>
              <a:sym typeface="Consolas"/>
            </a:endParaRPr>
          </a:p>
          <a:p>
            <a:pPr indent="457200" lvl="0" marL="457200" rtl="0" algn="l">
              <a:lnSpc>
                <a:spcPct val="110795"/>
              </a:lnSpc>
              <a:spcBef>
                <a:spcPts val="0"/>
              </a:spcBef>
              <a:spcAft>
                <a:spcPts val="0"/>
              </a:spcAft>
              <a:buNone/>
            </a:pPr>
            <a:r>
              <a:rPr b="1" lang="en" sz="1800">
                <a:solidFill>
                  <a:srgbClr val="38761D"/>
                </a:solidFill>
                <a:latin typeface="Consolas"/>
                <a:ea typeface="Consolas"/>
                <a:cs typeface="Consolas"/>
                <a:sym typeface="Consolas"/>
              </a:rPr>
              <a:t>guessedWord</a:t>
            </a:r>
            <a:r>
              <a:rPr lang="en" sz="1800">
                <a:latin typeface="Consolas"/>
                <a:ea typeface="Consolas"/>
                <a:cs typeface="Consolas"/>
                <a:sym typeface="Consolas"/>
              </a:rPr>
              <a:t> = update(</a:t>
            </a:r>
            <a:r>
              <a:rPr b="1" lang="en" sz="1800">
                <a:solidFill>
                  <a:srgbClr val="4A86E8"/>
                </a:solidFill>
                <a:latin typeface="Consolas"/>
                <a:ea typeface="Consolas"/>
                <a:cs typeface="Consolas"/>
                <a:sym typeface="Consolas"/>
              </a:rPr>
              <a:t>guessedWord</a:t>
            </a:r>
            <a:r>
              <a:rPr lang="en" sz="1800">
                <a:latin typeface="Consolas"/>
                <a:ea typeface="Consolas"/>
                <a:cs typeface="Consolas"/>
                <a:sym typeface="Consolas"/>
              </a:rPr>
              <a:t>, </a:t>
            </a:r>
            <a:r>
              <a:rPr b="1" lang="en" sz="1800">
                <a:solidFill>
                  <a:srgbClr val="FF0000"/>
                </a:solidFill>
                <a:latin typeface="Consolas"/>
                <a:ea typeface="Consolas"/>
                <a:cs typeface="Consolas"/>
                <a:sym typeface="Consolas"/>
              </a:rPr>
              <a:t>secretW</a:t>
            </a:r>
            <a:r>
              <a:rPr b="1" lang="en" sz="1800">
                <a:solidFill>
                  <a:srgbClr val="FF0000"/>
                </a:solidFill>
                <a:latin typeface="Consolas"/>
                <a:ea typeface="Consolas"/>
                <a:cs typeface="Consolas"/>
                <a:sym typeface="Consolas"/>
              </a:rPr>
              <a:t>ord</a:t>
            </a:r>
            <a:r>
              <a:rPr lang="en" sz="1800">
                <a:latin typeface="Consolas"/>
                <a:ea typeface="Consolas"/>
                <a:cs typeface="Consolas"/>
                <a:sym typeface="Consolas"/>
              </a:rPr>
              <a:t>, guess);</a:t>
            </a:r>
            <a:endParaRPr sz="1800">
              <a:latin typeface="Consolas"/>
              <a:ea typeface="Consolas"/>
              <a:cs typeface="Consolas"/>
              <a:sym typeface="Consolas"/>
            </a:endParaRPr>
          </a:p>
          <a:p>
            <a:pPr indent="0" lvl="0" marL="0" rtl="0" algn="l">
              <a:lnSpc>
                <a:spcPct val="110795"/>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74" name="Google Shape;74;p13"/>
          <p:cNvSpPr/>
          <p:nvPr/>
        </p:nvSpPr>
        <p:spPr>
          <a:xfrm rot="9529169">
            <a:off x="4276348" y="1343945"/>
            <a:ext cx="241622" cy="3060752"/>
          </a:xfrm>
          <a:prstGeom prst="downArrow">
            <a:avLst>
              <a:gd fmla="val 50000" name="adj1"/>
              <a:gd fmla="val 4809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10024167">
            <a:off x="5800614" y="1343847"/>
            <a:ext cx="241319" cy="3060812"/>
          </a:xfrm>
          <a:prstGeom prst="downArrow">
            <a:avLst>
              <a:gd fmla="val 50000" name="adj1"/>
              <a:gd fmla="val 4809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1257347">
            <a:off x="2326692" y="3591545"/>
            <a:ext cx="241579" cy="810870"/>
          </a:xfrm>
          <a:prstGeom prst="downArrow">
            <a:avLst>
              <a:gd fmla="val 50000" name="adj1"/>
              <a:gd fmla="val 4809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252875" y="1495825"/>
            <a:ext cx="2735700" cy="1894200"/>
          </a:xfrm>
          <a:prstGeom prst="wedgeRoundRectCallout">
            <a:avLst>
              <a:gd fmla="val -41399" name="adj1"/>
              <a:gd fmla="val 71104" name="adj2"/>
              <a:gd fmla="val 0"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2"/>
                </a:solidFill>
              </a:rPr>
              <a:t>sao chép xâu ký tự:</a:t>
            </a:r>
            <a:endParaRPr sz="1800">
              <a:solidFill>
                <a:schemeClr val="dk2"/>
              </a:solidFill>
            </a:endParaRPr>
          </a:p>
          <a:p>
            <a:pPr indent="0" lvl="0" marL="0" rtl="0" algn="l">
              <a:spcBef>
                <a:spcPts val="600"/>
              </a:spcBef>
              <a:spcAft>
                <a:spcPts val="0"/>
              </a:spcAft>
              <a:buNone/>
            </a:pPr>
            <a:r>
              <a:rPr lang="en" sz="1800">
                <a:solidFill>
                  <a:schemeClr val="dk2"/>
                </a:solidFill>
              </a:rPr>
              <a:t>- </a:t>
            </a:r>
            <a:r>
              <a:rPr lang="en" sz="1800">
                <a:solidFill>
                  <a:schemeClr val="dk2"/>
                </a:solidFill>
              </a:rPr>
              <a:t>02 lần từ đối số vào tham số</a:t>
            </a:r>
            <a:endParaRPr sz="1800">
              <a:solidFill>
                <a:schemeClr val="dk2"/>
              </a:solidFill>
            </a:endParaRPr>
          </a:p>
          <a:p>
            <a:pPr indent="0" lvl="0" marL="0" rtl="0" algn="l">
              <a:spcBef>
                <a:spcPts val="600"/>
              </a:spcBef>
              <a:spcAft>
                <a:spcPts val="0"/>
              </a:spcAft>
              <a:buNone/>
            </a:pPr>
            <a:r>
              <a:rPr lang="en" sz="1800">
                <a:solidFill>
                  <a:schemeClr val="dk2"/>
                </a:solidFill>
              </a:rPr>
              <a:t>- </a:t>
            </a:r>
            <a:r>
              <a:rPr lang="en" sz="1800">
                <a:solidFill>
                  <a:schemeClr val="dk2"/>
                </a:solidFill>
              </a:rPr>
              <a:t>01 lần từ giá trị trả về vào biến nhận kết quả</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Dùng t</a:t>
            </a:r>
            <a:r>
              <a:rPr lang="en" sz="3800"/>
              <a:t>ham biến </a:t>
            </a:r>
            <a:r>
              <a:rPr lang="en" sz="3800"/>
              <a:t>để</a:t>
            </a:r>
            <a:r>
              <a:rPr lang="en" sz="3800"/>
              <a:t> tránh sao chép</a:t>
            </a:r>
            <a:endParaRPr sz="3800"/>
          </a:p>
        </p:txBody>
      </p:sp>
      <p:sp>
        <p:nvSpPr>
          <p:cNvPr id="83" name="Google Shape;83;p14"/>
          <p:cNvSpPr txBox="1"/>
          <p:nvPr/>
        </p:nvSpPr>
        <p:spPr>
          <a:xfrm>
            <a:off x="117950" y="1045150"/>
            <a:ext cx="8581500" cy="25299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800">
                <a:solidFill>
                  <a:srgbClr val="0000FF"/>
                </a:solidFill>
                <a:latin typeface="Consolas"/>
                <a:ea typeface="Consolas"/>
                <a:cs typeface="Consolas"/>
                <a:sym typeface="Consolas"/>
              </a:rPr>
              <a:t>void</a:t>
            </a:r>
            <a:r>
              <a:rPr lang="en" sz="1800">
                <a:solidFill>
                  <a:srgbClr val="333333"/>
                </a:solidFill>
                <a:latin typeface="Consolas"/>
                <a:ea typeface="Consolas"/>
                <a:cs typeface="Consolas"/>
                <a:sym typeface="Consolas"/>
              </a:rPr>
              <a:t> update</a:t>
            </a:r>
            <a:r>
              <a:rPr lang="en" sz="1800">
                <a:latin typeface="Consolas"/>
                <a:ea typeface="Consolas"/>
                <a:cs typeface="Consolas"/>
                <a:sym typeface="Consolas"/>
              </a:rPr>
              <a:t>(</a:t>
            </a:r>
            <a:r>
              <a:rPr b="1" lang="en" sz="1800">
                <a:solidFill>
                  <a:srgbClr val="0000FF"/>
                </a:solidFill>
                <a:latin typeface="Consolas"/>
                <a:ea typeface="Consolas"/>
                <a:cs typeface="Consolas"/>
                <a:sym typeface="Consolas"/>
              </a:rPr>
              <a:t>string&amp;</a:t>
            </a:r>
            <a:r>
              <a:rPr lang="en" sz="1800">
                <a:latin typeface="Consolas"/>
                <a:ea typeface="Consolas"/>
                <a:cs typeface="Consolas"/>
                <a:sym typeface="Consolas"/>
              </a:rPr>
              <a:t> guessedWord, </a:t>
            </a:r>
            <a:r>
              <a:rPr b="1" lang="en" sz="1800">
                <a:solidFill>
                  <a:srgbClr val="0000FF"/>
                </a:solidFill>
                <a:latin typeface="Consolas"/>
                <a:ea typeface="Consolas"/>
                <a:cs typeface="Consolas"/>
                <a:sym typeface="Consolas"/>
              </a:rPr>
              <a:t>string&amp;</a:t>
            </a:r>
            <a:r>
              <a:rPr lang="en" sz="1800">
                <a:latin typeface="Consolas"/>
                <a:ea typeface="Consolas"/>
                <a:cs typeface="Consolas"/>
                <a:sym typeface="Consolas"/>
              </a:rPr>
              <a:t> secretWord, ch</a:t>
            </a:r>
            <a:r>
              <a:rPr lang="en" sz="1800">
                <a:solidFill>
                  <a:srgbClr val="333333"/>
                </a:solidFill>
                <a:latin typeface="Consolas"/>
                <a:ea typeface="Consolas"/>
                <a:cs typeface="Consolas"/>
                <a:sym typeface="Consolas"/>
              </a:rPr>
              <a:t>ar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for (int i = </a:t>
            </a:r>
            <a:r>
              <a:rPr lang="en" sz="1800">
                <a:solidFill>
                  <a:schemeClr val="dk1"/>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.length(); i &gt;= 0; i--)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if (</a:t>
            </a:r>
            <a:r>
              <a:rPr lang="en" sz="1800">
                <a:solidFill>
                  <a:schemeClr val="dk1"/>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[i] == guess)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guessedWord[i] =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84" name="Google Shape;84;p14"/>
          <p:cNvSpPr txBox="1"/>
          <p:nvPr/>
        </p:nvSpPr>
        <p:spPr>
          <a:xfrm>
            <a:off x="834175" y="3751400"/>
            <a:ext cx="7015800" cy="1324800"/>
          </a:xfrm>
          <a:prstGeom prst="rect">
            <a:avLst/>
          </a:prstGeom>
          <a:solidFill>
            <a:srgbClr val="FFFFF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r>
              <a:rPr lang="en" sz="1800">
                <a:latin typeface="Consolas"/>
                <a:ea typeface="Consolas"/>
                <a:cs typeface="Consolas"/>
                <a:sym typeface="Consolas"/>
              </a:rPr>
              <a:t>//in main function</a:t>
            </a:r>
            <a:endParaRPr sz="1800">
              <a:latin typeface="Consolas"/>
              <a:ea typeface="Consolas"/>
              <a:cs typeface="Consolas"/>
              <a:sym typeface="Consolas"/>
            </a:endParaRPr>
          </a:p>
          <a:p>
            <a:pPr indent="0" lvl="0" marL="0" rtl="0" algn="l">
              <a:lnSpc>
                <a:spcPct val="110795"/>
              </a:lnSpc>
              <a:spcBef>
                <a:spcPts val="0"/>
              </a:spcBef>
              <a:spcAft>
                <a:spcPts val="0"/>
              </a:spcAft>
              <a:buNone/>
            </a:pPr>
            <a:r>
              <a:rPr lang="en" sz="1800">
                <a:latin typeface="Consolas"/>
                <a:ea typeface="Consolas"/>
                <a:cs typeface="Consolas"/>
                <a:sym typeface="Consolas"/>
              </a:rPr>
              <a:t>	if (contains(</a:t>
            </a:r>
            <a:r>
              <a:rPr lang="en" sz="1800">
                <a:solidFill>
                  <a:schemeClr val="dk1"/>
                </a:solidFill>
                <a:latin typeface="Consolas"/>
                <a:ea typeface="Consolas"/>
                <a:cs typeface="Consolas"/>
                <a:sym typeface="Consolas"/>
              </a:rPr>
              <a:t>secretWord</a:t>
            </a:r>
            <a:r>
              <a:rPr lang="en" sz="1800">
                <a:latin typeface="Consolas"/>
                <a:ea typeface="Consolas"/>
                <a:cs typeface="Consolas"/>
                <a:sym typeface="Consolas"/>
              </a:rPr>
              <a:t>, guess)) </a:t>
            </a:r>
            <a:endParaRPr sz="1800">
              <a:latin typeface="Consolas"/>
              <a:ea typeface="Consolas"/>
              <a:cs typeface="Consolas"/>
              <a:sym typeface="Consolas"/>
            </a:endParaRPr>
          </a:p>
          <a:p>
            <a:pPr indent="457200" lvl="0" marL="457200" rtl="0" algn="l">
              <a:lnSpc>
                <a:spcPct val="110795"/>
              </a:lnSpc>
              <a:spcBef>
                <a:spcPts val="0"/>
              </a:spcBef>
              <a:spcAft>
                <a:spcPts val="0"/>
              </a:spcAft>
              <a:buNone/>
            </a:pPr>
            <a:r>
              <a:rPr lang="en" sz="1800">
                <a:latin typeface="Consolas"/>
                <a:ea typeface="Consolas"/>
                <a:cs typeface="Consolas"/>
                <a:sym typeface="Consolas"/>
              </a:rPr>
              <a:t>upda</a:t>
            </a:r>
            <a:r>
              <a:rPr lang="en" sz="1800">
                <a:latin typeface="Consolas"/>
                <a:ea typeface="Consolas"/>
                <a:cs typeface="Consolas"/>
                <a:sym typeface="Consolas"/>
              </a:rPr>
              <a:t>te(guessedWord, </a:t>
            </a:r>
            <a:r>
              <a:rPr lang="en" sz="1800">
                <a:solidFill>
                  <a:schemeClr val="dk1"/>
                </a:solidFill>
                <a:latin typeface="Consolas"/>
                <a:ea typeface="Consolas"/>
                <a:cs typeface="Consolas"/>
                <a:sym typeface="Consolas"/>
              </a:rPr>
              <a:t>secretWord</a:t>
            </a:r>
            <a:r>
              <a:rPr lang="en" sz="1800">
                <a:latin typeface="Consolas"/>
                <a:ea typeface="Consolas"/>
                <a:cs typeface="Consolas"/>
                <a:sym typeface="Consolas"/>
              </a:rPr>
              <a:t>, gu</a:t>
            </a:r>
            <a:r>
              <a:rPr lang="en" sz="1800">
                <a:latin typeface="Consolas"/>
                <a:ea typeface="Consolas"/>
                <a:cs typeface="Consolas"/>
                <a:sym typeface="Consolas"/>
              </a:rPr>
              <a:t>ess);</a:t>
            </a:r>
            <a:endParaRPr sz="1800">
              <a:latin typeface="Consolas"/>
              <a:ea typeface="Consolas"/>
              <a:cs typeface="Consolas"/>
              <a:sym typeface="Consolas"/>
            </a:endParaRPr>
          </a:p>
          <a:p>
            <a:pPr indent="0" lvl="0" marL="0" rtl="0" algn="l">
              <a:lnSpc>
                <a:spcPct val="110795"/>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85" name="Google Shape;85;p14"/>
          <p:cNvSpPr/>
          <p:nvPr/>
        </p:nvSpPr>
        <p:spPr>
          <a:xfrm>
            <a:off x="5282175" y="2029225"/>
            <a:ext cx="3719100" cy="1894200"/>
          </a:xfrm>
          <a:prstGeom prst="wedgeRoundRectCallout">
            <a:avLst>
              <a:gd fmla="val -41399" name="adj1"/>
              <a:gd fmla="val 71104" name="adj2"/>
              <a:gd fmla="val 0"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en" sz="1800">
                <a:solidFill>
                  <a:schemeClr val="dk2"/>
                </a:solidFill>
              </a:rPr>
              <a:t>Đọc và ghi trực tiếp vào các string secretWord, guessedWord của main()</a:t>
            </a:r>
            <a:endParaRPr sz="1800">
              <a:solidFill>
                <a:schemeClr val="dk2"/>
              </a:solidFill>
            </a:endParaRPr>
          </a:p>
          <a:p>
            <a:pPr indent="0" lvl="0" marL="0" rtl="0" algn="l">
              <a:spcBef>
                <a:spcPts val="600"/>
              </a:spcBef>
              <a:spcAft>
                <a:spcPts val="0"/>
              </a:spcAft>
              <a:buNone/>
            </a:pPr>
            <a:r>
              <a:rPr lang="en" sz="1800">
                <a:solidFill>
                  <a:schemeClr val="dk2"/>
                </a:solidFill>
              </a:rPr>
              <a:t>Không còn nhu cầu return</a:t>
            </a:r>
            <a:endParaRPr sz="1800">
              <a:solidFill>
                <a:schemeClr val="dk2"/>
              </a:solidFill>
            </a:endParaRPr>
          </a:p>
          <a:p>
            <a:pPr indent="0" lvl="0" marL="0" rtl="0" algn="l">
              <a:spcBef>
                <a:spcPts val="600"/>
              </a:spcBef>
              <a:spcAft>
                <a:spcPts val="0"/>
              </a:spcAft>
              <a:buNone/>
            </a:pPr>
            <a:r>
              <a:rPr lang="en" sz="1800">
                <a:solidFill>
                  <a:schemeClr val="dk2"/>
                </a:solidFill>
              </a:rPr>
              <a:t>Không còn sao chép string</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Dùng tham biến để tránh sao chép</a:t>
            </a:r>
            <a:endParaRPr sz="3800"/>
          </a:p>
        </p:txBody>
      </p:sp>
      <p:sp>
        <p:nvSpPr>
          <p:cNvPr id="91" name="Google Shape;91;p15"/>
          <p:cNvSpPr txBox="1"/>
          <p:nvPr/>
        </p:nvSpPr>
        <p:spPr>
          <a:xfrm>
            <a:off x="117950" y="1045150"/>
            <a:ext cx="8581500" cy="25299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800">
                <a:solidFill>
                  <a:srgbClr val="0000FF"/>
                </a:solidFill>
                <a:latin typeface="Consolas"/>
                <a:ea typeface="Consolas"/>
                <a:cs typeface="Consolas"/>
                <a:sym typeface="Consolas"/>
              </a:rPr>
              <a:t>void</a:t>
            </a:r>
            <a:r>
              <a:rPr lang="en" sz="1800">
                <a:solidFill>
                  <a:srgbClr val="333333"/>
                </a:solidFill>
                <a:latin typeface="Consolas"/>
                <a:ea typeface="Consolas"/>
                <a:cs typeface="Consolas"/>
                <a:sym typeface="Consolas"/>
              </a:rPr>
              <a:t> update</a:t>
            </a:r>
            <a:r>
              <a:rPr lang="en" sz="1800">
                <a:latin typeface="Consolas"/>
                <a:ea typeface="Consolas"/>
                <a:cs typeface="Consolas"/>
                <a:sym typeface="Consolas"/>
              </a:rPr>
              <a:t>(</a:t>
            </a:r>
            <a:r>
              <a:rPr b="1" lang="en" sz="1800">
                <a:solidFill>
                  <a:srgbClr val="0000FF"/>
                </a:solidFill>
                <a:latin typeface="Consolas"/>
                <a:ea typeface="Consolas"/>
                <a:cs typeface="Consolas"/>
                <a:sym typeface="Consolas"/>
              </a:rPr>
              <a:t>string&amp;</a:t>
            </a:r>
            <a:r>
              <a:rPr lang="en" sz="1800">
                <a:latin typeface="Consolas"/>
                <a:ea typeface="Consolas"/>
                <a:cs typeface="Consolas"/>
                <a:sym typeface="Consolas"/>
              </a:rPr>
              <a:t> guessedWord, </a:t>
            </a:r>
            <a:r>
              <a:rPr b="1" lang="en" sz="1800">
                <a:solidFill>
                  <a:srgbClr val="0000FF"/>
                </a:solidFill>
                <a:latin typeface="Consolas"/>
                <a:ea typeface="Consolas"/>
                <a:cs typeface="Consolas"/>
                <a:sym typeface="Consolas"/>
              </a:rPr>
              <a:t>string&amp;</a:t>
            </a:r>
            <a:r>
              <a:rPr lang="en" sz="1800">
                <a:latin typeface="Consolas"/>
                <a:ea typeface="Consolas"/>
                <a:cs typeface="Consolas"/>
                <a:sym typeface="Consolas"/>
              </a:rPr>
              <a:t> secretWord, ch</a:t>
            </a:r>
            <a:r>
              <a:rPr lang="en" sz="1800">
                <a:solidFill>
                  <a:srgbClr val="333333"/>
                </a:solidFill>
                <a:latin typeface="Consolas"/>
                <a:ea typeface="Consolas"/>
                <a:cs typeface="Consolas"/>
                <a:sym typeface="Consolas"/>
              </a:rPr>
              <a:t>ar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for (int i = secretWord.length(); i &gt;= 0; i--)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if (word[i] == guess)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guessedWord[i] =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92" name="Google Shape;92;p15"/>
          <p:cNvSpPr txBox="1"/>
          <p:nvPr>
            <p:ph idx="1" type="body"/>
          </p:nvPr>
        </p:nvSpPr>
        <p:spPr>
          <a:xfrm>
            <a:off x="457200" y="2000075"/>
            <a:ext cx="8581500" cy="29259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87350" lvl="0" marL="457200" rtl="0" algn="l">
              <a:spcBef>
                <a:spcPts val="600"/>
              </a:spcBef>
              <a:spcAft>
                <a:spcPts val="0"/>
              </a:spcAft>
              <a:buSzPts val="2500"/>
              <a:buChar char="●"/>
            </a:pPr>
            <a:r>
              <a:rPr lang="en" sz="2500"/>
              <a:t>Lợi ích của việc dùng tham biến</a:t>
            </a:r>
            <a:endParaRPr sz="2500"/>
          </a:p>
          <a:p>
            <a:pPr indent="-368300" lvl="1" marL="914400" rtl="0" algn="l">
              <a:spcBef>
                <a:spcPts val="0"/>
              </a:spcBef>
              <a:spcAft>
                <a:spcPts val="0"/>
              </a:spcAft>
              <a:buSzPts val="2200"/>
              <a:buChar char="○"/>
            </a:pPr>
            <a:r>
              <a:rPr lang="en" sz="2200"/>
              <a:t>Giảm thời gian chạy do không phải sao chép dữ liệu</a:t>
            </a:r>
            <a:endParaRPr sz="2200"/>
          </a:p>
          <a:p>
            <a:pPr indent="-368300" lvl="1" marL="914400" rtl="0" algn="l">
              <a:spcBef>
                <a:spcPts val="0"/>
              </a:spcBef>
              <a:spcAft>
                <a:spcPts val="0"/>
              </a:spcAft>
              <a:buSzPts val="2200"/>
              <a:buChar char="○"/>
            </a:pPr>
            <a:r>
              <a:rPr lang="en" sz="2200"/>
              <a:t>Giảm bộ nhớ do không phải tạo biến mới</a:t>
            </a:r>
            <a:endParaRPr sz="2200"/>
          </a:p>
          <a:p>
            <a:pPr indent="-368300" lvl="1" marL="914400" rtl="0" algn="l">
              <a:spcBef>
                <a:spcPts val="0"/>
              </a:spcBef>
              <a:spcAft>
                <a:spcPts val="0"/>
              </a:spcAft>
              <a:buSzPts val="2200"/>
              <a:buChar char="○"/>
            </a:pPr>
            <a:r>
              <a:rPr lang="en" sz="2200"/>
              <a:t>Giảm nguy cơ lỗi khi dùng bộ nhớ động (sẽ quay lại sau)</a:t>
            </a:r>
            <a:endParaRPr sz="2200"/>
          </a:p>
          <a:p>
            <a:pPr indent="-374650" lvl="0" marL="457200" marR="0" rtl="0" algn="l">
              <a:lnSpc>
                <a:spcPct val="100000"/>
              </a:lnSpc>
              <a:spcBef>
                <a:spcPts val="0"/>
              </a:spcBef>
              <a:spcAft>
                <a:spcPts val="0"/>
              </a:spcAft>
              <a:buClr>
                <a:schemeClr val="dk2"/>
              </a:buClr>
              <a:buSzPts val="2300"/>
              <a:buFont typeface="Arial"/>
              <a:buChar char="●"/>
            </a:pPr>
            <a:r>
              <a:rPr i="1" lang="en" sz="2300"/>
              <a:t>Chú ý: </a:t>
            </a:r>
            <a:endParaRPr i="1" sz="2300"/>
          </a:p>
          <a:p>
            <a:pPr indent="-355600" lvl="1" marL="914400" marR="0" rtl="0" algn="l">
              <a:lnSpc>
                <a:spcPct val="100000"/>
              </a:lnSpc>
              <a:spcBef>
                <a:spcPts val="0"/>
              </a:spcBef>
              <a:spcAft>
                <a:spcPts val="0"/>
              </a:spcAft>
              <a:buClr>
                <a:schemeClr val="dk2"/>
              </a:buClr>
              <a:buSzPts val="2000"/>
              <a:buFont typeface="Arial"/>
              <a:buChar char="○"/>
            </a:pPr>
            <a:r>
              <a:rPr lang="en" sz="2000"/>
              <a:t>Bài này chỉ để demo phương pháp. Việc cải tiến thời gian chạy với bài này không có ý nghĩa thực tiễn. </a:t>
            </a:r>
            <a:endParaRPr sz="2000"/>
          </a:p>
          <a:p>
            <a:pPr indent="-355600" lvl="1" marL="914400" marR="0" rtl="0" algn="l">
              <a:lnSpc>
                <a:spcPct val="100000"/>
              </a:lnSpc>
              <a:spcBef>
                <a:spcPts val="0"/>
              </a:spcBef>
              <a:spcAft>
                <a:spcPts val="0"/>
              </a:spcAft>
              <a:buSzPts val="2000"/>
              <a:buChar char="○"/>
            </a:pPr>
            <a:r>
              <a:rPr lang="en" sz="2000"/>
              <a:t>Thực tế chỉ cần quan tâm cải tiến chương trình chạy chậm so với nhu cầu</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Dùng tham biến để tránh sao chép</a:t>
            </a:r>
            <a:endParaRPr sz="3800"/>
          </a:p>
        </p:txBody>
      </p:sp>
      <p:sp>
        <p:nvSpPr>
          <p:cNvPr id="98" name="Google Shape;98;p16"/>
          <p:cNvSpPr txBox="1"/>
          <p:nvPr/>
        </p:nvSpPr>
        <p:spPr>
          <a:xfrm>
            <a:off x="117950" y="1045150"/>
            <a:ext cx="8581500" cy="25299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800">
                <a:solidFill>
                  <a:srgbClr val="0000FF"/>
                </a:solidFill>
                <a:latin typeface="Consolas"/>
                <a:ea typeface="Consolas"/>
                <a:cs typeface="Consolas"/>
                <a:sym typeface="Consolas"/>
              </a:rPr>
              <a:t>void</a:t>
            </a:r>
            <a:r>
              <a:rPr lang="en" sz="1800">
                <a:solidFill>
                  <a:srgbClr val="333333"/>
                </a:solidFill>
                <a:latin typeface="Consolas"/>
                <a:ea typeface="Consolas"/>
                <a:cs typeface="Consolas"/>
                <a:sym typeface="Consolas"/>
              </a:rPr>
              <a:t> update</a:t>
            </a:r>
            <a:r>
              <a:rPr lang="en" sz="1800">
                <a:latin typeface="Consolas"/>
                <a:ea typeface="Consolas"/>
                <a:cs typeface="Consolas"/>
                <a:sym typeface="Consolas"/>
              </a:rPr>
              <a:t>(</a:t>
            </a:r>
            <a:r>
              <a:rPr b="1" lang="en" sz="1800">
                <a:solidFill>
                  <a:srgbClr val="0000FF"/>
                </a:solidFill>
                <a:latin typeface="Consolas"/>
                <a:ea typeface="Consolas"/>
                <a:cs typeface="Consolas"/>
                <a:sym typeface="Consolas"/>
              </a:rPr>
              <a:t>string&amp;</a:t>
            </a:r>
            <a:r>
              <a:rPr lang="en" sz="1800">
                <a:latin typeface="Consolas"/>
                <a:ea typeface="Consolas"/>
                <a:cs typeface="Consolas"/>
                <a:sym typeface="Consolas"/>
              </a:rPr>
              <a:t> guessedWord, </a:t>
            </a:r>
            <a:r>
              <a:rPr b="1" lang="en" sz="1800">
                <a:solidFill>
                  <a:srgbClr val="0000FF"/>
                </a:solidFill>
                <a:latin typeface="Consolas"/>
                <a:ea typeface="Consolas"/>
                <a:cs typeface="Consolas"/>
                <a:sym typeface="Consolas"/>
              </a:rPr>
              <a:t>string&amp;</a:t>
            </a:r>
            <a:r>
              <a:rPr lang="en" sz="1800">
                <a:latin typeface="Consolas"/>
                <a:ea typeface="Consolas"/>
                <a:cs typeface="Consolas"/>
                <a:sym typeface="Consolas"/>
              </a:rPr>
              <a:t> secretWord, ch</a:t>
            </a:r>
            <a:r>
              <a:rPr lang="en" sz="1800">
                <a:solidFill>
                  <a:srgbClr val="333333"/>
                </a:solidFill>
                <a:latin typeface="Consolas"/>
                <a:ea typeface="Consolas"/>
                <a:cs typeface="Consolas"/>
                <a:sym typeface="Consolas"/>
              </a:rPr>
              <a:t>ar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for (int i = </a:t>
            </a:r>
            <a:r>
              <a:rPr lang="en" sz="1800">
                <a:solidFill>
                  <a:schemeClr val="dk1"/>
                </a:solidFill>
                <a:latin typeface="Consolas"/>
                <a:ea typeface="Consolas"/>
                <a:cs typeface="Consolas"/>
                <a:sym typeface="Consolas"/>
              </a:rPr>
              <a:t>secretWord</a:t>
            </a:r>
            <a:r>
              <a:rPr lang="en" sz="1800">
                <a:solidFill>
                  <a:srgbClr val="333333"/>
                </a:solidFill>
                <a:latin typeface="Consolas"/>
                <a:ea typeface="Consolas"/>
                <a:cs typeface="Consolas"/>
                <a:sym typeface="Consolas"/>
              </a:rPr>
              <a:t>.length(); i &gt;= 0; i--)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if (word[i] == guess)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guessedWord[i] =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
        <p:nvSpPr>
          <p:cNvPr id="99" name="Google Shape;99;p16"/>
          <p:cNvSpPr txBox="1"/>
          <p:nvPr>
            <p:ph idx="1" type="body"/>
          </p:nvPr>
        </p:nvSpPr>
        <p:spPr>
          <a:xfrm>
            <a:off x="457200" y="2000075"/>
            <a:ext cx="8581500" cy="2925900"/>
          </a:xfrm>
          <a:prstGeom prst="rect">
            <a:avLst/>
          </a:prstGeom>
          <a:solidFill>
            <a:schemeClr val="lt1"/>
          </a:solidFill>
        </p:spPr>
        <p:txBody>
          <a:bodyPr anchorCtr="0" anchor="t" bIns="91425" lIns="91425" spcFirstLastPara="1" rIns="91425" wrap="square" tIns="91425">
            <a:noAutofit/>
          </a:bodyPr>
          <a:lstStyle/>
          <a:p>
            <a:pPr indent="-387350" lvl="0" marL="457200" rtl="0" algn="l">
              <a:spcBef>
                <a:spcPts val="600"/>
              </a:spcBef>
              <a:spcAft>
                <a:spcPts val="0"/>
              </a:spcAft>
              <a:buSzPts val="2500"/>
              <a:buChar char="●"/>
            </a:pPr>
            <a:r>
              <a:rPr lang="en" sz="2500"/>
              <a:t>Nhược điểm:</a:t>
            </a:r>
            <a:endParaRPr sz="2500"/>
          </a:p>
          <a:p>
            <a:pPr indent="-374650" lvl="1" marL="914400" rtl="0" algn="l">
              <a:spcBef>
                <a:spcPts val="0"/>
              </a:spcBef>
              <a:spcAft>
                <a:spcPts val="0"/>
              </a:spcAft>
              <a:buSzPts val="2300"/>
              <a:buChar char="○"/>
            </a:pPr>
            <a:r>
              <a:rPr lang="en" sz="2300"/>
              <a:t>Chưa cấm được hàm update() sửa dữ liệu không nên sửa, chẳng hạn word</a:t>
            </a:r>
            <a:endParaRPr sz="2300"/>
          </a:p>
          <a:p>
            <a:pPr indent="-387350" lvl="0" marL="457200" rtl="0" algn="l">
              <a:spcBef>
                <a:spcPts val="0"/>
              </a:spcBef>
              <a:spcAft>
                <a:spcPts val="0"/>
              </a:spcAft>
              <a:buSzPts val="2500"/>
              <a:buChar char="●"/>
            </a:pPr>
            <a:r>
              <a:rPr lang="en" sz="2500"/>
              <a:t>Cách giải quyết:</a:t>
            </a:r>
            <a:endParaRPr sz="2500"/>
          </a:p>
          <a:p>
            <a:pPr indent="-374650" lvl="1" marL="914400" rtl="0" algn="l">
              <a:spcBef>
                <a:spcPts val="0"/>
              </a:spcBef>
              <a:spcAft>
                <a:spcPts val="0"/>
              </a:spcAft>
              <a:buSzPts val="2300"/>
              <a:buChar char="○"/>
            </a:pPr>
            <a:r>
              <a:rPr lang="en" sz="2300"/>
              <a:t>Khai báo const cho tất cả các tham số không được sửa</a:t>
            </a:r>
            <a:endParaRPr sz="2300"/>
          </a:p>
        </p:txBody>
      </p:sp>
      <p:sp>
        <p:nvSpPr>
          <p:cNvPr id="100" name="Google Shape;100;p16"/>
          <p:cNvSpPr txBox="1"/>
          <p:nvPr/>
        </p:nvSpPr>
        <p:spPr>
          <a:xfrm>
            <a:off x="181325" y="4117425"/>
            <a:ext cx="9008700" cy="8703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b="1" lang="en" sz="1800">
                <a:latin typeface="Consolas"/>
                <a:ea typeface="Consolas"/>
                <a:cs typeface="Consolas"/>
                <a:sym typeface="Consolas"/>
              </a:rPr>
              <a:t>void</a:t>
            </a:r>
            <a:r>
              <a:rPr lang="en" sz="1800">
                <a:latin typeface="Consolas"/>
                <a:ea typeface="Consolas"/>
                <a:cs typeface="Consolas"/>
                <a:sym typeface="Consolas"/>
              </a:rPr>
              <a:t> update(string&amp; guessedWord, </a:t>
            </a:r>
            <a:r>
              <a:rPr b="1" lang="en" sz="1800">
                <a:solidFill>
                  <a:srgbClr val="0000FF"/>
                </a:solidFill>
                <a:latin typeface="Consolas"/>
                <a:ea typeface="Consolas"/>
                <a:cs typeface="Consolas"/>
                <a:sym typeface="Consolas"/>
              </a:rPr>
              <a:t>const</a:t>
            </a:r>
            <a:r>
              <a:rPr lang="en" sz="1800">
                <a:latin typeface="Consolas"/>
                <a:ea typeface="Consolas"/>
                <a:cs typeface="Consolas"/>
                <a:sym typeface="Consolas"/>
              </a:rPr>
              <a:t> string&amp; </a:t>
            </a:r>
            <a:r>
              <a:rPr lang="en" sz="1800">
                <a:solidFill>
                  <a:schemeClr val="dk1"/>
                </a:solidFill>
                <a:latin typeface="Consolas"/>
                <a:ea typeface="Consolas"/>
                <a:cs typeface="Consolas"/>
                <a:sym typeface="Consolas"/>
              </a:rPr>
              <a:t>secretWord</a:t>
            </a:r>
            <a:r>
              <a:rPr lang="en" sz="1800">
                <a:latin typeface="Consolas"/>
                <a:ea typeface="Consolas"/>
                <a:cs typeface="Consolas"/>
                <a:sym typeface="Consolas"/>
              </a:rPr>
              <a:t>, ch</a:t>
            </a:r>
            <a:r>
              <a:rPr lang="en" sz="1800">
                <a:solidFill>
                  <a:srgbClr val="333333"/>
                </a:solidFill>
                <a:latin typeface="Consolas"/>
                <a:ea typeface="Consolas"/>
                <a:cs typeface="Consolas"/>
                <a:sym typeface="Consolas"/>
              </a:rPr>
              <a:t>ar guess)</a:t>
            </a:r>
            <a:endParaRPr sz="1800">
              <a:solidFill>
                <a:srgbClr val="333333"/>
              </a:solidFill>
              <a:latin typeface="Consolas"/>
              <a:ea typeface="Consolas"/>
              <a:cs typeface="Consolas"/>
              <a:sym typeface="Consolas"/>
            </a:endParaRPr>
          </a:p>
          <a:p>
            <a:pPr indent="0" lvl="0" marL="0" rtl="0" algn="l">
              <a:lnSpc>
                <a:spcPct val="110795"/>
              </a:lnSpc>
              <a:spcBef>
                <a:spcPts val="0"/>
              </a:spcBef>
              <a:spcAft>
                <a:spcPts val="0"/>
              </a:spcAft>
              <a:buNone/>
            </a:pPr>
            <a:r>
              <a:rPr lang="en"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05976"/>
            <a:ext cx="8229600" cy="7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Lời khuyên</a:t>
            </a:r>
            <a:endParaRPr/>
          </a:p>
        </p:txBody>
      </p:sp>
      <p:sp>
        <p:nvSpPr>
          <p:cNvPr id="106" name="Google Shape;106;p17"/>
          <p:cNvSpPr txBox="1"/>
          <p:nvPr>
            <p:ph idx="1" type="body"/>
          </p:nvPr>
        </p:nvSpPr>
        <p:spPr>
          <a:xfrm>
            <a:off x="457200" y="928975"/>
            <a:ext cx="8229600" cy="399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Để giảm bớt xử lý trong khi vẫn đảm bảo code an toàn:</a:t>
            </a:r>
            <a:endParaRPr/>
          </a:p>
          <a:p>
            <a:pPr indent="0" lvl="0" marL="0" rtl="0" algn="l">
              <a:spcBef>
                <a:spcPts val="600"/>
              </a:spcBef>
              <a:spcAft>
                <a:spcPts val="0"/>
              </a:spcAft>
              <a:buNone/>
            </a:pPr>
            <a:r>
              <a:rPr lang="en"/>
              <a:t>Đối với các tham số không tầm thường</a:t>
            </a:r>
            <a:endParaRPr/>
          </a:p>
          <a:p>
            <a:pPr indent="-406400" lvl="0" marL="457200" rtl="0" algn="l">
              <a:spcBef>
                <a:spcPts val="600"/>
              </a:spcBef>
              <a:spcAft>
                <a:spcPts val="0"/>
              </a:spcAft>
              <a:buSzPts val="2800"/>
              <a:buChar char="●"/>
            </a:pPr>
            <a:r>
              <a:rPr lang="en" sz="2800"/>
              <a:t>Dùng tham chiếu đối với biến được ghi</a:t>
            </a:r>
            <a:endParaRPr sz="2800"/>
          </a:p>
          <a:p>
            <a:pPr indent="0" lvl="0" marL="0" rtl="0" algn="l">
              <a:spcBef>
                <a:spcPts val="600"/>
              </a:spcBef>
              <a:spcAft>
                <a:spcPts val="0"/>
              </a:spcAft>
              <a:buNone/>
            </a:pPr>
            <a:r>
              <a:rPr lang="en" sz="2800"/>
              <a:t>		update(string&amp; guessedWord,...)</a:t>
            </a:r>
            <a:endParaRPr sz="2800"/>
          </a:p>
          <a:p>
            <a:pPr indent="-406400" lvl="0" marL="457200" rtl="0" algn="l">
              <a:spcBef>
                <a:spcPts val="600"/>
              </a:spcBef>
              <a:spcAft>
                <a:spcPts val="0"/>
              </a:spcAft>
              <a:buSzPts val="2800"/>
              <a:buChar char="●"/>
            </a:pPr>
            <a:r>
              <a:rPr lang="en" sz="2800"/>
              <a:t>Dùng hằng tham chiếu đối với biến chỉ đọc</a:t>
            </a:r>
            <a:endParaRPr sz="2800"/>
          </a:p>
          <a:p>
            <a:pPr indent="0" lvl="0" marL="0" rtl="0" algn="l">
              <a:spcBef>
                <a:spcPts val="600"/>
              </a:spcBef>
              <a:spcAft>
                <a:spcPts val="0"/>
              </a:spcAft>
              <a:buNone/>
            </a:pPr>
            <a:r>
              <a:rPr lang="en" sz="2800"/>
              <a:t>		update(... const string&amp; secretWord)</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