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c777f5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c777f5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c777f5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c777f5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5f1879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5f1879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5f1879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5f1879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(cin &gt;&gt; myint) không trả về false nếu myint nhận giá trị 0, nó chỉ trả về false nếu không còn gì để đọc. Ở môi trường Windows, tổ hợp Ctrl-D là cách kết thúc chuỗi input chuẩn.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5f1879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5f1879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5f1879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5f1879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dùng else cho lệnh </a:t>
            </a:r>
            <a:r>
              <a:rPr lang="en">
                <a:solidFill>
                  <a:srgbClr val="333333"/>
                </a:solidFill>
              </a:rPr>
              <a:t>if (file.is_open()) vì cả file rỗng lẫn file không mở được đều ra lỗi giống nhau là không đọc được từ nào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c777f5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c777f5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5f3ef8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5f3ef8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c777f5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c777f5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dùng else cho lệnh </a:t>
            </a:r>
            <a:r>
              <a:rPr lang="en">
                <a:solidFill>
                  <a:srgbClr val="333333"/>
                </a:solidFill>
              </a:rPr>
              <a:t>if (file.is_open()) vì cả file rỗng lẫn file không mở được đều ra lỗi giống nhau là không đọc được từ nào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c777f5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c777f5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dùng else cho lệnh </a:t>
            </a:r>
            <a:r>
              <a:rPr lang="en">
                <a:solidFill>
                  <a:srgbClr val="333333"/>
                </a:solidFill>
              </a:rPr>
              <a:t>if (file.is_open()) vì cả file rỗng lẫn file không mở được đều ra lỗi giống nhau là không đọc được từ nào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5ea16d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5ea16d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5f3ef8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5f3ef8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http://stackoverflow.com/questions/313970/how-to-convert-stdstring-to-lower-case)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Giải pháp (như nhiều lần) là search trên Google tới StackOverFlow.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5f3ef8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5f3ef8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5f3ef8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5f3ef8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64e2e6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64e2e6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bcd0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abcd0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5ea16d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5ea16d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c777f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c777f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lần nữa, sửa chương trình hay viết chương trình, ta đều làm từ trên xuống.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5ea16d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5ea16d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5ea16d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5ea16d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5ea16d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5ea16d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5ea16d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5ea16d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f187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f187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plusplus.com/reference/vector/vecto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tackoverflow.com/questions/313970/how-to-convert-stdstring-to-lower-cas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cplusplus.com/reference/iterato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plusplus.com/reference/fstream/fstream/" TargetMode="External"/><Relationship Id="rId4" Type="http://schemas.openxmlformats.org/officeDocument/2006/relationships/hyperlink" Target="http://www.cplusplus.com/doc/tutorial/fil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operations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5 - Thao tác với tệp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https://github.com/chauttm/advprogram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72400" y="928900"/>
            <a:ext cx="8802300" cy="4156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chooseWord(const char* fileName) 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ifstream file(fileName);	//</a:t>
            </a:r>
            <a:r>
              <a:rPr lang="en" sz="1800">
                <a:solidFill>
                  <a:srgbClr val="333333"/>
                </a:solidFill>
              </a:rPr>
              <a:t>Mở tệp có đường dẫn như trong tham số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 (file.is_open()) {    	//</a:t>
            </a:r>
            <a:r>
              <a:rPr lang="en" sz="1800">
                <a:solidFill>
                  <a:srgbClr val="333333"/>
                </a:solidFill>
              </a:rPr>
              <a:t> Kiểm tra tệp mở thành công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string word;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while (file &gt;&gt; word) {	//</a:t>
            </a:r>
            <a:r>
              <a:rPr lang="en" sz="1800">
                <a:solidFill>
                  <a:srgbClr val="333333"/>
                </a:solidFill>
              </a:rPr>
              <a:t>Đọc từng từ đến khi không đọc được nữa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cout &lt;&lt; word &lt;&lt; endl;		//</a:t>
            </a:r>
            <a:r>
              <a:rPr lang="en" sz="1800">
                <a:solidFill>
                  <a:srgbClr val="333333"/>
                </a:solidFill>
              </a:rPr>
              <a:t>ghi tạm ra màn hình để xem thử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file.close();		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 else cout &lt;&lt;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"Error opening " &lt;&lt; fileName;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return "book";					// </a:t>
            </a:r>
            <a:r>
              <a:rPr lang="en" sz="1800">
                <a:solidFill>
                  <a:srgbClr val="333333"/>
                </a:solidFill>
              </a:rPr>
              <a:t>return tạm gì đó để chạy được với main.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chooseWord (thử đọc từ file)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Ghi dữ liệu từ file vào đâu?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Từ vựng của Hangman được lưu trong một tệp văn bản: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Mỗi từ trên một dòng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Số dòng (số từ) chưa biết trước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→ Cần kiểu dữ liệu lưu trữ số lượng từ “tùy ý”</a:t>
            </a:r>
            <a:endParaRPr sz="2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nếu dùng mảng thông thường ta sẽ phải đọc một lần để đếm số dòng trước khi khai báo mảng, sau đó mới đọc vào mảng.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lưu trữ dãy giá trị cùng kiểu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 xuất giống như mảng tĩnh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 </a:t>
            </a:r>
            <a:r>
              <a:rPr b="1" lang="en">
                <a:solidFill>
                  <a:srgbClr val="9900FF"/>
                </a:solidFill>
              </a:rPr>
              <a:t>x[i]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thay đổi kích thước (số phần tử)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thể coi như mảng “động”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cần tự lập trình xin cấp phát bộ nhớ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Nhiều tiện ích thao tác với mảng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Thêm, chèn, xóa, sửa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Kết hợp với </a:t>
            </a:r>
            <a:r>
              <a:rPr b="1" lang="en">
                <a:solidFill>
                  <a:srgbClr val="9900FF"/>
                </a:solidFill>
              </a:rPr>
              <a:t>&lt;algorithm&gt;</a:t>
            </a:r>
            <a:r>
              <a:rPr lang="en"/>
              <a:t>: tìm kiếm, sắp xếp 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http://www.cplusplus.com/reference/vector/vector/</a:t>
            </a:r>
            <a:r>
              <a:rPr lang="en" sz="2000"/>
              <a:t> </a:t>
            </a:r>
            <a:endParaRPr sz="2000"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Chèn vào cuối vector</a:t>
            </a:r>
            <a:endParaRPr sz="1800"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01225" y="1342775"/>
            <a:ext cx="8694600" cy="3757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push_back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vector&lt;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myvector;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Khai báo myvector là vector các số nguyên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myint;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"Please enter some integers (Ctrl-D to end):</a:t>
            </a:r>
            <a:r>
              <a:rPr b="1" lang="en" sz="12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cin &gt;&gt; myint) 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//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Lặp đến khi không còn dữ liệu mới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myvector.push_back (myint);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push_back: Thêm vào cuối myvector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stores 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(myvector.size())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numbers.</a:t>
            </a:r>
            <a:r>
              <a:rPr b="1" lang="en" sz="12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số phần tử của myvector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57200" y="987375"/>
            <a:ext cx="3834600" cy="4048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myvector (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10 zero-initialized ints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assign some values:</a:t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sz = myvector.size();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myvector.at(i)=i;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contains:"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myvector.at(i);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reverse vector using operator[]: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i&lt;sz/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temp;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temp = myvector[sz-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-i];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myvector[sz-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-i]=myvector[i];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myvector[i]=temp;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contains:"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myvector[i];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352200" y="987375"/>
            <a:ext cx="4848000" cy="4048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Khai báo vector có 10 phần tử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Lưu kích thước vector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Gán giá trị tại vị trí thứ i (tính từ 0) qua phương thức 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 giá trị tại vị trí thứ i qua phương thức 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Sử dụng toán tử [] truy xuất và gán giá trị phần tử của vector giống như mảng tĩnh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 giá trị tại vị trí thứ i qua phương thức 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172400" y="852700"/>
            <a:ext cx="8802300" cy="4290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chooseWord(const char* fileName) 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wordList;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//</a:t>
            </a:r>
            <a:r>
              <a:rPr b="1" lang="en" sz="1600">
                <a:solidFill>
                  <a:srgbClr val="333333"/>
                </a:solidFill>
              </a:rPr>
              <a:t>Khai báo vector chứa các từ sẽ đọc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ifstream file(fileName);	//</a:t>
            </a:r>
            <a:r>
              <a:rPr lang="en" sz="1500">
                <a:solidFill>
                  <a:srgbClr val="333333"/>
                </a:solidFill>
              </a:rPr>
              <a:t>Mở tệp có đường dẫn như trong tham số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 (file.is_open()) {    	//</a:t>
            </a:r>
            <a:r>
              <a:rPr lang="en" sz="1500">
                <a:solidFill>
                  <a:srgbClr val="333333"/>
                </a:solidFill>
              </a:rPr>
              <a:t> Kiểm tra tệp mở thành công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string word;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while (file &gt;&gt; word) {	//</a:t>
            </a:r>
            <a:r>
              <a:rPr lang="en" sz="1500">
                <a:solidFill>
                  <a:srgbClr val="333333"/>
                </a:solidFill>
              </a:rPr>
              <a:t>Đọc từng từ (giống cin) đến khi không đọc được nữa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wordList.push_back(word);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b="1" lang="en" sz="1500">
                <a:solidFill>
                  <a:srgbClr val="333333"/>
                </a:solidFill>
              </a:rPr>
              <a:t>đưa từ vừa đọc vào vector</a:t>
            </a:r>
            <a:endParaRPr b="1"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file.close();		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(wordList.size() &gt; 0) {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b="1" lang="en" sz="1500">
                <a:solidFill>
                  <a:srgbClr val="333333"/>
                </a:solidFill>
              </a:rPr>
              <a:t>nếu có dữ liệu đọc thành công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 randomIndex = rand() % wordList.size();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 wordList[randomIndex];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b="1" lang="en" sz="1500">
                <a:solidFill>
                  <a:srgbClr val="333333"/>
                </a:solidFill>
              </a:rPr>
              <a:t>trả về một từ ngẫu nhiên trong vector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else return "";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		// </a:t>
            </a:r>
            <a:r>
              <a:rPr b="1" lang="en" sz="1500">
                <a:solidFill>
                  <a:srgbClr val="333333"/>
                </a:solidFill>
              </a:rPr>
              <a:t>nếu không đọc được gì, trả về từ rỗng</a:t>
            </a:r>
            <a:endParaRPr b="1"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chooseWord (đọc vào vector)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016775" y="3292575"/>
            <a:ext cx="4812000" cy="384600"/>
          </a:xfrm>
          <a:prstGeom prst="wedgeRoundRectCallout">
            <a:avLst>
              <a:gd fmla="val -61152" name="adj1"/>
              <a:gd fmla="val 11199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Cẩn thận trường hợp file mở thành công nhưng rỗng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 thành Hangman 2.0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Đọc dữ liệu từ tệp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/>
              <a:t>Sử dụng </a:t>
            </a:r>
            <a:r>
              <a:rPr b="1" lang="en">
                <a:solidFill>
                  <a:srgbClr val="9900FF"/>
                </a:solidFill>
              </a:rPr>
              <a:t>&lt;fstream&gt;</a:t>
            </a:r>
            <a:r>
              <a:rPr lang="en"/>
              <a:t>, </a:t>
            </a:r>
            <a:r>
              <a:rPr b="1" lang="en">
                <a:solidFill>
                  <a:srgbClr val="9900FF"/>
                </a:solidFill>
              </a:rPr>
              <a:t>&lt;vector&gt;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Lựa chọn phần tử ngẫu nhiên trong </a:t>
            </a:r>
            <a:r>
              <a:rPr b="1" lang="en">
                <a:solidFill>
                  <a:srgbClr val="9900FF"/>
                </a:solidFill>
              </a:rPr>
              <a:t>vector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hóa dữ liệu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Dữ liệu từ tệp, đặc biệt là </a:t>
            </a:r>
            <a:r>
              <a:rPr lang="en" u="sng"/>
              <a:t>dữ liệu tải về từ Internet</a:t>
            </a:r>
            <a:r>
              <a:rPr lang="en"/>
              <a:t> cần được </a:t>
            </a:r>
            <a:r>
              <a:rPr b="1" i="1" lang="en">
                <a:solidFill>
                  <a:srgbClr val="0000FF"/>
                </a:solidFill>
              </a:rPr>
              <a:t>chuẩn hóa</a:t>
            </a:r>
            <a:endParaRPr b="1" i="1"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Đảm bảo chương trình hoạt động với dữ liệu đúng như ý định ban đầu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Sửa lỗi dữ liệu, loại bỏ dữ liệu “xấu”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Với Hangman 2.1, cần chuyển mọi từ về </a:t>
            </a:r>
            <a:r>
              <a:rPr i="1" lang="en">
                <a:solidFill>
                  <a:srgbClr val="0000FF"/>
                </a:solidFill>
              </a:rPr>
              <a:t>dạng chữ thường</a:t>
            </a:r>
            <a:r>
              <a:rPr i="1" lang="en"/>
              <a:t> </a:t>
            </a:r>
            <a:r>
              <a:rPr lang="en"/>
              <a:t>để phép toán so sánh (</a:t>
            </a:r>
            <a:r>
              <a:rPr b="1" lang="en">
                <a:solidFill>
                  <a:srgbClr val="9900FF"/>
                </a:solidFill>
              </a:rPr>
              <a:t>==, !=</a:t>
            </a:r>
            <a:r>
              <a:rPr lang="en"/>
              <a:t>) hoạt động chính xác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172400" y="852700"/>
            <a:ext cx="8802300" cy="4290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chooseWord(const char* fileName) 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vector&lt;string&gt; wordList;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ifstream file(fileName);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 (file.is_open()) {    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string word;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while (file &gt;&gt; word) {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wordList.push_back(word);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file.close();		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if (wordList.size() &gt; 0) {			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int randomIndex = rand() % wordList.size(); 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LowerCase(wordList[randomIndex])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 else return "";					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chooseWord (chuẩn hóa dữ liệu)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4086500" y="2182375"/>
            <a:ext cx="4812000" cy="972000"/>
          </a:xfrm>
          <a:prstGeom prst="wedgeRoundRectCallout">
            <a:avLst>
              <a:gd fmla="val -45972" name="adj1"/>
              <a:gd fmla="val 165424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Chuyển từ được chọn sang chữ thường trước khi trả về</a:t>
            </a:r>
            <a:endParaRPr sz="18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172400" y="852700"/>
            <a:ext cx="8802300" cy="4290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string chooseWord(const char* fileName) 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vector&lt;string&gt; wordList;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ifstream file(fileName);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if (file.is_open()) {    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string word;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while (file &gt;&gt; word) {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 wordList.push_back(word);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file.close();		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if (wordList.size() &gt; 0) {			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int randomIndex = rand() % wordList.size(); 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LowerCase(wordList[randomIndex])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} else return "";					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từ sang chữ thường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88475" y="1110850"/>
            <a:ext cx="5686200" cy="266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LowerCase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sz = s.size();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 sz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res[i] = tolower(s[i]);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Nhập liệu từ tệp văn bản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Xử lý lỗi với tệp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Giới thiệu các thư viện</a:t>
            </a:r>
            <a:r>
              <a:rPr lang="en"/>
              <a:t> </a:t>
            </a:r>
            <a:br>
              <a:rPr lang="en"/>
            </a:br>
            <a:r>
              <a:rPr b="1" lang="en" sz="2000">
                <a:solidFill>
                  <a:srgbClr val="9900FF"/>
                </a:solidFill>
              </a:rPr>
              <a:t>&lt;fstream&gt;,</a:t>
            </a:r>
            <a:r>
              <a:rPr lang="en" sz="2000"/>
              <a:t> </a:t>
            </a:r>
            <a:r>
              <a:rPr b="1" lang="en" sz="2000">
                <a:solidFill>
                  <a:srgbClr val="9900FF"/>
                </a:solidFill>
              </a:rPr>
              <a:t>&lt;vector&gt;, &lt;algorithm&gt;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Xử lý lỗi đơn giản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thư viện algorithm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Duyệt mảng là một</a:t>
            </a:r>
            <a:br>
              <a:rPr lang="en" sz="2300"/>
            </a:br>
            <a:r>
              <a:rPr lang="en" sz="2300"/>
              <a:t>thao tác phổ biến</a:t>
            </a:r>
            <a:br>
              <a:rPr lang="en" sz="2300"/>
            </a:br>
            <a:r>
              <a:rPr lang="en" sz="2300"/>
              <a:t>nhất trong lập trình</a:t>
            </a:r>
            <a:br>
              <a:rPr lang="en" sz="2500"/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http://stackoverflow.com/questions/313970/how-to-convert-stdstring-to-lower-case</a:t>
            </a:r>
            <a:r>
              <a:rPr lang="en" sz="1100"/>
              <a:t> </a:t>
            </a:r>
            <a:endParaRPr sz="1100"/>
          </a:p>
        </p:txBody>
      </p:sp>
      <p:sp>
        <p:nvSpPr>
          <p:cNvPr id="189" name="Google Shape;189;p28"/>
          <p:cNvSpPr txBox="1"/>
          <p:nvPr/>
        </p:nvSpPr>
        <p:spPr>
          <a:xfrm>
            <a:off x="80675" y="1186975"/>
            <a:ext cx="2944500" cy="1984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LowerCase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sz = s.size();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sz;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res[i] = tolower(s[i]);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230075" y="1063100"/>
            <a:ext cx="5916300" cy="210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&lt;algorithm&gt;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(s.begin(), s.end(), res.begin(), ::tolower);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2883475" y="1758925"/>
            <a:ext cx="409800" cy="91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330625" y="3460300"/>
            <a:ext cx="566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Duyệt từ </a:t>
            </a:r>
            <a:r>
              <a:rPr lang="en" sz="1600">
                <a:highlight>
                  <a:srgbClr val="CFE2F3"/>
                </a:highlight>
              </a:rPr>
              <a:t>đầu</a:t>
            </a:r>
            <a:r>
              <a:rPr lang="en" sz="1600"/>
              <a:t> đến </a:t>
            </a:r>
            <a:r>
              <a:rPr lang="en" sz="1600">
                <a:highlight>
                  <a:srgbClr val="CFE2F3"/>
                </a:highlight>
              </a:rPr>
              <a:t>cuối</a:t>
            </a:r>
            <a:r>
              <a:rPr lang="en" sz="1600"/>
              <a:t> của </a:t>
            </a:r>
            <a:r>
              <a:rPr b="1" lang="en" sz="1600">
                <a:solidFill>
                  <a:srgbClr val="9900FF"/>
                </a:solidFill>
              </a:rPr>
              <a:t>s</a:t>
            </a:r>
            <a:r>
              <a:rPr lang="en" sz="1600"/>
              <a:t>, </a:t>
            </a:r>
            <a:r>
              <a:rPr lang="en" sz="1600">
                <a:highlight>
                  <a:srgbClr val="CFE2F3"/>
                </a:highlight>
              </a:rPr>
              <a:t>biến đổi</a:t>
            </a:r>
            <a:r>
              <a:rPr lang="en" sz="1600"/>
              <a:t> bằng hàm </a:t>
            </a:r>
            <a:r>
              <a:rPr b="1" lang="en" sz="1600">
                <a:solidFill>
                  <a:srgbClr val="9900FF"/>
                </a:solidFill>
                <a:highlight>
                  <a:srgbClr val="CFE2F3"/>
                </a:highlight>
              </a:rPr>
              <a:t>tolower()</a:t>
            </a:r>
            <a:r>
              <a:rPr lang="en" sz="1600"/>
              <a:t>, đặt kết quả lần lượt vào các ký tự tính từ </a:t>
            </a:r>
            <a:r>
              <a:rPr lang="en" sz="1600">
                <a:highlight>
                  <a:srgbClr val="CFE2F3"/>
                </a:highlight>
              </a:rPr>
              <a:t>đầu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của </a:t>
            </a:r>
            <a:r>
              <a:rPr b="1" lang="en" sz="1600">
                <a:solidFill>
                  <a:srgbClr val="9900FF"/>
                </a:solidFill>
              </a:rPr>
              <a:t>res</a:t>
            </a:r>
            <a:endParaRPr b="1" sz="1600">
              <a:solidFill>
                <a:srgbClr val="9900FF"/>
              </a:solidFill>
            </a:endParaRPr>
          </a:p>
        </p:txBody>
      </p:sp>
      <p:cxnSp>
        <p:nvCxnSpPr>
          <p:cNvPr id="193" name="Google Shape;193;p28"/>
          <p:cNvCxnSpPr/>
          <p:nvPr/>
        </p:nvCxnSpPr>
        <p:spPr>
          <a:xfrm flipH="1" rot="10800000">
            <a:off x="4497050" y="2609075"/>
            <a:ext cx="477900" cy="8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/>
          <p:nvPr/>
        </p:nvCxnSpPr>
        <p:spPr>
          <a:xfrm flipH="1" rot="10800000">
            <a:off x="5312150" y="2580825"/>
            <a:ext cx="6183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8"/>
          <p:cNvCxnSpPr/>
          <p:nvPr/>
        </p:nvCxnSpPr>
        <p:spPr>
          <a:xfrm flipH="1" rot="10800000">
            <a:off x="8249275" y="2561000"/>
            <a:ext cx="141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/>
          <p:nvPr/>
        </p:nvCxnSpPr>
        <p:spPr>
          <a:xfrm rot="10800000">
            <a:off x="4145750" y="2594875"/>
            <a:ext cx="23328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/>
          <p:nvPr/>
        </p:nvCxnSpPr>
        <p:spPr>
          <a:xfrm rot="10800000">
            <a:off x="6998575" y="2609150"/>
            <a:ext cx="3513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trỏ duyệt (Iterator)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s.begin(), s.end()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trả về các </a:t>
            </a:r>
            <a:r>
              <a:rPr b="1" i="1" lang="en" sz="2400">
                <a:solidFill>
                  <a:srgbClr val="9900FF"/>
                </a:solidFill>
              </a:rPr>
              <a:t>iterator</a:t>
            </a:r>
            <a:endParaRPr b="1" i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là khái niệm </a:t>
            </a:r>
            <a:r>
              <a:rPr i="1" lang="en" sz="2400" u="sng"/>
              <a:t>khái</a:t>
            </a:r>
            <a:br>
              <a:rPr i="1" lang="en" sz="2400" u="sng"/>
            </a:br>
            <a:r>
              <a:rPr i="1" lang="en" sz="2400" u="sng"/>
              <a:t>quát hóa</a:t>
            </a:r>
            <a:r>
              <a:rPr lang="en" sz="2400"/>
              <a:t> của chỉ</a:t>
            </a:r>
            <a:br>
              <a:rPr lang="en" sz="2400"/>
            </a:br>
            <a:r>
              <a:rPr lang="en" sz="2400"/>
              <a:t>số mảng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Sẽ học kỹ hơn ở các buổi sau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http://www.cplusplus.com/reference/iterator/</a:t>
            </a:r>
            <a:r>
              <a:rPr lang="en" sz="2400"/>
              <a:t> </a:t>
            </a:r>
            <a:endParaRPr sz="2400"/>
          </a:p>
        </p:txBody>
      </p:sp>
      <p:sp>
        <p:nvSpPr>
          <p:cNvPr id="205" name="Google Shape;205;p29"/>
          <p:cNvSpPr txBox="1"/>
          <p:nvPr/>
        </p:nvSpPr>
        <p:spPr>
          <a:xfrm>
            <a:off x="3144675" y="1186975"/>
            <a:ext cx="5896800" cy="215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&lt;algorithm&gt;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LowerCase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transform(s.begin(), s.end(), res.begin(), ::tolower);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 thành Hangman 2.1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Chuẩn hóa từ về dạng chữ thường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Duyệt mảng, biến đổi sử dụng </a:t>
            </a:r>
            <a:r>
              <a:rPr b="1" lang="en">
                <a:solidFill>
                  <a:srgbClr val="9900FF"/>
                </a:solidFill>
              </a:rPr>
              <a:t>&lt;algorithm&gt;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Bài tập: Hangman 2.2 - Chọn tệp dữ liệu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Từ tham số dòng lệnh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Từ lựa chọn của người chơi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Nhập liệu từ tệp văn bản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Xử lý lỗi với tệp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Thư viện </a:t>
            </a:r>
            <a:br>
              <a:rPr lang="en"/>
            </a:br>
            <a:r>
              <a:rPr b="1" lang="en" sz="2000">
                <a:solidFill>
                  <a:srgbClr val="9900FF"/>
                </a:solidFill>
              </a:rPr>
              <a:t>&lt;fstream&gt;,</a:t>
            </a:r>
            <a:r>
              <a:rPr lang="en" sz="2000"/>
              <a:t> </a:t>
            </a:r>
            <a:r>
              <a:rPr b="1" lang="en" sz="2000">
                <a:solidFill>
                  <a:srgbClr val="9900FF"/>
                </a:solidFill>
              </a:rPr>
              <a:t>&lt;vector&gt;, &lt;algorithm&gt;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phiên bản sau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Bạn có thể tự làm tiếp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2.2. Cho chơi nhiều lần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2.3. Hoạt hình: giá treo cổ lắc lư sau khi thua, nếu thắng thì có một người đứng nhảy múa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Đồ họa? Đợi khi học thư viện đồ họa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liệu từ tệp (file)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Hangman hiện thời sử dụng danh sách từ cố định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cho phép đổi từ vựng (ví dụ: chọn lĩnh vực)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Mã nguồn chương trình chứa danh sách từ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Phải dịch lại chương trình nếu thay đổi từ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Giải pháp: </a:t>
            </a:r>
            <a:r>
              <a:rPr i="1" lang="en"/>
              <a:t>Tách mã nguồn và dữ liệu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Dữ liệu lưu ở tệp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Chương trình có mã lệnh đọc tệp, đưa dữ liệu vào bộ nhớ (biến)</a:t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Top-down: Sửa main để dùng file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65200" y="1248025"/>
            <a:ext cx="8736000" cy="3830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 int MAX_BAD_GUESSES = 7;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char DATA_FILE[] = "data/Ogden_Picturable_200.txt";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srand(time(0));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secretWord = chooseWord(DATA_FILE);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 (secretWord.length() &lt; 1) {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cout &lt;&lt; "Error reading vocabulary file " &lt;&lt; DATA_FILE;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 -1;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string guessedWord = string(secretWord.length(), '-');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5421950" y="2010300"/>
            <a:ext cx="3579300" cy="901500"/>
          </a:xfrm>
          <a:prstGeom prst="wedgeRoundRectCallout">
            <a:avLst>
              <a:gd fmla="val -71106" name="adj1"/>
              <a:gd fmla="val 45582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Yêu cầu chooseWord chọn từ file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Báo lỗi và dừng game nếu file có lỗi</a:t>
            </a:r>
            <a:endParaRPr sz="1500"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fstream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/>
              <a:t>Thư viện C++ làm việc với file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http://www.cplusplus.com/reference/fstream/fstream/</a:t>
            </a:r>
            <a:r>
              <a:rPr lang="en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Làm việc với file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Phổ biến trong các phần mềm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Phức tạp, tỉ mỉ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nhiều lỗi “không ngờ”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Học cách sử dụng </a:t>
            </a:r>
            <a:r>
              <a:rPr b="1" lang="en">
                <a:solidFill>
                  <a:srgbClr val="9900FF"/>
                </a:solidFill>
              </a:rPr>
              <a:t>&lt;fstream&gt;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Cách nhanh nhất: làm theo bài hướng dẫn (</a:t>
            </a:r>
            <a:r>
              <a:rPr i="1" lang="en">
                <a:solidFill>
                  <a:srgbClr val="000000"/>
                </a:solidFill>
              </a:rPr>
              <a:t>tutorials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Ví dụ: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http://www.cplusplus.com/doc/tutorial/files/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Tạo file, ghi vào file với ofstream</a:t>
            </a:r>
            <a:endParaRPr sz="3400"/>
          </a:p>
        </p:txBody>
      </p:sp>
      <p:sp>
        <p:nvSpPr>
          <p:cNvPr id="81" name="Google Shape;81;p14"/>
          <p:cNvSpPr txBox="1"/>
          <p:nvPr/>
        </p:nvSpPr>
        <p:spPr>
          <a:xfrm>
            <a:off x="265200" y="1248025"/>
            <a:ext cx="8736000" cy="3830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thư viện fstream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endParaRPr sz="18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ofstream myfile;		// khai báo biến kiểu ofstream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myfile.open(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//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Mở file example.txt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"Writing this to a file.</a:t>
            </a:r>
            <a:r>
              <a:rPr b="1" lang="en" sz="18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//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Ghi văn bản vào file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myfile.close();	//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Đóng file lại: giải phóng tài nguyên, ghi vào đĩa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247900" y="928975"/>
            <a:ext cx="5896200" cy="159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Biến kiểu </a:t>
            </a:r>
            <a:r>
              <a:rPr b="1" lang="en" sz="2600">
                <a:solidFill>
                  <a:srgbClr val="9900FF"/>
                </a:solidFill>
              </a:rPr>
              <a:t>ofstream </a:t>
            </a:r>
            <a:r>
              <a:rPr lang="en" sz="2600"/>
              <a:t>(out file stream)</a:t>
            </a:r>
            <a:endParaRPr b="1" sz="2600">
              <a:solidFill>
                <a:srgbClr val="99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Đại diện cho một tệp có thể ghi được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Phương thức </a:t>
            </a:r>
            <a:r>
              <a:rPr b="1" lang="en" sz="2000">
                <a:solidFill>
                  <a:srgbClr val="9900FF"/>
                </a:solidFill>
              </a:rPr>
              <a:t>open</a:t>
            </a:r>
            <a:r>
              <a:rPr lang="en" sz="2000"/>
              <a:t>: mở file để ghi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Ghi văn bản giống như dùng </a:t>
            </a:r>
            <a:r>
              <a:rPr b="1" lang="en" sz="2000">
                <a:solidFill>
                  <a:srgbClr val="9900FF"/>
                </a:solidFill>
              </a:rPr>
              <a:t>cout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Tạo file, ghi vào file với ofstream</a:t>
            </a:r>
            <a:endParaRPr sz="34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2400" y="989575"/>
            <a:ext cx="8749200" cy="4120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ofstream myfile (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(myfile.is_open()) {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// Kiểm tra việc mở tệp có thành công?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"This is a line.</a:t>
            </a:r>
            <a:r>
              <a:rPr b="1" lang="en" sz="18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"This is another line.</a:t>
            </a:r>
            <a:r>
              <a:rPr b="1" lang="en" sz="18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myfile.close();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cout &lt;&lt; </a:t>
            </a:r>
            <a:r>
              <a:rPr b="1"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"Unable to open file"</a:t>
            </a:r>
            <a:r>
              <a:rPr b="1"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Đọc file</a:t>
            </a:r>
            <a:r>
              <a:rPr lang="en" sz="3400"/>
              <a:t> với ifstream</a:t>
            </a:r>
            <a:endParaRPr sz="34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00100" y="929000"/>
            <a:ext cx="9043800" cy="4156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					 //</a:t>
            </a:r>
            <a:r>
              <a:rPr lang="en" sz="1500">
                <a:solidFill>
                  <a:srgbClr val="557799"/>
                </a:solidFill>
              </a:rPr>
              <a:t>Thư viện fstream chứa ifstream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string line;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ifstream myfile (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	 //</a:t>
            </a:r>
            <a:r>
              <a:rPr lang="en" sz="1500">
                <a:solidFill>
                  <a:srgbClr val="333333"/>
                </a:solidFill>
              </a:rPr>
              <a:t>Mở file example.txt đã ghi ở ví dụ trước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(myfile.is_open()) { 			 //</a:t>
            </a:r>
            <a:r>
              <a:rPr lang="en" sz="1500">
                <a:solidFill>
                  <a:srgbClr val="333333"/>
                </a:solidFill>
              </a:rPr>
              <a:t>Kiểm tra việc mở tệp có thành công ?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getline (myfile,line) ) { //</a:t>
            </a:r>
            <a:r>
              <a:rPr lang="en" sz="1500">
                <a:solidFill>
                  <a:srgbClr val="333333"/>
                </a:solidFill>
              </a:rPr>
              <a:t>Hàm getline đọc 1 dòng của tệp vào biến line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cout &lt;&lt; line &lt;&lt; </a:t>
            </a:r>
            <a:r>
              <a:rPr lang="en" sz="15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		 //.</a:t>
            </a:r>
            <a:r>
              <a:rPr lang="en" sz="1500">
                <a:solidFill>
                  <a:srgbClr val="333333"/>
                </a:solidFill>
              </a:rPr>
              <a:t>..và chuyển vị trí đọc xuống dòng tiếp theo</a:t>
            </a:r>
            <a:br>
              <a:rPr lang="en" sz="1500">
                <a:solidFill>
                  <a:srgbClr val="333333"/>
                </a:solidFill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  				// </a:t>
            </a:r>
            <a:r>
              <a:rPr lang="en" sz="1500">
                <a:solidFill>
                  <a:srgbClr val="333333"/>
                </a:solidFill>
              </a:rPr>
              <a:t>Lặp đến khi getline trả về “false” (tức là không còn gì để đọc, hết tệp)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myfile.close();                   //</a:t>
            </a:r>
            <a:r>
              <a:rPr lang="en" sz="1500">
                <a:solidFill>
                  <a:srgbClr val="333333"/>
                </a:solidFill>
              </a:rPr>
              <a:t>Đóng tệp, giải phóng tài nguyên hệ thống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cout &lt;&lt; </a:t>
            </a:r>
            <a:r>
              <a:rPr lang="en" sz="15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"Unable to open file"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Đọc từ vựng Hangman từ tệp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Từ vựng của Hangman được lưu trong một tệp văn bản: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Tệp nằm trong thư mục “data” cùng với chương trình (quyết định tại nơi gọi chooseWord, hiện là main())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Mỗi từ trên một dòng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