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75791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c75791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75791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75791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75791b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75791b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7b14b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c7b14b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7b14b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7b14b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7b14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7b14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75791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75791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c75791b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c75791b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c75791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c75791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75791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c75791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6240759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6240759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c7b14b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c7b14b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c7b14b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c7b14b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624075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624075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Nhấn mạnh các kỹ thuật của getNextHangman() được dùng lại cho getNextStandingman()  → nhiều kỹ thuật sẽ được dùng đi dùng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Càng lập trình nhiều thì kho kỹ thuật của mình càng dày lên → kinh nghiệm là ở chỗ này.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Nhắc lại về việc dùng hằng tham chiếu const string&amp;, lần này để tránh copy khi return.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7b14b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c7b14b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6240759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6240759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64e2e6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64e2e6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Đẹp đến đâu là do hoa tay của người vẽ, còn kỹ thuật lập trình hoạt hình cơ bản là như vậy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Giới thiệu 1 số thư viện xử lý console của Unix, Windows để việc xóa màn hình dễ dàng, nhanh hơn, không bị nháy</a:t>
            </a:r>
            <a:endParaRPr sz="16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c7b14b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c7b14b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c7b14b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c7b14b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64e2e6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c64e2e6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d058d1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d058d1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058d1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058d1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058d1e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058d1e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058d1e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058d1e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6240759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6240759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Nhắc lại hàm render() → bản chất là hoạt hình sau mỗi lần đoán (thay vì chờ một khoảng thời gian)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624075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624075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thread: quản lý tiến trình (lập trình song song)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chrono: quản lý thời gian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6240759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6240759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quora.com/Why-is-animation-importa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tackoverflow.com/questions/34842526/update-console-without-flickering-c/3484318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Animation, Modules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6 - Hoạt hình, tách file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https://github.com/chauttm/advprogram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chia mã nguồn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Chương trình Hangman đã khá dài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Bắt đầu khó quản lý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Phần tạo animation sẽ còn dài thêm nữa.</a:t>
            </a:r>
            <a:endParaRPr sz="22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Phân chia mã nguồn thành nhiều mô-đun (file)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Dễ quản lý (mỗi mô-đun = 1 tập các hàm)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Có thể sử dụng lại mô-đun cho chương trình khác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Giảm thời gian biên dịch 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Các tệp mã nguồn được biên dịch riêng rẽ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Chia mô đun theo chức năng. VD: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&lt;string&gt; chuyên xử lý xâu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&lt;iostream&gt; chuyên xử lý input, output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chia mã nguồn trong C++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Mỗi mô-đun thường gồm 02 phần: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Tệp tiêu đề - header (</a:t>
            </a:r>
            <a:r>
              <a:rPr b="1" lang="en">
                <a:solidFill>
                  <a:srgbClr val="FF0000"/>
                </a:solidFill>
              </a:rPr>
              <a:t>*.h, *.hpp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Khai báo hàm, khai báo kiểu, </a:t>
            </a:r>
            <a:r>
              <a:rPr i="1" lang="en"/>
              <a:t>khai báo lớp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Nên viết chi tiết phạm vi để tránh nhầm lẫn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Ví dụ: </a:t>
            </a:r>
            <a:r>
              <a:rPr b="1" lang="en">
                <a:solidFill>
                  <a:srgbClr val="9900FF"/>
                </a:solidFill>
              </a:rPr>
              <a:t>std::string, std::vector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Tệp cài đặt - implementation (</a:t>
            </a:r>
            <a:r>
              <a:rPr b="1" lang="en">
                <a:solidFill>
                  <a:srgbClr val="FF0000"/>
                </a:solidFill>
              </a:rPr>
              <a:t>*.cpp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Cài đặt mã lệnh cho các hàm, </a:t>
            </a:r>
            <a:r>
              <a:rPr i="1" lang="en"/>
              <a:t>phương thức của lớp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thể sử dụng lệnh </a:t>
            </a:r>
            <a:r>
              <a:rPr b="1" lang="en">
                <a:solidFill>
                  <a:srgbClr val="9900FF"/>
                </a:solidFill>
              </a:rPr>
              <a:t>using </a:t>
            </a:r>
            <a:r>
              <a:rPr lang="en"/>
              <a:t>ở đây do biên dịch riêng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Ví dụ: </a:t>
            </a:r>
            <a:r>
              <a:rPr b="1" lang="en">
                <a:solidFill>
                  <a:srgbClr val="9900FF"/>
                </a:solidFill>
              </a:rPr>
              <a:t>using namespace std; using std::string;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</a:t>
            </a:r>
            <a:r>
              <a:rPr lang="en"/>
              <a:t> code Hangman: draw.cpp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</a:pPr>
            <a:r>
              <a:rPr lang="en" sz="2700" u="sng"/>
              <a:t>Chuyển</a:t>
            </a:r>
            <a:r>
              <a:rPr lang="en" sz="2700"/>
              <a:t> các </a:t>
            </a:r>
            <a:r>
              <a:rPr i="1" lang="en" sz="2700"/>
              <a:t>định nghĩa</a:t>
            </a:r>
            <a:r>
              <a:rPr lang="en" sz="2700"/>
              <a:t> hàm vẽ và dữ liệu vẽ từ hangman.cpp vào file mới </a:t>
            </a:r>
            <a:r>
              <a:rPr b="1" lang="en" sz="2700">
                <a:solidFill>
                  <a:srgbClr val="FF0000"/>
                </a:solidFill>
              </a:rPr>
              <a:t>draw</a:t>
            </a:r>
            <a:r>
              <a:rPr b="1" lang="en" sz="2700">
                <a:solidFill>
                  <a:srgbClr val="FF0000"/>
                </a:solidFill>
              </a:rPr>
              <a:t>.cpp</a:t>
            </a:r>
            <a:endParaRPr b="1" sz="2700">
              <a:solidFill>
                <a:srgbClr val="FF000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" sz="2100">
                <a:solidFill>
                  <a:srgbClr val="9900FF"/>
                </a:solidFill>
              </a:rPr>
              <a:t>void renderGame</a:t>
            </a:r>
            <a:r>
              <a:rPr b="1" lang="en" sz="2100">
                <a:solidFill>
                  <a:srgbClr val="9900FF"/>
                </a:solidFill>
              </a:rPr>
              <a:t>() {....}</a:t>
            </a:r>
            <a:endParaRPr b="1" sz="2100">
              <a:solidFill>
                <a:srgbClr val="9900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Char char="○"/>
            </a:pPr>
            <a:r>
              <a:rPr b="1" lang="en" sz="2100">
                <a:solidFill>
                  <a:srgbClr val="9900FF"/>
                </a:solidFill>
              </a:rPr>
              <a:t>string FIGURE[] = ....</a:t>
            </a:r>
            <a:endParaRPr b="1" sz="2100">
              <a:solidFill>
                <a:srgbClr val="9900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" sz="2100">
                <a:solidFill>
                  <a:srgbClr val="9900FF"/>
                </a:solidFill>
              </a:rPr>
              <a:t>void displayFinalResult() {...}</a:t>
            </a:r>
            <a:endParaRPr b="1" sz="2100"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700" u="sng"/>
              <a:t>Chép</a:t>
            </a:r>
            <a:r>
              <a:rPr lang="en" sz="2700"/>
              <a:t> các include cần thiết và khai báo namespace vào draw.cpp để giải nghĩa cho string, cout đang được dùng tại draw.cpp</a:t>
            </a:r>
            <a:endParaRPr sz="27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i="1" lang="en"/>
              <a:t>File nào trong chương trình C++ cũng cần có đủ các include và khai báo namespace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 code Hangman: draw.cpp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-------------    </a:t>
            </a:r>
            <a:r>
              <a:rPr b="1" lang="en" sz="14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guessedWord,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badGuesses)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	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displayFinalResult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won,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word)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u="sng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 code Hangman: draw.h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400" u="sng"/>
              <a:t>Chuyển</a:t>
            </a:r>
            <a:r>
              <a:rPr lang="en" sz="2400"/>
              <a:t> các </a:t>
            </a:r>
            <a:r>
              <a:rPr i="1" lang="en" sz="2400"/>
              <a:t>khai báo</a:t>
            </a:r>
            <a:r>
              <a:rPr lang="en" sz="2400"/>
              <a:t> của các hàm vẽ </a:t>
            </a:r>
            <a:r>
              <a:rPr lang="en" sz="2200"/>
              <a:t>từ hangman.cpp </a:t>
            </a:r>
            <a:r>
              <a:rPr lang="en" sz="2400"/>
              <a:t>vào file mới </a:t>
            </a:r>
            <a:r>
              <a:rPr b="1" lang="en" sz="2400">
                <a:solidFill>
                  <a:srgbClr val="FF0000"/>
                </a:solidFill>
              </a:rPr>
              <a:t>draw.h</a:t>
            </a:r>
            <a:endParaRPr b="1" sz="24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9900FF"/>
                </a:solidFill>
              </a:rPr>
              <a:t>void renderGame(...);</a:t>
            </a:r>
            <a:endParaRPr b="1" sz="1800">
              <a:solidFill>
                <a:srgbClr val="99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9900FF"/>
                </a:solidFill>
              </a:rPr>
              <a:t>void displayFinalResult(...);</a:t>
            </a:r>
            <a:endParaRPr b="1" sz="1800"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 sz="2400" u="sng"/>
              <a:t>Chép</a:t>
            </a:r>
            <a:r>
              <a:rPr lang="en" sz="2400"/>
              <a:t> các include cần thiết và khai báo namespace vào draw.cpp để giải nghĩa cho string, cout đang được dùng tại draw.h</a:t>
            </a:r>
            <a:endParaRPr b="1" sz="2300">
              <a:solidFill>
                <a:srgbClr val="9900FF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504675" y="3354400"/>
            <a:ext cx="6414600" cy="167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7799"/>
                </a:solidFill>
              </a:rPr>
              <a:t>#include &lt;iostream&gt;</a:t>
            </a:r>
            <a:br>
              <a:rPr lang="en" sz="1400">
                <a:solidFill>
                  <a:srgbClr val="333333"/>
                </a:solidFill>
              </a:rPr>
            </a:br>
            <a:br>
              <a:rPr lang="en" sz="1400">
                <a:solidFill>
                  <a:srgbClr val="333333"/>
                </a:solidFill>
              </a:rPr>
            </a:br>
            <a:r>
              <a:rPr b="1" lang="en" sz="1400">
                <a:solidFill>
                  <a:srgbClr val="008800"/>
                </a:solidFill>
              </a:rPr>
              <a:t>using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b="1" lang="en" sz="1400">
                <a:solidFill>
                  <a:srgbClr val="008800"/>
                </a:solidFill>
              </a:rPr>
              <a:t>namespace</a:t>
            </a:r>
            <a:r>
              <a:rPr lang="en" sz="1400">
                <a:solidFill>
                  <a:srgbClr val="333333"/>
                </a:solidFill>
              </a:rPr>
              <a:t> std;</a:t>
            </a:r>
            <a:br>
              <a:rPr lang="en" sz="1400">
                <a:solidFill>
                  <a:srgbClr val="333333"/>
                </a:solidFill>
              </a:rPr>
            </a:br>
            <a:br>
              <a:rPr lang="en" sz="1400">
                <a:solidFill>
                  <a:srgbClr val="333333"/>
                </a:solidFill>
              </a:rPr>
            </a:br>
            <a:r>
              <a:rPr b="1" lang="en" sz="1400">
                <a:solidFill>
                  <a:srgbClr val="333399"/>
                </a:solidFill>
              </a:rPr>
              <a:t>void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b="1" lang="en" sz="1400">
                <a:solidFill>
                  <a:srgbClr val="0066BB"/>
                </a:solidFill>
              </a:rPr>
              <a:t>renderGame</a:t>
            </a:r>
            <a:r>
              <a:rPr lang="en" sz="1400">
                <a:solidFill>
                  <a:srgbClr val="333333"/>
                </a:solidFill>
              </a:rPr>
              <a:t>(</a:t>
            </a:r>
            <a:r>
              <a:rPr b="1" lang="en" sz="1400">
                <a:solidFill>
                  <a:srgbClr val="008800"/>
                </a:solidFill>
              </a:rPr>
              <a:t>const</a:t>
            </a:r>
            <a:r>
              <a:rPr lang="en" sz="1400">
                <a:solidFill>
                  <a:srgbClr val="333333"/>
                </a:solidFill>
              </a:rPr>
              <a:t> string&amp; guessedWord, </a:t>
            </a:r>
            <a:r>
              <a:rPr b="1" lang="en" sz="1400">
                <a:solidFill>
                  <a:srgbClr val="008800"/>
                </a:solidFill>
              </a:rPr>
              <a:t>const</a:t>
            </a:r>
            <a:r>
              <a:rPr lang="en" sz="1400">
                <a:solidFill>
                  <a:srgbClr val="333333"/>
                </a:solidFill>
              </a:rPr>
              <a:t> string&amp; badGuesses);</a:t>
            </a:r>
            <a:br>
              <a:rPr lang="en" sz="1400">
                <a:solidFill>
                  <a:srgbClr val="333333"/>
                </a:solidFill>
              </a:rPr>
            </a:br>
            <a:r>
              <a:rPr b="1" lang="en" sz="1400">
                <a:solidFill>
                  <a:srgbClr val="333399"/>
                </a:solidFill>
              </a:rPr>
              <a:t>void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b="1" lang="en" sz="1400">
                <a:solidFill>
                  <a:srgbClr val="0066BB"/>
                </a:solidFill>
              </a:rPr>
              <a:t>displayFinalResult</a:t>
            </a:r>
            <a:r>
              <a:rPr lang="en" sz="1400">
                <a:solidFill>
                  <a:srgbClr val="333333"/>
                </a:solidFill>
              </a:rPr>
              <a:t>(</a:t>
            </a:r>
            <a:r>
              <a:rPr b="1" lang="en" sz="1400">
                <a:solidFill>
                  <a:srgbClr val="333399"/>
                </a:solidFill>
              </a:rPr>
              <a:t>bool</a:t>
            </a:r>
            <a:r>
              <a:rPr lang="en" sz="1400">
                <a:solidFill>
                  <a:srgbClr val="333333"/>
                </a:solidFill>
              </a:rPr>
              <a:t> won, </a:t>
            </a:r>
            <a:r>
              <a:rPr b="1" lang="en" sz="1400">
                <a:solidFill>
                  <a:srgbClr val="008800"/>
                </a:solidFill>
              </a:rPr>
              <a:t>const</a:t>
            </a:r>
            <a:r>
              <a:rPr lang="en" sz="1400">
                <a:solidFill>
                  <a:srgbClr val="333333"/>
                </a:solidFill>
              </a:rPr>
              <a:t> string&amp; word);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Biên dịch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Nếu biên dịch thử draw.cpp: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</a:t>
            </a:r>
            <a:r>
              <a:rPr lang="en" sz="2000"/>
              <a:t>ỗi đại loại “undefine reference to “WinMain@16” - nghĩa là không thấy hàm main, </a:t>
            </a:r>
            <a:r>
              <a:rPr b="1" lang="en" sz="2000"/>
              <a:t>nhưng xuất hiện file draw.o</a:t>
            </a:r>
            <a:r>
              <a:rPr lang="en" sz="2000"/>
              <a:t> → vậy là ổn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Nếu biên dịch thử hangman.cpp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Lỗi không hiểu renderGame(), displayGameResult(). Tất nhiên, chúng được viết tại tại mô đun draw chứ không phải tại hangman.cpp. Trình biên dịch không ‘nhìn’ thấy.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Cách xử lý: </a:t>
            </a:r>
            <a:r>
              <a:rPr lang="en" sz="2000" u="sng"/>
              <a:t>nối hangman.cpp với draw</a:t>
            </a:r>
            <a:endParaRPr sz="2000" u="sng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Bổ sung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"draw.h"</a:t>
            </a:r>
            <a:r>
              <a:rPr lang="en" sz="2000"/>
              <a:t> tại main</a:t>
            </a:r>
            <a:endParaRPr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Dịch kèm draw.cpp, chẳng hạn bằng lệnh sau tại console:</a:t>
            </a:r>
            <a:endParaRPr sz="2000"/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g++ hangman.cpp draw.cpp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 có thể tự gõ lệnh dịch phức tạo để biên dịch chương trình nhiều file. Nhưng tạo project là cách thuận tiện hơn.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Cách làm với CodeBlocks: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File / New / Project ...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Console Application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(chương trình chạy</a:t>
            </a:r>
            <a:br>
              <a:rPr lang="en" sz="1900"/>
            </a:br>
            <a:r>
              <a:rPr lang="en" sz="1900"/>
              <a:t>trên cửa sổ lệnh)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Ấn Go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Ấn Next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Ấn Next</a:t>
            </a:r>
            <a:endParaRPr sz="19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00" y="1866834"/>
            <a:ext cx="4550699" cy="344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975" y="1009650"/>
            <a:ext cx="50292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27450" y="928975"/>
            <a:ext cx="84594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Chọn Project title: hangman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Chọn Thư mục chứa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    </a:t>
            </a:r>
            <a:r>
              <a:rPr b="1" lang="en" sz="2400">
                <a:solidFill>
                  <a:srgbClr val="FF0000"/>
                </a:solidFill>
              </a:rPr>
              <a:t>Hangman.cpp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Ấn Next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Ấn Finish</a:t>
            </a:r>
            <a:endParaRPr sz="2400"/>
          </a:p>
        </p:txBody>
      </p:sp>
      <p:cxnSp>
        <p:nvCxnSpPr>
          <p:cNvPr id="166" name="Google Shape;166;p25"/>
          <p:cNvCxnSpPr/>
          <p:nvPr/>
        </p:nvCxnSpPr>
        <p:spPr>
          <a:xfrm flipH="1" rot="10800000">
            <a:off x="2969700" y="2545100"/>
            <a:ext cx="2915100" cy="60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/>
          <p:nvPr/>
        </p:nvCxnSpPr>
        <p:spPr>
          <a:xfrm>
            <a:off x="2935450" y="3167675"/>
            <a:ext cx="2961300" cy="16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/>
          <p:nvPr/>
        </p:nvCxnSpPr>
        <p:spPr>
          <a:xfrm flipH="1" rot="10800000">
            <a:off x="4127275" y="2126350"/>
            <a:ext cx="1812000" cy="28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Thêm các file </a:t>
            </a:r>
            <a:r>
              <a:rPr b="1" lang="en" sz="2400">
                <a:solidFill>
                  <a:srgbClr val="FF0000"/>
                </a:solidFill>
              </a:rPr>
              <a:t>Hangman.cpp, draw.cpp, draw.h</a:t>
            </a:r>
            <a:r>
              <a:rPr lang="en" sz="2400"/>
              <a:t> vào Project: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Chọn menu 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Project|Add Files..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Chọn lấy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Xóa </a:t>
            </a:r>
            <a:r>
              <a:rPr b="1" lang="en" sz="2400">
                <a:solidFill>
                  <a:srgbClr val="FF0000"/>
                </a:solidFill>
              </a:rPr>
              <a:t>main.cpp</a:t>
            </a:r>
            <a:r>
              <a:rPr lang="en" sz="2400"/>
              <a:t> khỏi</a:t>
            </a:r>
            <a:br>
              <a:rPr lang="en" sz="2400"/>
            </a:br>
            <a:r>
              <a:rPr lang="en" sz="2400"/>
              <a:t>project: chuột phải vào</a:t>
            </a:r>
            <a:br>
              <a:rPr lang="en" sz="2400"/>
            </a:br>
            <a:r>
              <a:rPr lang="en" sz="2400">
                <a:solidFill>
                  <a:srgbClr val="FF0000"/>
                </a:solidFill>
              </a:rPr>
              <a:t>main.cpp</a:t>
            </a:r>
            <a:r>
              <a:rPr lang="en" sz="2400"/>
              <a:t> rồi Remove…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Kết quả như hình bên</a:t>
            </a:r>
            <a:endParaRPr sz="24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738" y="1552575"/>
            <a:ext cx="49625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Thử dịch sẽ thấy kết quả là file </a:t>
            </a:r>
            <a:r>
              <a:rPr b="1" lang="en" sz="2600">
                <a:solidFill>
                  <a:srgbClr val="FF0000"/>
                </a:solidFill>
              </a:rPr>
              <a:t>hangman</a:t>
            </a:r>
            <a:r>
              <a:rPr b="1" lang="en" sz="2600">
                <a:solidFill>
                  <a:srgbClr val="FF0000"/>
                </a:solidFill>
              </a:rPr>
              <a:t>.exe</a:t>
            </a:r>
            <a:r>
              <a:rPr lang="en" sz="2600"/>
              <a:t> tại thư mục … </a:t>
            </a:r>
            <a:r>
              <a:rPr b="1" lang="en" sz="2600">
                <a:solidFill>
                  <a:srgbClr val="FF0000"/>
                </a:solidFill>
              </a:rPr>
              <a:t>hangman\bin\Debug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</a:rPr>
              <a:t>Nhớ chạy thử xem có trục trặc gì không!</a:t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284388"/>
            <a:ext cx="81629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Hoạt hình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trò chơi trên máy tính thường không thể thiếu hoạt hình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https://www.quora.com/Why-is-animation-important</a:t>
            </a:r>
            <a:r>
              <a:rPr lang="en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Trực quan, sinh động, vui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Dễ dàng truyền đạt thông tin, khái niệm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làm: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Vẽ hình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Đợi một lúc cho hình ảnh đọng lại trong mắt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Xóa màn hình và lặp lại vẽ hình kế tiếp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Đưa hoạt hình vào hangman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58000" y="1712600"/>
            <a:ext cx="6752400" cy="353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7799"/>
                </a:solidFill>
              </a:rPr>
              <a:t>#include &lt;iostream&gt;</a:t>
            </a:r>
            <a:br>
              <a:rPr lang="en" sz="1500">
                <a:solidFill>
                  <a:srgbClr val="333333"/>
                </a:solidFill>
              </a:rPr>
            </a:br>
            <a:r>
              <a:rPr b="1" lang="en" sz="1700">
                <a:solidFill>
                  <a:srgbClr val="557799"/>
                </a:solidFill>
              </a:rPr>
              <a:t>#include &lt;thread&gt;</a:t>
            </a:r>
            <a:br>
              <a:rPr b="1" lang="en" sz="1700">
                <a:solidFill>
                  <a:srgbClr val="333333"/>
                </a:solidFill>
              </a:rPr>
            </a:br>
            <a:r>
              <a:rPr b="1" lang="en" sz="1700">
                <a:solidFill>
                  <a:srgbClr val="557799"/>
                </a:solidFill>
              </a:rPr>
              <a:t>#include &lt;chrono&gt;</a:t>
            </a:r>
            <a:br>
              <a:rPr lang="en" sz="1700">
                <a:solidFill>
                  <a:srgbClr val="333333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using namespace std;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int main () {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</a:rPr>
              <a:t>	</a:t>
            </a:r>
            <a:r>
              <a:rPr lang="en" sz="1500">
                <a:solidFill>
                  <a:srgbClr val="333399"/>
                </a:solidFill>
              </a:rPr>
              <a:t>int</a:t>
            </a:r>
            <a:r>
              <a:rPr lang="en" sz="1500">
                <a:solidFill>
                  <a:srgbClr val="333333"/>
                </a:solidFill>
              </a:rPr>
              <a:t> i = </a:t>
            </a:r>
            <a:r>
              <a:rPr lang="en" sz="1500">
                <a:solidFill>
                  <a:srgbClr val="0000DD"/>
                </a:solidFill>
              </a:rPr>
              <a:t>0</a:t>
            </a:r>
            <a:r>
              <a:rPr lang="en" sz="1500">
                <a:solidFill>
                  <a:srgbClr val="333333"/>
                </a:solidFill>
              </a:rPr>
              <a:t>;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800">
                <a:solidFill>
                  <a:srgbClr val="333333"/>
                </a:solidFill>
              </a:rPr>
              <a:t>	</a:t>
            </a:r>
            <a:r>
              <a:rPr b="1" lang="en" sz="1800">
                <a:solidFill>
                  <a:srgbClr val="008800"/>
                </a:solidFill>
              </a:rPr>
              <a:t>while</a:t>
            </a:r>
            <a:r>
              <a:rPr lang="en" sz="1800">
                <a:solidFill>
                  <a:srgbClr val="333333"/>
                </a:solidFill>
              </a:rPr>
              <a:t> (i&lt;</a:t>
            </a:r>
            <a:r>
              <a:rPr b="1" lang="en" sz="1800">
                <a:solidFill>
                  <a:srgbClr val="0000DD"/>
                </a:solidFill>
              </a:rPr>
              <a:t>100</a:t>
            </a:r>
            <a:r>
              <a:rPr lang="en" sz="1800">
                <a:solidFill>
                  <a:srgbClr val="333333"/>
                </a:solidFill>
              </a:rPr>
              <a:t>) {</a:t>
            </a:r>
            <a:br>
              <a:rPr lang="en" sz="1800">
                <a:solidFill>
                  <a:srgbClr val="333333"/>
                </a:solidFill>
              </a:rPr>
            </a:br>
            <a:r>
              <a:rPr lang="en" sz="1800">
                <a:solidFill>
                  <a:srgbClr val="333333"/>
                </a:solidFill>
              </a:rPr>
              <a:t> 		</a:t>
            </a:r>
            <a:r>
              <a:rPr b="1" lang="en" sz="1800">
                <a:solidFill>
                  <a:srgbClr val="008800"/>
                </a:solidFill>
              </a:rPr>
              <a:t>for</a:t>
            </a:r>
            <a:r>
              <a:rPr lang="en" sz="1800">
                <a:solidFill>
                  <a:srgbClr val="333333"/>
                </a:solidFill>
              </a:rPr>
              <a:t> (</a:t>
            </a:r>
            <a:r>
              <a:rPr b="1" lang="en" sz="1800">
                <a:solidFill>
                  <a:srgbClr val="333399"/>
                </a:solidFill>
              </a:rPr>
              <a:t>int</a:t>
            </a:r>
            <a:r>
              <a:rPr lang="en" sz="1800">
                <a:solidFill>
                  <a:srgbClr val="333333"/>
                </a:solidFill>
              </a:rPr>
              <a:t> i = </a:t>
            </a:r>
            <a:r>
              <a:rPr b="1" lang="en" sz="1800">
                <a:solidFill>
                  <a:srgbClr val="0000DD"/>
                </a:solidFill>
              </a:rPr>
              <a:t>0</a:t>
            </a:r>
            <a:r>
              <a:rPr lang="en" sz="1800">
                <a:solidFill>
                  <a:srgbClr val="333333"/>
                </a:solidFill>
              </a:rPr>
              <a:t>; i &lt; </a:t>
            </a:r>
            <a:r>
              <a:rPr b="1" lang="en" sz="1800">
                <a:solidFill>
                  <a:srgbClr val="0000DD"/>
                </a:solidFill>
              </a:rPr>
              <a:t>30</a:t>
            </a:r>
            <a:r>
              <a:rPr lang="en" sz="1800">
                <a:solidFill>
                  <a:srgbClr val="333333"/>
                </a:solidFill>
              </a:rPr>
              <a:t>; i++) cout &lt;&lt; endl;</a:t>
            </a:r>
            <a:r>
              <a:rPr lang="en" sz="1800">
                <a:solidFill>
                  <a:srgbClr val="333333"/>
                </a:solidFill>
              </a:rPr>
              <a:t> 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		cout &lt;&lt; i++;</a:t>
            </a:r>
            <a:br>
              <a:rPr lang="en" sz="1800">
                <a:solidFill>
                  <a:srgbClr val="333333"/>
                </a:solidFill>
              </a:rPr>
            </a:br>
            <a:r>
              <a:rPr b="1" lang="en" sz="1800">
                <a:solidFill>
                  <a:srgbClr val="333333"/>
                </a:solidFill>
              </a:rPr>
              <a:t> 		this_thread::sleep_for(chrono::milliseconds(</a:t>
            </a:r>
            <a:r>
              <a:rPr b="1" lang="en" sz="1800">
                <a:solidFill>
                  <a:srgbClr val="0000DD"/>
                </a:solidFill>
              </a:rPr>
              <a:t>500</a:t>
            </a:r>
            <a:r>
              <a:rPr b="1" lang="en" sz="1800">
                <a:solidFill>
                  <a:srgbClr val="333333"/>
                </a:solidFill>
              </a:rPr>
              <a:t>));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</a:rPr>
              <a:t>	}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</a:rPr>
              <a:t>}</a:t>
            </a:r>
            <a:endParaRPr sz="15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403700" y="1153250"/>
            <a:ext cx="7334700" cy="24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displayFinalResult(bool won, const string&amp; word)</a:t>
            </a: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strike="sng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(badGuesses.length() &lt; MAX_BAD_GUESSES)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cout &lt;&lt; "Congratulations! You win!";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cout &lt;&lt; "You lost. The correct word is " &lt;&lt; word;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/>
          <p:nvPr/>
        </p:nvSpPr>
        <p:spPr>
          <a:xfrm rot="-1593903">
            <a:off x="2878138" y="3200734"/>
            <a:ext cx="726498" cy="62694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8268000" y="1191825"/>
            <a:ext cx="771300" cy="388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draw.h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Đưa hoạt hình vào hangman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58000" y="1712600"/>
            <a:ext cx="6139500" cy="353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7799"/>
                </a:solidFill>
              </a:rPr>
              <a:t>#include &lt;iostream&gt;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700">
                <a:solidFill>
                  <a:srgbClr val="557799"/>
                </a:solidFill>
              </a:rPr>
              <a:t>#include &lt;thread&gt;</a:t>
            </a:r>
            <a:br>
              <a:rPr lang="en" sz="1700">
                <a:solidFill>
                  <a:srgbClr val="333333"/>
                </a:solidFill>
              </a:rPr>
            </a:br>
            <a:r>
              <a:rPr lang="en" sz="1700">
                <a:solidFill>
                  <a:srgbClr val="557799"/>
                </a:solidFill>
              </a:rPr>
              <a:t>#include &lt;chrono&gt;</a:t>
            </a:r>
            <a:br>
              <a:rPr lang="en" sz="1700">
                <a:solidFill>
                  <a:srgbClr val="333333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using namespace std;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int main () {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</a:rPr>
              <a:t>	</a:t>
            </a:r>
            <a:r>
              <a:rPr lang="en" sz="1500">
                <a:solidFill>
                  <a:srgbClr val="333399"/>
                </a:solidFill>
              </a:rPr>
              <a:t>int</a:t>
            </a:r>
            <a:r>
              <a:rPr lang="en" sz="1500">
                <a:solidFill>
                  <a:srgbClr val="333333"/>
                </a:solidFill>
              </a:rPr>
              <a:t> i = </a:t>
            </a:r>
            <a:r>
              <a:rPr lang="en" sz="1500">
                <a:solidFill>
                  <a:srgbClr val="0000DD"/>
                </a:solidFill>
              </a:rPr>
              <a:t>0</a:t>
            </a:r>
            <a:r>
              <a:rPr lang="en" sz="1500">
                <a:solidFill>
                  <a:srgbClr val="333333"/>
                </a:solidFill>
              </a:rPr>
              <a:t>;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800">
                <a:solidFill>
                  <a:srgbClr val="333333"/>
                </a:solidFill>
              </a:rPr>
              <a:t>	</a:t>
            </a:r>
            <a:r>
              <a:rPr lang="en" sz="1800">
                <a:solidFill>
                  <a:srgbClr val="008800"/>
                </a:solidFill>
              </a:rPr>
              <a:t>while</a:t>
            </a:r>
            <a:r>
              <a:rPr lang="en" sz="1800">
                <a:solidFill>
                  <a:srgbClr val="333333"/>
                </a:solidFill>
              </a:rPr>
              <a:t> (i&lt;</a:t>
            </a:r>
            <a:r>
              <a:rPr lang="en" sz="1800">
                <a:solidFill>
                  <a:srgbClr val="0000DD"/>
                </a:solidFill>
              </a:rPr>
              <a:t>100</a:t>
            </a:r>
            <a:r>
              <a:rPr lang="en" sz="1800">
                <a:solidFill>
                  <a:srgbClr val="333333"/>
                </a:solidFill>
              </a:rPr>
              <a:t>) {</a:t>
            </a:r>
            <a:br>
              <a:rPr lang="en" sz="1800">
                <a:solidFill>
                  <a:srgbClr val="333333"/>
                </a:solidFill>
              </a:rPr>
            </a:br>
            <a:r>
              <a:rPr lang="en" sz="1800">
                <a:solidFill>
                  <a:srgbClr val="333333"/>
                </a:solidFill>
              </a:rPr>
              <a:t> 		</a:t>
            </a:r>
            <a:r>
              <a:rPr lang="en" sz="1800">
                <a:solidFill>
                  <a:srgbClr val="008800"/>
                </a:solidFill>
              </a:rPr>
              <a:t>for</a:t>
            </a:r>
            <a:r>
              <a:rPr lang="en" sz="1800">
                <a:solidFill>
                  <a:srgbClr val="333333"/>
                </a:solidFill>
              </a:rPr>
              <a:t> (</a:t>
            </a:r>
            <a:r>
              <a:rPr lang="en" sz="1800">
                <a:solidFill>
                  <a:srgbClr val="333399"/>
                </a:solidFill>
              </a:rPr>
              <a:t>int</a:t>
            </a:r>
            <a:r>
              <a:rPr lang="en" sz="1800">
                <a:solidFill>
                  <a:srgbClr val="333333"/>
                </a:solidFill>
              </a:rPr>
              <a:t> i = </a:t>
            </a:r>
            <a:r>
              <a:rPr lang="en" sz="1800">
                <a:solidFill>
                  <a:srgbClr val="0000DD"/>
                </a:solidFill>
              </a:rPr>
              <a:t>0</a:t>
            </a:r>
            <a:r>
              <a:rPr lang="en" sz="1800">
                <a:solidFill>
                  <a:srgbClr val="333333"/>
                </a:solidFill>
              </a:rPr>
              <a:t>; i &lt; </a:t>
            </a:r>
            <a:r>
              <a:rPr lang="en" sz="1800">
                <a:solidFill>
                  <a:srgbClr val="0000DD"/>
                </a:solidFill>
              </a:rPr>
              <a:t>30</a:t>
            </a:r>
            <a:r>
              <a:rPr lang="en" sz="1800">
                <a:solidFill>
                  <a:srgbClr val="333333"/>
                </a:solidFill>
              </a:rPr>
              <a:t>; i++) cout &lt;&lt; endl; 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		cout &lt;&lt; i++;</a:t>
            </a:r>
            <a:br>
              <a:rPr lang="en" sz="1800">
                <a:solidFill>
                  <a:srgbClr val="333333"/>
                </a:solidFill>
              </a:rPr>
            </a:br>
            <a:r>
              <a:rPr lang="en" sz="1800">
                <a:solidFill>
                  <a:srgbClr val="333333"/>
                </a:solidFill>
              </a:rPr>
              <a:t> 		this_thread::sleep_for(chrono::milliseconds(</a:t>
            </a:r>
            <a:r>
              <a:rPr lang="en" sz="1800">
                <a:solidFill>
                  <a:srgbClr val="0000DD"/>
                </a:solidFill>
              </a:rPr>
              <a:t>500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500">
                <a:solidFill>
                  <a:srgbClr val="333333"/>
                </a:solidFill>
              </a:rPr>
              <a:t>	     </a:t>
            </a:r>
            <a:endParaRPr sz="15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}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</a:rPr>
              <a:t>}</a:t>
            </a:r>
            <a:endParaRPr sz="15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2407900" y="45175"/>
            <a:ext cx="8330400" cy="39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&lt;thread&gt;</a:t>
            </a:r>
            <a:b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&lt;chrono&gt;</a:t>
            </a:r>
            <a:endParaRPr b="1" sz="16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6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displayFinalResult(bool won, const string&amp; word) {</a:t>
            </a:r>
            <a:endParaRPr sz="1600" strike="sng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cout &lt;&lt; endl;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(won)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cout &lt;&lt; 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"Congratulations! You win!"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cout &lt;&lt; 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lost. The correct word is 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cout &lt;&lt; (won ? getNextDancingMan() : getNextHangMan());</a:t>
            </a:r>
            <a:b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this_thread::sleep_for(chrono::milliseconds(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9"/>
          <p:cNvSpPr/>
          <p:nvPr/>
        </p:nvSpPr>
        <p:spPr>
          <a:xfrm rot="-1593903">
            <a:off x="1811338" y="3200734"/>
            <a:ext cx="726498" cy="62694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8268000" y="125025"/>
            <a:ext cx="771300" cy="388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draw.h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00" y="1747475"/>
            <a:ext cx="8330400" cy="33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displayFinalResult(bool won, const string&amp; word) {</a:t>
            </a:r>
            <a:endParaRPr sz="1600" strike="sng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cout &lt;&lt; endl;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(won)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cout &lt;&lt; 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"Congratulations! You win!"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cout &lt;&lt; 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lost. The correct word is 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(won ? getNextDancingMan() : getNextHangMan());</a:t>
            </a:r>
            <a:b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this_thread::sleep_for(chrono::milliseconds(</a:t>
            </a:r>
            <a:r>
              <a:rPr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-76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getNextHangMan()</a:t>
            </a:r>
            <a:endParaRPr sz="2400"/>
          </a:p>
        </p:txBody>
      </p:sp>
      <p:sp>
        <p:nvSpPr>
          <p:cNvPr id="209" name="Google Shape;209;p30"/>
          <p:cNvSpPr txBox="1"/>
          <p:nvPr/>
        </p:nvSpPr>
        <p:spPr>
          <a:xfrm>
            <a:off x="2721350" y="66225"/>
            <a:ext cx="6422400" cy="387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</a:t>
            </a:r>
            <a:r>
              <a:rPr b="1" lang="en" sz="15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getNextHangman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"fig1"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"fig2"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"fig3"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"fig4"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NUMBER_OF_FIGURES = 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(figure) /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5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333399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currentFigure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figure[(currentFigure++) % NUMBER_OF_FIGURES];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</a:t>
            </a:r>
            <a:r>
              <a:rPr b="1" lang="en" sz="15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getNextDancingman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tương tự getNextHangMan()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8088625" y="48825"/>
            <a:ext cx="1055400" cy="388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draw.cpp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 rot="-3599921">
            <a:off x="6467553" y="2405924"/>
            <a:ext cx="174593" cy="388704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 rot="-1736623">
            <a:off x="6954259" y="1677573"/>
            <a:ext cx="572166" cy="154697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7562525" y="1178325"/>
            <a:ext cx="1200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giữ </a:t>
            </a:r>
            <a:r>
              <a:rPr b="1" lang="en" sz="1200">
                <a:solidFill>
                  <a:srgbClr val="9900FF"/>
                </a:solidFill>
              </a:rPr>
              <a:t>currentFigure</a:t>
            </a:r>
            <a:r>
              <a:rPr lang="en" sz="1200"/>
              <a:t> trong bộ nhớ</a:t>
            </a:r>
            <a:endParaRPr sz="1200"/>
          </a:p>
        </p:txBody>
      </p:sp>
      <p:sp>
        <p:nvSpPr>
          <p:cNvPr id="214" name="Google Shape;214;p30"/>
          <p:cNvSpPr txBox="1"/>
          <p:nvPr/>
        </p:nvSpPr>
        <p:spPr>
          <a:xfrm>
            <a:off x="6918600" y="2427475"/>
            <a:ext cx="12348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chuẩn bị</a:t>
            </a:r>
            <a:r>
              <a:rPr lang="en" sz="1200"/>
              <a:t> </a:t>
            </a:r>
            <a:r>
              <a:rPr b="1" lang="en" sz="1200">
                <a:solidFill>
                  <a:srgbClr val="9900FF"/>
                </a:solidFill>
              </a:rPr>
              <a:t>currentFigure</a:t>
            </a:r>
            <a:r>
              <a:rPr lang="en" sz="1200"/>
              <a:t> cho lần gọi sau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Biến static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Phạm vi nằm trong hàm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Vòng đời dài hơn lời gọi hàm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Giữ nguyên giá trị giữa các lần gọi hàm.</a:t>
            </a:r>
            <a:endParaRPr sz="1800"/>
          </a:p>
        </p:txBody>
      </p:sp>
      <p:sp>
        <p:nvSpPr>
          <p:cNvPr id="221" name="Google Shape;221;p31"/>
          <p:cNvSpPr txBox="1"/>
          <p:nvPr/>
        </p:nvSpPr>
        <p:spPr>
          <a:xfrm>
            <a:off x="541425" y="2146425"/>
            <a:ext cx="3946800" cy="2664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count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cout &lt;&lt; count++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char* argv[]) {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while (true) test();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6180225" y="2146425"/>
            <a:ext cx="2680200" cy="2664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5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810825" y="2972800"/>
            <a:ext cx="1168500" cy="6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Biến figure của getNextHangman()</a:t>
            </a:r>
            <a:endParaRPr sz="3400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1447800" y="117355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------------+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/  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O  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 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-----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------------+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|   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O 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-----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772400" y="117355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------------+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O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-----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------------+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| 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O 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|  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-----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Biến figure của getNextStandingman()</a:t>
            </a:r>
            <a:endParaRPr sz="3400"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Chạy thử sẽ thấy </a:t>
            </a:r>
            <a:r>
              <a:rPr lang="en" sz="2400"/>
              <a:t>hoạt hình đẹp hơn :-)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8" name="Google Shape;238;p33"/>
          <p:cNvSpPr txBox="1"/>
          <p:nvPr/>
        </p:nvSpPr>
        <p:spPr>
          <a:xfrm>
            <a:off x="1447800" y="117355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O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| |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O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__O__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|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O/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|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__O__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|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1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772400" y="117355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O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O 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O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 O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 O  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/|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 /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Phiên bản 2.2 với hoạt hình đơn giản đã chạy. Đến lúc dọn dẹp code → phiên bản 2.2.1</a:t>
            </a:r>
            <a:endParaRPr sz="2100"/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Lặp code tại renderGame() và displayGameResult(), nên tách ra thành hàm clearScreen()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Nếu muốn gọi clearScreen() từ ngoài draw.cpp, cần bổ sung khai báo vào trong draw.h</a:t>
            </a:r>
            <a:endParaRPr sz="2100"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1606325" y="2484625"/>
            <a:ext cx="6169500" cy="72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PATCH_LINES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PATCH_LINES; i++) cout &lt;&lt; endl;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299200" y="4008625"/>
            <a:ext cx="8387700" cy="113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void clearScreen();</a:t>
            </a:r>
            <a:endParaRPr b="1" sz="18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void renderGame(const string&amp; guessedWord, const string&amp; badGuesses);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void displayFinalResult(bool won, const string&amp; word);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631425" y="4011225"/>
            <a:ext cx="1055400" cy="388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draw.h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Code tại getNextHangMan() và getNextDancingMan() chỉ khác nhau ở biến figure[], nên gộp lại? Ví dụ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Hoặc có thể bỏ hẳn và dùng kĩ thuật tại hàm renderGame()</a:t>
            </a:r>
            <a:endParaRPr sz="2100"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926125" y="2027425"/>
            <a:ext cx="7760700" cy="113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 string&amp; getNextImage(const string images[], int imageCount){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static int currentFigure = 0;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return images[(currentFigure++) % imageCount];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Tìm hiểu tiền xử lý </a:t>
            </a:r>
            <a:r>
              <a:rPr b="1" lang="en" sz="2400">
                <a:solidFill>
                  <a:srgbClr val="9900FF"/>
                </a:solidFill>
              </a:rPr>
              <a:t>#ifdef … #else …</a:t>
            </a:r>
            <a:r>
              <a:rPr lang="en" sz="2400"/>
              <a:t> để phân biệt Windows và hệ điều hành khác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Trong Windows, còn có thể dùng </a:t>
            </a:r>
            <a:r>
              <a:rPr b="1" lang="en" sz="2000">
                <a:solidFill>
                  <a:srgbClr val="9900FF"/>
                </a:solidFill>
              </a:rPr>
              <a:t>system("cls")</a:t>
            </a:r>
            <a:r>
              <a:rPr lang="en" sz="2000"/>
              <a:t> xóa console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Làm theo hướng dẫn trong</a:t>
            </a:r>
            <a:br>
              <a:rPr lang="en" sz="24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http://stackoverflow.com/questions/34842526/update-console-without-flickering-c/34843181</a:t>
            </a:r>
            <a:r>
              <a:rPr lang="en" sz="1800"/>
              <a:t> </a:t>
            </a:r>
            <a:br>
              <a:rPr lang="en" sz="2400"/>
            </a:br>
            <a:r>
              <a:rPr lang="en" sz="2400"/>
              <a:t>để xóa màn hình mà không gây nháy trong Windows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Sửa hàm </a:t>
            </a:r>
            <a:r>
              <a:rPr b="1" lang="en" sz="2400">
                <a:solidFill>
                  <a:srgbClr val="9900FF"/>
                </a:solidFill>
              </a:rPr>
              <a:t>playAnimation()</a:t>
            </a:r>
            <a:r>
              <a:rPr lang="en" sz="2400"/>
              <a:t> để chạy hoạt hình trong </a:t>
            </a:r>
            <a:r>
              <a:rPr b="1" lang="en" sz="2400"/>
              <a:t>10 giây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2.2 : Hoạt hình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thua: hình giá treo cổ đung đưa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thắng: hình người nhảy múa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đầu sửa từ hàm main()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08475" y="928975"/>
            <a:ext cx="8853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} while (badGuesses.length() &lt; MAX_BAD_GUESSES &amp;&amp; word != guessedWord);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renderGame(guessedWord, badGuesses);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if (badGuesses.length() &lt; MAX_BAD_GUESSES)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   cout &lt;&lt; "Congratulations! You win!";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   cout &lt;&lt; "You lost. The correct word is " &lt;&lt; word; 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đầu sửa từ hàm main()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08475" y="928975"/>
            <a:ext cx="91440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} while (badGuesses.length() &lt; MAX_BAD_GUESSES &amp;&amp; word != guessedWord);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renderGame(guessedWord, badGuesses);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if (badGuesses.length() &lt; MAX_BAD_GUESSES)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cout &lt;&lt; "Congratulations! You win!";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cout &lt;&lt; "You lost. The correct word is " &lt;&lt; word; 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78350" y="1157050"/>
            <a:ext cx="5770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Vùng code thông báo  kết quả tại Hangman bản cũ 2.1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đầu sửa từ hàm main()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08475" y="849725"/>
            <a:ext cx="8910600" cy="407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} while (badGuesses.length() &lt; MAX_BAD_GUESSES &amp;&amp; word != guessedWord);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displayFinalResult(badGuesses.length() &lt; MAX_BAD_GUESSES, word);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7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143500" y="1157050"/>
            <a:ext cx="2910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Bắt đầu </a:t>
            </a:r>
            <a:r>
              <a:rPr lang="en" sz="1800"/>
              <a:t>Hangman 2.2</a:t>
            </a:r>
            <a:endParaRPr sz="18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352000" y="2711875"/>
            <a:ext cx="7334700" cy="243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displayFinalResult(bool won, const string&amp; word)</a:t>
            </a: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strike="sng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renderGame(guessedWord, badGuesses);</a:t>
            </a:r>
            <a:endParaRPr sz="1600" strike="sng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(won)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cout &lt;&lt; "Congratulations! You win!";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cout &lt;&lt; "You lost. The correct word is " &lt;&lt; word;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/>
          <p:nvPr/>
        </p:nvSpPr>
        <p:spPr>
          <a:xfrm rot="5400000">
            <a:off x="783825" y="3109600"/>
            <a:ext cx="723300" cy="651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939000" y="3357050"/>
            <a:ext cx="2205000" cy="1010100"/>
          </a:xfrm>
          <a:prstGeom prst="wedgeRoundRectCallout">
            <a:avLst>
              <a:gd fmla="val -74718" name="adj1"/>
              <a:gd fmla="val 19458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Tạm chuyển, sẽ thay bằng nội dung h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oạt hình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Cơ chế hoạt hình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213775" y="1314400"/>
            <a:ext cx="2308500" cy="120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Vẽ hình kế tiếp</a:t>
            </a:r>
            <a:endParaRPr sz="2000"/>
          </a:p>
        </p:txBody>
      </p:sp>
      <p:sp>
        <p:nvSpPr>
          <p:cNvPr id="89" name="Google Shape;89;p15"/>
          <p:cNvSpPr/>
          <p:nvPr/>
        </p:nvSpPr>
        <p:spPr>
          <a:xfrm>
            <a:off x="5839825" y="1314400"/>
            <a:ext cx="2090400" cy="120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Đợi một lúc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(500 milli giây)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417775" y="3299900"/>
            <a:ext cx="23085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Xóa màn hình</a:t>
            </a:r>
            <a:endParaRPr sz="2000"/>
          </a:p>
        </p:txBody>
      </p:sp>
      <p:sp>
        <p:nvSpPr>
          <p:cNvPr id="91" name="Google Shape;91;p15"/>
          <p:cNvSpPr/>
          <p:nvPr/>
        </p:nvSpPr>
        <p:spPr>
          <a:xfrm>
            <a:off x="4216800" y="1533075"/>
            <a:ext cx="928500" cy="78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8480065">
            <a:off x="5946897" y="2794765"/>
            <a:ext cx="928656" cy="78716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8100000">
            <a:off x="2172015" y="2783886"/>
            <a:ext cx="928714" cy="78701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Cơ chế h</a:t>
            </a:r>
            <a:r>
              <a:rPr lang="en"/>
              <a:t>oạt hình text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65825" y="1314400"/>
            <a:ext cx="2654100" cy="120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cout &lt;&lt; nextImage;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915525" y="1314400"/>
            <a:ext cx="4111800" cy="120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this_thread::sleep_for(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chrono::milliseconds(500));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963575" y="3678675"/>
            <a:ext cx="3561900" cy="121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 (int i = 0; i &lt; 30; i++)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59600" y="1533075"/>
            <a:ext cx="928500" cy="78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8480065">
            <a:off x="5946897" y="2794765"/>
            <a:ext cx="928656" cy="78716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-8100000">
            <a:off x="2172015" y="2783886"/>
            <a:ext cx="928714" cy="78701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402075" y="2514700"/>
            <a:ext cx="1625400" cy="576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#include &lt;thread&gt;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#include &lt;chrono&gt;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hử thư viện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928975"/>
            <a:ext cx="8229600" cy="4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57799"/>
                </a:solidFill>
              </a:rPr>
              <a:t>#include &lt;iostream&gt;</a:t>
            </a:r>
            <a:br>
              <a:rPr lang="en" sz="1900">
                <a:solidFill>
                  <a:srgbClr val="333333"/>
                </a:solidFill>
              </a:rPr>
            </a:br>
            <a:r>
              <a:rPr lang="en" sz="2100">
                <a:solidFill>
                  <a:srgbClr val="557799"/>
                </a:solidFill>
              </a:rPr>
              <a:t>#include &lt;thread&gt;</a:t>
            </a:r>
            <a:br>
              <a:rPr lang="en" sz="2100">
                <a:solidFill>
                  <a:srgbClr val="333333"/>
                </a:solidFill>
              </a:rPr>
            </a:br>
            <a:r>
              <a:rPr lang="en" sz="2100">
                <a:solidFill>
                  <a:srgbClr val="557799"/>
                </a:solidFill>
              </a:rPr>
              <a:t>#include &lt;chrono&gt;</a:t>
            </a:r>
            <a:br>
              <a:rPr lang="en" sz="2100">
                <a:solidFill>
                  <a:srgbClr val="333333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using namespace std;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int main () {</a:t>
            </a:r>
            <a:br>
              <a:rPr lang="en" sz="1900">
                <a:solidFill>
                  <a:srgbClr val="333333"/>
                </a:solidFill>
              </a:rPr>
            </a:br>
            <a:r>
              <a:rPr lang="en" sz="1900">
                <a:solidFill>
                  <a:srgbClr val="333333"/>
                </a:solidFill>
              </a:rPr>
              <a:t>	</a:t>
            </a:r>
            <a:r>
              <a:rPr b="1" lang="en" sz="1900">
                <a:solidFill>
                  <a:srgbClr val="333399"/>
                </a:solidFill>
              </a:rPr>
              <a:t>int</a:t>
            </a:r>
            <a:r>
              <a:rPr lang="en" sz="1900">
                <a:solidFill>
                  <a:srgbClr val="333333"/>
                </a:solidFill>
              </a:rPr>
              <a:t> i = </a:t>
            </a:r>
            <a:r>
              <a:rPr b="1" lang="en" sz="1900">
                <a:solidFill>
                  <a:srgbClr val="0000DD"/>
                </a:solidFill>
              </a:rPr>
              <a:t>0</a:t>
            </a:r>
            <a:r>
              <a:rPr lang="en" sz="1900">
                <a:solidFill>
                  <a:srgbClr val="333333"/>
                </a:solidFill>
              </a:rPr>
              <a:t>;</a:t>
            </a:r>
            <a:br>
              <a:rPr lang="en" sz="1900">
                <a:solidFill>
                  <a:srgbClr val="333333"/>
                </a:solidFill>
              </a:rPr>
            </a:br>
            <a:r>
              <a:rPr lang="en" sz="2200">
                <a:solidFill>
                  <a:srgbClr val="333333"/>
                </a:solidFill>
              </a:rPr>
              <a:t>	</a:t>
            </a:r>
            <a:r>
              <a:rPr b="1" lang="en" sz="2200">
                <a:solidFill>
                  <a:srgbClr val="008800"/>
                </a:solidFill>
              </a:rPr>
              <a:t>while</a:t>
            </a:r>
            <a:r>
              <a:rPr lang="en" sz="2200">
                <a:solidFill>
                  <a:srgbClr val="333333"/>
                </a:solidFill>
              </a:rPr>
              <a:t> (i&lt;</a:t>
            </a:r>
            <a:r>
              <a:rPr b="1" lang="en" sz="2200">
                <a:solidFill>
                  <a:srgbClr val="0000DD"/>
                </a:solidFill>
              </a:rPr>
              <a:t>100</a:t>
            </a:r>
            <a:r>
              <a:rPr lang="en" sz="2200">
                <a:solidFill>
                  <a:srgbClr val="333333"/>
                </a:solidFill>
              </a:rPr>
              <a:t>) {</a:t>
            </a:r>
            <a:br>
              <a:rPr lang="en" sz="2200">
                <a:solidFill>
                  <a:srgbClr val="333333"/>
                </a:solidFill>
              </a:rPr>
            </a:br>
            <a:r>
              <a:rPr lang="en" sz="2200">
                <a:solidFill>
                  <a:srgbClr val="333333"/>
                </a:solidFill>
              </a:rPr>
              <a:t> 		</a:t>
            </a:r>
            <a:r>
              <a:rPr b="1" lang="en" sz="2200">
                <a:solidFill>
                  <a:srgbClr val="008800"/>
                </a:solidFill>
              </a:rPr>
              <a:t>for</a:t>
            </a:r>
            <a:r>
              <a:rPr lang="en" sz="2200">
                <a:solidFill>
                  <a:srgbClr val="333333"/>
                </a:solidFill>
              </a:rPr>
              <a:t> (</a:t>
            </a:r>
            <a:r>
              <a:rPr b="1" lang="en" sz="2200">
                <a:solidFill>
                  <a:srgbClr val="333399"/>
                </a:solidFill>
              </a:rPr>
              <a:t>int</a:t>
            </a:r>
            <a:r>
              <a:rPr lang="en" sz="2200">
                <a:solidFill>
                  <a:srgbClr val="333333"/>
                </a:solidFill>
              </a:rPr>
              <a:t> i = </a:t>
            </a:r>
            <a:r>
              <a:rPr b="1" lang="en" sz="2200">
                <a:solidFill>
                  <a:srgbClr val="0000DD"/>
                </a:solidFill>
              </a:rPr>
              <a:t>0</a:t>
            </a:r>
            <a:r>
              <a:rPr lang="en" sz="2200">
                <a:solidFill>
                  <a:srgbClr val="333333"/>
                </a:solidFill>
              </a:rPr>
              <a:t>; i &lt; </a:t>
            </a:r>
            <a:r>
              <a:rPr b="1" lang="en" sz="2200">
                <a:solidFill>
                  <a:srgbClr val="0000DD"/>
                </a:solidFill>
              </a:rPr>
              <a:t>30</a:t>
            </a:r>
            <a:r>
              <a:rPr lang="en" sz="2200">
                <a:solidFill>
                  <a:srgbClr val="333333"/>
                </a:solidFill>
              </a:rPr>
              <a:t>; i++) cout &lt;&lt; endl;      </a:t>
            </a:r>
            <a:r>
              <a:rPr lang="en" sz="2200">
                <a:solidFill>
                  <a:srgbClr val="B7B7B7"/>
                </a:solidFill>
              </a:rPr>
              <a:t>// xóa màn hình</a:t>
            </a:r>
            <a:endParaRPr sz="2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</a:rPr>
              <a:t>		cout &lt;&lt; i++;							      </a:t>
            </a:r>
            <a:r>
              <a:rPr lang="en" sz="2200">
                <a:solidFill>
                  <a:srgbClr val="B7B7B7"/>
                </a:solidFill>
              </a:rPr>
              <a:t>// vẽ hình kế tiếp</a:t>
            </a:r>
            <a:br>
              <a:rPr lang="en" sz="2200">
                <a:solidFill>
                  <a:srgbClr val="333333"/>
                </a:solidFill>
              </a:rPr>
            </a:br>
            <a:r>
              <a:rPr lang="en" sz="2200">
                <a:solidFill>
                  <a:srgbClr val="333333"/>
                </a:solidFill>
              </a:rPr>
              <a:t> 		this_thread::sleep_for(chrono::milliseconds(</a:t>
            </a:r>
            <a:r>
              <a:rPr b="1" lang="en" sz="2200">
                <a:solidFill>
                  <a:srgbClr val="0000DD"/>
                </a:solidFill>
              </a:rPr>
              <a:t>500</a:t>
            </a:r>
            <a:r>
              <a:rPr lang="en" sz="2200">
                <a:solidFill>
                  <a:srgbClr val="333333"/>
                </a:solidFill>
              </a:rPr>
              <a:t>));    </a:t>
            </a:r>
            <a:r>
              <a:rPr lang="en" sz="2200">
                <a:solidFill>
                  <a:srgbClr val="B7B7B7"/>
                </a:solidFill>
              </a:rPr>
              <a:t>// đợi</a:t>
            </a:r>
            <a:br>
              <a:rPr lang="en" sz="1900">
                <a:solidFill>
                  <a:srgbClr val="333333"/>
                </a:solidFill>
              </a:rPr>
            </a:br>
            <a:r>
              <a:rPr lang="en" sz="1900">
                <a:solidFill>
                  <a:srgbClr val="333333"/>
                </a:solidFill>
              </a:rPr>
              <a:t>	}</a:t>
            </a:r>
            <a:br>
              <a:rPr lang="en" sz="1900">
                <a:solidFill>
                  <a:srgbClr val="333333"/>
                </a:solidFill>
              </a:rPr>
            </a:br>
            <a:r>
              <a:rPr lang="en" sz="1900">
                <a:solidFill>
                  <a:srgbClr val="333333"/>
                </a:solidFill>
              </a:rPr>
              <a:t>}</a:t>
            </a:r>
            <a:endParaRPr sz="19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736325" y="928975"/>
            <a:ext cx="4851000" cy="856200"/>
          </a:xfrm>
          <a:prstGeom prst="wedgeRoundRectCallout">
            <a:avLst>
              <a:gd fmla="val -60230" name="adj1"/>
              <a:gd fmla="val 5744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Thử tạm hoạt hình các số từ 10 xuống 1 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xem thế nào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269725" y="1798225"/>
            <a:ext cx="4665000" cy="1520400"/>
          </a:xfrm>
          <a:prstGeom prst="wedgeRoundRectCallout">
            <a:avLst>
              <a:gd fmla="val -50206" name="adj1"/>
              <a:gd fmla="val 105035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Cần dùng chuẩn </a:t>
            </a:r>
            <a:r>
              <a:rPr b="1" lang="en" sz="1700">
                <a:solidFill>
                  <a:srgbClr val="333333"/>
                </a:solidFill>
              </a:rPr>
              <a:t>C++11</a:t>
            </a:r>
            <a:r>
              <a:rPr lang="en" sz="1700">
                <a:solidFill>
                  <a:srgbClr val="333333"/>
                </a:solidFill>
              </a:rPr>
              <a:t>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- Chỉnh setting CodeBlock (Setting|Compiler...|Compiler Flags)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- Hoặc nếu biên dịch dòng lệnh cần tham số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C:\&gt; g++ -std=c++11 test.cpp</a:t>
            </a:r>
            <a:endParaRPr b="1"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