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3"/>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eac18f00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eac18f00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eac18f00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eac18f00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eac18f00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eac18f00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eac18f003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eac18f003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eac18f003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eac18f00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eac18f00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eac18f00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eac18f003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eac18f00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eac18f00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eac18f00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eac18f00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eac18f00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eac18f003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eac18f003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eadd89e3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eadd89e3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eac18f003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eac18f003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ef0ef2ac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ef0ef2ac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f02780db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f02780db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ef0ef2ac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ef0ef2ac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ef0ef2aca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ef0ef2ac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ef0ef2aca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ef0ef2aca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eadd89e3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eadd89e3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eadd89e3d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eadd89e3d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eac18f003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eac18f003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eac18f003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eac18f003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eac18f00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eac18f00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Thường môn lập trình (ở ta) mỗi ngày một bài lý thuyết rồi bài tập là một ít chương trình. Học cả mấy năm vẫn ko ra chương trình chạy được. </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Để chương trình chạy được thì cần đơn giản.</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Truyền thống là chương trình quản lý điểm sinh viên, bởi trường đại học ai cũng làm. Nhưng hệ thống đó mà chạy được thực ra là phức tạp, và hơn nữa cần có kiến thức và công cụ CSDL. (chứ làm bằng C++ ko đúng thực tế, và nếu ko dùng hệ DBMS nào thì là việc làm "sai"). Thường bây giờ làm bằng công nghệ khác (C#, Java + DBMS) chứ không dùng C++</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Làm chương trình, cái không thể thiếu là giao diện. Chứ lập trình C++ với STL ko giúp làm được giao diện đơn giản.</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=&gt; thường giao diện là text với printf, scanf ko hấp dẫn và thực tế ko ai làm thế nếu viết app.</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Muốn có giao diện GUI, thường phải dùng GUI toolkit (ví dụ như thử làm việc tạo diallog box mà ko có GUI toolkit xem ?). Với C++ có rất nhiều, nhưng khá khó dùng (ko dễ như các ngôn ngữ khác). </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Muốn đẹp một chút phải dùng đồ hoạ.</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SDL vì thế là lựa chọn đơn giản nhất, giúp làm được việc tối thiểu: nhận sự kiện từ bàn phím, từ chuột. Công cấp khả năng đồ hoạ tối thiếu: vẽ điểm, đường thẳng, đoạn thẳng, hình chữ nhật. Như thế học đủ nhanh để đủ làm cái GUI đơn giản nhất. Từ đó đủ để vẽ các hình, và lập trình các game đơn giản hoàn chỉnh. </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(chứ làm game dùng các game engine dễ hơn).</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(Chứ SDL với lý do là open source Direct X, chạy multiplatform, xử lý đồ hoạ nhanh, ... thực chất ko phải là lý do lựa chọn. Tuy nhiên, do SDL cũng là công cụ làm được chuyên nghiệp nên qua việc học nó sinh viên cũng học được ít nhiều công cụ thực, cho việc thực và vì thế nó có tính thuyết phục người học hơn).</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Do SDL là công cụ chuyên nghiệp, nên làm việc này việc khác thường có thêm hỗ trợ mở rộng từ cộng đồng. Ví dụ muốn load ảnh jpg hay png, dùng SDL_image, muốn vẽ 3D kết nối với OpenGL. Đó là những cái mọi người thường làm. Nhưng cũng do thời lượng và trình độ, cũng như mục đích môn học, chúng ta ko tìm hiểu việc đó. (Nhưng công cụ cho phép làm việc đó nên dạy mình cũng dễ nói với sinh viên hơn, và sinh viên nào muốn làm thì vẫn được)</a:t>
            </a:r>
            <a:endParaRPr sz="950">
              <a:solidFill>
                <a:srgbClr val="222222"/>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01ef10ee3_9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01ef10ee3_9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eac18f003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eac18f003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eac18f003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eac18f003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eac18f003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eac18f003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eac18f003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eac18f003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eac18f003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eac18f003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eac18f003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eac18f003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eac18f003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eac18f003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eac18f003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eac18f003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eadd89e3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eadd89e3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eadd89e3d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eadd89e3d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eac18f003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eac18f003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eac18f003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eac18f003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eac18f003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eac18f003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eac18f003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eac18f003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eac18f003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eac18f003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eac18f003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eac18f003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eac18f003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eac18f003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eac18f003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eac18f003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eac18f003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eac18f003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eac18f003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eac18f003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eadd89e3d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eadd89e3d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eac18f003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eac18f003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eac18f003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eac18f003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eac18f003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eac18f003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eac18f003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eac18f003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eac18f003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eac18f003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eac18f003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eac18f003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eac18f003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eac18f003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eac18f003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eac18f003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eac18f003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eac18f003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eac18f003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eac18f003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eac18f00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eac18f00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Thêm chút ít về C++ và game:</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Vì sao họ dùng C++ nhiều trong lập trình Game lý do là hiệu năng. Game thường cần tương tác trực tiếp với phần cứng (vì thế phải dùng DirectX trên Windows, và hay SDL). C++ cho phép làm việc đó. Chứ Java ko làm được việc đó một cách dễ dàng.</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Lý do khác là C++ lâu đời rồi, nhiều thư viện, nhiều người làm.</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Chứ thiết kế ngôn ngữ giờ ko phải lợi thế của C++ nữa. Cách ngôn ngữ khác thường được đánh giá sạch sẽ sáng sủa hơn. </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(Một số người nổi tiếng như Toval Linus hay một trong 2 ông tạo ra ngôn ngữ C nói rõ là họ ko thích C++. Một số tính năng trong C++ nhiều người nói ko có còn hơn. Debug báo lỗi đọc khó biết từ đâu. ... Đấy chính là lý do ko dùng C++ cho beginner. Vì thế thực tế dạy C++ vì nó được dùng nhiều (nhưng ko phải ở VN ), vì chương trình yêu cầu thế chứ tạo slide nói điểm mạnh của nó có lẽ nên giảm bớt đi một tí :)</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Và thực tế chúng ta học để có tư duy lập trình độc lập tương đối với ngôn ngữ mà. Còn làm chủ một ngôn ngữ phải code nhiều và học thêm nhiều, mấy chục tiết trên lớp ko làm được.</a:t>
            </a:r>
            <a:endParaRPr sz="950">
              <a:solidFill>
                <a:srgbClr val="222222"/>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eac18f003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eac18f003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eac18f003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eac18f003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eac18f003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eac18f003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eac18f003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eac18f003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eac18f003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1eac18f003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eac18f003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eac18f003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1eac18f003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1eac18f003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1eac18f003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1eac18f003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eac18f003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1eac18f003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eac18f003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1eac18f003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96474ff80_4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96474ff80_4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1eac18f003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1eac18f003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1eac18f003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1eac18f003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eac18f003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1eac18f003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1eac18f003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1eac18f003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1eadd89e3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1eadd89e3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1eadd89e3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1eadd89e3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1eadd89e3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1eadd89e3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1eadd89e3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1eadd89e3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1eadd89e3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1eadd89e3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1eadd89e3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1eadd89e3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eac18f00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eac18f00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1eadd89e3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1eadd89e3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1eadd89e3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1eadd89e3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1eadd89e3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1eadd89e3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eadd89e3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1eadd89e3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1eadd89e3d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1eadd89e3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1eadd89e3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1eadd89e3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1eadd89e3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1eadd89e3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1eadd89e3d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1eadd89e3d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1eadd89e3d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1eadd89e3d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1eadd89e3d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1eadd89e3d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eac18f00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eac18f00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1eadd89e3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1eadd89e3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1eadd89e3d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1eadd89e3d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1eadd89e3d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1eadd89e3d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1eadd89e3d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1eadd89e3d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1eadd89e3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1eadd89e3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1eadd89e3d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1eadd89e3d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1eadd89e3d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1eadd89e3d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1eadd89e3d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1eadd89e3d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1eadd89e3d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1eadd89e3d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rot="10800000">
            <a:off x="0" y="3093235"/>
            <a:ext cx="8458200" cy="712500"/>
          </a:xfrm>
          <a:prstGeom prst="rect">
            <a:avLst/>
          </a:prstGeom>
          <a:solidFill>
            <a:srgbClr val="3D85C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685800" y="1300757"/>
            <a:ext cx="7772400" cy="1684200"/>
          </a:xfrm>
          <a:prstGeom prst="rect">
            <a:avLst/>
          </a:prstGeom>
        </p:spPr>
        <p:txBody>
          <a:bodyPr anchorCtr="0" anchor="b" bIns="91425" lIns="91425" spcFirstLastPara="1" rIns="91425" wrap="square" tIns="91425">
            <a:noAutofit/>
          </a:bodyPr>
          <a:lstStyle>
            <a:lvl1pPr lvl="0">
              <a:spcBef>
                <a:spcPts val="0"/>
              </a:spcBef>
              <a:spcAft>
                <a:spcPts val="0"/>
              </a:spcAft>
              <a:buClr>
                <a:srgbClr val="1155CC"/>
              </a:buClr>
              <a:buSzPts val="7200"/>
              <a:buNone/>
              <a:defRPr sz="7200">
                <a:solidFill>
                  <a:srgbClr val="1155CC"/>
                </a:solidFill>
              </a:defRPr>
            </a:lvl1pPr>
            <a:lvl2pPr lvl="1">
              <a:spcBef>
                <a:spcPts val="0"/>
              </a:spcBef>
              <a:spcAft>
                <a:spcPts val="0"/>
              </a:spcAft>
              <a:buClr>
                <a:srgbClr val="1155CC"/>
              </a:buClr>
              <a:buSzPts val="7200"/>
              <a:buNone/>
              <a:defRPr sz="7200">
                <a:solidFill>
                  <a:srgbClr val="1155CC"/>
                </a:solidFill>
              </a:defRPr>
            </a:lvl2pPr>
            <a:lvl3pPr lvl="2">
              <a:spcBef>
                <a:spcPts val="0"/>
              </a:spcBef>
              <a:spcAft>
                <a:spcPts val="0"/>
              </a:spcAft>
              <a:buClr>
                <a:srgbClr val="1155CC"/>
              </a:buClr>
              <a:buSzPts val="7200"/>
              <a:buNone/>
              <a:defRPr sz="7200">
                <a:solidFill>
                  <a:srgbClr val="1155CC"/>
                </a:solidFill>
              </a:defRPr>
            </a:lvl3pPr>
            <a:lvl4pPr lvl="3">
              <a:spcBef>
                <a:spcPts val="0"/>
              </a:spcBef>
              <a:spcAft>
                <a:spcPts val="0"/>
              </a:spcAft>
              <a:buClr>
                <a:srgbClr val="1155CC"/>
              </a:buClr>
              <a:buSzPts val="7200"/>
              <a:buNone/>
              <a:defRPr sz="7200">
                <a:solidFill>
                  <a:srgbClr val="1155CC"/>
                </a:solidFill>
              </a:defRPr>
            </a:lvl4pPr>
            <a:lvl5pPr lvl="4">
              <a:spcBef>
                <a:spcPts val="0"/>
              </a:spcBef>
              <a:spcAft>
                <a:spcPts val="0"/>
              </a:spcAft>
              <a:buClr>
                <a:srgbClr val="1155CC"/>
              </a:buClr>
              <a:buSzPts val="7200"/>
              <a:buNone/>
              <a:defRPr sz="7200">
                <a:solidFill>
                  <a:srgbClr val="1155CC"/>
                </a:solidFill>
              </a:defRPr>
            </a:lvl5pPr>
            <a:lvl6pPr lvl="5">
              <a:spcBef>
                <a:spcPts val="0"/>
              </a:spcBef>
              <a:spcAft>
                <a:spcPts val="0"/>
              </a:spcAft>
              <a:buClr>
                <a:srgbClr val="1155CC"/>
              </a:buClr>
              <a:buSzPts val="7200"/>
              <a:buNone/>
              <a:defRPr sz="7200">
                <a:solidFill>
                  <a:srgbClr val="1155CC"/>
                </a:solidFill>
              </a:defRPr>
            </a:lvl6pPr>
            <a:lvl7pPr lvl="6">
              <a:spcBef>
                <a:spcPts val="0"/>
              </a:spcBef>
              <a:spcAft>
                <a:spcPts val="0"/>
              </a:spcAft>
              <a:buClr>
                <a:srgbClr val="1155CC"/>
              </a:buClr>
              <a:buSzPts val="7200"/>
              <a:buNone/>
              <a:defRPr sz="7200">
                <a:solidFill>
                  <a:srgbClr val="1155CC"/>
                </a:solidFill>
              </a:defRPr>
            </a:lvl7pPr>
            <a:lvl8pPr lvl="7">
              <a:spcBef>
                <a:spcPts val="0"/>
              </a:spcBef>
              <a:spcAft>
                <a:spcPts val="0"/>
              </a:spcAft>
              <a:buClr>
                <a:srgbClr val="1155CC"/>
              </a:buClr>
              <a:buSzPts val="7200"/>
              <a:buNone/>
              <a:defRPr sz="7200">
                <a:solidFill>
                  <a:srgbClr val="1155CC"/>
                </a:solidFill>
              </a:defRPr>
            </a:lvl8pPr>
            <a:lvl9pPr lvl="8">
              <a:spcBef>
                <a:spcPts val="0"/>
              </a:spcBef>
              <a:spcAft>
                <a:spcPts val="0"/>
              </a:spcAft>
              <a:buClr>
                <a:srgbClr val="1155CC"/>
              </a:buClr>
              <a:buSzPts val="7200"/>
              <a:buNone/>
              <a:defRPr sz="7200">
                <a:solidFill>
                  <a:srgbClr val="1155CC"/>
                </a:solidFill>
              </a:defRPr>
            </a:lvl9pPr>
          </a:lstStyle>
          <a:p/>
        </p:txBody>
      </p:sp>
      <p:sp>
        <p:nvSpPr>
          <p:cNvPr id="12" name="Google Shape;12;p2"/>
          <p:cNvSpPr txBox="1"/>
          <p:nvPr>
            <p:ph idx="1" type="subTitle"/>
          </p:nvPr>
        </p:nvSpPr>
        <p:spPr>
          <a:xfrm>
            <a:off x="685800" y="3093357"/>
            <a:ext cx="7772400" cy="712500"/>
          </a:xfrm>
          <a:prstGeom prst="rect">
            <a:avLst/>
          </a:prstGeom>
        </p:spPr>
        <p:txBody>
          <a:bodyPr anchorCtr="0" anchor="ctr" bIns="91425" lIns="91425" spcFirstLastPara="1" rIns="91425" wrap="square" tIns="91425">
            <a:noAutofit/>
          </a:bodyPr>
          <a:lstStyle>
            <a:lvl1pPr lvl="0">
              <a:spcBef>
                <a:spcPts val="0"/>
              </a:spcBef>
              <a:spcAft>
                <a:spcPts val="0"/>
              </a:spcAft>
              <a:buClr>
                <a:srgbClr val="FFFFFF"/>
              </a:buClr>
              <a:buSzPts val="3000"/>
              <a:buNone/>
              <a:defRPr b="1">
                <a:solidFill>
                  <a:srgbClr val="FFFFFF"/>
                </a:solidFill>
              </a:defRPr>
            </a:lvl1pPr>
            <a:lvl2pPr lvl="1">
              <a:spcBef>
                <a:spcPts val="0"/>
              </a:spcBef>
              <a:spcAft>
                <a:spcPts val="0"/>
              </a:spcAft>
              <a:buClr>
                <a:srgbClr val="FFFFFF"/>
              </a:buClr>
              <a:buSzPts val="3000"/>
              <a:buNone/>
              <a:defRPr b="1" sz="3000">
                <a:solidFill>
                  <a:srgbClr val="FFFFFF"/>
                </a:solidFill>
              </a:defRPr>
            </a:lvl2pPr>
            <a:lvl3pPr lvl="2">
              <a:spcBef>
                <a:spcPts val="0"/>
              </a:spcBef>
              <a:spcAft>
                <a:spcPts val="0"/>
              </a:spcAft>
              <a:buClr>
                <a:srgbClr val="FFFFFF"/>
              </a:buClr>
              <a:buSzPts val="3000"/>
              <a:buNone/>
              <a:defRPr b="1" sz="3000">
                <a:solidFill>
                  <a:srgbClr val="FFFFFF"/>
                </a:solidFill>
              </a:defRPr>
            </a:lvl3pPr>
            <a:lvl4pPr lvl="3">
              <a:spcBef>
                <a:spcPts val="0"/>
              </a:spcBef>
              <a:spcAft>
                <a:spcPts val="0"/>
              </a:spcAft>
              <a:buClr>
                <a:srgbClr val="FFFFFF"/>
              </a:buClr>
              <a:buSzPts val="3000"/>
              <a:buNone/>
              <a:defRPr b="1" sz="3000">
                <a:solidFill>
                  <a:srgbClr val="FFFFFF"/>
                </a:solidFill>
              </a:defRPr>
            </a:lvl4pPr>
            <a:lvl5pPr lvl="4">
              <a:spcBef>
                <a:spcPts val="0"/>
              </a:spcBef>
              <a:spcAft>
                <a:spcPts val="0"/>
              </a:spcAft>
              <a:buClr>
                <a:srgbClr val="FFFFFF"/>
              </a:buClr>
              <a:buSzPts val="3000"/>
              <a:buNone/>
              <a:defRPr b="1" sz="3000">
                <a:solidFill>
                  <a:srgbClr val="FFFFFF"/>
                </a:solidFill>
              </a:defRPr>
            </a:lvl5pPr>
            <a:lvl6pPr lvl="5">
              <a:spcBef>
                <a:spcPts val="0"/>
              </a:spcBef>
              <a:spcAft>
                <a:spcPts val="0"/>
              </a:spcAft>
              <a:buClr>
                <a:srgbClr val="FFFFFF"/>
              </a:buClr>
              <a:buSzPts val="3000"/>
              <a:buNone/>
              <a:defRPr b="1" sz="3000">
                <a:solidFill>
                  <a:srgbClr val="FFFFFF"/>
                </a:solidFill>
              </a:defRPr>
            </a:lvl6pPr>
            <a:lvl7pPr lvl="6">
              <a:spcBef>
                <a:spcPts val="0"/>
              </a:spcBef>
              <a:spcAft>
                <a:spcPts val="0"/>
              </a:spcAft>
              <a:buClr>
                <a:srgbClr val="FFFFFF"/>
              </a:buClr>
              <a:buSzPts val="3000"/>
              <a:buNone/>
              <a:defRPr b="1" sz="3000">
                <a:solidFill>
                  <a:srgbClr val="FFFFFF"/>
                </a:solidFill>
              </a:defRPr>
            </a:lvl7pPr>
            <a:lvl8pPr lvl="7">
              <a:spcBef>
                <a:spcPts val="0"/>
              </a:spcBef>
              <a:spcAft>
                <a:spcPts val="0"/>
              </a:spcAft>
              <a:buClr>
                <a:srgbClr val="FFFFFF"/>
              </a:buClr>
              <a:buSzPts val="3000"/>
              <a:buNone/>
              <a:defRPr b="1" sz="3000">
                <a:solidFill>
                  <a:srgbClr val="FFFFFF"/>
                </a:solidFill>
              </a:defRPr>
            </a:lvl8pPr>
            <a:lvl9pPr lvl="8">
              <a:spcBef>
                <a:spcPts val="0"/>
              </a:spcBef>
              <a:spcAft>
                <a:spcPts val="0"/>
              </a:spcAft>
              <a:buClr>
                <a:srgbClr val="FFFFFF"/>
              </a:buClr>
              <a:buSzPts val="3000"/>
              <a:buNone/>
              <a:defRPr b="1" sz="3000">
                <a:solidFill>
                  <a:srgbClr val="FFFFFF"/>
                </a:solidFill>
              </a:defRPr>
            </a:lvl9pPr>
          </a:lstStyle>
          <a:p/>
        </p:txBody>
      </p:sp>
      <p:sp>
        <p:nvSpPr>
          <p:cNvPr id="13" name="Google Shape;13;p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5" name="Shape 55"/>
        <p:cNvGrpSpPr/>
        <p:nvPr/>
      </p:nvGrpSpPr>
      <p:grpSpPr>
        <a:xfrm>
          <a:off x="0" y="0"/>
          <a:ext cx="0" cy="0"/>
          <a:chOff x="0" y="0"/>
          <a:chExt cx="0" cy="0"/>
        </a:xfrm>
      </p:grpSpPr>
      <p:sp>
        <p:nvSpPr>
          <p:cNvPr id="56" name="Google Shape;56;p12"/>
          <p:cNvSpPr/>
          <p:nvPr/>
        </p:nvSpPr>
        <p:spPr>
          <a:xfrm>
            <a:off x="0" y="205977"/>
            <a:ext cx="8686800" cy="11655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1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58" name="Google Shape;58;p12"/>
          <p:cNvSpPr txBox="1"/>
          <p:nvPr>
            <p:ph idx="1" type="body"/>
          </p:nvPr>
        </p:nvSpPr>
        <p:spPr>
          <a:xfrm>
            <a:off x="457200" y="1460499"/>
            <a:ext cx="4030200" cy="34653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9" name="Google Shape;59;p12"/>
          <p:cNvSpPr txBox="1"/>
          <p:nvPr>
            <p:ph idx="2" type="body"/>
          </p:nvPr>
        </p:nvSpPr>
        <p:spPr>
          <a:xfrm>
            <a:off x="4656667" y="1461909"/>
            <a:ext cx="4030200" cy="34653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0" name="Google Shape;60;p1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13"/>
          <p:cNvSpPr/>
          <p:nvPr/>
        </p:nvSpPr>
        <p:spPr>
          <a:xfrm>
            <a:off x="0" y="205977"/>
            <a:ext cx="8686800" cy="11655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13"/>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64" name="Google Shape;64;p13"/>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14"/>
          <p:cNvSpPr/>
          <p:nvPr/>
        </p:nvSpPr>
        <p:spPr>
          <a:xfrm>
            <a:off x="0" y="4406309"/>
            <a:ext cx="8686800" cy="51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14"/>
          <p:cNvSpPr txBox="1"/>
          <p:nvPr>
            <p:ph idx="1" type="body"/>
          </p:nvPr>
        </p:nvSpPr>
        <p:spPr>
          <a:xfrm>
            <a:off x="457200" y="4406309"/>
            <a:ext cx="8229600" cy="519600"/>
          </a:xfrm>
          <a:prstGeom prst="rect">
            <a:avLst/>
          </a:prstGeom>
        </p:spPr>
        <p:txBody>
          <a:bodyPr anchorCtr="0" anchor="ctr" bIns="91425" lIns="91425" spcFirstLastPara="1" rIns="91425" wrap="square" tIns="91425">
            <a:noAutofit/>
          </a:bodyPr>
          <a:lstStyle>
            <a:lvl1pPr indent="-228600" lvl="0" marL="457200" rtl="0">
              <a:spcBef>
                <a:spcPts val="0"/>
              </a:spcBef>
              <a:spcAft>
                <a:spcPts val="0"/>
              </a:spcAft>
              <a:buClr>
                <a:schemeClr val="lt1"/>
              </a:buClr>
              <a:buSzPts val="2400"/>
              <a:buNone/>
              <a:defRPr b="1" sz="2400">
                <a:solidFill>
                  <a:schemeClr val="lt1"/>
                </a:solidFill>
              </a:defRPr>
            </a:lvl1pPr>
          </a:lstStyle>
          <a:p/>
        </p:txBody>
      </p:sp>
      <p:sp>
        <p:nvSpPr>
          <p:cNvPr id="68" name="Google Shape;68;p1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p1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1" name="Shape 71"/>
        <p:cNvGrpSpPr/>
        <p:nvPr/>
      </p:nvGrpSpPr>
      <p:grpSpPr>
        <a:xfrm>
          <a:off x="0" y="0"/>
          <a:ext cx="0" cy="0"/>
          <a:chOff x="0" y="0"/>
          <a:chExt cx="0" cy="0"/>
        </a:xfrm>
      </p:grpSpPr>
      <p:sp>
        <p:nvSpPr>
          <p:cNvPr id="72" name="Google Shape;72;p1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9pPr>
          </a:lstStyle>
          <a:p/>
        </p:txBody>
      </p:sp>
      <p:sp>
        <p:nvSpPr>
          <p:cNvPr id="73" name="Google Shape;73;p16"/>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4" name="Google Shape;74;p16"/>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cap="none" strike="noStrike">
                <a:solidFill>
                  <a:srgbClr val="898989"/>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75" name="Google Shape;75;p16"/>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b="0" i="0" sz="1200" u="none" cap="none" strike="noStrike">
                <a:solidFill>
                  <a:srgbClr val="898989"/>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76" name="Google Shape;76;p1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3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a:off x="0" y="205976"/>
            <a:ext cx="8686800" cy="723000"/>
          </a:xfrm>
          <a:prstGeom prst="rect">
            <a:avLst/>
          </a:prstGeom>
          <a:solidFill>
            <a:srgbClr val="3D85C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7" name="Google Shape;17;p3"/>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8" name="Google Shape;18;p3"/>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4"/>
          <p:cNvSpPr/>
          <p:nvPr/>
        </p:nvSpPr>
        <p:spPr>
          <a:xfrm>
            <a:off x="0" y="205976"/>
            <a:ext cx="8686800" cy="723000"/>
          </a:xfrm>
          <a:prstGeom prst="rect">
            <a:avLst/>
          </a:prstGeom>
          <a:solidFill>
            <a:srgbClr val="3D85C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2" name="Google Shape;22;p4"/>
          <p:cNvSpPr txBox="1"/>
          <p:nvPr>
            <p:ph idx="1" type="body"/>
          </p:nvPr>
        </p:nvSpPr>
        <p:spPr>
          <a:xfrm>
            <a:off x="457200" y="1460499"/>
            <a:ext cx="4030200" cy="3465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3" name="Google Shape;23;p4"/>
          <p:cNvSpPr txBox="1"/>
          <p:nvPr>
            <p:ph idx="2" type="body"/>
          </p:nvPr>
        </p:nvSpPr>
        <p:spPr>
          <a:xfrm>
            <a:off x="4656667" y="1461909"/>
            <a:ext cx="4030200" cy="3465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 name="Google Shape;24;p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5"/>
          <p:cNvSpPr/>
          <p:nvPr/>
        </p:nvSpPr>
        <p:spPr>
          <a:xfrm>
            <a:off x="0" y="205977"/>
            <a:ext cx="8686800" cy="11655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8" name="Google Shape;28;p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9" name="Shape 29"/>
        <p:cNvGrpSpPr/>
        <p:nvPr/>
      </p:nvGrpSpPr>
      <p:grpSpPr>
        <a:xfrm>
          <a:off x="0" y="0"/>
          <a:ext cx="0" cy="0"/>
          <a:chOff x="0" y="0"/>
          <a:chExt cx="0" cy="0"/>
        </a:xfrm>
      </p:grpSpPr>
      <p:sp>
        <p:nvSpPr>
          <p:cNvPr id="30" name="Google Shape;30;p6"/>
          <p:cNvSpPr/>
          <p:nvPr/>
        </p:nvSpPr>
        <p:spPr>
          <a:xfrm>
            <a:off x="0" y="4406309"/>
            <a:ext cx="8686800" cy="51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1" name="Google Shape;31;p6"/>
          <p:cNvSpPr txBox="1"/>
          <p:nvPr>
            <p:ph idx="1" type="body"/>
          </p:nvPr>
        </p:nvSpPr>
        <p:spPr>
          <a:xfrm>
            <a:off x="457200" y="4406309"/>
            <a:ext cx="8229600" cy="5196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Clr>
                <a:schemeClr val="lt1"/>
              </a:buClr>
              <a:buSzPts val="2400"/>
              <a:buNone/>
              <a:defRPr b="1" sz="2400">
                <a:solidFill>
                  <a:schemeClr val="lt1"/>
                </a:solidFill>
              </a:defRPr>
            </a:lvl1pPr>
          </a:lstStyle>
          <a:p/>
        </p:txBody>
      </p:sp>
      <p:sp>
        <p:nvSpPr>
          <p:cNvPr id="32" name="Google Shape;32;p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 name="Shape 33"/>
        <p:cNvGrpSpPr/>
        <p:nvPr/>
      </p:nvGrpSpPr>
      <p:grpSpPr>
        <a:xfrm>
          <a:off x="0" y="0"/>
          <a:ext cx="0" cy="0"/>
          <a:chOff x="0" y="0"/>
          <a:chExt cx="0" cy="0"/>
        </a:xfrm>
      </p:grpSpPr>
      <p:sp>
        <p:nvSpPr>
          <p:cNvPr id="34" name="Google Shape;34;p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8"/>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9pPr>
          </a:lstStyle>
          <a:p/>
        </p:txBody>
      </p:sp>
      <p:sp>
        <p:nvSpPr>
          <p:cNvPr id="37" name="Google Shape;37;p8"/>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8" name="Google Shape;38;p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cap="none" strike="noStrike">
                <a:solidFill>
                  <a:srgbClr val="898989"/>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39" name="Google Shape;39;p8"/>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b="0" i="0" sz="1200" u="none" cap="none" strike="noStrike">
                <a:solidFill>
                  <a:srgbClr val="898989"/>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0" name="Google Shape;40;p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300">
              <a:solidFill>
                <a:schemeClr val="dk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5" name="Shape 45"/>
        <p:cNvGrpSpPr/>
        <p:nvPr/>
      </p:nvGrpSpPr>
      <p:grpSpPr>
        <a:xfrm>
          <a:off x="0" y="0"/>
          <a:ext cx="0" cy="0"/>
          <a:chOff x="0" y="0"/>
          <a:chExt cx="0" cy="0"/>
        </a:xfrm>
      </p:grpSpPr>
      <p:sp>
        <p:nvSpPr>
          <p:cNvPr id="46" name="Google Shape;46;p10"/>
          <p:cNvSpPr/>
          <p:nvPr/>
        </p:nvSpPr>
        <p:spPr>
          <a:xfrm flipH="1" rot="10800000">
            <a:off x="0" y="3093235"/>
            <a:ext cx="8458200" cy="712500"/>
          </a:xfrm>
          <a:prstGeom prst="rect">
            <a:avLst/>
          </a:prstGeom>
          <a:solidFill>
            <a:srgbClr val="3D85C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p10"/>
          <p:cNvSpPr txBox="1"/>
          <p:nvPr>
            <p:ph type="ctrTitle"/>
          </p:nvPr>
        </p:nvSpPr>
        <p:spPr>
          <a:xfrm>
            <a:off x="685800" y="1300757"/>
            <a:ext cx="7772400" cy="1684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155CC"/>
              </a:buClr>
              <a:buSzPts val="7200"/>
              <a:buNone/>
              <a:defRPr sz="7200">
                <a:solidFill>
                  <a:srgbClr val="1155CC"/>
                </a:solidFill>
              </a:defRPr>
            </a:lvl1pPr>
            <a:lvl2pPr lvl="1" rtl="0">
              <a:spcBef>
                <a:spcPts val="0"/>
              </a:spcBef>
              <a:spcAft>
                <a:spcPts val="0"/>
              </a:spcAft>
              <a:buClr>
                <a:srgbClr val="1155CC"/>
              </a:buClr>
              <a:buSzPts val="7200"/>
              <a:buNone/>
              <a:defRPr sz="7200">
                <a:solidFill>
                  <a:srgbClr val="1155CC"/>
                </a:solidFill>
              </a:defRPr>
            </a:lvl2pPr>
            <a:lvl3pPr lvl="2" rtl="0">
              <a:spcBef>
                <a:spcPts val="0"/>
              </a:spcBef>
              <a:spcAft>
                <a:spcPts val="0"/>
              </a:spcAft>
              <a:buClr>
                <a:srgbClr val="1155CC"/>
              </a:buClr>
              <a:buSzPts val="7200"/>
              <a:buNone/>
              <a:defRPr sz="7200">
                <a:solidFill>
                  <a:srgbClr val="1155CC"/>
                </a:solidFill>
              </a:defRPr>
            </a:lvl3pPr>
            <a:lvl4pPr lvl="3" rtl="0">
              <a:spcBef>
                <a:spcPts val="0"/>
              </a:spcBef>
              <a:spcAft>
                <a:spcPts val="0"/>
              </a:spcAft>
              <a:buClr>
                <a:srgbClr val="1155CC"/>
              </a:buClr>
              <a:buSzPts val="7200"/>
              <a:buNone/>
              <a:defRPr sz="7200">
                <a:solidFill>
                  <a:srgbClr val="1155CC"/>
                </a:solidFill>
              </a:defRPr>
            </a:lvl4pPr>
            <a:lvl5pPr lvl="4" rtl="0">
              <a:spcBef>
                <a:spcPts val="0"/>
              </a:spcBef>
              <a:spcAft>
                <a:spcPts val="0"/>
              </a:spcAft>
              <a:buClr>
                <a:srgbClr val="1155CC"/>
              </a:buClr>
              <a:buSzPts val="7200"/>
              <a:buNone/>
              <a:defRPr sz="7200">
                <a:solidFill>
                  <a:srgbClr val="1155CC"/>
                </a:solidFill>
              </a:defRPr>
            </a:lvl5pPr>
            <a:lvl6pPr lvl="5" rtl="0">
              <a:spcBef>
                <a:spcPts val="0"/>
              </a:spcBef>
              <a:spcAft>
                <a:spcPts val="0"/>
              </a:spcAft>
              <a:buClr>
                <a:srgbClr val="1155CC"/>
              </a:buClr>
              <a:buSzPts val="7200"/>
              <a:buNone/>
              <a:defRPr sz="7200">
                <a:solidFill>
                  <a:srgbClr val="1155CC"/>
                </a:solidFill>
              </a:defRPr>
            </a:lvl6pPr>
            <a:lvl7pPr lvl="6" rtl="0">
              <a:spcBef>
                <a:spcPts val="0"/>
              </a:spcBef>
              <a:spcAft>
                <a:spcPts val="0"/>
              </a:spcAft>
              <a:buClr>
                <a:srgbClr val="1155CC"/>
              </a:buClr>
              <a:buSzPts val="7200"/>
              <a:buNone/>
              <a:defRPr sz="7200">
                <a:solidFill>
                  <a:srgbClr val="1155CC"/>
                </a:solidFill>
              </a:defRPr>
            </a:lvl7pPr>
            <a:lvl8pPr lvl="7" rtl="0">
              <a:spcBef>
                <a:spcPts val="0"/>
              </a:spcBef>
              <a:spcAft>
                <a:spcPts val="0"/>
              </a:spcAft>
              <a:buClr>
                <a:srgbClr val="1155CC"/>
              </a:buClr>
              <a:buSzPts val="7200"/>
              <a:buNone/>
              <a:defRPr sz="7200">
                <a:solidFill>
                  <a:srgbClr val="1155CC"/>
                </a:solidFill>
              </a:defRPr>
            </a:lvl8pPr>
            <a:lvl9pPr lvl="8" rtl="0">
              <a:spcBef>
                <a:spcPts val="0"/>
              </a:spcBef>
              <a:spcAft>
                <a:spcPts val="0"/>
              </a:spcAft>
              <a:buClr>
                <a:srgbClr val="1155CC"/>
              </a:buClr>
              <a:buSzPts val="7200"/>
              <a:buNone/>
              <a:defRPr sz="7200">
                <a:solidFill>
                  <a:srgbClr val="1155CC"/>
                </a:solidFill>
              </a:defRPr>
            </a:lvl9pPr>
          </a:lstStyle>
          <a:p/>
        </p:txBody>
      </p:sp>
      <p:sp>
        <p:nvSpPr>
          <p:cNvPr id="48" name="Google Shape;48;p10"/>
          <p:cNvSpPr txBox="1"/>
          <p:nvPr>
            <p:ph idx="1" type="subTitle"/>
          </p:nvPr>
        </p:nvSpPr>
        <p:spPr>
          <a:xfrm>
            <a:off x="685800" y="3093357"/>
            <a:ext cx="7772400" cy="712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None/>
              <a:defRPr b="1">
                <a:solidFill>
                  <a:srgbClr val="FFFFFF"/>
                </a:solidFill>
              </a:defRPr>
            </a:lvl1pPr>
            <a:lvl2pPr lvl="1" rtl="0">
              <a:spcBef>
                <a:spcPts val="0"/>
              </a:spcBef>
              <a:spcAft>
                <a:spcPts val="0"/>
              </a:spcAft>
              <a:buClr>
                <a:srgbClr val="FFFFFF"/>
              </a:buClr>
              <a:buSzPts val="3000"/>
              <a:buNone/>
              <a:defRPr b="1" sz="3000">
                <a:solidFill>
                  <a:srgbClr val="FFFFFF"/>
                </a:solidFill>
              </a:defRPr>
            </a:lvl2pPr>
            <a:lvl3pPr lvl="2" rtl="0">
              <a:spcBef>
                <a:spcPts val="0"/>
              </a:spcBef>
              <a:spcAft>
                <a:spcPts val="0"/>
              </a:spcAft>
              <a:buClr>
                <a:srgbClr val="FFFFFF"/>
              </a:buClr>
              <a:buSzPts val="3000"/>
              <a:buNone/>
              <a:defRPr b="1" sz="3000">
                <a:solidFill>
                  <a:srgbClr val="FFFFFF"/>
                </a:solidFill>
              </a:defRPr>
            </a:lvl3pPr>
            <a:lvl4pPr lvl="3" rtl="0">
              <a:spcBef>
                <a:spcPts val="0"/>
              </a:spcBef>
              <a:spcAft>
                <a:spcPts val="0"/>
              </a:spcAft>
              <a:buClr>
                <a:srgbClr val="FFFFFF"/>
              </a:buClr>
              <a:buSzPts val="3000"/>
              <a:buNone/>
              <a:defRPr b="1" sz="3000">
                <a:solidFill>
                  <a:srgbClr val="FFFFFF"/>
                </a:solidFill>
              </a:defRPr>
            </a:lvl4pPr>
            <a:lvl5pPr lvl="4" rtl="0">
              <a:spcBef>
                <a:spcPts val="0"/>
              </a:spcBef>
              <a:spcAft>
                <a:spcPts val="0"/>
              </a:spcAft>
              <a:buClr>
                <a:srgbClr val="FFFFFF"/>
              </a:buClr>
              <a:buSzPts val="3000"/>
              <a:buNone/>
              <a:defRPr b="1" sz="3000">
                <a:solidFill>
                  <a:srgbClr val="FFFFFF"/>
                </a:solidFill>
              </a:defRPr>
            </a:lvl5pPr>
            <a:lvl6pPr lvl="5" rtl="0">
              <a:spcBef>
                <a:spcPts val="0"/>
              </a:spcBef>
              <a:spcAft>
                <a:spcPts val="0"/>
              </a:spcAft>
              <a:buClr>
                <a:srgbClr val="FFFFFF"/>
              </a:buClr>
              <a:buSzPts val="3000"/>
              <a:buNone/>
              <a:defRPr b="1" sz="3000">
                <a:solidFill>
                  <a:srgbClr val="FFFFFF"/>
                </a:solidFill>
              </a:defRPr>
            </a:lvl6pPr>
            <a:lvl7pPr lvl="6" rtl="0">
              <a:spcBef>
                <a:spcPts val="0"/>
              </a:spcBef>
              <a:spcAft>
                <a:spcPts val="0"/>
              </a:spcAft>
              <a:buClr>
                <a:srgbClr val="FFFFFF"/>
              </a:buClr>
              <a:buSzPts val="3000"/>
              <a:buNone/>
              <a:defRPr b="1" sz="3000">
                <a:solidFill>
                  <a:srgbClr val="FFFFFF"/>
                </a:solidFill>
              </a:defRPr>
            </a:lvl7pPr>
            <a:lvl8pPr lvl="7" rtl="0">
              <a:spcBef>
                <a:spcPts val="0"/>
              </a:spcBef>
              <a:spcAft>
                <a:spcPts val="0"/>
              </a:spcAft>
              <a:buClr>
                <a:srgbClr val="FFFFFF"/>
              </a:buClr>
              <a:buSzPts val="3000"/>
              <a:buNone/>
              <a:defRPr b="1" sz="3000">
                <a:solidFill>
                  <a:srgbClr val="FFFFFF"/>
                </a:solidFill>
              </a:defRPr>
            </a:lvl8pPr>
            <a:lvl9pPr lvl="8" rtl="0">
              <a:spcBef>
                <a:spcPts val="0"/>
              </a:spcBef>
              <a:spcAft>
                <a:spcPts val="0"/>
              </a:spcAft>
              <a:buClr>
                <a:srgbClr val="FFFFFF"/>
              </a:buClr>
              <a:buSzPts val="3000"/>
              <a:buNone/>
              <a:defRPr b="1" sz="3000">
                <a:solidFill>
                  <a:srgbClr val="FFFFFF"/>
                </a:solidFill>
              </a:defRPr>
            </a:lvl9pPr>
          </a:lstStyle>
          <a:p/>
        </p:txBody>
      </p:sp>
      <p:sp>
        <p:nvSpPr>
          <p:cNvPr id="49" name="Google Shape;49;p10"/>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sp>
        <p:nvSpPr>
          <p:cNvPr id="51" name="Google Shape;51;p11"/>
          <p:cNvSpPr/>
          <p:nvPr/>
        </p:nvSpPr>
        <p:spPr>
          <a:xfrm>
            <a:off x="0" y="205977"/>
            <a:ext cx="8686800" cy="1165500"/>
          </a:xfrm>
          <a:prstGeom prst="rect">
            <a:avLst/>
          </a:prstGeom>
          <a:solidFill>
            <a:srgbClr val="3D85C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11"/>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53" name="Google Shape;53;p1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11"/>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r>
              <a:rPr lang="en"/>
              <a:t> / 15</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4800"/>
              <a:buNone/>
              <a:defRPr b="1" sz="4800">
                <a:solidFill>
                  <a:schemeClr val="lt1"/>
                </a:solidFill>
              </a:defRPr>
            </a:lvl1pPr>
            <a:lvl2pPr lvl="1">
              <a:spcBef>
                <a:spcPts val="0"/>
              </a:spcBef>
              <a:spcAft>
                <a:spcPts val="0"/>
              </a:spcAft>
              <a:buClr>
                <a:schemeClr val="lt1"/>
              </a:buClr>
              <a:buSzPts val="4800"/>
              <a:buNone/>
              <a:defRPr b="1" sz="4800">
                <a:solidFill>
                  <a:schemeClr val="lt1"/>
                </a:solidFill>
              </a:defRPr>
            </a:lvl2pPr>
            <a:lvl3pPr lvl="2">
              <a:spcBef>
                <a:spcPts val="0"/>
              </a:spcBef>
              <a:spcAft>
                <a:spcPts val="0"/>
              </a:spcAft>
              <a:buClr>
                <a:schemeClr val="lt1"/>
              </a:buClr>
              <a:buSzPts val="4800"/>
              <a:buNone/>
              <a:defRPr b="1" sz="4800">
                <a:solidFill>
                  <a:schemeClr val="lt1"/>
                </a:solidFill>
              </a:defRPr>
            </a:lvl3pPr>
            <a:lvl4pPr lvl="3">
              <a:spcBef>
                <a:spcPts val="0"/>
              </a:spcBef>
              <a:spcAft>
                <a:spcPts val="0"/>
              </a:spcAft>
              <a:buClr>
                <a:schemeClr val="lt1"/>
              </a:buClr>
              <a:buSzPts val="4800"/>
              <a:buNone/>
              <a:defRPr b="1" sz="4800">
                <a:solidFill>
                  <a:schemeClr val="lt1"/>
                </a:solidFill>
              </a:defRPr>
            </a:lvl4pPr>
            <a:lvl5pPr lvl="4">
              <a:spcBef>
                <a:spcPts val="0"/>
              </a:spcBef>
              <a:spcAft>
                <a:spcPts val="0"/>
              </a:spcAft>
              <a:buClr>
                <a:schemeClr val="lt1"/>
              </a:buClr>
              <a:buSzPts val="4800"/>
              <a:buNone/>
              <a:defRPr b="1" sz="4800">
                <a:solidFill>
                  <a:schemeClr val="lt1"/>
                </a:solidFill>
              </a:defRPr>
            </a:lvl5pPr>
            <a:lvl6pPr lvl="5">
              <a:spcBef>
                <a:spcPts val="0"/>
              </a:spcBef>
              <a:spcAft>
                <a:spcPts val="0"/>
              </a:spcAft>
              <a:buClr>
                <a:schemeClr val="lt1"/>
              </a:buClr>
              <a:buSzPts val="4800"/>
              <a:buNone/>
              <a:defRPr b="1" sz="4800">
                <a:solidFill>
                  <a:schemeClr val="lt1"/>
                </a:solidFill>
              </a:defRPr>
            </a:lvl6pPr>
            <a:lvl7pPr lvl="6">
              <a:spcBef>
                <a:spcPts val="0"/>
              </a:spcBef>
              <a:spcAft>
                <a:spcPts val="0"/>
              </a:spcAft>
              <a:buClr>
                <a:schemeClr val="lt1"/>
              </a:buClr>
              <a:buSzPts val="4800"/>
              <a:buNone/>
              <a:defRPr b="1" sz="4800">
                <a:solidFill>
                  <a:schemeClr val="lt1"/>
                </a:solidFill>
              </a:defRPr>
            </a:lvl7pPr>
            <a:lvl8pPr lvl="7">
              <a:spcBef>
                <a:spcPts val="0"/>
              </a:spcBef>
              <a:spcAft>
                <a:spcPts val="0"/>
              </a:spcAft>
              <a:buClr>
                <a:schemeClr val="lt1"/>
              </a:buClr>
              <a:buSzPts val="4800"/>
              <a:buNone/>
              <a:defRPr b="1" sz="4800">
                <a:solidFill>
                  <a:schemeClr val="lt1"/>
                </a:solidFill>
              </a:defRPr>
            </a:lvl8pPr>
            <a:lvl9pPr lvl="8">
              <a:spcBef>
                <a:spcPts val="0"/>
              </a:spcBef>
              <a:spcAft>
                <a:spcPts val="0"/>
              </a:spcAft>
              <a:buClr>
                <a:schemeClr val="lt1"/>
              </a:buClr>
              <a:buSzPts val="4800"/>
              <a:buNone/>
              <a:defRPr b="1" sz="4800">
                <a:solidFill>
                  <a:schemeClr val="lt1"/>
                </a:solidFill>
              </a:defRPr>
            </a:lvl9pPr>
          </a:lstStyle>
          <a:p/>
        </p:txBody>
      </p:sp>
      <p:sp>
        <p:nvSpPr>
          <p:cNvPr id="7" name="Google Shape;7;p1"/>
          <p:cNvSpPr txBox="1"/>
          <p:nvPr>
            <p:ph idx="1" type="body"/>
          </p:nvPr>
        </p:nvSpPr>
        <p:spPr>
          <a:xfrm>
            <a:off x="457200" y="1460499"/>
            <a:ext cx="8229600" cy="34653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2"/>
              </a:buClr>
              <a:buSzPts val="3000"/>
              <a:buChar char="●"/>
              <a:defRPr sz="3000">
                <a:solidFill>
                  <a:schemeClr val="dk2"/>
                </a:solidFill>
              </a:defRPr>
            </a:lvl1pPr>
            <a:lvl2pPr indent="-381000" lvl="1" marL="914400">
              <a:spcBef>
                <a:spcPts val="0"/>
              </a:spcBef>
              <a:spcAft>
                <a:spcPts val="0"/>
              </a:spcAft>
              <a:buClr>
                <a:schemeClr val="dk2"/>
              </a:buClr>
              <a:buSzPts val="2400"/>
              <a:buChar char="○"/>
              <a:defRPr sz="2400">
                <a:solidFill>
                  <a:schemeClr val="dk2"/>
                </a:solidFill>
              </a:defRPr>
            </a:lvl2pPr>
            <a:lvl3pPr indent="-381000" lvl="2" marL="1371600">
              <a:spcBef>
                <a:spcPts val="0"/>
              </a:spcBef>
              <a:spcAft>
                <a:spcPts val="0"/>
              </a:spcAft>
              <a:buClr>
                <a:schemeClr val="dk2"/>
              </a:buClr>
              <a:buSzPts val="2400"/>
              <a:buChar char="■"/>
              <a:defRPr sz="2400">
                <a:solidFill>
                  <a:schemeClr val="dk2"/>
                </a:solidFill>
              </a:defRPr>
            </a:lvl3pPr>
            <a:lvl4pPr indent="-342900" lvl="3" marL="1828800">
              <a:spcBef>
                <a:spcPts val="0"/>
              </a:spcBef>
              <a:spcAft>
                <a:spcPts val="0"/>
              </a:spcAft>
              <a:buClr>
                <a:schemeClr val="dk2"/>
              </a:buClr>
              <a:buSzPts val="1800"/>
              <a:buChar char="●"/>
              <a:defRPr sz="1800">
                <a:solidFill>
                  <a:schemeClr val="dk2"/>
                </a:solidFill>
              </a:defRPr>
            </a:lvl4pPr>
            <a:lvl5pPr indent="-342900" lvl="4" marL="2286000">
              <a:spcBef>
                <a:spcPts val="0"/>
              </a:spcBef>
              <a:spcAft>
                <a:spcPts val="0"/>
              </a:spcAft>
              <a:buClr>
                <a:schemeClr val="dk2"/>
              </a:buClr>
              <a:buSzPts val="1800"/>
              <a:buChar char="○"/>
              <a:defRPr sz="1800">
                <a:solidFill>
                  <a:schemeClr val="dk2"/>
                </a:solidFill>
              </a:defRPr>
            </a:lvl5pPr>
            <a:lvl6pPr indent="-342900" lvl="5" marL="2743200">
              <a:spcBef>
                <a:spcPts val="0"/>
              </a:spcBef>
              <a:spcAft>
                <a:spcPts val="0"/>
              </a:spcAft>
              <a:buClr>
                <a:schemeClr val="dk2"/>
              </a:buClr>
              <a:buSzPts val="1800"/>
              <a:buChar char="■"/>
              <a:defRPr sz="1800">
                <a:solidFill>
                  <a:schemeClr val="dk2"/>
                </a:solidFill>
              </a:defRPr>
            </a:lvl6pPr>
            <a:lvl7pPr indent="-342900" lvl="6" marL="3200400">
              <a:spcBef>
                <a:spcPts val="0"/>
              </a:spcBef>
              <a:spcAft>
                <a:spcPts val="0"/>
              </a:spcAft>
              <a:buClr>
                <a:schemeClr val="dk2"/>
              </a:buClr>
              <a:buSzPts val="1800"/>
              <a:buChar char="●"/>
              <a:defRPr sz="1800">
                <a:solidFill>
                  <a:schemeClr val="dk2"/>
                </a:solidFill>
              </a:defRPr>
            </a:lvl7pPr>
            <a:lvl8pPr indent="-342900" lvl="7" marL="3657600">
              <a:spcBef>
                <a:spcPts val="0"/>
              </a:spcBef>
              <a:spcAft>
                <a:spcPts val="0"/>
              </a:spcAft>
              <a:buClr>
                <a:schemeClr val="dk2"/>
              </a:buClr>
              <a:buSzPts val="1800"/>
              <a:buChar char="○"/>
              <a:defRPr sz="1800">
                <a:solidFill>
                  <a:schemeClr val="dk2"/>
                </a:solidFill>
              </a:defRPr>
            </a:lvl8pPr>
            <a:lvl9pPr indent="-342900" lvl="8" marL="4114800">
              <a:spcBef>
                <a:spcPts val="0"/>
              </a:spcBef>
              <a:spcAft>
                <a:spcPts val="0"/>
              </a:spcAft>
              <a:buClr>
                <a:schemeClr val="dk2"/>
              </a:buClr>
              <a:buSzPts val="1800"/>
              <a:buChar char="■"/>
              <a:defRPr sz="1800">
                <a:solidFill>
                  <a:schemeClr val="dk2"/>
                </a:solidFill>
              </a:defRPr>
            </a:lvl9pPr>
          </a:lstStyle>
          <a:p/>
        </p:txBody>
      </p:sp>
      <p:sp>
        <p:nvSpPr>
          <p:cNvPr id="8" name="Google Shape;8;p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
    <p:bg>
      <p:bgPr>
        <a:solidFill>
          <a:schemeClr val="lt1"/>
        </a:solidFill>
      </p:bgPr>
    </p:bg>
    <p:spTree>
      <p:nvGrpSpPr>
        <p:cNvPr id="41" name="Shape 41"/>
        <p:cNvGrpSpPr/>
        <p:nvPr/>
      </p:nvGrpSpPr>
      <p:grpSpPr>
        <a:xfrm>
          <a:off x="0" y="0"/>
          <a:ext cx="0" cy="0"/>
          <a:chOff x="0" y="0"/>
          <a:chExt cx="0" cy="0"/>
        </a:xfrm>
      </p:grpSpPr>
      <p:sp>
        <p:nvSpPr>
          <p:cNvPr id="42" name="Google Shape;42;p9"/>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b="1" sz="4800">
                <a:solidFill>
                  <a:schemeClr val="lt1"/>
                </a:solidFill>
              </a:defRPr>
            </a:lvl1pPr>
            <a:lvl2pPr lvl="1" rtl="0">
              <a:spcBef>
                <a:spcPts val="0"/>
              </a:spcBef>
              <a:spcAft>
                <a:spcPts val="0"/>
              </a:spcAft>
              <a:buClr>
                <a:schemeClr val="lt1"/>
              </a:buClr>
              <a:buSzPts val="4800"/>
              <a:buNone/>
              <a:defRPr b="1" sz="4800">
                <a:solidFill>
                  <a:schemeClr val="lt1"/>
                </a:solidFill>
              </a:defRPr>
            </a:lvl2pPr>
            <a:lvl3pPr lvl="2" rtl="0">
              <a:spcBef>
                <a:spcPts val="0"/>
              </a:spcBef>
              <a:spcAft>
                <a:spcPts val="0"/>
              </a:spcAft>
              <a:buClr>
                <a:schemeClr val="lt1"/>
              </a:buClr>
              <a:buSzPts val="4800"/>
              <a:buNone/>
              <a:defRPr b="1" sz="4800">
                <a:solidFill>
                  <a:schemeClr val="lt1"/>
                </a:solidFill>
              </a:defRPr>
            </a:lvl3pPr>
            <a:lvl4pPr lvl="3" rtl="0">
              <a:spcBef>
                <a:spcPts val="0"/>
              </a:spcBef>
              <a:spcAft>
                <a:spcPts val="0"/>
              </a:spcAft>
              <a:buClr>
                <a:schemeClr val="lt1"/>
              </a:buClr>
              <a:buSzPts val="4800"/>
              <a:buNone/>
              <a:defRPr b="1" sz="4800">
                <a:solidFill>
                  <a:schemeClr val="lt1"/>
                </a:solidFill>
              </a:defRPr>
            </a:lvl4pPr>
            <a:lvl5pPr lvl="4" rtl="0">
              <a:spcBef>
                <a:spcPts val="0"/>
              </a:spcBef>
              <a:spcAft>
                <a:spcPts val="0"/>
              </a:spcAft>
              <a:buClr>
                <a:schemeClr val="lt1"/>
              </a:buClr>
              <a:buSzPts val="4800"/>
              <a:buNone/>
              <a:defRPr b="1" sz="4800">
                <a:solidFill>
                  <a:schemeClr val="lt1"/>
                </a:solidFill>
              </a:defRPr>
            </a:lvl5pPr>
            <a:lvl6pPr lvl="5" rtl="0">
              <a:spcBef>
                <a:spcPts val="0"/>
              </a:spcBef>
              <a:spcAft>
                <a:spcPts val="0"/>
              </a:spcAft>
              <a:buClr>
                <a:schemeClr val="lt1"/>
              </a:buClr>
              <a:buSzPts val="4800"/>
              <a:buNone/>
              <a:defRPr b="1" sz="4800">
                <a:solidFill>
                  <a:schemeClr val="lt1"/>
                </a:solidFill>
              </a:defRPr>
            </a:lvl6pPr>
            <a:lvl7pPr lvl="6" rtl="0">
              <a:spcBef>
                <a:spcPts val="0"/>
              </a:spcBef>
              <a:spcAft>
                <a:spcPts val="0"/>
              </a:spcAft>
              <a:buClr>
                <a:schemeClr val="lt1"/>
              </a:buClr>
              <a:buSzPts val="4800"/>
              <a:buNone/>
              <a:defRPr b="1" sz="4800">
                <a:solidFill>
                  <a:schemeClr val="lt1"/>
                </a:solidFill>
              </a:defRPr>
            </a:lvl7pPr>
            <a:lvl8pPr lvl="7" rtl="0">
              <a:spcBef>
                <a:spcPts val="0"/>
              </a:spcBef>
              <a:spcAft>
                <a:spcPts val="0"/>
              </a:spcAft>
              <a:buClr>
                <a:schemeClr val="lt1"/>
              </a:buClr>
              <a:buSzPts val="4800"/>
              <a:buNone/>
              <a:defRPr b="1" sz="4800">
                <a:solidFill>
                  <a:schemeClr val="lt1"/>
                </a:solidFill>
              </a:defRPr>
            </a:lvl8pPr>
            <a:lvl9pPr lvl="8" rtl="0">
              <a:spcBef>
                <a:spcPts val="0"/>
              </a:spcBef>
              <a:spcAft>
                <a:spcPts val="0"/>
              </a:spcAft>
              <a:buClr>
                <a:schemeClr val="lt1"/>
              </a:buClr>
              <a:buSzPts val="4800"/>
              <a:buNone/>
              <a:defRPr b="1" sz="4800">
                <a:solidFill>
                  <a:schemeClr val="lt1"/>
                </a:solidFill>
              </a:defRPr>
            </a:lvl9pPr>
          </a:lstStyle>
          <a:p/>
        </p:txBody>
      </p:sp>
      <p:sp>
        <p:nvSpPr>
          <p:cNvPr id="43" name="Google Shape;43;p9"/>
          <p:cNvSpPr txBox="1"/>
          <p:nvPr>
            <p:ph idx="1" type="body"/>
          </p:nvPr>
        </p:nvSpPr>
        <p:spPr>
          <a:xfrm>
            <a:off x="457200" y="1460499"/>
            <a:ext cx="8229600" cy="34653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chemeClr val="dk2"/>
              </a:buClr>
              <a:buSzPts val="3000"/>
              <a:buChar char="●"/>
              <a:defRPr sz="3000">
                <a:solidFill>
                  <a:schemeClr val="dk2"/>
                </a:solidFill>
              </a:defRPr>
            </a:lvl1pPr>
            <a:lvl2pPr indent="-381000" lvl="1" marL="914400" rtl="0">
              <a:spcBef>
                <a:spcPts val="0"/>
              </a:spcBef>
              <a:spcAft>
                <a:spcPts val="0"/>
              </a:spcAft>
              <a:buClr>
                <a:schemeClr val="dk2"/>
              </a:buClr>
              <a:buSzPts val="2400"/>
              <a:buChar char="○"/>
              <a:defRPr sz="2400">
                <a:solidFill>
                  <a:schemeClr val="dk2"/>
                </a:solidFill>
              </a:defRPr>
            </a:lvl2pPr>
            <a:lvl3pPr indent="-381000" lvl="2" marL="1371600" rtl="0">
              <a:spcBef>
                <a:spcPts val="0"/>
              </a:spcBef>
              <a:spcAft>
                <a:spcPts val="0"/>
              </a:spcAft>
              <a:buClr>
                <a:schemeClr val="dk2"/>
              </a:buClr>
              <a:buSzPts val="2400"/>
              <a:buChar char="■"/>
              <a:defRPr sz="2400">
                <a:solidFill>
                  <a:schemeClr val="dk2"/>
                </a:solidFill>
              </a:defRPr>
            </a:lvl3pPr>
            <a:lvl4pPr indent="-342900" lvl="3" marL="1828800" rtl="0">
              <a:spcBef>
                <a:spcPts val="0"/>
              </a:spcBef>
              <a:spcAft>
                <a:spcPts val="0"/>
              </a:spcAft>
              <a:buClr>
                <a:schemeClr val="dk2"/>
              </a:buClr>
              <a:buSzPts val="1800"/>
              <a:buChar char="●"/>
              <a:defRPr sz="1800">
                <a:solidFill>
                  <a:schemeClr val="dk2"/>
                </a:solidFill>
              </a:defRPr>
            </a:lvl4pPr>
            <a:lvl5pPr indent="-342900" lvl="4" marL="2286000" rtl="0">
              <a:spcBef>
                <a:spcPts val="0"/>
              </a:spcBef>
              <a:spcAft>
                <a:spcPts val="0"/>
              </a:spcAft>
              <a:buClr>
                <a:schemeClr val="dk2"/>
              </a:buClr>
              <a:buSzPts val="1800"/>
              <a:buChar char="○"/>
              <a:defRPr sz="1800">
                <a:solidFill>
                  <a:schemeClr val="dk2"/>
                </a:solidFill>
              </a:defRPr>
            </a:lvl5pPr>
            <a:lvl6pPr indent="-342900" lvl="5" marL="2743200" rtl="0">
              <a:spcBef>
                <a:spcPts val="0"/>
              </a:spcBef>
              <a:spcAft>
                <a:spcPts val="0"/>
              </a:spcAft>
              <a:buClr>
                <a:schemeClr val="dk2"/>
              </a:buClr>
              <a:buSzPts val="1800"/>
              <a:buChar char="■"/>
              <a:defRPr sz="1800">
                <a:solidFill>
                  <a:schemeClr val="dk2"/>
                </a:solidFill>
              </a:defRPr>
            </a:lvl6pPr>
            <a:lvl7pPr indent="-342900" lvl="6" marL="3200400" rtl="0">
              <a:spcBef>
                <a:spcPts val="0"/>
              </a:spcBef>
              <a:spcAft>
                <a:spcPts val="0"/>
              </a:spcAft>
              <a:buClr>
                <a:schemeClr val="dk2"/>
              </a:buClr>
              <a:buSzPts val="1800"/>
              <a:buChar char="●"/>
              <a:defRPr sz="1800">
                <a:solidFill>
                  <a:schemeClr val="dk2"/>
                </a:solidFill>
              </a:defRPr>
            </a:lvl7pPr>
            <a:lvl8pPr indent="-342900" lvl="7" marL="3657600" rtl="0">
              <a:spcBef>
                <a:spcPts val="0"/>
              </a:spcBef>
              <a:spcAft>
                <a:spcPts val="0"/>
              </a:spcAft>
              <a:buClr>
                <a:schemeClr val="dk2"/>
              </a:buClr>
              <a:buSzPts val="1800"/>
              <a:buChar char="○"/>
              <a:defRPr sz="1800">
                <a:solidFill>
                  <a:schemeClr val="dk2"/>
                </a:solidFill>
              </a:defRPr>
            </a:lvl8pPr>
            <a:lvl9pPr indent="-342900" lvl="8" marL="4114800" rtl="0">
              <a:spcBef>
                <a:spcPts val="0"/>
              </a:spcBef>
              <a:spcAft>
                <a:spcPts val="0"/>
              </a:spcAft>
              <a:buClr>
                <a:schemeClr val="dk2"/>
              </a:buClr>
              <a:buSzPts val="1800"/>
              <a:buChar char="■"/>
              <a:defRPr sz="1800">
                <a:solidFill>
                  <a:schemeClr val="dk2"/>
                </a:solidFill>
              </a:defRPr>
            </a:lvl9pPr>
          </a:lstStyle>
          <a:p/>
        </p:txBody>
      </p:sp>
      <p:sp>
        <p:nvSpPr>
          <p:cNvPr id="44" name="Google Shape;44;p9"/>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300">
                <a:solidFill>
                  <a:schemeClr val="dk2"/>
                </a:solidFill>
              </a:defRPr>
            </a:lvl1pPr>
            <a:lvl2pPr lvl="1" rtl="0" algn="r">
              <a:buNone/>
              <a:defRPr sz="1300">
                <a:solidFill>
                  <a:schemeClr val="dk2"/>
                </a:solidFill>
              </a:defRPr>
            </a:lvl2pPr>
            <a:lvl3pPr lvl="2" rtl="0" algn="r">
              <a:buNone/>
              <a:defRPr sz="1300">
                <a:solidFill>
                  <a:schemeClr val="dk2"/>
                </a:solidFill>
              </a:defRPr>
            </a:lvl3pPr>
            <a:lvl4pPr lvl="3" rtl="0" algn="r">
              <a:buNone/>
              <a:defRPr sz="1300">
                <a:solidFill>
                  <a:schemeClr val="dk2"/>
                </a:solidFill>
              </a:defRPr>
            </a:lvl4pPr>
            <a:lvl5pPr lvl="4" rtl="0" algn="r">
              <a:buNone/>
              <a:defRPr sz="1300">
                <a:solidFill>
                  <a:schemeClr val="dk2"/>
                </a:solidFill>
              </a:defRPr>
            </a:lvl5pPr>
            <a:lvl6pPr lvl="5" rtl="0" algn="r">
              <a:buNone/>
              <a:defRPr sz="1300">
                <a:solidFill>
                  <a:schemeClr val="dk2"/>
                </a:solidFill>
              </a:defRPr>
            </a:lvl6pPr>
            <a:lvl7pPr lvl="6" rtl="0" algn="r">
              <a:buNone/>
              <a:defRPr sz="1300">
                <a:solidFill>
                  <a:schemeClr val="dk2"/>
                </a:solidFill>
              </a:defRPr>
            </a:lvl7pPr>
            <a:lvl8pPr lvl="7" rtl="0" algn="r">
              <a:buNone/>
              <a:defRPr sz="1300">
                <a:solidFill>
                  <a:schemeClr val="dk2"/>
                </a:solidFill>
              </a:defRPr>
            </a:lvl8pPr>
            <a:lvl9pPr lvl="8" rtl="0"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 id="2147483661"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hyperlink" Target="http://lazyfoo.net/SDL_tutorials/" TargetMode="External"/><Relationship Id="rId4" Type="http://schemas.openxmlformats.org/officeDocument/2006/relationships/hyperlink" Target="https://wiki.libsdl.org/CategoryRender" TargetMode="External"/><Relationship Id="rId5" Type="http://schemas.openxmlformats.org/officeDocument/2006/relationships/hyperlink" Target="https://wiki.libsdl.org/CategorySurfac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hyperlink" Target="https://www.libsdl.org/" TargetMode="External"/><Relationship Id="rId4" Type="http://schemas.openxmlformats.org/officeDocument/2006/relationships/hyperlink" Target="http://wiki.libsdl.org/FrontPag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hyperlink" Target="https://en.wikipedia.org/wiki/List_of_game_engine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 Id="rId3"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 Id="rId3"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8.xml"/><Relationship Id="rId3" Type="http://schemas.openxmlformats.org/officeDocument/2006/relationships/image" Target="../media/image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hyperlink" Target="https://wiki.libsdl.org/Introduction"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0.xml"/><Relationship Id="rId3"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2.xml"/><Relationship Id="rId3" Type="http://schemas.openxmlformats.org/officeDocument/2006/relationships/image" Target="../media/image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4.xml"/><Relationship Id="rId3" Type="http://schemas.openxmlformats.org/officeDocument/2006/relationships/image" Target="../media/image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6.xml"/><Relationship Id="rId3" Type="http://schemas.openxmlformats.org/officeDocument/2006/relationships/image" Target="../media/image1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7.xml"/><Relationship Id="rId3" Type="http://schemas.openxmlformats.org/officeDocument/2006/relationships/hyperlink" Target="https://en.wikipedia.org/wiki/Midpoint_circle_algorithm"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9.xml"/><Relationship Id="rId3" Type="http://schemas.openxmlformats.org/officeDocument/2006/relationships/hyperlink" Target="https://en.wikipedia.org/wiki/Midpoint_circle_algorith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hyperlink" Target="https://www.libsdl.org/" TargetMode="External"/><Relationship Id="rId4" Type="http://schemas.openxmlformats.org/officeDocument/2006/relationships/hyperlink" Target="https://www.libsdl.org/release/SDL2-devel-2.0.14-mingw.tar.gz"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1.xml"/><Relationship Id="rId3" Type="http://schemas.openxmlformats.org/officeDocument/2006/relationships/image" Target="../media/image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3.xml"/><Relationship Id="rId3" Type="http://schemas.openxmlformats.org/officeDocument/2006/relationships/image" Target="../media/image1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5.xml"/><Relationship Id="rId3" Type="http://schemas.openxmlformats.org/officeDocument/2006/relationships/image" Target="../media/image1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7.xml"/><Relationship Id="rId3" Type="http://schemas.openxmlformats.org/officeDocument/2006/relationships/image" Target="../media/image1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9.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1.xml"/><Relationship Id="rId3" Type="http://schemas.openxmlformats.org/officeDocument/2006/relationships/image" Target="../media/image2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2.xml"/><Relationship Id="rId3" Type="http://schemas.openxmlformats.org/officeDocument/2006/relationships/hyperlink" Target="https://github.com/tqlong/advprogram/archive/3677695699840c851d6e22972eb4ff7353540e00.zip"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3.xml"/><Relationship Id="rId3" Type="http://schemas.openxmlformats.org/officeDocument/2006/relationships/image" Target="../media/image2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4.xml"/><Relationship Id="rId3" Type="http://schemas.openxmlformats.org/officeDocument/2006/relationships/hyperlink" Target="https://www.libsdl.org/projects/SDL_image/" TargetMode="External"/><Relationship Id="rId4" Type="http://schemas.openxmlformats.org/officeDocument/2006/relationships/hyperlink" Target="http://lazyfoo.net/tutorials/SDL/07_texture_loading_and_rendering/index.php"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7.xml"/><Relationship Id="rId3" Type="http://schemas.openxmlformats.org/officeDocument/2006/relationships/image" Target="../media/image3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hyperlink" Target="https://en.wikipedia.org/wiki/Fractal" TargetMode="External"/><Relationship Id="rId4" Type="http://schemas.openxmlformats.org/officeDocument/2006/relationships/hyperlink" Target="https://www.youtube.com/watch?v=0jGaio87u3A" TargetMode="External"/><Relationship Id="rId5" Type="http://schemas.openxmlformats.org/officeDocument/2006/relationships/image" Target="../media/image21.png"/><Relationship Id="rId6" Type="http://schemas.openxmlformats.org/officeDocument/2006/relationships/image" Target="../media/image26.png"/><Relationship Id="rId7" Type="http://schemas.openxmlformats.org/officeDocument/2006/relationships/image" Target="../media/image31.png"/><Relationship Id="rId8"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hyperlink" Target="https://en.wikipedia.org/wiki/Mandelbrot_set#Escape_time_algorithm"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35.png"/><Relationship Id="rId4" Type="http://schemas.openxmlformats.org/officeDocument/2006/relationships/image" Target="../media/image36.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hyperlink" Target="http://stackoverflow.com/questions/16500656/which-color-gradient-is-used-to-color-mandelbrot-in-wikipedia"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30.png"/><Relationship Id="rId4" Type="http://schemas.openxmlformats.org/officeDocument/2006/relationships/hyperlink" Target="https://github.com/tqlong/advprogram/archive/9d8e1a0d5aed0f94e1095d89813cf0b2ee99bb21.zip"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28.png"/><Relationship Id="rId4" Type="http://schemas.openxmlformats.org/officeDocument/2006/relationships/image" Target="../media/image32.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hyperlink" Target="http://natureofcode.com/book/chapter-8-fractals/"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2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24.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29.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34.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39.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33.png"/><Relationship Id="rId4" Type="http://schemas.openxmlformats.org/officeDocument/2006/relationships/hyperlink" Target="https://github.com/tqlong/advprogram/archive/bf6e82b1c9465dc78b3c2a9bdcdf2d79b83a584c.zip"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hyperlink" Target="https://en.wikipedia.org/wiki/Julia_set" TargetMode="External"/><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ctrTitle"/>
          </p:nvPr>
        </p:nvSpPr>
        <p:spPr>
          <a:xfrm>
            <a:off x="685800" y="1300757"/>
            <a:ext cx="7772400" cy="168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Graphics</a:t>
            </a:r>
            <a:endParaRPr/>
          </a:p>
        </p:txBody>
      </p:sp>
      <p:sp>
        <p:nvSpPr>
          <p:cNvPr id="82" name="Google Shape;82;p17"/>
          <p:cNvSpPr txBox="1"/>
          <p:nvPr>
            <p:ph idx="1" type="subTitle"/>
          </p:nvPr>
        </p:nvSpPr>
        <p:spPr>
          <a:xfrm>
            <a:off x="685800" y="3093357"/>
            <a:ext cx="7772400" cy="71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7</a:t>
            </a:r>
            <a:r>
              <a:rPr lang="en" sz="2400"/>
              <a:t> - Đồ hoạ với SDL</a:t>
            </a:r>
            <a:endParaRPr sz="2400"/>
          </a:p>
          <a:p>
            <a:pPr indent="0" lvl="0" marL="0" rtl="0" algn="l">
              <a:spcBef>
                <a:spcPts val="0"/>
              </a:spcBef>
              <a:spcAft>
                <a:spcPts val="0"/>
              </a:spcAft>
              <a:buClr>
                <a:schemeClr val="dk1"/>
              </a:buClr>
              <a:buSzPts val="1100"/>
              <a:buFont typeface="Arial"/>
              <a:buNone/>
            </a:pPr>
            <a:r>
              <a:rPr lang="en" sz="2400">
                <a:solidFill>
                  <a:schemeClr val="lt1"/>
                </a:solidFill>
              </a:rPr>
              <a:t>https://github.com/chauttm/advprogram</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Cấu hình CodeBlocks</a:t>
            </a:r>
            <a:endParaRPr/>
          </a:p>
        </p:txBody>
      </p:sp>
      <p:sp>
        <p:nvSpPr>
          <p:cNvPr id="143" name="Google Shape;143;p26"/>
          <p:cNvSpPr txBox="1"/>
          <p:nvPr>
            <p:ph idx="1" type="body"/>
          </p:nvPr>
        </p:nvSpPr>
        <p:spPr>
          <a:xfrm>
            <a:off x="457200" y="1460500"/>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t>Vị trí thư mục include và lib: Search directories | Compilers</a:t>
            </a:r>
            <a:endParaRPr sz="2300"/>
          </a:p>
          <a:p>
            <a:pPr indent="0" lvl="0" marL="0" rtl="0" algn="l">
              <a:spcBef>
                <a:spcPts val="600"/>
              </a:spcBef>
              <a:spcAft>
                <a:spcPts val="0"/>
              </a:spcAft>
              <a:buNone/>
            </a:pPr>
            <a:r>
              <a:t/>
            </a:r>
            <a:endParaRPr sz="2300"/>
          </a:p>
        </p:txBody>
      </p:sp>
      <p:pic>
        <p:nvPicPr>
          <p:cNvPr id="144" name="Google Shape;144;p26"/>
          <p:cNvPicPr preferRelativeResize="0"/>
          <p:nvPr/>
        </p:nvPicPr>
        <p:blipFill>
          <a:blip r:embed="rId3">
            <a:alphaModFix/>
          </a:blip>
          <a:stretch>
            <a:fillRect/>
          </a:stretch>
        </p:blipFill>
        <p:spPr>
          <a:xfrm>
            <a:off x="3048750" y="2067050"/>
            <a:ext cx="8019849" cy="6123500"/>
          </a:xfrm>
          <a:prstGeom prst="rect">
            <a:avLst/>
          </a:prstGeom>
          <a:noFill/>
          <a:ln>
            <a:noFill/>
          </a:ln>
        </p:spPr>
      </p:pic>
      <p:sp>
        <p:nvSpPr>
          <p:cNvPr id="145" name="Google Shape;145;p26"/>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15</a:t>
            </a:r>
            <a:endParaRPr/>
          </a:p>
        </p:txBody>
      </p:sp>
      <p:sp>
        <p:nvSpPr>
          <p:cNvPr id="146" name="Google Shape;146;p26"/>
          <p:cNvSpPr/>
          <p:nvPr/>
        </p:nvSpPr>
        <p:spPr>
          <a:xfrm>
            <a:off x="454800" y="4172300"/>
            <a:ext cx="1974900" cy="611100"/>
          </a:xfrm>
          <a:prstGeom prst="wedgeRectCallout">
            <a:avLst>
              <a:gd fmla="val 160801" name="adj1"/>
              <a:gd fmla="val 4998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Đường dẫn đến thư mục chứa SDL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Cấu hình CodeBlocks</a:t>
            </a:r>
            <a:endParaRPr/>
          </a:p>
        </p:txBody>
      </p:sp>
      <p:sp>
        <p:nvSpPr>
          <p:cNvPr id="152" name="Google Shape;152;p27"/>
          <p:cNvSpPr txBox="1"/>
          <p:nvPr>
            <p:ph idx="1" type="body"/>
          </p:nvPr>
        </p:nvSpPr>
        <p:spPr>
          <a:xfrm>
            <a:off x="457200" y="1460500"/>
            <a:ext cx="70167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t>Vị trí thư mục include và lib: Search directories | Linker</a:t>
            </a:r>
            <a:endParaRPr sz="2200"/>
          </a:p>
          <a:p>
            <a:pPr indent="0" lvl="0" marL="0" rtl="0" algn="l">
              <a:spcBef>
                <a:spcPts val="600"/>
              </a:spcBef>
              <a:spcAft>
                <a:spcPts val="0"/>
              </a:spcAft>
              <a:buNone/>
            </a:pPr>
            <a:r>
              <a:t/>
            </a:r>
            <a:endParaRPr sz="2200"/>
          </a:p>
        </p:txBody>
      </p:sp>
      <p:pic>
        <p:nvPicPr>
          <p:cNvPr id="153" name="Google Shape;153;p27"/>
          <p:cNvPicPr preferRelativeResize="0"/>
          <p:nvPr/>
        </p:nvPicPr>
        <p:blipFill>
          <a:blip r:embed="rId3">
            <a:alphaModFix/>
          </a:blip>
          <a:stretch>
            <a:fillRect/>
          </a:stretch>
        </p:blipFill>
        <p:spPr>
          <a:xfrm>
            <a:off x="1953875" y="1879759"/>
            <a:ext cx="7190124" cy="5489916"/>
          </a:xfrm>
          <a:prstGeom prst="rect">
            <a:avLst/>
          </a:prstGeom>
          <a:noFill/>
          <a:ln>
            <a:noFill/>
          </a:ln>
        </p:spPr>
      </p:pic>
      <p:sp>
        <p:nvSpPr>
          <p:cNvPr id="154" name="Google Shape;154;p27"/>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15</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Sử dụng SDL</a:t>
            </a:r>
            <a:endParaRPr/>
          </a:p>
        </p:txBody>
      </p:sp>
      <p:sp>
        <p:nvSpPr>
          <p:cNvPr id="160" name="Google Shape;160;p28"/>
          <p:cNvSpPr txBox="1"/>
          <p:nvPr>
            <p:ph idx="1" type="body"/>
          </p:nvPr>
        </p:nvSpPr>
        <p:spPr>
          <a:xfrm>
            <a:off x="457200" y="1494924"/>
            <a:ext cx="8229600" cy="3465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Khởi tạo </a:t>
            </a:r>
            <a:endParaRPr/>
          </a:p>
          <a:p>
            <a:pPr indent="-381000" lvl="1" marL="914400" rtl="0" algn="l">
              <a:spcBef>
                <a:spcPts val="0"/>
              </a:spcBef>
              <a:spcAft>
                <a:spcPts val="0"/>
              </a:spcAft>
              <a:buClr>
                <a:srgbClr val="000000"/>
              </a:buClr>
              <a:buSzPts val="2400"/>
              <a:buChar char="○"/>
            </a:pPr>
            <a:r>
              <a:rPr lang="en">
                <a:solidFill>
                  <a:srgbClr val="9900FF"/>
                </a:solidFill>
              </a:rPr>
              <a:t>SDL_Init()</a:t>
            </a:r>
            <a:endParaRPr>
              <a:solidFill>
                <a:srgbClr val="9900FF"/>
              </a:solidFill>
            </a:endParaRPr>
          </a:p>
          <a:p>
            <a:pPr indent="-381000" lvl="1" marL="914400" rtl="0" algn="l">
              <a:spcBef>
                <a:spcPts val="0"/>
              </a:spcBef>
              <a:spcAft>
                <a:spcPts val="0"/>
              </a:spcAft>
              <a:buClr>
                <a:srgbClr val="000000"/>
              </a:buClr>
              <a:buSzPts val="2400"/>
              <a:buChar char="○"/>
            </a:pPr>
            <a:r>
              <a:rPr lang="en"/>
              <a:t>Mở cửa sổ để vẽ</a:t>
            </a:r>
            <a:endParaRPr/>
          </a:p>
          <a:p>
            <a:pPr indent="-381000" lvl="1" marL="914400" rtl="0" algn="l">
              <a:spcBef>
                <a:spcPts val="0"/>
              </a:spcBef>
              <a:spcAft>
                <a:spcPts val="0"/>
              </a:spcAft>
              <a:buClr>
                <a:srgbClr val="000000"/>
              </a:buClr>
              <a:buSzPts val="2400"/>
              <a:buChar char="○"/>
            </a:pPr>
            <a:r>
              <a:rPr lang="en"/>
              <a:t>Lấy bút vẽ của cửa sổ</a:t>
            </a:r>
            <a:endParaRPr/>
          </a:p>
          <a:p>
            <a:pPr indent="-419100" lvl="0" marL="457200" rtl="0" algn="l">
              <a:spcBef>
                <a:spcPts val="0"/>
              </a:spcBef>
              <a:spcAft>
                <a:spcPts val="0"/>
              </a:spcAft>
              <a:buSzPts val="3000"/>
              <a:buChar char="●"/>
            </a:pPr>
            <a:r>
              <a:rPr lang="en"/>
              <a:t>Vẽ hình</a:t>
            </a:r>
            <a:endParaRPr/>
          </a:p>
          <a:p>
            <a:pPr indent="-419100" lvl="0" marL="457200" rtl="0" algn="l">
              <a:spcBef>
                <a:spcPts val="0"/>
              </a:spcBef>
              <a:spcAft>
                <a:spcPts val="0"/>
              </a:spcAft>
              <a:buSzPts val="3000"/>
              <a:buChar char="●"/>
            </a:pPr>
            <a:r>
              <a:rPr lang="en"/>
              <a:t>Giải phóng SDL</a:t>
            </a:r>
            <a:endParaRPr/>
          </a:p>
          <a:p>
            <a:pPr indent="-381000" lvl="1" marL="914400" rtl="0" algn="l">
              <a:spcBef>
                <a:spcPts val="0"/>
              </a:spcBef>
              <a:spcAft>
                <a:spcPts val="0"/>
              </a:spcAft>
              <a:buClr>
                <a:srgbClr val="000000"/>
              </a:buClr>
              <a:buSzPts val="2400"/>
              <a:buChar char="○"/>
            </a:pPr>
            <a:r>
              <a:rPr lang="en"/>
              <a:t>Giải phóng bút vẽ, cửa sổ</a:t>
            </a:r>
            <a:endParaRPr/>
          </a:p>
          <a:p>
            <a:pPr indent="-381000" lvl="1" marL="914400" rtl="0" algn="l">
              <a:spcBef>
                <a:spcPts val="0"/>
              </a:spcBef>
              <a:spcAft>
                <a:spcPts val="0"/>
              </a:spcAft>
              <a:buClr>
                <a:srgbClr val="000000"/>
              </a:buClr>
              <a:buSzPts val="2400"/>
              <a:buChar char="○"/>
            </a:pPr>
            <a:r>
              <a:rPr lang="en">
                <a:solidFill>
                  <a:srgbClr val="9900FF"/>
                </a:solidFill>
              </a:rPr>
              <a:t>SDL_Quit()</a:t>
            </a:r>
            <a:endParaRPr>
              <a:solidFill>
                <a:srgbClr val="9900FF"/>
              </a:solidFill>
            </a:endParaRPr>
          </a:p>
        </p:txBody>
      </p:sp>
      <p:grpSp>
        <p:nvGrpSpPr>
          <p:cNvPr id="161" name="Google Shape;161;p28"/>
          <p:cNvGrpSpPr/>
          <p:nvPr/>
        </p:nvGrpSpPr>
        <p:grpSpPr>
          <a:xfrm>
            <a:off x="4434150" y="1494925"/>
            <a:ext cx="4830375" cy="2525700"/>
            <a:chOff x="2681550" y="1494925"/>
            <a:chExt cx="4830375" cy="2525700"/>
          </a:xfrm>
        </p:grpSpPr>
        <p:sp>
          <p:nvSpPr>
            <p:cNvPr id="162" name="Google Shape;162;p28"/>
            <p:cNvSpPr/>
            <p:nvPr/>
          </p:nvSpPr>
          <p:spPr>
            <a:xfrm>
              <a:off x="4645050" y="2626200"/>
              <a:ext cx="92400" cy="92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 name="Google Shape;163;p28"/>
            <p:cNvGrpSpPr/>
            <p:nvPr/>
          </p:nvGrpSpPr>
          <p:grpSpPr>
            <a:xfrm>
              <a:off x="2681550" y="1494925"/>
              <a:ext cx="4830375" cy="2525700"/>
              <a:chOff x="319350" y="1571125"/>
              <a:chExt cx="4830375" cy="2525700"/>
            </a:xfrm>
          </p:grpSpPr>
          <p:sp>
            <p:nvSpPr>
              <p:cNvPr id="164" name="Google Shape;164;p28"/>
              <p:cNvSpPr/>
              <p:nvPr/>
            </p:nvSpPr>
            <p:spPr>
              <a:xfrm>
                <a:off x="852900" y="1806025"/>
                <a:ext cx="3201300" cy="2055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28"/>
              <p:cNvGrpSpPr/>
              <p:nvPr/>
            </p:nvGrpSpPr>
            <p:grpSpPr>
              <a:xfrm>
                <a:off x="319350" y="1571125"/>
                <a:ext cx="4830375" cy="2525700"/>
                <a:chOff x="547950" y="1799725"/>
                <a:chExt cx="4830375" cy="2525700"/>
              </a:xfrm>
            </p:grpSpPr>
            <p:sp>
              <p:nvSpPr>
                <p:cNvPr id="166" name="Google Shape;166;p28"/>
                <p:cNvSpPr txBox="1"/>
                <p:nvPr/>
              </p:nvSpPr>
              <p:spPr>
                <a:xfrm>
                  <a:off x="547950" y="1799725"/>
                  <a:ext cx="668700" cy="2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(0,0)</a:t>
                  </a:r>
                  <a:endParaRPr/>
                </a:p>
              </p:txBody>
            </p:sp>
            <p:sp>
              <p:nvSpPr>
                <p:cNvPr id="167" name="Google Shape;167;p28"/>
                <p:cNvSpPr txBox="1"/>
                <p:nvPr/>
              </p:nvSpPr>
              <p:spPr>
                <a:xfrm>
                  <a:off x="3642525" y="4090525"/>
                  <a:ext cx="1735800" cy="2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(width, height)</a:t>
                  </a:r>
                  <a:endParaRPr/>
                </a:p>
              </p:txBody>
            </p:sp>
            <p:sp>
              <p:nvSpPr>
                <p:cNvPr id="168" name="Google Shape;168;p28"/>
                <p:cNvSpPr txBox="1"/>
                <p:nvPr/>
              </p:nvSpPr>
              <p:spPr>
                <a:xfrm>
                  <a:off x="1928100" y="2501100"/>
                  <a:ext cx="1259100" cy="23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(x,y)</a:t>
                  </a:r>
                  <a:endParaRPr/>
                </a:p>
              </p:txBody>
            </p:sp>
          </p:gr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Khởi tạo SDL</a:t>
            </a:r>
            <a:endParaRPr/>
          </a:p>
        </p:txBody>
      </p:sp>
      <p:sp>
        <p:nvSpPr>
          <p:cNvPr id="174" name="Google Shape;174;p2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175" name="Google Shape;175;p29"/>
          <p:cNvSpPr txBox="1"/>
          <p:nvPr/>
        </p:nvSpPr>
        <p:spPr>
          <a:xfrm>
            <a:off x="1074475" y="1715150"/>
            <a:ext cx="6995100" cy="29559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557799"/>
                </a:solidFill>
                <a:latin typeface="Consolas"/>
                <a:ea typeface="Consolas"/>
                <a:cs typeface="Consolas"/>
                <a:sym typeface="Consolas"/>
              </a:rPr>
              <a:t>#include &lt;iostream&gt;</a:t>
            </a:r>
            <a:br>
              <a:rPr lang="en">
                <a:solidFill>
                  <a:srgbClr val="333333"/>
                </a:solidFill>
                <a:latin typeface="Consolas"/>
                <a:ea typeface="Consolas"/>
                <a:cs typeface="Consolas"/>
                <a:sym typeface="Consolas"/>
              </a:rPr>
            </a:br>
            <a:r>
              <a:rPr lang="en">
                <a:solidFill>
                  <a:srgbClr val="557799"/>
                </a:solidFill>
                <a:latin typeface="Consolas"/>
                <a:ea typeface="Consolas"/>
                <a:cs typeface="Consolas"/>
                <a:sym typeface="Consolas"/>
              </a:rPr>
              <a:t>#include &lt;SDL.h&gt;</a:t>
            </a:r>
            <a:br>
              <a:rPr lang="en">
                <a:solidFill>
                  <a:srgbClr val="333333"/>
                </a:solidFill>
                <a:latin typeface="Consolas"/>
                <a:ea typeface="Consolas"/>
                <a:cs typeface="Consolas"/>
                <a:sym typeface="Consolas"/>
              </a:rPr>
            </a:br>
            <a:br>
              <a:rPr lang="en">
                <a:solidFill>
                  <a:srgbClr val="333333"/>
                </a:solidFill>
                <a:latin typeface="Consolas"/>
                <a:ea typeface="Consolas"/>
                <a:cs typeface="Consolas"/>
                <a:sym typeface="Consolas"/>
              </a:rPr>
            </a:br>
            <a:r>
              <a:rPr b="1" lang="en">
                <a:solidFill>
                  <a:srgbClr val="008800"/>
                </a:solidFill>
                <a:latin typeface="Consolas"/>
                <a:ea typeface="Consolas"/>
                <a:cs typeface="Consolas"/>
                <a:sym typeface="Consolas"/>
              </a:rPr>
              <a:t>using</a:t>
            </a: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namespace</a:t>
            </a:r>
            <a:r>
              <a:rPr lang="en">
                <a:solidFill>
                  <a:srgbClr val="333333"/>
                </a:solidFill>
                <a:latin typeface="Consolas"/>
                <a:ea typeface="Consolas"/>
                <a:cs typeface="Consolas"/>
                <a:sym typeface="Consolas"/>
              </a:rPr>
              <a:t> std;</a:t>
            </a:r>
            <a:br>
              <a:rPr lang="en">
                <a:solidFill>
                  <a:srgbClr val="333333"/>
                </a:solidFill>
                <a:latin typeface="Consolas"/>
                <a:ea typeface="Consolas"/>
                <a:cs typeface="Consolas"/>
                <a:sym typeface="Consolas"/>
              </a:rPr>
            </a:br>
            <a:br>
              <a:rPr lang="en">
                <a:solidFill>
                  <a:srgbClr val="333333"/>
                </a:solidFill>
                <a:latin typeface="Consolas"/>
                <a:ea typeface="Consolas"/>
                <a:cs typeface="Consolas"/>
                <a:sym typeface="Consolas"/>
              </a:rPr>
            </a:b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main</a:t>
            </a:r>
            <a:r>
              <a:rPr lang="en">
                <a:solidFill>
                  <a:srgbClr val="333333"/>
                </a:solidFill>
                <a:latin typeface="Consolas"/>
                <a:ea typeface="Consolas"/>
                <a:cs typeface="Consolas"/>
                <a:sym typeface="Consolas"/>
              </a:rPr>
              <a:t>(</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argc, </a:t>
            </a:r>
            <a:r>
              <a:rPr b="1" lang="en">
                <a:solidFill>
                  <a:srgbClr val="333399"/>
                </a:solidFill>
                <a:latin typeface="Consolas"/>
                <a:ea typeface="Consolas"/>
                <a:cs typeface="Consolas"/>
                <a:sym typeface="Consolas"/>
              </a:rPr>
              <a:t>char</a:t>
            </a:r>
            <a:r>
              <a:rPr lang="en">
                <a:solidFill>
                  <a:srgbClr val="333333"/>
                </a:solidFill>
                <a:latin typeface="Consolas"/>
                <a:ea typeface="Consolas"/>
                <a:cs typeface="Consolas"/>
                <a:sym typeface="Consolas"/>
              </a:rPr>
              <a:t>* argv[])</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return</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176" name="Google Shape;176;p29"/>
          <p:cNvSpPr/>
          <p:nvPr/>
        </p:nvSpPr>
        <p:spPr>
          <a:xfrm>
            <a:off x="3805150" y="2112500"/>
            <a:ext cx="485400" cy="734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9"/>
          <p:cNvSpPr txBox="1"/>
          <p:nvPr/>
        </p:nvSpPr>
        <p:spPr>
          <a:xfrm>
            <a:off x="4421850" y="2073050"/>
            <a:ext cx="1758300" cy="81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sử dụng thư viện SDL2</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Báo lỗi </a:t>
            </a:r>
            <a:r>
              <a:rPr lang="en"/>
              <a:t>SDL</a:t>
            </a:r>
            <a:endParaRPr/>
          </a:p>
        </p:txBody>
      </p:sp>
      <p:sp>
        <p:nvSpPr>
          <p:cNvPr id="183" name="Google Shape;183;p30"/>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184" name="Google Shape;184;p30"/>
          <p:cNvSpPr txBox="1"/>
          <p:nvPr/>
        </p:nvSpPr>
        <p:spPr>
          <a:xfrm>
            <a:off x="1074475" y="1715150"/>
            <a:ext cx="6995100" cy="29559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logSDLError</a:t>
            </a:r>
            <a:r>
              <a:rPr lang="en">
                <a:solidFill>
                  <a:srgbClr val="333333"/>
                </a:solidFill>
                <a:latin typeface="Consolas"/>
                <a:ea typeface="Consolas"/>
                <a:cs typeface="Consolas"/>
                <a:sym typeface="Consolas"/>
              </a:rPr>
              <a:t>(std::ostream&amp; os,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std::string &amp;msg, </a:t>
            </a:r>
            <a:r>
              <a:rPr b="1" lang="en">
                <a:solidFill>
                  <a:srgbClr val="333399"/>
                </a:solidFill>
                <a:latin typeface="Consolas"/>
                <a:ea typeface="Consolas"/>
                <a:cs typeface="Consolas"/>
                <a:sym typeface="Consolas"/>
              </a:rPr>
              <a:t>bool</a:t>
            </a:r>
            <a:r>
              <a:rPr lang="en">
                <a:solidFill>
                  <a:srgbClr val="333333"/>
                </a:solidFill>
                <a:latin typeface="Consolas"/>
                <a:ea typeface="Consolas"/>
                <a:cs typeface="Consolas"/>
                <a:sym typeface="Consolas"/>
              </a:rPr>
              <a:t> fatal = </a:t>
            </a:r>
            <a:r>
              <a:rPr lang="en">
                <a:solidFill>
                  <a:srgbClr val="007020"/>
                </a:solidFill>
                <a:latin typeface="Consolas"/>
                <a:ea typeface="Consolas"/>
                <a:cs typeface="Consolas"/>
                <a:sym typeface="Consolas"/>
              </a:rPr>
              <a:t>false</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t/>
            </a:r>
            <a:endParaRPr b="1">
              <a:solidFill>
                <a:srgbClr val="333399"/>
              </a:solidFill>
              <a:latin typeface="Consolas"/>
              <a:ea typeface="Consolas"/>
              <a:cs typeface="Consolas"/>
              <a:sym typeface="Consolas"/>
            </a:endParaRPr>
          </a:p>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logSDLError</a:t>
            </a:r>
            <a:r>
              <a:rPr lang="en">
                <a:solidFill>
                  <a:srgbClr val="333333"/>
                </a:solidFill>
                <a:latin typeface="Consolas"/>
                <a:ea typeface="Consolas"/>
                <a:cs typeface="Consolas"/>
                <a:sym typeface="Consolas"/>
              </a:rPr>
              <a:t>(std::ostream&amp; os,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std::string &amp;msg, </a:t>
            </a:r>
            <a:r>
              <a:rPr b="1" lang="en">
                <a:solidFill>
                  <a:srgbClr val="333399"/>
                </a:solidFill>
                <a:latin typeface="Consolas"/>
                <a:ea typeface="Consolas"/>
                <a:cs typeface="Consolas"/>
                <a:sym typeface="Consolas"/>
              </a:rPr>
              <a:t>bool</a:t>
            </a:r>
            <a:r>
              <a:rPr lang="en">
                <a:solidFill>
                  <a:srgbClr val="333333"/>
                </a:solidFill>
                <a:latin typeface="Consolas"/>
                <a:ea typeface="Consolas"/>
                <a:cs typeface="Consolas"/>
                <a:sym typeface="Consolas"/>
              </a:rPr>
              <a:t> fatal)</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os &lt;&lt; msg &lt;&lt; </a:t>
            </a:r>
            <a:r>
              <a:rPr lang="en">
                <a:solidFill>
                  <a:srgbClr val="333333"/>
                </a:solidFill>
                <a:highlight>
                  <a:srgbClr val="FFF0F0"/>
                </a:highlight>
                <a:latin typeface="Consolas"/>
                <a:ea typeface="Consolas"/>
                <a:cs typeface="Consolas"/>
                <a:sym typeface="Consolas"/>
              </a:rPr>
              <a:t>" Error: "</a:t>
            </a:r>
            <a:r>
              <a:rPr lang="en">
                <a:solidFill>
                  <a:srgbClr val="333333"/>
                </a:solidFill>
                <a:latin typeface="Consolas"/>
                <a:ea typeface="Consolas"/>
                <a:cs typeface="Consolas"/>
                <a:sym typeface="Consolas"/>
              </a:rPr>
              <a:t> &lt;&lt; SDL_GetError() &lt;&lt; std::endl;</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if</a:t>
            </a:r>
            <a:r>
              <a:rPr lang="en">
                <a:solidFill>
                  <a:srgbClr val="333333"/>
                </a:solidFill>
                <a:latin typeface="Consolas"/>
                <a:ea typeface="Consolas"/>
                <a:cs typeface="Consolas"/>
                <a:sym typeface="Consolas"/>
              </a:rPr>
              <a:t> (fatal)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SDL_Quit();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exit(</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557799"/>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Khởi tạo SDL</a:t>
            </a:r>
            <a:endParaRPr/>
          </a:p>
        </p:txBody>
      </p:sp>
      <p:sp>
        <p:nvSpPr>
          <p:cNvPr id="190" name="Google Shape;190;p3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191" name="Google Shape;191;p31"/>
          <p:cNvSpPr txBox="1"/>
          <p:nvPr/>
        </p:nvSpPr>
        <p:spPr>
          <a:xfrm>
            <a:off x="1074475" y="1715150"/>
            <a:ext cx="6995100" cy="29559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SCREEN_WIDTH = </a:t>
            </a:r>
            <a:r>
              <a:rPr b="1" lang="en">
                <a:solidFill>
                  <a:srgbClr val="0000DD"/>
                </a:solidFill>
                <a:latin typeface="Consolas"/>
                <a:ea typeface="Consolas"/>
                <a:cs typeface="Consolas"/>
                <a:sym typeface="Consolas"/>
              </a:rPr>
              <a:t>800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SCREEN_HEIGHT = </a:t>
            </a:r>
            <a:r>
              <a:rPr b="1" lang="en">
                <a:solidFill>
                  <a:srgbClr val="0000DD"/>
                </a:solidFill>
                <a:latin typeface="Consolas"/>
                <a:ea typeface="Consolas"/>
                <a:cs typeface="Consolas"/>
                <a:sym typeface="Consolas"/>
              </a:rPr>
              <a:t>600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string WINDOW_TITLE = </a:t>
            </a:r>
            <a:r>
              <a:rPr lang="en">
                <a:solidFill>
                  <a:srgbClr val="333333"/>
                </a:solidFill>
                <a:highlight>
                  <a:srgbClr val="FFF0F0"/>
                </a:highlight>
                <a:latin typeface="Consolas"/>
                <a:ea typeface="Consolas"/>
                <a:cs typeface="Consolas"/>
                <a:sym typeface="Consolas"/>
              </a:rPr>
              <a:t>"An Implementation of Code.org Painter"</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br>
              <a:rPr lang="en">
                <a:solidFill>
                  <a:srgbClr val="333333"/>
                </a:solidFill>
                <a:latin typeface="Consolas"/>
                <a:ea typeface="Consolas"/>
                <a:cs typeface="Consolas"/>
                <a:sym typeface="Consolas"/>
              </a:rPr>
            </a:b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initSDL</a:t>
            </a:r>
            <a:r>
              <a:rPr lang="en">
                <a:solidFill>
                  <a:srgbClr val="333333"/>
                </a:solidFill>
                <a:latin typeface="Consolas"/>
                <a:ea typeface="Consolas"/>
                <a:cs typeface="Consolas"/>
                <a:sym typeface="Consolas"/>
              </a:rPr>
              <a:t>(SDL_Window* &amp;window, SDL_Renderer* &amp;renderer);</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t/>
            </a:r>
            <a:endParaRPr b="1">
              <a:solidFill>
                <a:srgbClr val="333399"/>
              </a:solidFill>
              <a:latin typeface="Consolas"/>
              <a:ea typeface="Consolas"/>
              <a:cs typeface="Consolas"/>
              <a:sym typeface="Consolas"/>
            </a:endParaRPr>
          </a:p>
        </p:txBody>
      </p:sp>
      <p:sp>
        <p:nvSpPr>
          <p:cNvPr id="192" name="Google Shape;192;p31"/>
          <p:cNvSpPr/>
          <p:nvPr/>
        </p:nvSpPr>
        <p:spPr>
          <a:xfrm>
            <a:off x="3059075" y="3782650"/>
            <a:ext cx="611700" cy="320100"/>
          </a:xfrm>
          <a:prstGeom prst="up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1"/>
          <p:cNvSpPr txBox="1"/>
          <p:nvPr/>
        </p:nvSpPr>
        <p:spPr>
          <a:xfrm>
            <a:off x="2294225" y="4119075"/>
            <a:ext cx="2141400" cy="40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Đại diện cho cửa sổ vẽ</a:t>
            </a:r>
            <a:endParaRPr/>
          </a:p>
        </p:txBody>
      </p:sp>
      <p:sp>
        <p:nvSpPr>
          <p:cNvPr id="194" name="Google Shape;194;p31"/>
          <p:cNvSpPr/>
          <p:nvPr/>
        </p:nvSpPr>
        <p:spPr>
          <a:xfrm>
            <a:off x="5570350" y="3782650"/>
            <a:ext cx="611700" cy="320100"/>
          </a:xfrm>
          <a:prstGeom prst="up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1"/>
          <p:cNvSpPr txBox="1"/>
          <p:nvPr/>
        </p:nvSpPr>
        <p:spPr>
          <a:xfrm>
            <a:off x="4805500" y="4119075"/>
            <a:ext cx="2141400" cy="40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Đại diện cho bút vẽ</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Khởi tạo SDL</a:t>
            </a:r>
            <a:endParaRPr/>
          </a:p>
        </p:txBody>
      </p:sp>
      <p:sp>
        <p:nvSpPr>
          <p:cNvPr id="201" name="Google Shape;201;p32"/>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202" name="Google Shape;202;p32"/>
          <p:cNvSpPr txBox="1"/>
          <p:nvPr/>
        </p:nvSpPr>
        <p:spPr>
          <a:xfrm>
            <a:off x="1074475" y="1715150"/>
            <a:ext cx="6995100" cy="29559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SCREEN_WIDTH = </a:t>
            </a:r>
            <a:r>
              <a:rPr b="1" lang="en">
                <a:solidFill>
                  <a:srgbClr val="0000DD"/>
                </a:solidFill>
                <a:latin typeface="Consolas"/>
                <a:ea typeface="Consolas"/>
                <a:cs typeface="Consolas"/>
                <a:sym typeface="Consolas"/>
              </a:rPr>
              <a:t>800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SCREEN_HEIGHT = </a:t>
            </a:r>
            <a:r>
              <a:rPr b="1" lang="en">
                <a:solidFill>
                  <a:srgbClr val="0000DD"/>
                </a:solidFill>
                <a:latin typeface="Consolas"/>
                <a:ea typeface="Consolas"/>
                <a:cs typeface="Consolas"/>
                <a:sym typeface="Consolas"/>
              </a:rPr>
              <a:t>600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string WINDOW_TITLE = </a:t>
            </a:r>
            <a:r>
              <a:rPr lang="en">
                <a:solidFill>
                  <a:srgbClr val="333333"/>
                </a:solidFill>
                <a:highlight>
                  <a:srgbClr val="FFF0F0"/>
                </a:highlight>
                <a:latin typeface="Consolas"/>
                <a:ea typeface="Consolas"/>
                <a:cs typeface="Consolas"/>
                <a:sym typeface="Consolas"/>
              </a:rPr>
              <a:t>"An Implementation of Code.org Painter"</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br>
              <a:rPr lang="en">
                <a:solidFill>
                  <a:srgbClr val="333333"/>
                </a:solidFill>
                <a:latin typeface="Consolas"/>
                <a:ea typeface="Consolas"/>
                <a:cs typeface="Consolas"/>
                <a:sym typeface="Consolas"/>
              </a:rPr>
            </a:b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initSDL</a:t>
            </a:r>
            <a:r>
              <a:rPr lang="en">
                <a:solidFill>
                  <a:srgbClr val="333333"/>
                </a:solidFill>
                <a:latin typeface="Consolas"/>
                <a:ea typeface="Consolas"/>
                <a:cs typeface="Consolas"/>
                <a:sym typeface="Consolas"/>
              </a:rPr>
              <a:t>(SDL_Window* &amp;window, SDL_Renderer* &amp;renderer);</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t/>
            </a:r>
            <a:endParaRPr b="1">
              <a:solidFill>
                <a:srgbClr val="333399"/>
              </a:solidFill>
              <a:latin typeface="Consolas"/>
              <a:ea typeface="Consolas"/>
              <a:cs typeface="Consolas"/>
              <a:sym typeface="Consolas"/>
            </a:endParaRPr>
          </a:p>
        </p:txBody>
      </p:sp>
      <p:sp>
        <p:nvSpPr>
          <p:cNvPr id="203" name="Google Shape;203;p32"/>
          <p:cNvSpPr txBox="1"/>
          <p:nvPr/>
        </p:nvSpPr>
        <p:spPr>
          <a:xfrm>
            <a:off x="228625" y="82675"/>
            <a:ext cx="8686800" cy="49779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sz="1300">
                <a:solidFill>
                  <a:srgbClr val="333399"/>
                </a:solidFill>
                <a:latin typeface="Consolas"/>
                <a:ea typeface="Consolas"/>
                <a:cs typeface="Consolas"/>
                <a:sym typeface="Consolas"/>
              </a:rPr>
              <a:t>void</a:t>
            </a:r>
            <a:r>
              <a:rPr lang="en" sz="1300">
                <a:solidFill>
                  <a:srgbClr val="333333"/>
                </a:solidFill>
                <a:latin typeface="Consolas"/>
                <a:ea typeface="Consolas"/>
                <a:cs typeface="Consolas"/>
                <a:sym typeface="Consolas"/>
              </a:rPr>
              <a:t> </a:t>
            </a:r>
            <a:r>
              <a:rPr b="1" lang="en" sz="1300">
                <a:solidFill>
                  <a:srgbClr val="0066BB"/>
                </a:solidFill>
                <a:latin typeface="Consolas"/>
                <a:ea typeface="Consolas"/>
                <a:cs typeface="Consolas"/>
                <a:sym typeface="Consolas"/>
              </a:rPr>
              <a:t>initSDL</a:t>
            </a:r>
            <a:r>
              <a:rPr lang="en" sz="1300">
                <a:solidFill>
                  <a:srgbClr val="333333"/>
                </a:solidFill>
                <a:latin typeface="Consolas"/>
                <a:ea typeface="Consolas"/>
                <a:cs typeface="Consolas"/>
                <a:sym typeface="Consolas"/>
              </a:rPr>
              <a:t>(SDL_Window* &amp;window, SDL_Renderer* &amp;renderer) </a:t>
            </a:r>
            <a:endParaRPr sz="13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300">
                <a:solidFill>
                  <a:srgbClr val="333333"/>
                </a:solidFill>
                <a:latin typeface="Consolas"/>
                <a:ea typeface="Consolas"/>
                <a:cs typeface="Consolas"/>
                <a:sym typeface="Consolas"/>
              </a:rPr>
              <a:t>{</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r>
              <a:rPr b="1" lang="en" sz="1300">
                <a:solidFill>
                  <a:srgbClr val="008800"/>
                </a:solidFill>
                <a:latin typeface="Consolas"/>
                <a:ea typeface="Consolas"/>
                <a:cs typeface="Consolas"/>
                <a:sym typeface="Consolas"/>
              </a:rPr>
              <a:t>if</a:t>
            </a:r>
            <a:r>
              <a:rPr lang="en" sz="1300">
                <a:solidFill>
                  <a:srgbClr val="333333"/>
                </a:solidFill>
                <a:latin typeface="Consolas"/>
                <a:ea typeface="Consolas"/>
                <a:cs typeface="Consolas"/>
                <a:sym typeface="Consolas"/>
              </a:rPr>
              <a:t> (SDL_Init(SDL_INIT_EVERYTHING) != </a:t>
            </a:r>
            <a:r>
              <a:rPr b="1" lang="en" sz="1300">
                <a:solidFill>
                  <a:srgbClr val="0000DD"/>
                </a:solidFill>
                <a:latin typeface="Consolas"/>
                <a:ea typeface="Consolas"/>
                <a:cs typeface="Consolas"/>
                <a:sym typeface="Consolas"/>
              </a:rPr>
              <a:t>0</a:t>
            </a:r>
            <a:r>
              <a:rPr lang="en" sz="1300">
                <a:solidFill>
                  <a:srgbClr val="333333"/>
                </a:solidFill>
                <a:latin typeface="Consolas"/>
                <a:ea typeface="Consolas"/>
                <a:cs typeface="Consolas"/>
                <a:sym typeface="Consolas"/>
              </a:rPr>
              <a:t>)</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logSDLError(std::cout, </a:t>
            </a:r>
            <a:r>
              <a:rPr lang="en" sz="1300">
                <a:solidFill>
                  <a:srgbClr val="333333"/>
                </a:solidFill>
                <a:highlight>
                  <a:srgbClr val="FFF0F0"/>
                </a:highlight>
                <a:latin typeface="Consolas"/>
                <a:ea typeface="Consolas"/>
                <a:cs typeface="Consolas"/>
                <a:sym typeface="Consolas"/>
              </a:rPr>
              <a:t>"SDL_Init"</a:t>
            </a:r>
            <a:r>
              <a:rPr lang="en" sz="1300">
                <a:solidFill>
                  <a:srgbClr val="333333"/>
                </a:solidFill>
                <a:latin typeface="Consolas"/>
                <a:ea typeface="Consolas"/>
                <a:cs typeface="Consolas"/>
                <a:sym typeface="Consolas"/>
              </a:rPr>
              <a:t>, </a:t>
            </a:r>
            <a:r>
              <a:rPr lang="en" sz="1300">
                <a:solidFill>
                  <a:srgbClr val="007020"/>
                </a:solidFill>
                <a:latin typeface="Consolas"/>
                <a:ea typeface="Consolas"/>
                <a:cs typeface="Consolas"/>
                <a:sym typeface="Consolas"/>
              </a:rPr>
              <a:t>true</a:t>
            </a:r>
            <a:r>
              <a:rPr lang="en" sz="1300">
                <a:solidFill>
                  <a:srgbClr val="333333"/>
                </a:solidFill>
                <a:latin typeface="Consolas"/>
                <a:ea typeface="Consolas"/>
                <a:cs typeface="Consolas"/>
                <a:sym typeface="Consolas"/>
              </a:rPr>
              <a:t>);</a:t>
            </a:r>
            <a:br>
              <a:rPr lang="en" sz="1300">
                <a:solidFill>
                  <a:srgbClr val="333333"/>
                </a:solidFill>
                <a:latin typeface="Consolas"/>
                <a:ea typeface="Consolas"/>
                <a:cs typeface="Consolas"/>
                <a:sym typeface="Consolas"/>
              </a:rPr>
            </a:b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window = SDL_CreateWindow(WINDOW_TITLE.c_str(), SDL_WINDOWPOS_CENTERED,</a:t>
            </a:r>
            <a:endParaRPr sz="13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300">
                <a:solidFill>
                  <a:srgbClr val="333333"/>
                </a:solidFill>
                <a:latin typeface="Consolas"/>
                <a:ea typeface="Consolas"/>
                <a:cs typeface="Consolas"/>
                <a:sym typeface="Consolas"/>
              </a:rPr>
              <a:t>       SDL_WINDOWPOS_CENTERED, SCREEN_WIDTH, SCREEN_HEIGHT, SDL_WINDOW_SHOWN);</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r>
              <a:rPr lang="en" sz="1300">
                <a:solidFill>
                  <a:srgbClr val="888888"/>
                </a:solidFill>
                <a:latin typeface="Consolas"/>
                <a:ea typeface="Consolas"/>
                <a:cs typeface="Consolas"/>
                <a:sym typeface="Consolas"/>
              </a:rPr>
              <a:t>//window = SDL_CreateWindow(WINDOW_TITLE.c_str(), SDL_WINDOWPOS_CENTERED, </a:t>
            </a:r>
            <a:endParaRPr sz="1300">
              <a:solidFill>
                <a:srgbClr val="888888"/>
              </a:solidFill>
              <a:latin typeface="Consolas"/>
              <a:ea typeface="Consolas"/>
              <a:cs typeface="Consolas"/>
              <a:sym typeface="Consolas"/>
            </a:endParaRPr>
          </a:p>
          <a:p>
            <a:pPr indent="0" lvl="0" marL="0" rtl="0" algn="l">
              <a:lnSpc>
                <a:spcPct val="110795"/>
              </a:lnSpc>
              <a:spcBef>
                <a:spcPts val="0"/>
              </a:spcBef>
              <a:spcAft>
                <a:spcPts val="0"/>
              </a:spcAft>
              <a:buNone/>
            </a:pPr>
            <a:r>
              <a:rPr lang="en" sz="1300">
                <a:solidFill>
                  <a:srgbClr val="888888"/>
                </a:solidFill>
                <a:latin typeface="Consolas"/>
                <a:ea typeface="Consolas"/>
                <a:cs typeface="Consolas"/>
                <a:sym typeface="Consolas"/>
              </a:rPr>
              <a:t>       SDL_WINDOWPOS_CENTERED, SCREEN_WIDTH, SCREEN_HEIGHT, SDL_WINDOW_FULLSCREEN_DESKTOP);</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r>
              <a:rPr b="1" lang="en" sz="1300">
                <a:solidFill>
                  <a:srgbClr val="008800"/>
                </a:solidFill>
                <a:latin typeface="Consolas"/>
                <a:ea typeface="Consolas"/>
                <a:cs typeface="Consolas"/>
                <a:sym typeface="Consolas"/>
              </a:rPr>
              <a:t>if</a:t>
            </a:r>
            <a:r>
              <a:rPr lang="en" sz="1300">
                <a:solidFill>
                  <a:srgbClr val="333333"/>
                </a:solidFill>
                <a:latin typeface="Consolas"/>
                <a:ea typeface="Consolas"/>
                <a:cs typeface="Consolas"/>
                <a:sym typeface="Consolas"/>
              </a:rPr>
              <a:t> (window == nullptr) logSDLError(std::cout, </a:t>
            </a:r>
            <a:r>
              <a:rPr lang="en" sz="1300">
                <a:solidFill>
                  <a:srgbClr val="333333"/>
                </a:solidFill>
                <a:highlight>
                  <a:srgbClr val="FFF0F0"/>
                </a:highlight>
                <a:latin typeface="Consolas"/>
                <a:ea typeface="Consolas"/>
                <a:cs typeface="Consolas"/>
                <a:sym typeface="Consolas"/>
              </a:rPr>
              <a:t>"CreateWindow"</a:t>
            </a:r>
            <a:r>
              <a:rPr lang="en" sz="1300">
                <a:solidFill>
                  <a:srgbClr val="333333"/>
                </a:solidFill>
                <a:latin typeface="Consolas"/>
                <a:ea typeface="Consolas"/>
                <a:cs typeface="Consolas"/>
                <a:sym typeface="Consolas"/>
              </a:rPr>
              <a:t>, </a:t>
            </a:r>
            <a:r>
              <a:rPr lang="en" sz="1300">
                <a:solidFill>
                  <a:srgbClr val="007020"/>
                </a:solidFill>
                <a:latin typeface="Consolas"/>
                <a:ea typeface="Consolas"/>
                <a:cs typeface="Consolas"/>
                <a:sym typeface="Consolas"/>
              </a:rPr>
              <a:t>true</a:t>
            </a:r>
            <a:r>
              <a:rPr lang="en" sz="1300">
                <a:solidFill>
                  <a:srgbClr val="333333"/>
                </a:solidFill>
                <a:latin typeface="Consolas"/>
                <a:ea typeface="Consolas"/>
                <a:cs typeface="Consolas"/>
                <a:sym typeface="Consolas"/>
              </a:rPr>
              <a:t>);</a:t>
            </a:r>
            <a:br>
              <a:rPr lang="en" sz="1300">
                <a:solidFill>
                  <a:srgbClr val="333333"/>
                </a:solidFill>
                <a:latin typeface="Consolas"/>
                <a:ea typeface="Consolas"/>
                <a:cs typeface="Consolas"/>
                <a:sym typeface="Consolas"/>
              </a:rPr>
            </a:br>
            <a:endParaRPr sz="13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b="1" i="1" lang="en" sz="1300">
                <a:solidFill>
                  <a:srgbClr val="333333"/>
                </a:solidFill>
                <a:latin typeface="Consolas"/>
                <a:ea typeface="Consolas"/>
                <a:cs typeface="Consolas"/>
                <a:sym typeface="Consolas"/>
              </a:rPr>
              <a:t>    //</a:t>
            </a:r>
            <a:r>
              <a:rPr b="1" i="1" lang="en" sz="1300">
                <a:solidFill>
                  <a:srgbClr val="333333"/>
                </a:solidFill>
                <a:latin typeface="Consolas"/>
                <a:ea typeface="Consolas"/>
                <a:cs typeface="Consolas"/>
                <a:sym typeface="Consolas"/>
              </a:rPr>
              <a:t>Khi thông thường chạy với môi trường bình thường ở nhà</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renderer = SDL_CreateRenderer(window, -</a:t>
            </a:r>
            <a:r>
              <a:rPr b="1" lang="en" sz="1300">
                <a:solidFill>
                  <a:srgbClr val="0000DD"/>
                </a:solidFill>
                <a:latin typeface="Consolas"/>
                <a:ea typeface="Consolas"/>
                <a:cs typeface="Consolas"/>
                <a:sym typeface="Consolas"/>
              </a:rPr>
              <a:t>1</a:t>
            </a:r>
            <a:r>
              <a:rPr lang="en" sz="1300">
                <a:solidFill>
                  <a:srgbClr val="333333"/>
                </a:solidFill>
                <a:latin typeface="Consolas"/>
                <a:ea typeface="Consolas"/>
                <a:cs typeface="Consolas"/>
                <a:sym typeface="Consolas"/>
              </a:rPr>
              <a:t>, SDL_RENDERER_ACCELERATED | </a:t>
            </a:r>
            <a:endParaRPr sz="13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300">
                <a:solidFill>
                  <a:srgbClr val="333333"/>
                </a:solidFill>
                <a:latin typeface="Consolas"/>
                <a:ea typeface="Consolas"/>
                <a:cs typeface="Consolas"/>
                <a:sym typeface="Consolas"/>
              </a:rPr>
              <a:t>                                              SDL_RENDERER_PRESENTVSYNC);</a:t>
            </a:r>
            <a:br>
              <a:rPr lang="en" sz="1300">
                <a:solidFill>
                  <a:srgbClr val="333333"/>
                </a:solidFill>
                <a:latin typeface="Consolas"/>
                <a:ea typeface="Consolas"/>
                <a:cs typeface="Consolas"/>
                <a:sym typeface="Consolas"/>
              </a:rPr>
            </a:br>
            <a:r>
              <a:rPr b="1" i="1" lang="en" sz="1300">
                <a:solidFill>
                  <a:srgbClr val="333333"/>
                </a:solidFill>
                <a:latin typeface="Consolas"/>
                <a:ea typeface="Consolas"/>
                <a:cs typeface="Consolas"/>
                <a:sym typeface="Consolas"/>
              </a:rPr>
              <a:t>    //Khi </a:t>
            </a:r>
            <a:r>
              <a:rPr b="1" i="1" lang="en" sz="1300">
                <a:solidFill>
                  <a:srgbClr val="333333"/>
                </a:solidFill>
                <a:latin typeface="Consolas"/>
                <a:ea typeface="Consolas"/>
                <a:cs typeface="Consolas"/>
                <a:sym typeface="Consolas"/>
              </a:rPr>
              <a:t>chạy ở máy thực hành WinXP ở trường (máy ảo)</a:t>
            </a:r>
            <a:endParaRPr b="1" i="1" sz="13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300">
                <a:solidFill>
                  <a:srgbClr val="888888"/>
                </a:solidFill>
                <a:latin typeface="Consolas"/>
                <a:ea typeface="Consolas"/>
                <a:cs typeface="Consolas"/>
                <a:sym typeface="Consolas"/>
              </a:rPr>
              <a:t>    </a:t>
            </a:r>
            <a:r>
              <a:rPr lang="en" sz="1300">
                <a:solidFill>
                  <a:srgbClr val="888888"/>
                </a:solidFill>
                <a:latin typeface="Consolas"/>
                <a:ea typeface="Consolas"/>
                <a:cs typeface="Consolas"/>
                <a:sym typeface="Consolas"/>
              </a:rPr>
              <a:t>//renderer = SDL_CreateSoftwareRenderer(SDL_GetWindowSurface(window));</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r>
              <a:rPr b="1" lang="en" sz="1300">
                <a:solidFill>
                  <a:srgbClr val="008800"/>
                </a:solidFill>
                <a:latin typeface="Consolas"/>
                <a:ea typeface="Consolas"/>
                <a:cs typeface="Consolas"/>
                <a:sym typeface="Consolas"/>
              </a:rPr>
              <a:t>if</a:t>
            </a:r>
            <a:r>
              <a:rPr lang="en" sz="1300">
                <a:solidFill>
                  <a:srgbClr val="333333"/>
                </a:solidFill>
                <a:latin typeface="Consolas"/>
                <a:ea typeface="Consolas"/>
                <a:cs typeface="Consolas"/>
                <a:sym typeface="Consolas"/>
              </a:rPr>
              <a:t> (renderer == nullptr) logSDLError(std::cout, </a:t>
            </a:r>
            <a:r>
              <a:rPr lang="en" sz="1300">
                <a:solidFill>
                  <a:srgbClr val="333333"/>
                </a:solidFill>
                <a:highlight>
                  <a:srgbClr val="FFF0F0"/>
                </a:highlight>
                <a:latin typeface="Consolas"/>
                <a:ea typeface="Consolas"/>
                <a:cs typeface="Consolas"/>
                <a:sym typeface="Consolas"/>
              </a:rPr>
              <a:t>"CreateRenderer"</a:t>
            </a:r>
            <a:r>
              <a:rPr lang="en" sz="1300">
                <a:solidFill>
                  <a:srgbClr val="333333"/>
                </a:solidFill>
                <a:latin typeface="Consolas"/>
                <a:ea typeface="Consolas"/>
                <a:cs typeface="Consolas"/>
                <a:sym typeface="Consolas"/>
              </a:rPr>
              <a:t>, </a:t>
            </a:r>
            <a:r>
              <a:rPr lang="en" sz="1300">
                <a:solidFill>
                  <a:srgbClr val="007020"/>
                </a:solidFill>
                <a:latin typeface="Consolas"/>
                <a:ea typeface="Consolas"/>
                <a:cs typeface="Consolas"/>
                <a:sym typeface="Consolas"/>
              </a:rPr>
              <a:t>true</a:t>
            </a:r>
            <a:r>
              <a:rPr lang="en" sz="1300">
                <a:solidFill>
                  <a:srgbClr val="333333"/>
                </a:solidFill>
                <a:latin typeface="Consolas"/>
                <a:ea typeface="Consolas"/>
                <a:cs typeface="Consolas"/>
                <a:sym typeface="Consolas"/>
              </a:rPr>
              <a:t>);</a:t>
            </a:r>
            <a:br>
              <a:rPr lang="en" sz="1300">
                <a:solidFill>
                  <a:srgbClr val="333333"/>
                </a:solidFill>
                <a:latin typeface="Consolas"/>
                <a:ea typeface="Consolas"/>
                <a:cs typeface="Consolas"/>
                <a:sym typeface="Consolas"/>
              </a:rPr>
            </a:b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SDL_SetHint(SDL_HINT_RENDER_SCALE_QUALITY, </a:t>
            </a:r>
            <a:r>
              <a:rPr lang="en" sz="1300">
                <a:solidFill>
                  <a:srgbClr val="333333"/>
                </a:solidFill>
                <a:highlight>
                  <a:srgbClr val="FFF0F0"/>
                </a:highlight>
                <a:latin typeface="Consolas"/>
                <a:ea typeface="Consolas"/>
                <a:cs typeface="Consolas"/>
                <a:sym typeface="Consolas"/>
              </a:rPr>
              <a:t>"linear"</a:t>
            </a:r>
            <a:r>
              <a:rPr lang="en" sz="1300">
                <a:solidFill>
                  <a:srgbClr val="333333"/>
                </a:solidFill>
                <a:latin typeface="Consolas"/>
                <a:ea typeface="Consolas"/>
                <a:cs typeface="Consolas"/>
                <a:sym typeface="Consolas"/>
              </a:rPr>
              <a:t>);</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SDL_RenderSetLogicalSize(renderer, SCREEN_WIDTH, SCREEN_HEIGHT);</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a:t>
            </a:r>
            <a:endParaRPr sz="1300">
              <a:solidFill>
                <a:srgbClr val="333333"/>
              </a:solidFill>
              <a:latin typeface="Consolas"/>
              <a:ea typeface="Consolas"/>
              <a:cs typeface="Consolas"/>
              <a:sym typeface="Consolas"/>
            </a:endParaRPr>
          </a:p>
        </p:txBody>
      </p:sp>
      <p:sp>
        <p:nvSpPr>
          <p:cNvPr id="204" name="Google Shape;204;p32"/>
          <p:cNvSpPr/>
          <p:nvPr/>
        </p:nvSpPr>
        <p:spPr>
          <a:xfrm>
            <a:off x="7144500" y="1081050"/>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2"/>
          <p:cNvSpPr txBox="1"/>
          <p:nvPr/>
        </p:nvSpPr>
        <p:spPr>
          <a:xfrm>
            <a:off x="6655650" y="205975"/>
            <a:ext cx="1468800" cy="84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Mở cửa sổ vẽ theo kích thước đã chọn</a:t>
            </a:r>
            <a:endParaRPr>
              <a:solidFill>
                <a:srgbClr val="9900FF"/>
              </a:solidFill>
            </a:endParaRPr>
          </a:p>
        </p:txBody>
      </p:sp>
      <p:sp>
        <p:nvSpPr>
          <p:cNvPr id="206" name="Google Shape;206;p32"/>
          <p:cNvSpPr/>
          <p:nvPr/>
        </p:nvSpPr>
        <p:spPr>
          <a:xfrm>
            <a:off x="7189225" y="2983300"/>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2"/>
          <p:cNvSpPr txBox="1"/>
          <p:nvPr/>
        </p:nvSpPr>
        <p:spPr>
          <a:xfrm>
            <a:off x="7552050" y="2965550"/>
            <a:ext cx="1269300" cy="45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Lấy bút vẽ</a:t>
            </a:r>
            <a:endParaRPr>
              <a:solidFill>
                <a:srgbClr val="9900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Giải phóng SDL</a:t>
            </a:r>
            <a:endParaRPr/>
          </a:p>
        </p:txBody>
      </p:sp>
      <p:sp>
        <p:nvSpPr>
          <p:cNvPr id="213" name="Google Shape;213;p3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214" name="Google Shape;214;p33"/>
          <p:cNvSpPr txBox="1"/>
          <p:nvPr/>
        </p:nvSpPr>
        <p:spPr>
          <a:xfrm>
            <a:off x="1401875" y="1693150"/>
            <a:ext cx="6340200" cy="3000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quitSDL</a:t>
            </a:r>
            <a:r>
              <a:rPr lang="en">
                <a:solidFill>
                  <a:srgbClr val="333333"/>
                </a:solidFill>
                <a:latin typeface="Consolas"/>
                <a:ea typeface="Consolas"/>
                <a:cs typeface="Consolas"/>
                <a:sym typeface="Consolas"/>
              </a:rPr>
              <a:t>(SDL_Window* window, SDL_Renderer* renderer);</a:t>
            </a:r>
            <a:br>
              <a:rPr lang="en">
                <a:solidFill>
                  <a:srgbClr val="333333"/>
                </a:solidFill>
                <a:latin typeface="Consolas"/>
                <a:ea typeface="Consolas"/>
                <a:cs typeface="Consolas"/>
                <a:sym typeface="Consolas"/>
              </a:rPr>
            </a:br>
            <a:br>
              <a:rPr lang="en">
                <a:solidFill>
                  <a:srgbClr val="333333"/>
                </a:solidFill>
                <a:latin typeface="Consolas"/>
                <a:ea typeface="Consolas"/>
                <a:cs typeface="Consolas"/>
                <a:sym typeface="Consolas"/>
              </a:rPr>
            </a:b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quitSDL</a:t>
            </a:r>
            <a:r>
              <a:rPr lang="en">
                <a:solidFill>
                  <a:srgbClr val="333333"/>
                </a:solidFill>
                <a:latin typeface="Consolas"/>
                <a:ea typeface="Consolas"/>
                <a:cs typeface="Consolas"/>
                <a:sym typeface="Consolas"/>
              </a:rPr>
              <a:t>(SDL_Window* window, SDL_Renderer* renderer)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SDL_DestroyRenderer(renderer);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SDL_DestroyWindow(window);</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SDL_Quit();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215" name="Google Shape;215;p33"/>
          <p:cNvSpPr/>
          <p:nvPr/>
        </p:nvSpPr>
        <p:spPr>
          <a:xfrm>
            <a:off x="5183025" y="3329400"/>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3"/>
          <p:cNvSpPr txBox="1"/>
          <p:nvPr/>
        </p:nvSpPr>
        <p:spPr>
          <a:xfrm>
            <a:off x="5716600" y="3115950"/>
            <a:ext cx="1269300" cy="84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Giải phóng bộ nhớ quản lý cửa sổ và bút vẽ</a:t>
            </a:r>
            <a:endParaRPr>
              <a:solidFill>
                <a:srgbClr val="9900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Đợi 1 phím để thoát</a:t>
            </a:r>
            <a:endParaRPr/>
          </a:p>
        </p:txBody>
      </p:sp>
      <p:sp>
        <p:nvSpPr>
          <p:cNvPr id="222" name="Google Shape;222;p34"/>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223" name="Google Shape;223;p34"/>
          <p:cNvSpPr txBox="1"/>
          <p:nvPr/>
        </p:nvSpPr>
        <p:spPr>
          <a:xfrm>
            <a:off x="541650" y="1586075"/>
            <a:ext cx="8060700" cy="32142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waitUntilKeyPressed</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br>
              <a:rPr lang="en">
                <a:solidFill>
                  <a:srgbClr val="333333"/>
                </a:solidFill>
                <a:latin typeface="Consolas"/>
                <a:ea typeface="Consolas"/>
                <a:cs typeface="Consolas"/>
                <a:sym typeface="Consolas"/>
              </a:rPr>
            </a:b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waitUntilKeyPressed</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SDL_Event 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while</a:t>
            </a:r>
            <a:r>
              <a:rPr lang="en">
                <a:solidFill>
                  <a:srgbClr val="333333"/>
                </a:solidFill>
                <a:latin typeface="Consolas"/>
                <a:ea typeface="Consolas"/>
                <a:cs typeface="Consolas"/>
                <a:sym typeface="Consolas"/>
              </a:rPr>
              <a:t> (</a:t>
            </a:r>
            <a:r>
              <a:rPr lang="en">
                <a:solidFill>
                  <a:srgbClr val="007020"/>
                </a:solidFill>
                <a:latin typeface="Consolas"/>
                <a:ea typeface="Consolas"/>
                <a:cs typeface="Consolas"/>
                <a:sym typeface="Consolas"/>
              </a:rPr>
              <a:t>true</a:t>
            </a: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if</a:t>
            </a:r>
            <a:r>
              <a:rPr lang="en">
                <a:solidFill>
                  <a:srgbClr val="333333"/>
                </a:solidFill>
                <a:latin typeface="Consolas"/>
                <a:ea typeface="Consolas"/>
                <a:cs typeface="Consolas"/>
                <a:sym typeface="Consolas"/>
              </a:rPr>
              <a:t> ( SDL_WaitEvent(&amp;e)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&amp;&amp;</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(e.type == SDL_KEYDOWN || e.type == SDL_QUIT)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return</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SDL_Delay(</a:t>
            </a:r>
            <a:r>
              <a:rPr b="1" lang="en">
                <a:solidFill>
                  <a:srgbClr val="0000DD"/>
                </a:solidFill>
                <a:latin typeface="Consolas"/>
                <a:ea typeface="Consolas"/>
                <a:cs typeface="Consolas"/>
                <a:sym typeface="Consolas"/>
              </a:rPr>
              <a:t>100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b="1">
              <a:solidFill>
                <a:srgbClr val="333399"/>
              </a:solidFill>
              <a:latin typeface="Consolas"/>
              <a:ea typeface="Consolas"/>
              <a:cs typeface="Consolas"/>
              <a:sym typeface="Consolas"/>
            </a:endParaRPr>
          </a:p>
        </p:txBody>
      </p:sp>
      <p:sp>
        <p:nvSpPr>
          <p:cNvPr id="224" name="Google Shape;224;p34"/>
          <p:cNvSpPr/>
          <p:nvPr/>
        </p:nvSpPr>
        <p:spPr>
          <a:xfrm>
            <a:off x="6744025" y="3279600"/>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4"/>
          <p:cNvSpPr txBox="1"/>
          <p:nvPr/>
        </p:nvSpPr>
        <p:spPr>
          <a:xfrm>
            <a:off x="7125200" y="3066150"/>
            <a:ext cx="1326300" cy="84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Xác định sự kiện bàn phím</a:t>
            </a:r>
            <a:endParaRPr>
              <a:solidFill>
                <a:srgbClr val="9900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Hàm main()</a:t>
            </a:r>
            <a:endParaRPr/>
          </a:p>
        </p:txBody>
      </p:sp>
      <p:sp>
        <p:nvSpPr>
          <p:cNvPr id="231" name="Google Shape;231;p35"/>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232" name="Google Shape;232;p35"/>
          <p:cNvSpPr txBox="1"/>
          <p:nvPr/>
        </p:nvSpPr>
        <p:spPr>
          <a:xfrm>
            <a:off x="1359275" y="1529300"/>
            <a:ext cx="6425400" cy="33276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main</a:t>
            </a:r>
            <a:r>
              <a:rPr lang="en">
                <a:solidFill>
                  <a:srgbClr val="333333"/>
                </a:solidFill>
                <a:latin typeface="Consolas"/>
                <a:ea typeface="Consolas"/>
                <a:cs typeface="Consolas"/>
                <a:sym typeface="Consolas"/>
              </a:rPr>
              <a:t>(</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argc, </a:t>
            </a:r>
            <a:r>
              <a:rPr b="1" lang="en">
                <a:solidFill>
                  <a:srgbClr val="333399"/>
                </a:solidFill>
                <a:latin typeface="Consolas"/>
                <a:ea typeface="Consolas"/>
                <a:cs typeface="Consolas"/>
                <a:sym typeface="Consolas"/>
              </a:rPr>
              <a:t>char</a:t>
            </a:r>
            <a:r>
              <a:rPr lang="en">
                <a:solidFill>
                  <a:srgbClr val="333333"/>
                </a:solidFill>
                <a:latin typeface="Consolas"/>
                <a:ea typeface="Consolas"/>
                <a:cs typeface="Consolas"/>
                <a:sym typeface="Consolas"/>
              </a:rPr>
              <a:t>* argv[])</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SDL_Window* window;</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SDL_Renderer* renderer;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initSDL(window, renderer);</a:t>
            </a:r>
            <a:br>
              <a:rPr lang="en">
                <a:solidFill>
                  <a:srgbClr val="333333"/>
                </a:solidFill>
                <a:latin typeface="Consolas"/>
                <a:ea typeface="Consolas"/>
                <a:cs typeface="Consolas"/>
                <a:sym typeface="Consolas"/>
              </a:rPr>
            </a:b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Your drawing code here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use SDL_RenderPresent(renderer) to show it</a:t>
            </a:r>
            <a:br>
              <a:rPr lang="en">
                <a:solidFill>
                  <a:srgbClr val="333333"/>
                </a:solidFill>
                <a:latin typeface="Consolas"/>
                <a:ea typeface="Consolas"/>
                <a:cs typeface="Consolas"/>
                <a:sym typeface="Consolas"/>
              </a:rPr>
            </a:b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waitUntilKeyPressed();</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quitSDL(window, renderer);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return</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Nội dung</a:t>
            </a:r>
            <a:endParaRPr/>
          </a:p>
        </p:txBody>
      </p:sp>
      <p:sp>
        <p:nvSpPr>
          <p:cNvPr id="88" name="Google Shape;88;p18"/>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Thư viện SDL</a:t>
            </a:r>
            <a:endParaRPr/>
          </a:p>
          <a:p>
            <a:pPr indent="-381000" lvl="1" marL="914400" rtl="0" algn="l">
              <a:spcBef>
                <a:spcPts val="0"/>
              </a:spcBef>
              <a:spcAft>
                <a:spcPts val="0"/>
              </a:spcAft>
              <a:buSzPts val="2400"/>
              <a:buChar char="○"/>
            </a:pPr>
            <a:r>
              <a:rPr lang="en"/>
              <a:t>Cài đặt, khởi tạo, sử dụng, giải phóng</a:t>
            </a:r>
            <a:endParaRPr/>
          </a:p>
          <a:p>
            <a:pPr indent="-419100" lvl="0" marL="457200" rtl="0" algn="l">
              <a:spcBef>
                <a:spcPts val="0"/>
              </a:spcBef>
              <a:spcAft>
                <a:spcPts val="0"/>
              </a:spcAft>
              <a:buSzPts val="3000"/>
              <a:buChar char="●"/>
            </a:pPr>
            <a:r>
              <a:rPr lang="en"/>
              <a:t>Xây dựng API vẽ</a:t>
            </a:r>
            <a:endParaRPr/>
          </a:p>
          <a:p>
            <a:pPr indent="-381000" lvl="1" marL="914400" rtl="0" algn="l">
              <a:spcBef>
                <a:spcPts val="0"/>
              </a:spcBef>
              <a:spcAft>
                <a:spcPts val="0"/>
              </a:spcAft>
              <a:buSzPts val="2400"/>
              <a:buChar char="○"/>
            </a:pPr>
            <a:r>
              <a:rPr lang="en"/>
              <a:t>Lớp Painter</a:t>
            </a:r>
            <a:endParaRPr/>
          </a:p>
          <a:p>
            <a:pPr indent="-419100" lvl="0" marL="457200" rtl="0" algn="l">
              <a:spcBef>
                <a:spcPts val="0"/>
              </a:spcBef>
              <a:spcAft>
                <a:spcPts val="0"/>
              </a:spcAft>
              <a:buSzPts val="3000"/>
              <a:buChar char="●"/>
            </a:pPr>
            <a:r>
              <a:rPr lang="en"/>
              <a:t>Vẽ hình bằng bút vẽ</a:t>
            </a:r>
            <a:endParaRPr/>
          </a:p>
          <a:p>
            <a:pPr indent="-381000" lvl="1" marL="914400" rtl="0" algn="l">
              <a:spcBef>
                <a:spcPts val="0"/>
              </a:spcBef>
              <a:spcAft>
                <a:spcPts val="0"/>
              </a:spcAft>
              <a:buSzPts val="2400"/>
              <a:buChar char="○"/>
            </a:pPr>
            <a:r>
              <a:rPr lang="en"/>
              <a:t>Đường thẳng, hình vuông, tam giác …</a:t>
            </a:r>
            <a:endParaRPr/>
          </a:p>
          <a:p>
            <a:pPr indent="-381000" lvl="1" marL="914400" rtl="0" algn="l">
              <a:spcBef>
                <a:spcPts val="0"/>
              </a:spcBef>
              <a:spcAft>
                <a:spcPts val="0"/>
              </a:spcAft>
              <a:buSzPts val="2400"/>
              <a:buChar char="○"/>
            </a:pPr>
            <a:r>
              <a:rPr lang="en"/>
              <a:t>Phối hợp tạo thành </a:t>
            </a:r>
            <a:r>
              <a:rPr i="1" lang="en"/>
              <a:t>các hình tuyệt đẹp</a:t>
            </a:r>
            <a:endParaRPr i="1"/>
          </a:p>
          <a:p>
            <a:pPr indent="-381000" lvl="1" marL="914400" rtl="0" algn="l">
              <a:spcBef>
                <a:spcPts val="0"/>
              </a:spcBef>
              <a:spcAft>
                <a:spcPts val="0"/>
              </a:spcAft>
              <a:buSzPts val="2400"/>
              <a:buChar char="○"/>
            </a:pPr>
            <a:r>
              <a:rPr lang="en"/>
              <a:t>Vẽ ảnh JPG, PNG</a:t>
            </a:r>
            <a:endParaRPr i="1"/>
          </a:p>
          <a:p>
            <a:pPr indent="-419100" lvl="0" marL="457200" rtl="0" algn="l">
              <a:spcBef>
                <a:spcPts val="0"/>
              </a:spcBef>
              <a:spcAft>
                <a:spcPts val="0"/>
              </a:spcAft>
              <a:buSzPts val="3000"/>
              <a:buChar char="●"/>
            </a:pPr>
            <a:r>
              <a:rPr lang="en"/>
              <a:t>Vẽ hình fractal</a:t>
            </a:r>
            <a:endParaRPr/>
          </a:p>
          <a:p>
            <a:pPr indent="-381000" lvl="1" marL="914400" rtl="0" algn="l">
              <a:spcBef>
                <a:spcPts val="0"/>
              </a:spcBef>
              <a:spcAft>
                <a:spcPts val="0"/>
              </a:spcAft>
              <a:buSzPts val="2400"/>
              <a:buChar char="○"/>
            </a:pPr>
            <a:r>
              <a:rPr lang="en"/>
              <a:t>Kỹ thuật đệ quy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6"/>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239" name="Google Shape;239;p36"/>
          <p:cNvPicPr preferRelativeResize="0"/>
          <p:nvPr/>
        </p:nvPicPr>
        <p:blipFill>
          <a:blip r:embed="rId3">
            <a:alphaModFix/>
          </a:blip>
          <a:stretch>
            <a:fillRect/>
          </a:stretch>
        </p:blipFill>
        <p:spPr>
          <a:xfrm>
            <a:off x="304800" y="462000"/>
            <a:ext cx="7939499" cy="4463800"/>
          </a:xfrm>
          <a:prstGeom prst="rect">
            <a:avLst/>
          </a:prstGeom>
          <a:noFill/>
          <a:ln>
            <a:noFill/>
          </a:ln>
        </p:spPr>
      </p:pic>
      <p:sp>
        <p:nvSpPr>
          <p:cNvPr id="240" name="Google Shape;240;p36"/>
          <p:cNvSpPr/>
          <p:nvPr/>
        </p:nvSpPr>
        <p:spPr>
          <a:xfrm>
            <a:off x="6880025" y="2177275"/>
            <a:ext cx="562800" cy="5946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6"/>
          <p:cNvSpPr txBox="1"/>
          <p:nvPr/>
        </p:nvSpPr>
        <p:spPr>
          <a:xfrm>
            <a:off x="7519025" y="2092225"/>
            <a:ext cx="1355400" cy="764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Cửa sổ trắng, ấn 1 phím bất kỳ để thoát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Các hàm vẽ cơ bản</a:t>
            </a:r>
            <a:endParaRPr/>
          </a:p>
        </p:txBody>
      </p:sp>
      <p:sp>
        <p:nvSpPr>
          <p:cNvPr id="247" name="Google Shape;247;p37"/>
          <p:cNvSpPr txBox="1"/>
          <p:nvPr>
            <p:ph idx="1" type="body"/>
          </p:nvPr>
        </p:nvSpPr>
        <p:spPr>
          <a:xfrm>
            <a:off x="457200" y="1460500"/>
            <a:ext cx="8345100" cy="34653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1400">
                <a:solidFill>
                  <a:schemeClr val="dk1"/>
                </a:solidFill>
                <a:highlight>
                  <a:srgbClr val="F3F5F7"/>
                </a:highlight>
                <a:latin typeface="Verdana"/>
                <a:ea typeface="Verdana"/>
                <a:cs typeface="Verdana"/>
                <a:sym typeface="Verdana"/>
              </a:rPr>
              <a:t>// xóa màn hình</a:t>
            </a:r>
            <a:endParaRPr sz="1400">
              <a:solidFill>
                <a:srgbClr val="00AAAA"/>
              </a:solidFill>
              <a:highlight>
                <a:srgbClr val="F3F5F7"/>
              </a:highlight>
              <a:latin typeface="Verdana"/>
              <a:ea typeface="Verdana"/>
              <a:cs typeface="Verdana"/>
              <a:sym typeface="Verdana"/>
            </a:endParaRPr>
          </a:p>
          <a:p>
            <a:pPr indent="0" lvl="0" marL="0" rtl="0" algn="l">
              <a:lnSpc>
                <a:spcPct val="115000"/>
              </a:lnSpc>
              <a:spcBef>
                <a:spcPts val="0"/>
              </a:spcBef>
              <a:spcAft>
                <a:spcPts val="0"/>
              </a:spcAft>
              <a:buNone/>
            </a:pPr>
            <a:r>
              <a:rPr lang="en" sz="1400">
                <a:solidFill>
                  <a:srgbClr val="00AAAA"/>
                </a:solidFill>
                <a:highlight>
                  <a:srgbClr val="F3F5F7"/>
                </a:highlight>
                <a:latin typeface="Verdana"/>
                <a:ea typeface="Verdana"/>
                <a:cs typeface="Verdana"/>
                <a:sym typeface="Verdana"/>
              </a:rPr>
              <a:t>int</a:t>
            </a:r>
            <a:r>
              <a:rPr lang="en" sz="1400">
                <a:solidFill>
                  <a:schemeClr val="dk1"/>
                </a:solidFill>
                <a:highlight>
                  <a:srgbClr val="F3F5F7"/>
                </a:highlight>
                <a:latin typeface="Verdana"/>
                <a:ea typeface="Verdana"/>
                <a:cs typeface="Verdana"/>
                <a:sym typeface="Verdana"/>
              </a:rPr>
              <a:t> SDL_RenderClear(SDL_Renderer* renderer) 	</a:t>
            </a:r>
            <a:endParaRPr sz="1400">
              <a:solidFill>
                <a:schemeClr val="dk1"/>
              </a:solidFill>
              <a:highlight>
                <a:srgbClr val="F3F5F7"/>
              </a:highlight>
              <a:latin typeface="Verdana"/>
              <a:ea typeface="Verdana"/>
              <a:cs typeface="Verdana"/>
              <a:sym typeface="Verdana"/>
            </a:endParaRPr>
          </a:p>
          <a:p>
            <a:pPr indent="457200" lvl="0" marL="0" rtl="0" algn="l">
              <a:lnSpc>
                <a:spcPct val="115000"/>
              </a:lnSpc>
              <a:spcBef>
                <a:spcPts val="0"/>
              </a:spcBef>
              <a:spcAft>
                <a:spcPts val="0"/>
              </a:spcAft>
              <a:buClr>
                <a:schemeClr val="dk1"/>
              </a:buClr>
              <a:buSzPts val="1100"/>
              <a:buFont typeface="Arial"/>
              <a:buNone/>
            </a:pPr>
            <a:r>
              <a:rPr lang="en" sz="1400">
                <a:solidFill>
                  <a:schemeClr val="dk1"/>
                </a:solidFill>
                <a:highlight>
                  <a:srgbClr val="F3F5F7"/>
                </a:highlight>
                <a:latin typeface="Verdana"/>
                <a:ea typeface="Verdana"/>
                <a:cs typeface="Verdana"/>
                <a:sym typeface="Verdana"/>
              </a:rPr>
              <a:t> // đặt màu vẽ r: red, g: green, b: blue, a: alpha opaque (255: mầu đặc nhất)</a:t>
            </a:r>
            <a:endParaRPr sz="1400">
              <a:solidFill>
                <a:srgbClr val="00AAAA"/>
              </a:solidFill>
              <a:highlight>
                <a:srgbClr val="F3F5F7"/>
              </a:highlight>
              <a:latin typeface="Verdana"/>
              <a:ea typeface="Verdana"/>
              <a:cs typeface="Verdana"/>
              <a:sym typeface="Verdana"/>
            </a:endParaRPr>
          </a:p>
          <a:p>
            <a:pPr indent="0" lvl="0" marL="0" rtl="0" algn="l">
              <a:lnSpc>
                <a:spcPct val="115000"/>
              </a:lnSpc>
              <a:spcBef>
                <a:spcPts val="0"/>
              </a:spcBef>
              <a:spcAft>
                <a:spcPts val="0"/>
              </a:spcAft>
              <a:buNone/>
            </a:pPr>
            <a:r>
              <a:rPr lang="en" sz="1400">
                <a:solidFill>
                  <a:srgbClr val="00AAAA"/>
                </a:solidFill>
                <a:highlight>
                  <a:srgbClr val="F3F5F7"/>
                </a:highlight>
                <a:latin typeface="Verdana"/>
                <a:ea typeface="Verdana"/>
                <a:cs typeface="Verdana"/>
                <a:sym typeface="Verdana"/>
              </a:rPr>
              <a:t>int</a:t>
            </a:r>
            <a:r>
              <a:rPr lang="en" sz="1400">
                <a:solidFill>
                  <a:schemeClr val="dk1"/>
                </a:solidFill>
                <a:highlight>
                  <a:srgbClr val="F3F5F7"/>
                </a:highlight>
                <a:latin typeface="Verdana"/>
                <a:ea typeface="Verdana"/>
                <a:cs typeface="Verdana"/>
                <a:sym typeface="Verdana"/>
              </a:rPr>
              <a:t> SDL_SetRenderDrawColor(SDL_Renderer* renderer, Uint8 r, Uint8 g, Uint8 b, Uint8 a)</a:t>
            </a:r>
            <a:endParaRPr sz="1400">
              <a:solidFill>
                <a:schemeClr val="dk1"/>
              </a:solidFill>
              <a:highlight>
                <a:srgbClr val="F3F5F7"/>
              </a:highlight>
              <a:latin typeface="Verdana"/>
              <a:ea typeface="Verdana"/>
              <a:cs typeface="Verdana"/>
              <a:sym typeface="Verdana"/>
            </a:endParaRPr>
          </a:p>
          <a:p>
            <a:pPr indent="457200" lvl="0" marL="0" rtl="0" algn="l">
              <a:lnSpc>
                <a:spcPct val="115000"/>
              </a:lnSpc>
              <a:spcBef>
                <a:spcPts val="0"/>
              </a:spcBef>
              <a:spcAft>
                <a:spcPts val="0"/>
              </a:spcAft>
              <a:buClr>
                <a:schemeClr val="dk1"/>
              </a:buClr>
              <a:buSzPts val="1100"/>
              <a:buFont typeface="Arial"/>
              <a:buNone/>
            </a:pPr>
            <a:r>
              <a:rPr lang="en" sz="1400">
                <a:solidFill>
                  <a:schemeClr val="dk1"/>
                </a:solidFill>
                <a:highlight>
                  <a:srgbClr val="F3F5F7"/>
                </a:highlight>
                <a:latin typeface="Verdana"/>
                <a:ea typeface="Verdana"/>
                <a:cs typeface="Verdana"/>
                <a:sym typeface="Verdana"/>
              </a:rPr>
              <a:t>// vẽ điểm</a:t>
            </a:r>
            <a:endParaRPr sz="1400">
              <a:solidFill>
                <a:schemeClr val="dk1"/>
              </a:solidFill>
              <a:highlight>
                <a:srgbClr val="F3F5F7"/>
              </a:highlight>
              <a:latin typeface="Verdana"/>
              <a:ea typeface="Verdana"/>
              <a:cs typeface="Verdana"/>
              <a:sym typeface="Verdana"/>
            </a:endParaRPr>
          </a:p>
          <a:p>
            <a:pPr indent="0" lvl="0" marL="0" rtl="0" algn="l">
              <a:lnSpc>
                <a:spcPct val="115000"/>
              </a:lnSpc>
              <a:spcBef>
                <a:spcPts val="0"/>
              </a:spcBef>
              <a:spcAft>
                <a:spcPts val="0"/>
              </a:spcAft>
              <a:buNone/>
            </a:pPr>
            <a:r>
              <a:rPr lang="en" sz="1400">
                <a:solidFill>
                  <a:srgbClr val="00AAAA"/>
                </a:solidFill>
                <a:highlight>
                  <a:srgbClr val="F3F5F7"/>
                </a:highlight>
                <a:latin typeface="Verdana"/>
                <a:ea typeface="Verdana"/>
                <a:cs typeface="Verdana"/>
                <a:sym typeface="Verdana"/>
              </a:rPr>
              <a:t>int</a:t>
            </a:r>
            <a:r>
              <a:rPr lang="en" sz="1400">
                <a:solidFill>
                  <a:schemeClr val="dk1"/>
                </a:solidFill>
                <a:highlight>
                  <a:srgbClr val="F3F5F7"/>
                </a:highlight>
                <a:latin typeface="Verdana"/>
                <a:ea typeface="Verdana"/>
                <a:cs typeface="Verdana"/>
                <a:sym typeface="Verdana"/>
              </a:rPr>
              <a:t> SDL_RenderDrawPoint(SDL_Renderer* renderer, </a:t>
            </a:r>
            <a:r>
              <a:rPr lang="en" sz="1400">
                <a:solidFill>
                  <a:srgbClr val="00AAAA"/>
                </a:solidFill>
                <a:highlight>
                  <a:srgbClr val="F3F5F7"/>
                </a:highlight>
                <a:latin typeface="Verdana"/>
                <a:ea typeface="Verdana"/>
                <a:cs typeface="Verdana"/>
                <a:sym typeface="Verdana"/>
              </a:rPr>
              <a:t>int</a:t>
            </a:r>
            <a:r>
              <a:rPr lang="en" sz="1400">
                <a:solidFill>
                  <a:schemeClr val="dk1"/>
                </a:solidFill>
                <a:highlight>
                  <a:srgbClr val="F3F5F7"/>
                </a:highlight>
                <a:latin typeface="Verdana"/>
                <a:ea typeface="Verdana"/>
                <a:cs typeface="Verdana"/>
                <a:sym typeface="Verdana"/>
              </a:rPr>
              <a:t> x, </a:t>
            </a:r>
            <a:r>
              <a:rPr lang="en" sz="1400">
                <a:solidFill>
                  <a:srgbClr val="00AAAA"/>
                </a:solidFill>
                <a:highlight>
                  <a:srgbClr val="F3F5F7"/>
                </a:highlight>
                <a:latin typeface="Verdana"/>
                <a:ea typeface="Verdana"/>
                <a:cs typeface="Verdana"/>
                <a:sym typeface="Verdana"/>
              </a:rPr>
              <a:t>int</a:t>
            </a:r>
            <a:r>
              <a:rPr lang="en" sz="1400">
                <a:solidFill>
                  <a:schemeClr val="dk1"/>
                </a:solidFill>
                <a:highlight>
                  <a:srgbClr val="F3F5F7"/>
                </a:highlight>
                <a:latin typeface="Verdana"/>
                <a:ea typeface="Verdana"/>
                <a:cs typeface="Verdana"/>
                <a:sym typeface="Verdana"/>
              </a:rPr>
              <a:t> y) </a:t>
            </a:r>
            <a:endParaRPr sz="1400">
              <a:solidFill>
                <a:schemeClr val="dk1"/>
              </a:solidFill>
              <a:highlight>
                <a:srgbClr val="F3F5F7"/>
              </a:highlight>
              <a:latin typeface="Verdana"/>
              <a:ea typeface="Verdana"/>
              <a:cs typeface="Verdana"/>
              <a:sym typeface="Verdana"/>
            </a:endParaRPr>
          </a:p>
          <a:p>
            <a:pPr indent="0" lvl="0" marL="0" rtl="0" algn="l">
              <a:lnSpc>
                <a:spcPct val="115000"/>
              </a:lnSpc>
              <a:spcBef>
                <a:spcPts val="0"/>
              </a:spcBef>
              <a:spcAft>
                <a:spcPts val="0"/>
              </a:spcAft>
              <a:buNone/>
            </a:pPr>
            <a:r>
              <a:rPr lang="en" sz="1400">
                <a:solidFill>
                  <a:schemeClr val="dk1"/>
                </a:solidFill>
                <a:highlight>
                  <a:srgbClr val="F3F5F7"/>
                </a:highlight>
                <a:latin typeface="Verdana"/>
                <a:ea typeface="Verdana"/>
                <a:cs typeface="Verdana"/>
                <a:sym typeface="Verdana"/>
              </a:rPr>
              <a:t>	// vẽ đoạn thẳng</a:t>
            </a:r>
            <a:endParaRPr sz="1400">
              <a:solidFill>
                <a:schemeClr val="dk1"/>
              </a:solidFill>
              <a:highlight>
                <a:srgbClr val="F3F5F7"/>
              </a:highlight>
              <a:latin typeface="Verdana"/>
              <a:ea typeface="Verdana"/>
              <a:cs typeface="Verdana"/>
              <a:sym typeface="Verdana"/>
            </a:endParaRPr>
          </a:p>
          <a:p>
            <a:pPr indent="0" lvl="0" marL="0" rtl="0" algn="l">
              <a:lnSpc>
                <a:spcPct val="115000"/>
              </a:lnSpc>
              <a:spcBef>
                <a:spcPts val="0"/>
              </a:spcBef>
              <a:spcAft>
                <a:spcPts val="0"/>
              </a:spcAft>
              <a:buNone/>
            </a:pPr>
            <a:r>
              <a:rPr lang="en" sz="1400">
                <a:solidFill>
                  <a:srgbClr val="00AAAA"/>
                </a:solidFill>
                <a:highlight>
                  <a:srgbClr val="F3F5F7"/>
                </a:highlight>
                <a:latin typeface="Verdana"/>
                <a:ea typeface="Verdana"/>
                <a:cs typeface="Verdana"/>
                <a:sym typeface="Verdana"/>
              </a:rPr>
              <a:t>int</a:t>
            </a:r>
            <a:r>
              <a:rPr lang="en" sz="1400">
                <a:solidFill>
                  <a:schemeClr val="dk1"/>
                </a:solidFill>
                <a:highlight>
                  <a:srgbClr val="F3F5F7"/>
                </a:highlight>
                <a:latin typeface="Verdana"/>
                <a:ea typeface="Verdana"/>
                <a:cs typeface="Verdana"/>
                <a:sym typeface="Verdana"/>
              </a:rPr>
              <a:t> SDL_RenderDrawLine(SDL_Renderer* renderer, </a:t>
            </a:r>
            <a:r>
              <a:rPr lang="en" sz="1400">
                <a:solidFill>
                  <a:srgbClr val="00AAAA"/>
                </a:solidFill>
                <a:highlight>
                  <a:srgbClr val="F3F5F7"/>
                </a:highlight>
                <a:latin typeface="Verdana"/>
                <a:ea typeface="Verdana"/>
                <a:cs typeface="Verdana"/>
                <a:sym typeface="Verdana"/>
              </a:rPr>
              <a:t>int</a:t>
            </a:r>
            <a:r>
              <a:rPr lang="en" sz="1400">
                <a:solidFill>
                  <a:schemeClr val="dk1"/>
                </a:solidFill>
                <a:highlight>
                  <a:srgbClr val="F3F5F7"/>
                </a:highlight>
                <a:latin typeface="Verdana"/>
                <a:ea typeface="Verdana"/>
                <a:cs typeface="Verdana"/>
                <a:sym typeface="Verdana"/>
              </a:rPr>
              <a:t> x1, </a:t>
            </a:r>
            <a:r>
              <a:rPr lang="en" sz="1400">
                <a:solidFill>
                  <a:srgbClr val="00AAAA"/>
                </a:solidFill>
                <a:highlight>
                  <a:srgbClr val="F3F5F7"/>
                </a:highlight>
                <a:latin typeface="Verdana"/>
                <a:ea typeface="Verdana"/>
                <a:cs typeface="Verdana"/>
                <a:sym typeface="Verdana"/>
              </a:rPr>
              <a:t>int</a:t>
            </a:r>
            <a:r>
              <a:rPr lang="en" sz="1400">
                <a:solidFill>
                  <a:schemeClr val="dk1"/>
                </a:solidFill>
                <a:highlight>
                  <a:srgbClr val="F3F5F7"/>
                </a:highlight>
                <a:latin typeface="Verdana"/>
                <a:ea typeface="Verdana"/>
                <a:cs typeface="Verdana"/>
                <a:sym typeface="Verdana"/>
              </a:rPr>
              <a:t> y1, </a:t>
            </a:r>
            <a:r>
              <a:rPr lang="en" sz="1400">
                <a:solidFill>
                  <a:srgbClr val="00AAAA"/>
                </a:solidFill>
                <a:highlight>
                  <a:srgbClr val="F3F5F7"/>
                </a:highlight>
                <a:latin typeface="Verdana"/>
                <a:ea typeface="Verdana"/>
                <a:cs typeface="Verdana"/>
                <a:sym typeface="Verdana"/>
              </a:rPr>
              <a:t>int</a:t>
            </a:r>
            <a:r>
              <a:rPr lang="en" sz="1400">
                <a:solidFill>
                  <a:schemeClr val="dk1"/>
                </a:solidFill>
                <a:highlight>
                  <a:srgbClr val="F3F5F7"/>
                </a:highlight>
                <a:latin typeface="Verdana"/>
                <a:ea typeface="Verdana"/>
                <a:cs typeface="Verdana"/>
                <a:sym typeface="Verdana"/>
              </a:rPr>
              <a:t> x2, </a:t>
            </a:r>
            <a:r>
              <a:rPr lang="en" sz="1400">
                <a:solidFill>
                  <a:srgbClr val="00AAAA"/>
                </a:solidFill>
                <a:highlight>
                  <a:srgbClr val="F3F5F7"/>
                </a:highlight>
                <a:latin typeface="Verdana"/>
                <a:ea typeface="Verdana"/>
                <a:cs typeface="Verdana"/>
                <a:sym typeface="Verdana"/>
              </a:rPr>
              <a:t>int</a:t>
            </a:r>
            <a:r>
              <a:rPr lang="en" sz="1400">
                <a:solidFill>
                  <a:schemeClr val="dk1"/>
                </a:solidFill>
                <a:highlight>
                  <a:srgbClr val="F3F5F7"/>
                </a:highlight>
                <a:latin typeface="Verdana"/>
                <a:ea typeface="Verdana"/>
                <a:cs typeface="Verdana"/>
                <a:sym typeface="Verdana"/>
              </a:rPr>
              <a:t> y2)</a:t>
            </a:r>
            <a:endParaRPr sz="1400">
              <a:solidFill>
                <a:schemeClr val="dk1"/>
              </a:solidFill>
              <a:highlight>
                <a:srgbClr val="F3F5F7"/>
              </a:highlight>
              <a:latin typeface="Verdana"/>
              <a:ea typeface="Verdana"/>
              <a:cs typeface="Verdana"/>
              <a:sym typeface="Verdana"/>
            </a:endParaRPr>
          </a:p>
          <a:p>
            <a:pPr indent="0" lvl="0" marL="0" rtl="0" algn="l">
              <a:lnSpc>
                <a:spcPct val="115000"/>
              </a:lnSpc>
              <a:spcBef>
                <a:spcPts val="0"/>
              </a:spcBef>
              <a:spcAft>
                <a:spcPts val="0"/>
              </a:spcAft>
              <a:buNone/>
            </a:pPr>
            <a:r>
              <a:rPr lang="en" sz="1400">
                <a:solidFill>
                  <a:schemeClr val="dk1"/>
                </a:solidFill>
                <a:highlight>
                  <a:srgbClr val="F3F5F7"/>
                </a:highlight>
                <a:latin typeface="Verdana"/>
                <a:ea typeface="Verdana"/>
                <a:cs typeface="Verdana"/>
                <a:sym typeface="Verdana"/>
              </a:rPr>
              <a:t>	// vẽ hình chữ nhật rỗng</a:t>
            </a:r>
            <a:endParaRPr sz="1400">
              <a:solidFill>
                <a:schemeClr val="dk1"/>
              </a:solidFill>
              <a:highlight>
                <a:srgbClr val="F3F5F7"/>
              </a:highlight>
              <a:latin typeface="Verdana"/>
              <a:ea typeface="Verdana"/>
              <a:cs typeface="Verdana"/>
              <a:sym typeface="Verdana"/>
            </a:endParaRPr>
          </a:p>
          <a:p>
            <a:pPr indent="0" lvl="0" marL="0" rtl="0" algn="l">
              <a:lnSpc>
                <a:spcPct val="115000"/>
              </a:lnSpc>
              <a:spcBef>
                <a:spcPts val="0"/>
              </a:spcBef>
              <a:spcAft>
                <a:spcPts val="0"/>
              </a:spcAft>
              <a:buNone/>
            </a:pPr>
            <a:r>
              <a:rPr lang="en" sz="1400">
                <a:solidFill>
                  <a:srgbClr val="00AAAA"/>
                </a:solidFill>
                <a:highlight>
                  <a:srgbClr val="F3F5F7"/>
                </a:highlight>
                <a:latin typeface="Verdana"/>
                <a:ea typeface="Verdana"/>
                <a:cs typeface="Verdana"/>
                <a:sym typeface="Verdana"/>
              </a:rPr>
              <a:t>int</a:t>
            </a:r>
            <a:r>
              <a:rPr lang="en" sz="1400">
                <a:solidFill>
                  <a:schemeClr val="dk1"/>
                </a:solidFill>
                <a:highlight>
                  <a:srgbClr val="F3F5F7"/>
                </a:highlight>
                <a:latin typeface="Verdana"/>
                <a:ea typeface="Verdana"/>
                <a:cs typeface="Verdana"/>
                <a:sym typeface="Verdana"/>
              </a:rPr>
              <a:t> SDL_RenderDrawRect(SDL_Renderer* renderer, </a:t>
            </a:r>
            <a:r>
              <a:rPr lang="en" sz="1400">
                <a:solidFill>
                  <a:srgbClr val="0000AA"/>
                </a:solidFill>
                <a:highlight>
                  <a:srgbClr val="F3F5F7"/>
                </a:highlight>
                <a:latin typeface="Verdana"/>
                <a:ea typeface="Verdana"/>
                <a:cs typeface="Verdana"/>
                <a:sym typeface="Verdana"/>
              </a:rPr>
              <a:t>const</a:t>
            </a:r>
            <a:r>
              <a:rPr lang="en" sz="1400">
                <a:solidFill>
                  <a:schemeClr val="dk1"/>
                </a:solidFill>
                <a:highlight>
                  <a:srgbClr val="F3F5F7"/>
                </a:highlight>
                <a:latin typeface="Verdana"/>
                <a:ea typeface="Verdana"/>
                <a:cs typeface="Verdana"/>
                <a:sym typeface="Verdana"/>
              </a:rPr>
              <a:t> SDL_Rect* rect)</a:t>
            </a:r>
            <a:endParaRPr sz="1400">
              <a:solidFill>
                <a:schemeClr val="dk1"/>
              </a:solidFill>
              <a:highlight>
                <a:srgbClr val="F3F5F7"/>
              </a:highlight>
              <a:latin typeface="Verdana"/>
              <a:ea typeface="Verdana"/>
              <a:cs typeface="Verdana"/>
              <a:sym typeface="Verdana"/>
            </a:endParaRPr>
          </a:p>
          <a:p>
            <a:pPr indent="0" lvl="0" marL="0" rtl="0" algn="l">
              <a:lnSpc>
                <a:spcPct val="115000"/>
              </a:lnSpc>
              <a:spcBef>
                <a:spcPts val="0"/>
              </a:spcBef>
              <a:spcAft>
                <a:spcPts val="0"/>
              </a:spcAft>
              <a:buNone/>
            </a:pPr>
            <a:r>
              <a:rPr lang="en" sz="1400">
                <a:solidFill>
                  <a:schemeClr val="dk1"/>
                </a:solidFill>
                <a:highlight>
                  <a:srgbClr val="F3F5F7"/>
                </a:highlight>
                <a:latin typeface="Verdana"/>
                <a:ea typeface="Verdana"/>
                <a:cs typeface="Verdana"/>
                <a:sym typeface="Verdana"/>
              </a:rPr>
              <a:t>	// vẽ hình chữ nhật đặc</a:t>
            </a:r>
            <a:endParaRPr sz="1400">
              <a:solidFill>
                <a:schemeClr val="dk1"/>
              </a:solidFill>
              <a:highlight>
                <a:srgbClr val="F3F5F7"/>
              </a:highlight>
              <a:latin typeface="Verdana"/>
              <a:ea typeface="Verdana"/>
              <a:cs typeface="Verdana"/>
              <a:sym typeface="Verdana"/>
            </a:endParaRPr>
          </a:p>
          <a:p>
            <a:pPr indent="0" lvl="0" marL="0" rtl="0" algn="l">
              <a:lnSpc>
                <a:spcPct val="115000"/>
              </a:lnSpc>
              <a:spcBef>
                <a:spcPts val="0"/>
              </a:spcBef>
              <a:spcAft>
                <a:spcPts val="0"/>
              </a:spcAft>
              <a:buNone/>
            </a:pPr>
            <a:r>
              <a:rPr lang="en" sz="1400">
                <a:solidFill>
                  <a:srgbClr val="00AAAA"/>
                </a:solidFill>
                <a:highlight>
                  <a:srgbClr val="F3F5F7"/>
                </a:highlight>
                <a:latin typeface="Verdana"/>
                <a:ea typeface="Verdana"/>
                <a:cs typeface="Verdana"/>
                <a:sym typeface="Verdana"/>
              </a:rPr>
              <a:t>int</a:t>
            </a:r>
            <a:r>
              <a:rPr lang="en" sz="1400">
                <a:solidFill>
                  <a:schemeClr val="dk1"/>
                </a:solidFill>
                <a:highlight>
                  <a:srgbClr val="F3F5F7"/>
                </a:highlight>
                <a:latin typeface="Verdana"/>
                <a:ea typeface="Verdana"/>
                <a:cs typeface="Verdana"/>
                <a:sym typeface="Verdana"/>
              </a:rPr>
              <a:t> SDL_RenderFillRect(SDL_Renderer* renderer, </a:t>
            </a:r>
            <a:r>
              <a:rPr lang="en" sz="1400">
                <a:solidFill>
                  <a:srgbClr val="0000AA"/>
                </a:solidFill>
                <a:highlight>
                  <a:srgbClr val="F3F5F7"/>
                </a:highlight>
                <a:latin typeface="Verdana"/>
                <a:ea typeface="Verdana"/>
                <a:cs typeface="Verdana"/>
                <a:sym typeface="Verdana"/>
              </a:rPr>
              <a:t>const</a:t>
            </a:r>
            <a:r>
              <a:rPr lang="en" sz="1400">
                <a:solidFill>
                  <a:schemeClr val="dk1"/>
                </a:solidFill>
                <a:highlight>
                  <a:srgbClr val="F3F5F7"/>
                </a:highlight>
                <a:latin typeface="Verdana"/>
                <a:ea typeface="Verdana"/>
                <a:cs typeface="Verdana"/>
                <a:sym typeface="Verdana"/>
              </a:rPr>
              <a:t> SDL_Rect* rect)</a:t>
            </a:r>
            <a:endParaRPr sz="1400">
              <a:solidFill>
                <a:schemeClr val="dk1"/>
              </a:solidFill>
              <a:highlight>
                <a:srgbClr val="F3F5F7"/>
              </a:highlight>
              <a:latin typeface="Verdana"/>
              <a:ea typeface="Verdana"/>
              <a:cs typeface="Verdana"/>
              <a:sym typeface="Verdana"/>
            </a:endParaRPr>
          </a:p>
          <a:p>
            <a:pPr indent="0" lvl="0" marL="0" rtl="0" algn="l">
              <a:lnSpc>
                <a:spcPct val="110795"/>
              </a:lnSpc>
              <a:spcBef>
                <a:spcPts val="0"/>
              </a:spcBef>
              <a:spcAft>
                <a:spcPts val="0"/>
              </a:spcAft>
              <a:buClr>
                <a:schemeClr val="dk1"/>
              </a:buClr>
              <a:buSzPts val="1100"/>
              <a:buFont typeface="Arial"/>
              <a:buNone/>
            </a:pPr>
            <a:r>
              <a:t/>
            </a:r>
            <a:endParaRPr sz="1300">
              <a:solidFill>
                <a:srgbClr val="333333"/>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400">
              <a:solidFill>
                <a:schemeClr val="dk1"/>
              </a:solidFill>
              <a:highlight>
                <a:srgbClr val="F3F5F7"/>
              </a:highlight>
              <a:latin typeface="Verdana"/>
              <a:ea typeface="Verdana"/>
              <a:cs typeface="Verdana"/>
              <a:sym typeface="Verdana"/>
            </a:endParaRPr>
          </a:p>
          <a:p>
            <a:pPr indent="0" lvl="0" marL="0" rtl="0" algn="l">
              <a:lnSpc>
                <a:spcPct val="115000"/>
              </a:lnSpc>
              <a:spcBef>
                <a:spcPts val="0"/>
              </a:spcBef>
              <a:spcAft>
                <a:spcPts val="0"/>
              </a:spcAft>
              <a:buNone/>
            </a:pPr>
            <a:r>
              <a:t/>
            </a:r>
            <a:endParaRPr sz="1400">
              <a:solidFill>
                <a:schemeClr val="dk1"/>
              </a:solidFill>
              <a:highlight>
                <a:srgbClr val="F3F5F7"/>
              </a:highlight>
              <a:latin typeface="Verdana"/>
              <a:ea typeface="Verdana"/>
              <a:cs typeface="Verdana"/>
              <a:sym typeface="Verdana"/>
            </a:endParaRPr>
          </a:p>
          <a:p>
            <a:pPr indent="0" lvl="0" marL="0" rtl="0" algn="l">
              <a:lnSpc>
                <a:spcPct val="115000"/>
              </a:lnSpc>
              <a:spcBef>
                <a:spcPts val="0"/>
              </a:spcBef>
              <a:spcAft>
                <a:spcPts val="0"/>
              </a:spcAft>
              <a:buNone/>
            </a:pPr>
            <a:r>
              <a:t/>
            </a:r>
            <a:endParaRPr sz="1400">
              <a:solidFill>
                <a:schemeClr val="dk1"/>
              </a:solidFill>
              <a:highlight>
                <a:srgbClr val="F3F5F7"/>
              </a:highlight>
              <a:latin typeface="Verdana"/>
              <a:ea typeface="Verdana"/>
              <a:cs typeface="Verdana"/>
              <a:sym typeface="Verdana"/>
            </a:endParaRPr>
          </a:p>
          <a:p>
            <a:pPr indent="0" lvl="0" marL="0" rtl="0" algn="l">
              <a:lnSpc>
                <a:spcPct val="115000"/>
              </a:lnSpc>
              <a:spcBef>
                <a:spcPts val="0"/>
              </a:spcBef>
              <a:spcAft>
                <a:spcPts val="0"/>
              </a:spcAft>
              <a:buNone/>
            </a:pPr>
            <a:r>
              <a:t/>
            </a:r>
            <a:endParaRPr sz="1400">
              <a:solidFill>
                <a:schemeClr val="dk1"/>
              </a:solidFill>
              <a:highlight>
                <a:srgbClr val="F3F5F7"/>
              </a:highlight>
              <a:latin typeface="Verdana"/>
              <a:ea typeface="Verdana"/>
              <a:cs typeface="Verdana"/>
              <a:sym typeface="Verdana"/>
            </a:endParaRPr>
          </a:p>
          <a:p>
            <a:pPr indent="0" lvl="0" marL="0" rtl="0" algn="l">
              <a:lnSpc>
                <a:spcPct val="115000"/>
              </a:lnSpc>
              <a:spcBef>
                <a:spcPts val="0"/>
              </a:spcBef>
              <a:spcAft>
                <a:spcPts val="0"/>
              </a:spcAft>
              <a:buNone/>
            </a:pPr>
            <a:r>
              <a:t/>
            </a:r>
            <a:endParaRPr sz="1400">
              <a:solidFill>
                <a:schemeClr val="dk1"/>
              </a:solidFill>
              <a:highlight>
                <a:srgbClr val="F3F5F7"/>
              </a:highlight>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Các hàm vẽ cơ bản</a:t>
            </a:r>
            <a:endParaRPr/>
          </a:p>
        </p:txBody>
      </p:sp>
      <p:sp>
        <p:nvSpPr>
          <p:cNvPr id="253" name="Google Shape;253;p38"/>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highlight>
                  <a:srgbClr val="F3F5F7"/>
                </a:highlight>
                <a:latin typeface="Verdana"/>
                <a:ea typeface="Verdana"/>
                <a:cs typeface="Verdana"/>
                <a:sym typeface="Verdana"/>
              </a:rPr>
              <a:t>	// hiển thị màn hình</a:t>
            </a:r>
            <a:endParaRPr sz="1400">
              <a:solidFill>
                <a:schemeClr val="dk1"/>
              </a:solidFill>
              <a:highlight>
                <a:srgbClr val="F3F5F7"/>
              </a:highlight>
              <a:latin typeface="Verdana"/>
              <a:ea typeface="Verdana"/>
              <a:cs typeface="Verdana"/>
              <a:sym typeface="Verdana"/>
            </a:endParaRPr>
          </a:p>
          <a:p>
            <a:pPr indent="0" lvl="0" marL="0" rtl="0" algn="l">
              <a:lnSpc>
                <a:spcPct val="115000"/>
              </a:lnSpc>
              <a:spcBef>
                <a:spcPts val="0"/>
              </a:spcBef>
              <a:spcAft>
                <a:spcPts val="0"/>
              </a:spcAft>
              <a:buNone/>
            </a:pPr>
            <a:r>
              <a:t/>
            </a:r>
            <a:endParaRPr b="1" i="1" sz="1300">
              <a:solidFill>
                <a:srgbClr val="333333"/>
              </a:solidFill>
              <a:latin typeface="Consolas"/>
              <a:ea typeface="Consolas"/>
              <a:cs typeface="Consolas"/>
              <a:sym typeface="Consolas"/>
            </a:endParaRPr>
          </a:p>
          <a:p>
            <a:pPr indent="0" lvl="0" marL="0" rtl="0" algn="l">
              <a:lnSpc>
                <a:spcPct val="115000"/>
              </a:lnSpc>
              <a:spcBef>
                <a:spcPts val="0"/>
              </a:spcBef>
              <a:spcAft>
                <a:spcPts val="0"/>
              </a:spcAft>
              <a:buNone/>
            </a:pPr>
            <a:r>
              <a:rPr b="1" i="1" lang="en" sz="1300">
                <a:solidFill>
                  <a:srgbClr val="333333"/>
                </a:solidFill>
                <a:latin typeface="Consolas"/>
                <a:ea typeface="Consolas"/>
                <a:cs typeface="Consolas"/>
                <a:sym typeface="Consolas"/>
              </a:rPr>
              <a:t>//Khi thông thường chạy với môi trường bình thường ở nhà, với trước đó khởi tạo dùng </a:t>
            </a:r>
            <a:endParaRPr b="1" i="1" sz="1300">
              <a:solidFill>
                <a:srgbClr val="333333"/>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i="1" lang="en" sz="1300">
                <a:solidFill>
                  <a:srgbClr val="333333"/>
                </a:solidFill>
                <a:latin typeface="Consolas"/>
                <a:ea typeface="Consolas"/>
                <a:cs typeface="Consolas"/>
                <a:sym typeface="Consolas"/>
              </a:rPr>
              <a:t>// renderer = SDL_CreateRenderer(...)</a:t>
            </a:r>
            <a:endParaRPr sz="1400">
              <a:solidFill>
                <a:schemeClr val="dk1"/>
              </a:solidFill>
              <a:highlight>
                <a:srgbClr val="F3F5F7"/>
              </a:highlight>
              <a:latin typeface="Verdana"/>
              <a:ea typeface="Verdana"/>
              <a:cs typeface="Verdana"/>
              <a:sym typeface="Verdana"/>
            </a:endParaRPr>
          </a:p>
          <a:p>
            <a:pPr indent="0" lvl="0" marL="0" rtl="0" algn="l">
              <a:lnSpc>
                <a:spcPct val="115000"/>
              </a:lnSpc>
              <a:spcBef>
                <a:spcPts val="0"/>
              </a:spcBef>
              <a:spcAft>
                <a:spcPts val="0"/>
              </a:spcAft>
              <a:buNone/>
            </a:pPr>
            <a:r>
              <a:rPr lang="en" sz="1400">
                <a:solidFill>
                  <a:srgbClr val="00AAAA"/>
                </a:solidFill>
                <a:highlight>
                  <a:srgbClr val="F3F5F7"/>
                </a:highlight>
                <a:latin typeface="Verdana"/>
                <a:ea typeface="Verdana"/>
                <a:cs typeface="Verdana"/>
                <a:sym typeface="Verdana"/>
              </a:rPr>
              <a:t>void</a:t>
            </a:r>
            <a:r>
              <a:rPr lang="en" sz="1400">
                <a:solidFill>
                  <a:schemeClr val="dk1"/>
                </a:solidFill>
                <a:highlight>
                  <a:srgbClr val="F3F5F7"/>
                </a:highlight>
                <a:latin typeface="Verdana"/>
                <a:ea typeface="Verdana"/>
                <a:cs typeface="Verdana"/>
                <a:sym typeface="Verdana"/>
              </a:rPr>
              <a:t> SDL_RenderPresent(SDL_Renderer* renderer) </a:t>
            </a:r>
            <a:r>
              <a:rPr b="1" i="1" lang="en" sz="1300">
                <a:solidFill>
                  <a:srgbClr val="333333"/>
                </a:solidFill>
                <a:latin typeface="Consolas"/>
                <a:ea typeface="Consolas"/>
                <a:cs typeface="Consolas"/>
                <a:sym typeface="Consolas"/>
              </a:rPr>
              <a:t> </a:t>
            </a:r>
            <a:endParaRPr sz="1400">
              <a:solidFill>
                <a:schemeClr val="dk1"/>
              </a:solidFill>
              <a:highlight>
                <a:srgbClr val="F3F5F7"/>
              </a:highlight>
              <a:latin typeface="Verdana"/>
              <a:ea typeface="Verdana"/>
              <a:cs typeface="Verdana"/>
              <a:sym typeface="Verdana"/>
            </a:endParaRPr>
          </a:p>
          <a:p>
            <a:pPr indent="0" lvl="0" marL="0" rtl="0" algn="l">
              <a:lnSpc>
                <a:spcPct val="115000"/>
              </a:lnSpc>
              <a:spcBef>
                <a:spcPts val="0"/>
              </a:spcBef>
              <a:spcAft>
                <a:spcPts val="0"/>
              </a:spcAft>
              <a:buNone/>
            </a:pPr>
            <a:r>
              <a:t/>
            </a:r>
            <a:endParaRPr sz="1400">
              <a:solidFill>
                <a:schemeClr val="dk1"/>
              </a:solidFill>
              <a:highlight>
                <a:srgbClr val="F3F5F7"/>
              </a:highlight>
              <a:latin typeface="Verdana"/>
              <a:ea typeface="Verdana"/>
              <a:cs typeface="Verdana"/>
              <a:sym typeface="Verdana"/>
            </a:endParaRPr>
          </a:p>
          <a:p>
            <a:pPr indent="0" lvl="0" marL="0" rtl="0" algn="l">
              <a:lnSpc>
                <a:spcPct val="115000"/>
              </a:lnSpc>
              <a:spcBef>
                <a:spcPts val="0"/>
              </a:spcBef>
              <a:spcAft>
                <a:spcPts val="0"/>
              </a:spcAft>
              <a:buNone/>
            </a:pPr>
            <a:r>
              <a:rPr lang="en" sz="1400">
                <a:solidFill>
                  <a:schemeClr val="dk1"/>
                </a:solidFill>
                <a:highlight>
                  <a:srgbClr val="F3F5F7"/>
                </a:highlight>
                <a:latin typeface="Verdana"/>
                <a:ea typeface="Verdana"/>
                <a:cs typeface="Verdana"/>
                <a:sym typeface="Verdana"/>
              </a:rPr>
              <a:t>Hoặc</a:t>
            </a:r>
            <a:endParaRPr sz="1400">
              <a:solidFill>
                <a:schemeClr val="dk1"/>
              </a:solidFill>
              <a:highlight>
                <a:srgbClr val="F3F5F7"/>
              </a:highlight>
              <a:latin typeface="Verdana"/>
              <a:ea typeface="Verdana"/>
              <a:cs typeface="Verdana"/>
              <a:sym typeface="Verdana"/>
            </a:endParaRPr>
          </a:p>
          <a:p>
            <a:pPr indent="0" lvl="0" marL="0" rtl="0" algn="l">
              <a:lnSpc>
                <a:spcPct val="110795"/>
              </a:lnSpc>
              <a:spcBef>
                <a:spcPts val="0"/>
              </a:spcBef>
              <a:spcAft>
                <a:spcPts val="0"/>
              </a:spcAft>
              <a:buNone/>
            </a:pPr>
            <a:r>
              <a:rPr b="1" i="1" lang="en" sz="1300">
                <a:solidFill>
                  <a:srgbClr val="333333"/>
                </a:solidFill>
                <a:latin typeface="Consolas"/>
                <a:ea typeface="Consolas"/>
                <a:cs typeface="Consolas"/>
                <a:sym typeface="Consolas"/>
              </a:rPr>
              <a:t>//Khi chạy ở máy thực hành WinXP ở trường (máy ảo), với trước đó khởi tạo dùng </a:t>
            </a:r>
            <a:endParaRPr b="1" i="1" sz="13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b="1" i="1" lang="en" sz="1300">
                <a:solidFill>
                  <a:srgbClr val="333333"/>
                </a:solidFill>
                <a:latin typeface="Consolas"/>
                <a:ea typeface="Consolas"/>
                <a:cs typeface="Consolas"/>
                <a:sym typeface="Consolas"/>
              </a:rPr>
              <a:t>// renderer = SDL_CreateSoftwareRenderer(...)</a:t>
            </a:r>
            <a:endParaRPr sz="1400">
              <a:solidFill>
                <a:schemeClr val="dk1"/>
              </a:solidFill>
              <a:highlight>
                <a:srgbClr val="F3F5F7"/>
              </a:highlight>
              <a:latin typeface="Verdana"/>
              <a:ea typeface="Verdana"/>
              <a:cs typeface="Verdana"/>
              <a:sym typeface="Verdana"/>
            </a:endParaRPr>
          </a:p>
          <a:p>
            <a:pPr indent="0" lvl="0" marL="0" rtl="0" algn="l">
              <a:lnSpc>
                <a:spcPct val="110795"/>
              </a:lnSpc>
              <a:spcBef>
                <a:spcPts val="0"/>
              </a:spcBef>
              <a:spcAft>
                <a:spcPts val="0"/>
              </a:spcAft>
              <a:buNone/>
            </a:pPr>
            <a:r>
              <a:rPr lang="en" sz="1400">
                <a:solidFill>
                  <a:srgbClr val="00AAAA"/>
                </a:solidFill>
                <a:highlight>
                  <a:srgbClr val="F3F5F7"/>
                </a:highlight>
                <a:latin typeface="Verdana"/>
                <a:ea typeface="Verdana"/>
                <a:cs typeface="Verdana"/>
                <a:sym typeface="Verdana"/>
              </a:rPr>
              <a:t>void</a:t>
            </a:r>
            <a:r>
              <a:rPr lang="en" sz="1500">
                <a:solidFill>
                  <a:srgbClr val="333333"/>
                </a:solidFill>
              </a:rPr>
              <a:t> </a:t>
            </a:r>
            <a:r>
              <a:rPr lang="en" sz="1500">
                <a:solidFill>
                  <a:srgbClr val="333333"/>
                </a:solidFill>
              </a:rPr>
              <a:t>SDL_UpdateWindowSurface(SDL_Window *window) </a:t>
            </a:r>
            <a:r>
              <a:rPr b="1" i="1" lang="en" sz="1500">
                <a:solidFill>
                  <a:srgbClr val="333333"/>
                </a:solidFill>
              </a:rPr>
              <a:t>   </a:t>
            </a:r>
            <a:endParaRPr sz="1500">
              <a:solidFill>
                <a:srgbClr val="333333"/>
              </a:solidFill>
            </a:endParaRPr>
          </a:p>
          <a:p>
            <a:pPr indent="0" lvl="0" marL="0" rtl="0" algn="l">
              <a:lnSpc>
                <a:spcPct val="115000"/>
              </a:lnSpc>
              <a:spcBef>
                <a:spcPts val="0"/>
              </a:spcBef>
              <a:spcAft>
                <a:spcPts val="0"/>
              </a:spcAft>
              <a:buNone/>
            </a:pPr>
            <a:r>
              <a:t/>
            </a:r>
            <a:endParaRPr sz="1400">
              <a:solidFill>
                <a:schemeClr val="dk1"/>
              </a:solidFill>
              <a:highlight>
                <a:srgbClr val="F3F5F7"/>
              </a:highlight>
              <a:latin typeface="Verdana"/>
              <a:ea typeface="Verdana"/>
              <a:cs typeface="Verdana"/>
              <a:sym typeface="Verdana"/>
            </a:endParaRPr>
          </a:p>
          <a:p>
            <a:pPr indent="0" lvl="0" marL="0" rtl="0" algn="l">
              <a:lnSpc>
                <a:spcPct val="115000"/>
              </a:lnSpc>
              <a:spcBef>
                <a:spcPts val="0"/>
              </a:spcBef>
              <a:spcAft>
                <a:spcPts val="0"/>
              </a:spcAft>
              <a:buNone/>
            </a:pPr>
            <a:r>
              <a:t/>
            </a:r>
            <a:endParaRPr sz="1400">
              <a:solidFill>
                <a:schemeClr val="dk1"/>
              </a:solidFill>
              <a:highlight>
                <a:srgbClr val="F3F5F7"/>
              </a:highlight>
              <a:latin typeface="Verdana"/>
              <a:ea typeface="Verdana"/>
              <a:cs typeface="Verdana"/>
              <a:sym typeface="Verdana"/>
            </a:endParaRPr>
          </a:p>
          <a:p>
            <a:pPr indent="0" lvl="0" marL="0" rtl="0" algn="l">
              <a:lnSpc>
                <a:spcPct val="115000"/>
              </a:lnSpc>
              <a:spcBef>
                <a:spcPts val="0"/>
              </a:spcBef>
              <a:spcAft>
                <a:spcPts val="0"/>
              </a:spcAft>
              <a:buNone/>
            </a:pPr>
            <a:r>
              <a:t/>
            </a:r>
            <a:endParaRPr sz="1400">
              <a:solidFill>
                <a:schemeClr val="dk1"/>
              </a:solidFill>
              <a:highlight>
                <a:srgbClr val="F3F5F7"/>
              </a:highlight>
              <a:latin typeface="Verdana"/>
              <a:ea typeface="Verdana"/>
              <a:cs typeface="Verdana"/>
              <a:sym typeface="Verdana"/>
            </a:endParaRPr>
          </a:p>
          <a:p>
            <a:pPr indent="0" lvl="0" marL="0" rtl="0" algn="l">
              <a:lnSpc>
                <a:spcPct val="115000"/>
              </a:lnSpc>
              <a:spcBef>
                <a:spcPts val="0"/>
              </a:spcBef>
              <a:spcAft>
                <a:spcPts val="0"/>
              </a:spcAft>
              <a:buNone/>
            </a:pPr>
            <a:r>
              <a:t/>
            </a:r>
            <a:endParaRPr sz="1400">
              <a:solidFill>
                <a:schemeClr val="dk1"/>
              </a:solidFill>
              <a:highlight>
                <a:srgbClr val="F3F5F7"/>
              </a:highlight>
              <a:latin typeface="Verdana"/>
              <a:ea typeface="Verdana"/>
              <a:cs typeface="Verdana"/>
              <a:sym typeface="Verdana"/>
            </a:endParaRPr>
          </a:p>
          <a:p>
            <a:pPr indent="0" lvl="0" marL="0" rtl="0" algn="l">
              <a:lnSpc>
                <a:spcPct val="115000"/>
              </a:lnSpc>
              <a:spcBef>
                <a:spcPts val="0"/>
              </a:spcBef>
              <a:spcAft>
                <a:spcPts val="0"/>
              </a:spcAft>
              <a:buNone/>
            </a:pPr>
            <a:r>
              <a:t/>
            </a:r>
            <a:endParaRPr sz="1400">
              <a:solidFill>
                <a:schemeClr val="dk1"/>
              </a:solidFill>
              <a:highlight>
                <a:srgbClr val="F3F5F7"/>
              </a:highlight>
              <a:latin typeface="Verdana"/>
              <a:ea typeface="Verdana"/>
              <a:cs typeface="Verdana"/>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Ví dụ</a:t>
            </a:r>
            <a:endParaRPr/>
          </a:p>
        </p:txBody>
      </p:sp>
      <p:sp>
        <p:nvSpPr>
          <p:cNvPr id="259" name="Google Shape;259;p3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260" name="Google Shape;260;p39"/>
          <p:cNvSpPr txBox="1"/>
          <p:nvPr/>
        </p:nvSpPr>
        <p:spPr>
          <a:xfrm>
            <a:off x="133950" y="1529350"/>
            <a:ext cx="6425400" cy="33276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main</a:t>
            </a:r>
            <a:r>
              <a:rPr lang="en">
                <a:solidFill>
                  <a:srgbClr val="333333"/>
                </a:solidFill>
                <a:latin typeface="Consolas"/>
                <a:ea typeface="Consolas"/>
                <a:cs typeface="Consolas"/>
                <a:sym typeface="Consolas"/>
              </a:rPr>
              <a:t>(</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argc, </a:t>
            </a:r>
            <a:r>
              <a:rPr b="1" lang="en">
                <a:solidFill>
                  <a:srgbClr val="333399"/>
                </a:solidFill>
                <a:latin typeface="Consolas"/>
                <a:ea typeface="Consolas"/>
                <a:cs typeface="Consolas"/>
                <a:sym typeface="Consolas"/>
              </a:rPr>
              <a:t>char</a:t>
            </a:r>
            <a:r>
              <a:rPr lang="en">
                <a:solidFill>
                  <a:srgbClr val="333333"/>
                </a:solidFill>
                <a:latin typeface="Consolas"/>
                <a:ea typeface="Consolas"/>
                <a:cs typeface="Consolas"/>
                <a:sym typeface="Consolas"/>
              </a:rPr>
              <a:t>* argv[])</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SDL_Window* window;</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SDL_Renderer* renderer;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initSDL(window, renderer);</a:t>
            </a:r>
            <a:br>
              <a:rPr lang="en">
                <a:solidFill>
                  <a:srgbClr val="333333"/>
                </a:solidFill>
                <a:latin typeface="Consolas"/>
                <a:ea typeface="Consolas"/>
                <a:cs typeface="Consolas"/>
                <a:sym typeface="Consolas"/>
              </a:rPr>
            </a:b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Your drawing code here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use SDL_RenderPresent(renderer) to show it</a:t>
            </a:r>
            <a:br>
              <a:rPr lang="en">
                <a:solidFill>
                  <a:srgbClr val="333333"/>
                </a:solidFill>
                <a:latin typeface="Consolas"/>
                <a:ea typeface="Consolas"/>
                <a:cs typeface="Consolas"/>
                <a:sym typeface="Consolas"/>
              </a:rPr>
            </a:b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waitUntilKeyPressed();</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quitSDL(window, renderer);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return</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261" name="Google Shape;261;p39"/>
          <p:cNvSpPr txBox="1"/>
          <p:nvPr/>
        </p:nvSpPr>
        <p:spPr>
          <a:xfrm>
            <a:off x="2343750" y="246475"/>
            <a:ext cx="6991800" cy="47589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sz="1500">
                <a:solidFill>
                  <a:srgbClr val="333333"/>
                </a:solidFill>
              </a:rPr>
              <a:t>    </a:t>
            </a:r>
            <a:endParaRPr sz="1500">
              <a:solidFill>
                <a:srgbClr val="333333"/>
              </a:solidFill>
            </a:endParaRPr>
          </a:p>
          <a:p>
            <a:pPr indent="0" lvl="0" marL="0" rtl="0" algn="l">
              <a:lnSpc>
                <a:spcPct val="110795"/>
              </a:lnSpc>
              <a:spcBef>
                <a:spcPts val="0"/>
              </a:spcBef>
              <a:spcAft>
                <a:spcPts val="0"/>
              </a:spcAft>
              <a:buNone/>
            </a:pPr>
            <a:r>
              <a:rPr lang="en" sz="1500">
                <a:solidFill>
                  <a:srgbClr val="333333"/>
                </a:solidFill>
              </a:rPr>
              <a:t>    SDL_RenderClear(renderer);</a:t>
            </a:r>
            <a:br>
              <a:rPr lang="en" sz="1500">
                <a:solidFill>
                  <a:srgbClr val="333333"/>
                </a:solidFill>
              </a:rPr>
            </a:br>
            <a:r>
              <a:rPr lang="en" sz="1500">
                <a:solidFill>
                  <a:srgbClr val="333333"/>
                </a:solidFill>
              </a:rPr>
              <a:t>    </a:t>
            </a:r>
            <a:endParaRPr sz="600">
              <a:solidFill>
                <a:srgbClr val="333333"/>
              </a:solidFill>
            </a:endParaRPr>
          </a:p>
          <a:p>
            <a:pPr indent="0" lvl="0" marL="0" rtl="0" algn="l">
              <a:lnSpc>
                <a:spcPct val="110795"/>
              </a:lnSpc>
              <a:spcBef>
                <a:spcPts val="0"/>
              </a:spcBef>
              <a:spcAft>
                <a:spcPts val="0"/>
              </a:spcAft>
              <a:buNone/>
            </a:pPr>
            <a:r>
              <a:rPr lang="en" sz="1500">
                <a:solidFill>
                  <a:srgbClr val="333333"/>
                </a:solidFill>
              </a:rPr>
              <a:t>    SDL_SetRenderDrawColor(renderer, </a:t>
            </a:r>
            <a:r>
              <a:rPr b="1" lang="en" sz="1500">
                <a:solidFill>
                  <a:srgbClr val="0000DD"/>
                </a:solidFill>
              </a:rPr>
              <a:t>255</a:t>
            </a:r>
            <a:r>
              <a:rPr lang="en" sz="1500">
                <a:solidFill>
                  <a:srgbClr val="333333"/>
                </a:solidFill>
              </a:rPr>
              <a:t>, </a:t>
            </a:r>
            <a:r>
              <a:rPr b="1" lang="en" sz="1500">
                <a:solidFill>
                  <a:srgbClr val="0000DD"/>
                </a:solidFill>
              </a:rPr>
              <a:t>255</a:t>
            </a:r>
            <a:r>
              <a:rPr lang="en" sz="1500">
                <a:solidFill>
                  <a:srgbClr val="333333"/>
                </a:solidFill>
              </a:rPr>
              <a:t>, </a:t>
            </a:r>
            <a:r>
              <a:rPr b="1" lang="en" sz="1500">
                <a:solidFill>
                  <a:srgbClr val="0000DD"/>
                </a:solidFill>
              </a:rPr>
              <a:t>255</a:t>
            </a:r>
            <a:r>
              <a:rPr lang="en" sz="1500">
                <a:solidFill>
                  <a:srgbClr val="333333"/>
                </a:solidFill>
              </a:rPr>
              <a:t>, </a:t>
            </a:r>
            <a:r>
              <a:rPr b="1" lang="en" sz="1500">
                <a:solidFill>
                  <a:srgbClr val="0000DD"/>
                </a:solidFill>
              </a:rPr>
              <a:t>255</a:t>
            </a:r>
            <a:r>
              <a:rPr lang="en" sz="1500">
                <a:solidFill>
                  <a:srgbClr val="333333"/>
                </a:solidFill>
              </a:rPr>
              <a:t>);   </a:t>
            </a:r>
            <a:r>
              <a:rPr lang="en" sz="1500">
                <a:solidFill>
                  <a:srgbClr val="888888"/>
                </a:solidFill>
              </a:rPr>
              <a:t>// white</a:t>
            </a:r>
            <a:br>
              <a:rPr lang="en" sz="1500">
                <a:solidFill>
                  <a:srgbClr val="333333"/>
                </a:solidFill>
              </a:rPr>
            </a:br>
            <a:r>
              <a:rPr lang="en" sz="1500">
                <a:solidFill>
                  <a:srgbClr val="333333"/>
                </a:solidFill>
              </a:rPr>
              <a:t>    SDL_RenderDrawPoint(renderer, SCREEN_WIDTH/</a:t>
            </a:r>
            <a:r>
              <a:rPr b="1" lang="en" sz="1500">
                <a:solidFill>
                  <a:srgbClr val="0000DD"/>
                </a:solidFill>
              </a:rPr>
              <a:t>2</a:t>
            </a:r>
            <a:r>
              <a:rPr lang="en" sz="1500">
                <a:solidFill>
                  <a:srgbClr val="333333"/>
                </a:solidFill>
              </a:rPr>
              <a:t>, SCREEN_HEIGHT/</a:t>
            </a:r>
            <a:r>
              <a:rPr b="1" lang="en" sz="1500">
                <a:solidFill>
                  <a:srgbClr val="0000DD"/>
                </a:solidFill>
              </a:rPr>
              <a:t>2</a:t>
            </a:r>
            <a:r>
              <a:rPr lang="en" sz="1500">
                <a:solidFill>
                  <a:srgbClr val="333333"/>
                </a:solidFill>
              </a:rPr>
              <a:t>);</a:t>
            </a:r>
            <a:br>
              <a:rPr lang="en" sz="1500">
                <a:solidFill>
                  <a:srgbClr val="333333"/>
                </a:solidFill>
              </a:rPr>
            </a:br>
            <a:r>
              <a:rPr lang="en" sz="1500">
                <a:solidFill>
                  <a:srgbClr val="333333"/>
                </a:solidFill>
              </a:rPr>
              <a:t>    SDL_SetRenderDrawColor(renderer, </a:t>
            </a:r>
            <a:r>
              <a:rPr b="1" lang="en" sz="1500">
                <a:solidFill>
                  <a:srgbClr val="0000DD"/>
                </a:solidFill>
              </a:rPr>
              <a:t>255</a:t>
            </a:r>
            <a:r>
              <a:rPr lang="en" sz="1500">
                <a:solidFill>
                  <a:srgbClr val="333333"/>
                </a:solidFill>
              </a:rPr>
              <a:t>, </a:t>
            </a:r>
            <a:r>
              <a:rPr b="1" lang="en" sz="1500">
                <a:solidFill>
                  <a:srgbClr val="0000DD"/>
                </a:solidFill>
              </a:rPr>
              <a:t>0</a:t>
            </a:r>
            <a:r>
              <a:rPr lang="en" sz="1500">
                <a:solidFill>
                  <a:srgbClr val="333333"/>
                </a:solidFill>
              </a:rPr>
              <a:t>, </a:t>
            </a:r>
            <a:r>
              <a:rPr b="1" lang="en" sz="1500">
                <a:solidFill>
                  <a:srgbClr val="0000DD"/>
                </a:solidFill>
              </a:rPr>
              <a:t>0</a:t>
            </a:r>
            <a:r>
              <a:rPr lang="en" sz="1500">
                <a:solidFill>
                  <a:srgbClr val="333333"/>
                </a:solidFill>
              </a:rPr>
              <a:t>, </a:t>
            </a:r>
            <a:r>
              <a:rPr b="1" lang="en" sz="1500">
                <a:solidFill>
                  <a:srgbClr val="0000DD"/>
                </a:solidFill>
              </a:rPr>
              <a:t>255</a:t>
            </a:r>
            <a:r>
              <a:rPr lang="en" sz="1500">
                <a:solidFill>
                  <a:srgbClr val="333333"/>
                </a:solidFill>
              </a:rPr>
              <a:t>);   </a:t>
            </a:r>
            <a:r>
              <a:rPr lang="en" sz="1500">
                <a:solidFill>
                  <a:srgbClr val="888888"/>
                </a:solidFill>
              </a:rPr>
              <a:t>// red</a:t>
            </a:r>
            <a:br>
              <a:rPr lang="en" sz="1500">
                <a:solidFill>
                  <a:srgbClr val="333333"/>
                </a:solidFill>
              </a:rPr>
            </a:br>
            <a:r>
              <a:rPr lang="en" sz="1500">
                <a:solidFill>
                  <a:srgbClr val="333333"/>
                </a:solidFill>
              </a:rPr>
              <a:t>    SDL_RenderDrawLine(renderer, </a:t>
            </a:r>
            <a:r>
              <a:rPr b="1" lang="en" sz="1500">
                <a:solidFill>
                  <a:srgbClr val="0000DD"/>
                </a:solidFill>
              </a:rPr>
              <a:t>100</a:t>
            </a:r>
            <a:r>
              <a:rPr lang="en" sz="1500">
                <a:solidFill>
                  <a:srgbClr val="333333"/>
                </a:solidFill>
              </a:rPr>
              <a:t>, </a:t>
            </a:r>
            <a:r>
              <a:rPr b="1" lang="en" sz="1500">
                <a:solidFill>
                  <a:srgbClr val="0000DD"/>
                </a:solidFill>
              </a:rPr>
              <a:t>100</a:t>
            </a:r>
            <a:r>
              <a:rPr lang="en" sz="1500">
                <a:solidFill>
                  <a:srgbClr val="333333"/>
                </a:solidFill>
              </a:rPr>
              <a:t>, </a:t>
            </a:r>
            <a:r>
              <a:rPr b="1" lang="en" sz="1500">
                <a:solidFill>
                  <a:srgbClr val="0000DD"/>
                </a:solidFill>
              </a:rPr>
              <a:t>200</a:t>
            </a:r>
            <a:r>
              <a:rPr lang="en" sz="1500">
                <a:solidFill>
                  <a:srgbClr val="333333"/>
                </a:solidFill>
              </a:rPr>
              <a:t>, </a:t>
            </a:r>
            <a:r>
              <a:rPr b="1" lang="en" sz="1500">
                <a:solidFill>
                  <a:srgbClr val="0000DD"/>
                </a:solidFill>
              </a:rPr>
              <a:t>200</a:t>
            </a:r>
            <a:r>
              <a:rPr lang="en" sz="1500">
                <a:solidFill>
                  <a:srgbClr val="333333"/>
                </a:solidFill>
              </a:rPr>
              <a:t>);</a:t>
            </a:r>
            <a:br>
              <a:rPr lang="en" sz="1500">
                <a:solidFill>
                  <a:srgbClr val="333333"/>
                </a:solidFill>
              </a:rPr>
            </a:br>
            <a:r>
              <a:rPr lang="en" sz="1500">
                <a:solidFill>
                  <a:srgbClr val="333333"/>
                </a:solidFill>
              </a:rPr>
              <a:t>    SDL_Rect filled_rect;</a:t>
            </a:r>
            <a:br>
              <a:rPr lang="en" sz="1500">
                <a:solidFill>
                  <a:srgbClr val="333333"/>
                </a:solidFill>
              </a:rPr>
            </a:br>
            <a:r>
              <a:rPr lang="en" sz="1500">
                <a:solidFill>
                  <a:srgbClr val="333333"/>
                </a:solidFill>
              </a:rPr>
              <a:t>    filled_rect.x = SCREEN_WIDTH - </a:t>
            </a:r>
            <a:r>
              <a:rPr b="1" lang="en" sz="1500">
                <a:solidFill>
                  <a:srgbClr val="0000DD"/>
                </a:solidFill>
              </a:rPr>
              <a:t>400</a:t>
            </a:r>
            <a:r>
              <a:rPr lang="en" sz="1500">
                <a:solidFill>
                  <a:srgbClr val="333333"/>
                </a:solidFill>
              </a:rPr>
              <a:t>;</a:t>
            </a:r>
            <a:br>
              <a:rPr lang="en" sz="1500">
                <a:solidFill>
                  <a:srgbClr val="333333"/>
                </a:solidFill>
              </a:rPr>
            </a:br>
            <a:r>
              <a:rPr lang="en" sz="1500">
                <a:solidFill>
                  <a:srgbClr val="333333"/>
                </a:solidFill>
              </a:rPr>
              <a:t>    filled_rect.y = SCREEN_HEIGHT - </a:t>
            </a:r>
            <a:r>
              <a:rPr b="1" lang="en" sz="1500">
                <a:solidFill>
                  <a:srgbClr val="0000DD"/>
                </a:solidFill>
              </a:rPr>
              <a:t>150</a:t>
            </a:r>
            <a:r>
              <a:rPr lang="en" sz="1500">
                <a:solidFill>
                  <a:srgbClr val="333333"/>
                </a:solidFill>
              </a:rPr>
              <a:t>;</a:t>
            </a:r>
            <a:br>
              <a:rPr lang="en" sz="1500">
                <a:solidFill>
                  <a:srgbClr val="333333"/>
                </a:solidFill>
              </a:rPr>
            </a:br>
            <a:r>
              <a:rPr lang="en" sz="1500">
                <a:solidFill>
                  <a:srgbClr val="333333"/>
                </a:solidFill>
              </a:rPr>
              <a:t>    filled_rect.w = </a:t>
            </a:r>
            <a:r>
              <a:rPr b="1" lang="en" sz="1500">
                <a:solidFill>
                  <a:srgbClr val="0000DD"/>
                </a:solidFill>
              </a:rPr>
              <a:t>320</a:t>
            </a:r>
            <a:r>
              <a:rPr lang="en" sz="1500">
                <a:solidFill>
                  <a:srgbClr val="333333"/>
                </a:solidFill>
              </a:rPr>
              <a:t>;</a:t>
            </a:r>
            <a:br>
              <a:rPr lang="en" sz="1500">
                <a:solidFill>
                  <a:srgbClr val="333333"/>
                </a:solidFill>
              </a:rPr>
            </a:br>
            <a:r>
              <a:rPr lang="en" sz="1500">
                <a:solidFill>
                  <a:srgbClr val="333333"/>
                </a:solidFill>
              </a:rPr>
              <a:t>    filled_rect.h = </a:t>
            </a:r>
            <a:r>
              <a:rPr b="1" lang="en" sz="1500">
                <a:solidFill>
                  <a:srgbClr val="0000DD"/>
                </a:solidFill>
              </a:rPr>
              <a:t>100</a:t>
            </a:r>
            <a:r>
              <a:rPr lang="en" sz="1500">
                <a:solidFill>
                  <a:srgbClr val="333333"/>
                </a:solidFill>
              </a:rPr>
              <a:t>;</a:t>
            </a:r>
            <a:br>
              <a:rPr lang="en" sz="1500">
                <a:solidFill>
                  <a:srgbClr val="333333"/>
                </a:solidFill>
              </a:rPr>
            </a:br>
            <a:r>
              <a:rPr lang="en" sz="1500">
                <a:solidFill>
                  <a:srgbClr val="333333"/>
                </a:solidFill>
              </a:rPr>
              <a:t>    SDL_SetRenderDrawColor(renderer, </a:t>
            </a:r>
            <a:r>
              <a:rPr b="1" lang="en" sz="1500">
                <a:solidFill>
                  <a:srgbClr val="0000DD"/>
                </a:solidFill>
              </a:rPr>
              <a:t>0</a:t>
            </a:r>
            <a:r>
              <a:rPr lang="en" sz="1500">
                <a:solidFill>
                  <a:srgbClr val="333333"/>
                </a:solidFill>
              </a:rPr>
              <a:t>, </a:t>
            </a:r>
            <a:r>
              <a:rPr b="1" lang="en" sz="1500">
                <a:solidFill>
                  <a:srgbClr val="0000DD"/>
                </a:solidFill>
              </a:rPr>
              <a:t>255</a:t>
            </a:r>
            <a:r>
              <a:rPr lang="en" sz="1500">
                <a:solidFill>
                  <a:srgbClr val="333333"/>
                </a:solidFill>
              </a:rPr>
              <a:t>, </a:t>
            </a:r>
            <a:r>
              <a:rPr b="1" lang="en" sz="1500">
                <a:solidFill>
                  <a:srgbClr val="0000DD"/>
                </a:solidFill>
              </a:rPr>
              <a:t>0</a:t>
            </a:r>
            <a:r>
              <a:rPr lang="en" sz="1500">
                <a:solidFill>
                  <a:srgbClr val="333333"/>
                </a:solidFill>
              </a:rPr>
              <a:t>, </a:t>
            </a:r>
            <a:r>
              <a:rPr b="1" lang="en" sz="1500">
                <a:solidFill>
                  <a:srgbClr val="0000DD"/>
                </a:solidFill>
              </a:rPr>
              <a:t>255</a:t>
            </a:r>
            <a:r>
              <a:rPr lang="en" sz="1500">
                <a:solidFill>
                  <a:srgbClr val="333333"/>
                </a:solidFill>
              </a:rPr>
              <a:t>); </a:t>
            </a:r>
            <a:r>
              <a:rPr lang="en" sz="1500">
                <a:solidFill>
                  <a:srgbClr val="888888"/>
                </a:solidFill>
              </a:rPr>
              <a:t>// green</a:t>
            </a:r>
            <a:br>
              <a:rPr lang="en" sz="1500">
                <a:solidFill>
                  <a:srgbClr val="333333"/>
                </a:solidFill>
              </a:rPr>
            </a:br>
            <a:r>
              <a:rPr lang="en" sz="1500">
                <a:solidFill>
                  <a:srgbClr val="333333"/>
                </a:solidFill>
              </a:rPr>
              <a:t>    SDL_RenderFillRect(renderer, &amp;filled_rect);</a:t>
            </a:r>
            <a:br>
              <a:rPr lang="en" sz="1500">
                <a:solidFill>
                  <a:srgbClr val="333333"/>
                </a:solidFill>
              </a:rPr>
            </a:br>
            <a:endParaRPr sz="1500">
              <a:solidFill>
                <a:srgbClr val="333333"/>
              </a:solidFill>
            </a:endParaRPr>
          </a:p>
          <a:p>
            <a:pPr indent="0" lvl="0" marL="0" rtl="0" algn="l">
              <a:lnSpc>
                <a:spcPct val="110795"/>
              </a:lnSpc>
              <a:spcBef>
                <a:spcPts val="0"/>
              </a:spcBef>
              <a:spcAft>
                <a:spcPts val="0"/>
              </a:spcAft>
              <a:buNone/>
            </a:pPr>
            <a:r>
              <a:rPr b="1" i="1" lang="en" sz="1300">
                <a:solidFill>
                  <a:srgbClr val="333333"/>
                </a:solidFill>
                <a:latin typeface="Consolas"/>
                <a:ea typeface="Consolas"/>
                <a:cs typeface="Consolas"/>
                <a:sym typeface="Consolas"/>
              </a:rPr>
              <a:t>   //Khi thông thường chạy với môi trường bình thường ở nhà</a:t>
            </a:r>
            <a:br>
              <a:rPr lang="en" sz="1500">
                <a:solidFill>
                  <a:srgbClr val="333333"/>
                </a:solidFill>
              </a:rPr>
            </a:br>
            <a:r>
              <a:rPr lang="en" sz="1500">
                <a:solidFill>
                  <a:srgbClr val="333333"/>
                </a:solidFill>
              </a:rPr>
              <a:t>    SDL_RenderPresent(renderer);</a:t>
            </a:r>
            <a:endParaRPr sz="1500">
              <a:solidFill>
                <a:srgbClr val="333333"/>
              </a:solidFill>
            </a:endParaRPr>
          </a:p>
          <a:p>
            <a:pPr indent="0" lvl="0" marL="0" rtl="0" algn="l">
              <a:lnSpc>
                <a:spcPct val="110795"/>
              </a:lnSpc>
              <a:spcBef>
                <a:spcPts val="0"/>
              </a:spcBef>
              <a:spcAft>
                <a:spcPts val="0"/>
              </a:spcAft>
              <a:buNone/>
            </a:pPr>
            <a:r>
              <a:rPr b="1" i="1" lang="en" sz="1300">
                <a:solidFill>
                  <a:srgbClr val="333333"/>
                </a:solidFill>
                <a:latin typeface="Consolas"/>
                <a:ea typeface="Consolas"/>
                <a:cs typeface="Consolas"/>
                <a:sym typeface="Consolas"/>
              </a:rPr>
              <a:t>   //Khi chạy ở máy thực hành WinXP ở trường (máy ảo)</a:t>
            </a:r>
            <a:endParaRPr b="1" i="1" sz="1300">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sz="1500">
                <a:solidFill>
                  <a:srgbClr val="333333"/>
                </a:solidFill>
              </a:rPr>
              <a:t>   //SDL_UpdateWindowSurface(window);</a:t>
            </a:r>
            <a:endParaRPr sz="1500">
              <a:solidFill>
                <a:srgbClr val="333333"/>
              </a:solidFill>
            </a:endParaRPr>
          </a:p>
          <a:p>
            <a:pPr indent="0" lvl="0" marL="0" rtl="0" algn="l">
              <a:lnSpc>
                <a:spcPct val="110795"/>
              </a:lnSpc>
              <a:spcBef>
                <a:spcPts val="0"/>
              </a:spcBef>
              <a:spcAft>
                <a:spcPts val="0"/>
              </a:spcAft>
              <a:buClr>
                <a:schemeClr val="dk1"/>
              </a:buClr>
              <a:buSzPts val="1100"/>
              <a:buFont typeface="Arial"/>
              <a:buNone/>
            </a:pPr>
            <a:r>
              <a:rPr lang="en" sz="1300">
                <a:solidFill>
                  <a:srgbClr val="888888"/>
                </a:solidFill>
                <a:latin typeface="Consolas"/>
                <a:ea typeface="Consolas"/>
                <a:cs typeface="Consolas"/>
                <a:sym typeface="Consolas"/>
              </a:rPr>
              <a:t>    </a:t>
            </a:r>
            <a:endParaRPr sz="1500">
              <a:solidFill>
                <a:srgbClr val="333333"/>
              </a:solidFill>
            </a:endParaRPr>
          </a:p>
          <a:p>
            <a:pPr indent="0" lvl="0" marL="0" rtl="0" algn="l">
              <a:lnSpc>
                <a:spcPct val="110795"/>
              </a:lnSpc>
              <a:spcBef>
                <a:spcPts val="0"/>
              </a:spcBef>
              <a:spcAft>
                <a:spcPts val="0"/>
              </a:spcAft>
              <a:buNone/>
            </a:pPr>
            <a:r>
              <a:t/>
            </a:r>
            <a:endParaRPr sz="1500">
              <a:solidFill>
                <a:srgbClr val="333333"/>
              </a:solidFill>
            </a:endParaRPr>
          </a:p>
        </p:txBody>
      </p:sp>
      <p:sp>
        <p:nvSpPr>
          <p:cNvPr id="262" name="Google Shape;262;p39"/>
          <p:cNvSpPr/>
          <p:nvPr/>
        </p:nvSpPr>
        <p:spPr>
          <a:xfrm flipH="1">
            <a:off x="1510293" y="2994825"/>
            <a:ext cx="1139832" cy="484434"/>
          </a:xfrm>
          <a:prstGeom prst="lightningBol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Tự học tiếp ...</a:t>
            </a:r>
            <a:endParaRPr/>
          </a:p>
        </p:txBody>
      </p:sp>
      <p:sp>
        <p:nvSpPr>
          <p:cNvPr id="268" name="Google Shape;268;p40"/>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500"/>
              <a:t>Tutorial:</a:t>
            </a:r>
            <a:endParaRPr sz="2500"/>
          </a:p>
          <a:p>
            <a:pPr indent="0" lvl="0" marL="0" rtl="0" algn="l">
              <a:spcBef>
                <a:spcPts val="600"/>
              </a:spcBef>
              <a:spcAft>
                <a:spcPts val="0"/>
              </a:spcAft>
              <a:buNone/>
            </a:pPr>
            <a:r>
              <a:rPr lang="en" sz="2500" u="sng">
                <a:solidFill>
                  <a:schemeClr val="hlink"/>
                </a:solidFill>
                <a:hlinkClick r:id="rId3"/>
              </a:rPr>
              <a:t>http://lazyfoo.net/SDL_tutorials/</a:t>
            </a:r>
            <a:endParaRPr sz="2500"/>
          </a:p>
          <a:p>
            <a:pPr indent="0" lvl="0" marL="0" rtl="0" algn="l">
              <a:spcBef>
                <a:spcPts val="600"/>
              </a:spcBef>
              <a:spcAft>
                <a:spcPts val="0"/>
              </a:spcAft>
              <a:buNone/>
            </a:pPr>
            <a:r>
              <a:t/>
            </a:r>
            <a:endParaRPr sz="2500"/>
          </a:p>
          <a:p>
            <a:pPr indent="0" lvl="0" marL="0" rtl="0" algn="l">
              <a:spcBef>
                <a:spcPts val="600"/>
              </a:spcBef>
              <a:spcAft>
                <a:spcPts val="0"/>
              </a:spcAft>
              <a:buNone/>
            </a:pPr>
            <a:r>
              <a:rPr lang="en" sz="2500"/>
              <a:t>Tra cứu các hàm SDL</a:t>
            </a:r>
            <a:endParaRPr sz="2500"/>
          </a:p>
          <a:p>
            <a:pPr indent="-387350" lvl="0" marL="457200" rtl="0" algn="l">
              <a:spcBef>
                <a:spcPts val="600"/>
              </a:spcBef>
              <a:spcAft>
                <a:spcPts val="0"/>
              </a:spcAft>
              <a:buSzPts val="2500"/>
              <a:buChar char="●"/>
            </a:pPr>
            <a:r>
              <a:rPr lang="en" sz="2500"/>
              <a:t>Vẽ: </a:t>
            </a:r>
            <a:r>
              <a:rPr lang="en" sz="2500" u="sng">
                <a:solidFill>
                  <a:schemeClr val="hlink"/>
                </a:solidFill>
                <a:hlinkClick r:id="rId4"/>
              </a:rPr>
              <a:t>https://wiki.libsdl.org/CategoryRender</a:t>
            </a:r>
            <a:endParaRPr sz="2500"/>
          </a:p>
          <a:p>
            <a:pPr indent="-387350" lvl="0" marL="457200" rtl="0" algn="l">
              <a:spcBef>
                <a:spcPts val="0"/>
              </a:spcBef>
              <a:spcAft>
                <a:spcPts val="0"/>
              </a:spcAft>
              <a:buSzPts val="2500"/>
              <a:buChar char="●"/>
            </a:pPr>
            <a:r>
              <a:rPr lang="en" sz="2500"/>
              <a:t>Tô: </a:t>
            </a:r>
            <a:r>
              <a:rPr lang="en" sz="2500" u="sng">
                <a:solidFill>
                  <a:schemeClr val="hlink"/>
                </a:solidFill>
                <a:hlinkClick r:id="rId5"/>
              </a:rPr>
              <a:t>https://wiki.libsdl.org/CategorySurface</a:t>
            </a:r>
            <a:endParaRPr sz="2500"/>
          </a:p>
          <a:p>
            <a:pPr indent="-387350" lvl="0" marL="457200" rtl="0" algn="l">
              <a:spcBef>
                <a:spcPts val="0"/>
              </a:spcBef>
              <a:spcAft>
                <a:spcPts val="0"/>
              </a:spcAft>
              <a:buSzPts val="2500"/>
              <a:buChar char="●"/>
            </a:pPr>
            <a:r>
              <a:rPr lang="en" sz="2500"/>
              <a:t>Các loại khác: https://wiki.libsdl.org/APIByCategory</a:t>
            </a:r>
            <a:endParaRPr sz="2500"/>
          </a:p>
          <a:p>
            <a:pPr indent="0" lvl="0" marL="0" rtl="0" algn="l">
              <a:spcBef>
                <a:spcPts val="600"/>
              </a:spcBef>
              <a:spcAft>
                <a:spcPts val="0"/>
              </a:spcAft>
              <a:buNone/>
            </a:pPr>
            <a:r>
              <a:t/>
            </a:r>
            <a:endParaRPr sz="2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type="ctrTitle"/>
          </p:nvPr>
        </p:nvSpPr>
        <p:spPr>
          <a:xfrm>
            <a:off x="685800" y="1300757"/>
            <a:ext cx="7772400" cy="168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Graphics</a:t>
            </a:r>
            <a:endParaRPr/>
          </a:p>
        </p:txBody>
      </p:sp>
      <p:sp>
        <p:nvSpPr>
          <p:cNvPr id="274" name="Google Shape;274;p41"/>
          <p:cNvSpPr txBox="1"/>
          <p:nvPr>
            <p:ph idx="1" type="subTitle"/>
          </p:nvPr>
        </p:nvSpPr>
        <p:spPr>
          <a:xfrm>
            <a:off x="685800" y="3093357"/>
            <a:ext cx="7772400" cy="71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8. Painter và ứng dụng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Nội dung</a:t>
            </a:r>
            <a:endParaRPr/>
          </a:p>
        </p:txBody>
      </p:sp>
      <p:sp>
        <p:nvSpPr>
          <p:cNvPr id="280" name="Google Shape;280;p42"/>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Thư viện SDL: </a:t>
            </a:r>
            <a:endParaRPr/>
          </a:p>
          <a:p>
            <a:pPr indent="-381000" lvl="1" marL="914400" rtl="0" algn="l">
              <a:spcBef>
                <a:spcPts val="0"/>
              </a:spcBef>
              <a:spcAft>
                <a:spcPts val="0"/>
              </a:spcAft>
              <a:buSzPts val="2400"/>
              <a:buChar char="○"/>
            </a:pPr>
            <a:r>
              <a:rPr lang="en"/>
              <a:t>Cài đặt, khởi tạo, sử dụng, giải phóng</a:t>
            </a:r>
            <a:endParaRPr/>
          </a:p>
          <a:p>
            <a:pPr indent="-419100" lvl="0" marL="457200" rtl="0" algn="l">
              <a:spcBef>
                <a:spcPts val="0"/>
              </a:spcBef>
              <a:spcAft>
                <a:spcPts val="0"/>
              </a:spcAft>
              <a:buSzPts val="3000"/>
              <a:buChar char="●"/>
            </a:pPr>
            <a:r>
              <a:rPr b="1" lang="en"/>
              <a:t>Xây dựng API vẽ</a:t>
            </a:r>
            <a:endParaRPr b="1"/>
          </a:p>
          <a:p>
            <a:pPr indent="-381000" lvl="1" marL="914400" rtl="0" algn="l">
              <a:spcBef>
                <a:spcPts val="0"/>
              </a:spcBef>
              <a:spcAft>
                <a:spcPts val="0"/>
              </a:spcAft>
              <a:buSzPts val="2400"/>
              <a:buChar char="○"/>
            </a:pPr>
            <a:r>
              <a:rPr b="1" lang="en"/>
              <a:t>Lớp Painter</a:t>
            </a:r>
            <a:endParaRPr b="1"/>
          </a:p>
          <a:p>
            <a:pPr indent="-419100" lvl="0" marL="457200" rtl="0" algn="l">
              <a:spcBef>
                <a:spcPts val="0"/>
              </a:spcBef>
              <a:spcAft>
                <a:spcPts val="0"/>
              </a:spcAft>
              <a:buSzPts val="3000"/>
              <a:buChar char="●"/>
            </a:pPr>
            <a:r>
              <a:rPr lang="en"/>
              <a:t>Vẽ hình bằng bút vẽ</a:t>
            </a:r>
            <a:endParaRPr/>
          </a:p>
          <a:p>
            <a:pPr indent="-381000" lvl="1" marL="914400" rtl="0" algn="l">
              <a:spcBef>
                <a:spcPts val="0"/>
              </a:spcBef>
              <a:spcAft>
                <a:spcPts val="0"/>
              </a:spcAft>
              <a:buSzPts val="2400"/>
              <a:buChar char="○"/>
            </a:pPr>
            <a:r>
              <a:rPr lang="en"/>
              <a:t>Đường thẳng, hình vuông, tam giác …</a:t>
            </a:r>
            <a:endParaRPr/>
          </a:p>
          <a:p>
            <a:pPr indent="-381000" lvl="1" marL="914400" rtl="0" algn="l">
              <a:spcBef>
                <a:spcPts val="0"/>
              </a:spcBef>
              <a:spcAft>
                <a:spcPts val="0"/>
              </a:spcAft>
              <a:buSzPts val="2400"/>
              <a:buChar char="○"/>
            </a:pPr>
            <a:r>
              <a:rPr lang="en"/>
              <a:t>Phối hợp tạo thành </a:t>
            </a:r>
            <a:r>
              <a:rPr i="1" lang="en"/>
              <a:t>các hình tuyệt đẹp</a:t>
            </a:r>
            <a:endParaRPr i="1"/>
          </a:p>
          <a:p>
            <a:pPr indent="-381000" lvl="1" marL="914400" rtl="0" algn="l">
              <a:spcBef>
                <a:spcPts val="0"/>
              </a:spcBef>
              <a:spcAft>
                <a:spcPts val="0"/>
              </a:spcAft>
              <a:buSzPts val="2400"/>
              <a:buChar char="○"/>
            </a:pPr>
            <a:r>
              <a:rPr lang="en"/>
              <a:t>Vẽ ảnh JPG, PNG</a:t>
            </a:r>
            <a:endParaRPr i="1"/>
          </a:p>
          <a:p>
            <a:pPr indent="-419100" lvl="0" marL="457200" rtl="0" algn="l">
              <a:spcBef>
                <a:spcPts val="0"/>
              </a:spcBef>
              <a:spcAft>
                <a:spcPts val="0"/>
              </a:spcAft>
              <a:buSzPts val="3000"/>
              <a:buChar char="●"/>
            </a:pPr>
            <a:r>
              <a:rPr lang="en"/>
              <a:t>Vẽ hình fractal</a:t>
            </a:r>
            <a:endParaRPr/>
          </a:p>
          <a:p>
            <a:pPr indent="-381000" lvl="1" marL="914400" rtl="0" algn="l">
              <a:spcBef>
                <a:spcPts val="0"/>
              </a:spcBef>
              <a:spcAft>
                <a:spcPts val="0"/>
              </a:spcAft>
              <a:buSzPts val="2400"/>
              <a:buChar char="○"/>
            </a:pPr>
            <a:r>
              <a:rPr lang="en"/>
              <a:t>Kỹ thuật đệ quy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Vẽ hình với SDL</a:t>
            </a:r>
            <a:endParaRPr/>
          </a:p>
        </p:txBody>
      </p:sp>
      <p:sp>
        <p:nvSpPr>
          <p:cNvPr id="286" name="Google Shape;286;p43"/>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SDL đã cung cấp hàm</a:t>
            </a:r>
            <a:endParaRPr/>
          </a:p>
          <a:p>
            <a:pPr indent="-381000" lvl="1" marL="914400" rtl="0" algn="l">
              <a:spcBef>
                <a:spcPts val="0"/>
              </a:spcBef>
              <a:spcAft>
                <a:spcPts val="0"/>
              </a:spcAft>
              <a:buSzPts val="2400"/>
              <a:buChar char="○"/>
            </a:pPr>
            <a:r>
              <a:rPr lang="en"/>
              <a:t>Vẽ điểm, đoạn thẳng, hình chữ nhật ...</a:t>
            </a:r>
            <a:endParaRPr/>
          </a:p>
          <a:p>
            <a:pPr indent="-381000" lvl="1" marL="914400" rtl="0" algn="l">
              <a:spcBef>
                <a:spcPts val="0"/>
              </a:spcBef>
              <a:spcAft>
                <a:spcPts val="0"/>
              </a:spcAft>
              <a:buSzPts val="2400"/>
              <a:buChar char="○"/>
            </a:pPr>
            <a:r>
              <a:rPr lang="en"/>
              <a:t>Với các hình khối phức tạp hoặc ảnh</a:t>
            </a:r>
            <a:endParaRPr/>
          </a:p>
          <a:p>
            <a:pPr indent="-381000" lvl="2" marL="1371600" rtl="0" algn="l">
              <a:spcBef>
                <a:spcPts val="0"/>
              </a:spcBef>
              <a:spcAft>
                <a:spcPts val="0"/>
              </a:spcAft>
              <a:buSzPts val="2400"/>
              <a:buChar char="■"/>
            </a:pPr>
            <a:r>
              <a:rPr lang="en"/>
              <a:t>Dùng thư viện mở rộng SDL_image</a:t>
            </a:r>
            <a:endParaRPr/>
          </a:p>
          <a:p>
            <a:pPr indent="-381000" lvl="2" marL="1371600" rtl="0" algn="l">
              <a:spcBef>
                <a:spcPts val="0"/>
              </a:spcBef>
              <a:spcAft>
                <a:spcPts val="0"/>
              </a:spcAft>
              <a:buSzPts val="2400"/>
              <a:buChar char="■"/>
            </a:pPr>
            <a:r>
              <a:rPr lang="en"/>
              <a:t>Dùng SDL với OpenGL (3D)</a:t>
            </a:r>
            <a:endParaRPr/>
          </a:p>
          <a:p>
            <a:pPr indent="-419100" lvl="0" marL="457200" rtl="0" algn="l">
              <a:spcBef>
                <a:spcPts val="0"/>
              </a:spcBef>
              <a:spcAft>
                <a:spcPts val="0"/>
              </a:spcAft>
              <a:buSzPts val="3000"/>
              <a:buChar char="●"/>
            </a:pPr>
            <a:r>
              <a:rPr lang="en"/>
              <a:t>Ta cũng có thể xây dựng thư viện riêng</a:t>
            </a:r>
            <a:endParaRPr/>
          </a:p>
          <a:p>
            <a:pPr indent="-381000" lvl="1" marL="914400" rtl="0" algn="l">
              <a:spcBef>
                <a:spcPts val="0"/>
              </a:spcBef>
              <a:spcAft>
                <a:spcPts val="0"/>
              </a:spcAft>
              <a:buSzPts val="2400"/>
              <a:buChar char="○"/>
            </a:pPr>
            <a:r>
              <a:rPr lang="en"/>
              <a:t>Dựa vào các hàm vẽ cơ bản của SDL</a:t>
            </a:r>
            <a:endParaRPr/>
          </a:p>
          <a:p>
            <a:pPr indent="-381000" lvl="1" marL="914400" rtl="0" algn="l">
              <a:spcBef>
                <a:spcPts val="0"/>
              </a:spcBef>
              <a:spcAft>
                <a:spcPts val="0"/>
              </a:spcAft>
              <a:buSzPts val="2400"/>
              <a:buChar char="○"/>
            </a:pPr>
            <a:r>
              <a:rPr lang="en"/>
              <a:t>Đơn giản hóa các thao tác vẽ </a:t>
            </a:r>
            <a:endParaRPr/>
          </a:p>
          <a:p>
            <a:pPr indent="-381000" lvl="2" marL="1371600" rtl="0" algn="l">
              <a:spcBef>
                <a:spcPts val="0"/>
              </a:spcBef>
              <a:spcAft>
                <a:spcPts val="0"/>
              </a:spcAft>
              <a:buSzPts val="2400"/>
              <a:buChar char="■"/>
            </a:pPr>
            <a:r>
              <a:rPr lang="en"/>
              <a:t>Lệnh SDL khá phức tạp bởi có nhiều tham số</a:t>
            </a:r>
            <a:endParaRPr/>
          </a:p>
          <a:p>
            <a:pPr indent="-381000" lvl="1" marL="914400" rtl="0" algn="l">
              <a:spcBef>
                <a:spcPts val="0"/>
              </a:spcBef>
              <a:spcAft>
                <a:spcPts val="0"/>
              </a:spcAft>
              <a:buSzPts val="2400"/>
              <a:buChar char="○"/>
            </a:pPr>
            <a:r>
              <a:rPr i="1" lang="en"/>
              <a:t>Vẽ hình theo phong cách của riêng chúng ta</a:t>
            </a:r>
            <a:endParaRPr i="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Lớp Painter</a:t>
            </a:r>
            <a:endParaRPr/>
          </a:p>
        </p:txBody>
      </p:sp>
      <p:sp>
        <p:nvSpPr>
          <p:cNvPr id="292" name="Google Shape;292;p44"/>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406400" lvl="0" marL="457200" rtl="0" algn="l">
              <a:spcBef>
                <a:spcPts val="600"/>
              </a:spcBef>
              <a:spcAft>
                <a:spcPts val="0"/>
              </a:spcAft>
              <a:buSzPts val="2800"/>
              <a:buChar char="●"/>
            </a:pPr>
            <a:r>
              <a:rPr lang="en" sz="2800"/>
              <a:t>API vẽ (</a:t>
            </a:r>
            <a:r>
              <a:rPr i="1" lang="en" sz="2800">
                <a:solidFill>
                  <a:srgbClr val="0000FF"/>
                </a:solidFill>
              </a:rPr>
              <a:t>Application Program Interface</a:t>
            </a:r>
            <a:r>
              <a:rPr lang="en" sz="2800"/>
              <a:t>)</a:t>
            </a:r>
            <a:endParaRPr sz="2800"/>
          </a:p>
          <a:p>
            <a:pPr indent="-400050" lvl="0" marL="457200" rtl="0" algn="l">
              <a:spcBef>
                <a:spcPts val="0"/>
              </a:spcBef>
              <a:spcAft>
                <a:spcPts val="0"/>
              </a:spcAft>
              <a:buSzPts val="2700"/>
              <a:buChar char="●"/>
            </a:pPr>
            <a:r>
              <a:rPr lang="en" sz="2700"/>
              <a:t>Demo ý tưởng:</a:t>
            </a:r>
            <a:endParaRPr sz="2700"/>
          </a:p>
          <a:p>
            <a:pPr indent="-400050" lvl="1" marL="914400" rtl="0" algn="l">
              <a:spcBef>
                <a:spcPts val="0"/>
              </a:spcBef>
              <a:spcAft>
                <a:spcPts val="0"/>
              </a:spcAft>
              <a:buSzPts val="2700"/>
              <a:buChar char="○"/>
            </a:pPr>
            <a:r>
              <a:rPr lang="en" sz="2700"/>
              <a:t>https://studio.code.org/s/artist/stage/1/puzzle/1</a:t>
            </a:r>
            <a:endParaRPr sz="2700"/>
          </a:p>
          <a:p>
            <a:pPr indent="-387350" lvl="0" marL="457200" rtl="0" algn="l">
              <a:spcBef>
                <a:spcPts val="0"/>
              </a:spcBef>
              <a:spcAft>
                <a:spcPts val="0"/>
              </a:spcAft>
              <a:buSzPts val="2500"/>
              <a:buChar char="●"/>
            </a:pPr>
            <a:r>
              <a:rPr lang="en" sz="2500"/>
              <a:t>Các chức năng vẽ cơ bản</a:t>
            </a:r>
            <a:endParaRPr sz="2500"/>
          </a:p>
          <a:p>
            <a:pPr indent="-387350" lvl="1" marL="914400" rtl="0" algn="l">
              <a:spcBef>
                <a:spcPts val="0"/>
              </a:spcBef>
              <a:spcAft>
                <a:spcPts val="0"/>
              </a:spcAft>
              <a:buSzPts val="2500"/>
              <a:buChar char="○"/>
            </a:pPr>
            <a:r>
              <a:rPr lang="en" sz="2500"/>
              <a:t>Thay màu bút vẽ, tô nền bằng màu mới</a:t>
            </a:r>
            <a:endParaRPr sz="2500"/>
          </a:p>
          <a:p>
            <a:pPr indent="-387350" lvl="1" marL="914400" rtl="0" algn="l">
              <a:spcBef>
                <a:spcPts val="0"/>
              </a:spcBef>
              <a:spcAft>
                <a:spcPts val="0"/>
              </a:spcAft>
              <a:buSzPts val="2500"/>
              <a:buChar char="○"/>
            </a:pPr>
            <a:r>
              <a:rPr lang="en" sz="2500"/>
              <a:t>Tiến lên phía trước một quãng đường</a:t>
            </a:r>
            <a:endParaRPr sz="2500"/>
          </a:p>
          <a:p>
            <a:pPr indent="-387350" lvl="1" marL="914400" rtl="0" algn="l">
              <a:spcBef>
                <a:spcPts val="0"/>
              </a:spcBef>
              <a:spcAft>
                <a:spcPts val="0"/>
              </a:spcAft>
              <a:buSzPts val="2500"/>
              <a:buChar char="○"/>
            </a:pPr>
            <a:r>
              <a:rPr lang="en" sz="2500"/>
              <a:t>Quay phải, quay trái theo góc quay (xoay giấy)</a:t>
            </a:r>
            <a:endParaRPr sz="2500"/>
          </a:p>
          <a:p>
            <a:pPr indent="-387350" lvl="1" marL="914400" rtl="0" algn="l">
              <a:spcBef>
                <a:spcPts val="0"/>
              </a:spcBef>
              <a:spcAft>
                <a:spcPts val="0"/>
              </a:spcAft>
              <a:buSzPts val="2500"/>
              <a:buChar char="○"/>
            </a:pPr>
            <a:r>
              <a:rPr lang="en" sz="2500"/>
              <a:t>Nhảy về phía trước một quãng đường (nhấc bút)</a:t>
            </a:r>
            <a:endParaRPr sz="2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5"/>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Painter.h</a:t>
            </a:r>
            <a:endParaRPr sz="4200"/>
          </a:p>
        </p:txBody>
      </p:sp>
      <p:sp>
        <p:nvSpPr>
          <p:cNvPr id="298" name="Google Shape;298;p45"/>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 </a:t>
            </a:r>
            <a:endParaRPr/>
          </a:p>
        </p:txBody>
      </p:sp>
      <p:sp>
        <p:nvSpPr>
          <p:cNvPr id="299" name="Google Shape;299;p45"/>
          <p:cNvSpPr txBox="1"/>
          <p:nvPr/>
        </p:nvSpPr>
        <p:spPr>
          <a:xfrm>
            <a:off x="208300" y="1693150"/>
            <a:ext cx="3461100" cy="3000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sz="1800">
                <a:solidFill>
                  <a:srgbClr val="008800"/>
                </a:solidFill>
                <a:latin typeface="Consolas"/>
                <a:ea typeface="Consolas"/>
                <a:cs typeface="Consolas"/>
                <a:sym typeface="Consolas"/>
              </a:rPr>
              <a:t>class</a:t>
            </a:r>
            <a:r>
              <a:rPr lang="en" sz="1800">
                <a:solidFill>
                  <a:srgbClr val="333333"/>
                </a:solidFill>
                <a:latin typeface="Consolas"/>
                <a:ea typeface="Consolas"/>
                <a:cs typeface="Consolas"/>
                <a:sym typeface="Consolas"/>
              </a:rPr>
              <a:t> </a:t>
            </a:r>
            <a:r>
              <a:rPr b="1" lang="en" sz="1800">
                <a:solidFill>
                  <a:srgbClr val="BB0066"/>
                </a:solidFill>
                <a:latin typeface="Consolas"/>
                <a:ea typeface="Consolas"/>
                <a:cs typeface="Consolas"/>
                <a:sym typeface="Consolas"/>
              </a:rPr>
              <a:t>Painter</a:t>
            </a:r>
            <a:br>
              <a:rPr lang="en" sz="1800">
                <a:solidFill>
                  <a:srgbClr val="333333"/>
                </a:solidFill>
                <a:latin typeface="Consolas"/>
                <a:ea typeface="Consolas"/>
                <a:cs typeface="Consolas"/>
                <a:sym typeface="Consolas"/>
              </a:rPr>
            </a:br>
            <a:r>
              <a:rPr lang="en" sz="1800">
                <a:solidFill>
                  <a:srgbClr val="333333"/>
                </a:solidFill>
                <a:latin typeface="Consolas"/>
                <a:ea typeface="Consolas"/>
                <a:cs typeface="Consolas"/>
                <a:sym typeface="Consolas"/>
              </a:rPr>
              <a:t>{</a:t>
            </a:r>
            <a:br>
              <a:rPr lang="en" sz="1800">
                <a:solidFill>
                  <a:srgbClr val="333333"/>
                </a:solidFill>
                <a:latin typeface="Consolas"/>
                <a:ea typeface="Consolas"/>
                <a:cs typeface="Consolas"/>
                <a:sym typeface="Consolas"/>
              </a:rPr>
            </a:br>
            <a:r>
              <a:rPr lang="en" sz="1800">
                <a:solidFill>
                  <a:srgbClr val="333333"/>
                </a:solidFill>
                <a:latin typeface="Consolas"/>
                <a:ea typeface="Consolas"/>
                <a:cs typeface="Consolas"/>
                <a:sym typeface="Consolas"/>
              </a:rPr>
              <a:t>  </a:t>
            </a:r>
            <a:r>
              <a:rPr b="1" lang="en" sz="1800">
                <a:solidFill>
                  <a:srgbClr val="333399"/>
                </a:solidFill>
                <a:latin typeface="Consolas"/>
                <a:ea typeface="Consolas"/>
                <a:cs typeface="Consolas"/>
                <a:sym typeface="Consolas"/>
              </a:rPr>
              <a:t>float</a:t>
            </a:r>
            <a:r>
              <a:rPr lang="en" sz="1800">
                <a:solidFill>
                  <a:srgbClr val="333333"/>
                </a:solidFill>
                <a:latin typeface="Consolas"/>
                <a:ea typeface="Consolas"/>
                <a:cs typeface="Consolas"/>
                <a:sym typeface="Consolas"/>
              </a:rPr>
              <a:t> x;</a:t>
            </a:r>
            <a:br>
              <a:rPr lang="en" sz="1800">
                <a:solidFill>
                  <a:srgbClr val="333333"/>
                </a:solidFill>
                <a:latin typeface="Consolas"/>
                <a:ea typeface="Consolas"/>
                <a:cs typeface="Consolas"/>
                <a:sym typeface="Consolas"/>
              </a:rPr>
            </a:br>
            <a:r>
              <a:rPr lang="en" sz="1800">
                <a:solidFill>
                  <a:srgbClr val="333333"/>
                </a:solidFill>
                <a:latin typeface="Consolas"/>
                <a:ea typeface="Consolas"/>
                <a:cs typeface="Consolas"/>
                <a:sym typeface="Consolas"/>
              </a:rPr>
              <a:t>  </a:t>
            </a:r>
            <a:r>
              <a:rPr b="1" lang="en" sz="1800">
                <a:solidFill>
                  <a:srgbClr val="333399"/>
                </a:solidFill>
                <a:latin typeface="Consolas"/>
                <a:ea typeface="Consolas"/>
                <a:cs typeface="Consolas"/>
                <a:sym typeface="Consolas"/>
              </a:rPr>
              <a:t>float</a:t>
            </a:r>
            <a:r>
              <a:rPr lang="en" sz="1800">
                <a:solidFill>
                  <a:srgbClr val="333333"/>
                </a:solidFill>
                <a:latin typeface="Consolas"/>
                <a:ea typeface="Consolas"/>
                <a:cs typeface="Consolas"/>
                <a:sym typeface="Consolas"/>
              </a:rPr>
              <a:t> y;</a:t>
            </a:r>
            <a:br>
              <a:rPr lang="en" sz="1800">
                <a:solidFill>
                  <a:srgbClr val="333333"/>
                </a:solidFill>
                <a:latin typeface="Consolas"/>
                <a:ea typeface="Consolas"/>
                <a:cs typeface="Consolas"/>
                <a:sym typeface="Consolas"/>
              </a:rPr>
            </a:br>
            <a:r>
              <a:rPr lang="en" sz="1800">
                <a:solidFill>
                  <a:srgbClr val="333333"/>
                </a:solidFill>
                <a:latin typeface="Consolas"/>
                <a:ea typeface="Consolas"/>
                <a:cs typeface="Consolas"/>
                <a:sym typeface="Consolas"/>
              </a:rPr>
              <a:t>  </a:t>
            </a:r>
            <a:r>
              <a:rPr b="1" lang="en" sz="1800">
                <a:solidFill>
                  <a:srgbClr val="333399"/>
                </a:solidFill>
                <a:latin typeface="Consolas"/>
                <a:ea typeface="Consolas"/>
                <a:cs typeface="Consolas"/>
                <a:sym typeface="Consolas"/>
              </a:rPr>
              <a:t>float</a:t>
            </a:r>
            <a:r>
              <a:rPr lang="en" sz="1800">
                <a:solidFill>
                  <a:srgbClr val="333333"/>
                </a:solidFill>
                <a:latin typeface="Consolas"/>
                <a:ea typeface="Consolas"/>
                <a:cs typeface="Consolas"/>
                <a:sym typeface="Consolas"/>
              </a:rPr>
              <a:t> angle;</a:t>
            </a:r>
            <a:br>
              <a:rPr lang="en" sz="1800">
                <a:solidFill>
                  <a:srgbClr val="333333"/>
                </a:solidFill>
                <a:latin typeface="Consolas"/>
                <a:ea typeface="Consolas"/>
                <a:cs typeface="Consolas"/>
                <a:sym typeface="Consolas"/>
              </a:rPr>
            </a:br>
            <a:r>
              <a:rPr lang="en" sz="1800">
                <a:solidFill>
                  <a:srgbClr val="333333"/>
                </a:solidFill>
                <a:latin typeface="Consolas"/>
                <a:ea typeface="Consolas"/>
                <a:cs typeface="Consolas"/>
                <a:sym typeface="Consolas"/>
              </a:rPr>
              <a:t>  SDL_Color color;</a:t>
            </a:r>
            <a:br>
              <a:rPr lang="en" sz="1800">
                <a:solidFill>
                  <a:srgbClr val="333333"/>
                </a:solidFill>
                <a:latin typeface="Consolas"/>
                <a:ea typeface="Consolas"/>
                <a:cs typeface="Consolas"/>
                <a:sym typeface="Consolas"/>
              </a:rPr>
            </a:br>
            <a:r>
              <a:rPr lang="en" sz="1800">
                <a:solidFill>
                  <a:srgbClr val="333333"/>
                </a:solidFill>
                <a:latin typeface="Consolas"/>
                <a:ea typeface="Consolas"/>
                <a:cs typeface="Consolas"/>
                <a:sym typeface="Consolas"/>
              </a:rPr>
              <a:t>  SDL_Renderer* renderer;</a:t>
            </a:r>
            <a:endParaRPr sz="1800">
              <a:solidFill>
                <a:srgbClr val="333333"/>
              </a:solidFill>
              <a:latin typeface="Consolas"/>
              <a:ea typeface="Consolas"/>
              <a:cs typeface="Consolas"/>
              <a:sym typeface="Consolas"/>
            </a:endParaRPr>
          </a:p>
        </p:txBody>
      </p:sp>
      <p:sp>
        <p:nvSpPr>
          <p:cNvPr id="300" name="Google Shape;300;p45"/>
          <p:cNvSpPr txBox="1"/>
          <p:nvPr/>
        </p:nvSpPr>
        <p:spPr>
          <a:xfrm>
            <a:off x="3477075" y="121875"/>
            <a:ext cx="5667000" cy="49545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sz="1700">
                <a:solidFill>
                  <a:srgbClr val="997700"/>
                </a:solidFill>
                <a:latin typeface="Consolas"/>
                <a:ea typeface="Consolas"/>
                <a:cs typeface="Consolas"/>
                <a:sym typeface="Consolas"/>
              </a:rPr>
              <a:t>public:</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    Painter(SDL_Window* window, </a:t>
            </a:r>
            <a:endParaRPr sz="17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700">
                <a:solidFill>
                  <a:srgbClr val="333333"/>
                </a:solidFill>
                <a:latin typeface="Consolas"/>
                <a:ea typeface="Consolas"/>
                <a:cs typeface="Consolas"/>
                <a:sym typeface="Consolas"/>
              </a:rPr>
              <a:t>            SDL_Renderer* renderer);</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    </a:t>
            </a:r>
            <a:r>
              <a:rPr b="1" lang="en" sz="1700">
                <a:solidFill>
                  <a:srgbClr val="333399"/>
                </a:solidFill>
                <a:latin typeface="Consolas"/>
                <a:ea typeface="Consolas"/>
                <a:cs typeface="Consolas"/>
                <a:sym typeface="Consolas"/>
              </a:rPr>
              <a:t>void</a:t>
            </a:r>
            <a:r>
              <a:rPr lang="en" sz="1700">
                <a:solidFill>
                  <a:srgbClr val="333333"/>
                </a:solidFill>
                <a:latin typeface="Consolas"/>
                <a:ea typeface="Consolas"/>
                <a:cs typeface="Consolas"/>
                <a:sym typeface="Consolas"/>
              </a:rPr>
              <a:t> </a:t>
            </a:r>
            <a:r>
              <a:rPr b="1" lang="en" sz="1700">
                <a:solidFill>
                  <a:srgbClr val="0066BB"/>
                </a:solidFill>
                <a:latin typeface="Consolas"/>
                <a:ea typeface="Consolas"/>
                <a:cs typeface="Consolas"/>
                <a:sym typeface="Consolas"/>
              </a:rPr>
              <a:t>setPosition</a:t>
            </a:r>
            <a:r>
              <a:rPr lang="en" sz="1700">
                <a:solidFill>
                  <a:srgbClr val="333333"/>
                </a:solidFill>
                <a:latin typeface="Consolas"/>
                <a:ea typeface="Consolas"/>
                <a:cs typeface="Consolas"/>
                <a:sym typeface="Consolas"/>
              </a:rPr>
              <a:t>(</a:t>
            </a:r>
            <a:r>
              <a:rPr b="1" lang="en" sz="1700">
                <a:solidFill>
                  <a:srgbClr val="333399"/>
                </a:solidFill>
                <a:latin typeface="Consolas"/>
                <a:ea typeface="Consolas"/>
                <a:cs typeface="Consolas"/>
                <a:sym typeface="Consolas"/>
              </a:rPr>
              <a:t>float</a:t>
            </a:r>
            <a:r>
              <a:rPr lang="en" sz="1700">
                <a:solidFill>
                  <a:srgbClr val="333333"/>
                </a:solidFill>
                <a:latin typeface="Consolas"/>
                <a:ea typeface="Consolas"/>
                <a:cs typeface="Consolas"/>
                <a:sym typeface="Consolas"/>
              </a:rPr>
              <a:t> x, </a:t>
            </a:r>
            <a:r>
              <a:rPr b="1" lang="en" sz="1700">
                <a:solidFill>
                  <a:srgbClr val="333399"/>
                </a:solidFill>
                <a:latin typeface="Consolas"/>
                <a:ea typeface="Consolas"/>
                <a:cs typeface="Consolas"/>
                <a:sym typeface="Consolas"/>
              </a:rPr>
              <a:t>float</a:t>
            </a:r>
            <a:r>
              <a:rPr lang="en" sz="1700">
                <a:solidFill>
                  <a:srgbClr val="333333"/>
                </a:solidFill>
                <a:latin typeface="Consolas"/>
                <a:ea typeface="Consolas"/>
                <a:cs typeface="Consolas"/>
                <a:sym typeface="Consolas"/>
              </a:rPr>
              <a:t> y);</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    </a:t>
            </a:r>
            <a:r>
              <a:rPr b="1" lang="en" sz="1700">
                <a:solidFill>
                  <a:srgbClr val="333399"/>
                </a:solidFill>
                <a:latin typeface="Consolas"/>
                <a:ea typeface="Consolas"/>
                <a:cs typeface="Consolas"/>
                <a:sym typeface="Consolas"/>
              </a:rPr>
              <a:t>float</a:t>
            </a:r>
            <a:r>
              <a:rPr lang="en" sz="1700">
                <a:solidFill>
                  <a:srgbClr val="333333"/>
                </a:solidFill>
                <a:latin typeface="Consolas"/>
                <a:ea typeface="Consolas"/>
                <a:cs typeface="Consolas"/>
                <a:sym typeface="Consolas"/>
              </a:rPr>
              <a:t> getX() </a:t>
            </a:r>
            <a:r>
              <a:rPr b="1" lang="en" sz="1700">
                <a:solidFill>
                  <a:srgbClr val="008800"/>
                </a:solidFill>
                <a:latin typeface="Consolas"/>
                <a:ea typeface="Consolas"/>
                <a:cs typeface="Consolas"/>
                <a:sym typeface="Consolas"/>
              </a:rPr>
              <a:t>const</a:t>
            </a:r>
            <a:r>
              <a:rPr lang="en" sz="1700">
                <a:solidFill>
                  <a:srgbClr val="333333"/>
                </a:solidFill>
                <a:latin typeface="Consolas"/>
                <a:ea typeface="Consolas"/>
                <a:cs typeface="Consolas"/>
                <a:sym typeface="Consolas"/>
              </a:rPr>
              <a:t> { </a:t>
            </a:r>
            <a:r>
              <a:rPr b="1" lang="en" sz="1700">
                <a:solidFill>
                  <a:srgbClr val="008800"/>
                </a:solidFill>
                <a:latin typeface="Consolas"/>
                <a:ea typeface="Consolas"/>
                <a:cs typeface="Consolas"/>
                <a:sym typeface="Consolas"/>
              </a:rPr>
              <a:t>return</a:t>
            </a:r>
            <a:r>
              <a:rPr lang="en" sz="1700">
                <a:solidFill>
                  <a:srgbClr val="333333"/>
                </a:solidFill>
                <a:latin typeface="Consolas"/>
                <a:ea typeface="Consolas"/>
                <a:cs typeface="Consolas"/>
                <a:sym typeface="Consolas"/>
              </a:rPr>
              <a:t> x; }</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    </a:t>
            </a:r>
            <a:r>
              <a:rPr b="1" lang="en" sz="1700">
                <a:solidFill>
                  <a:srgbClr val="333399"/>
                </a:solidFill>
                <a:latin typeface="Consolas"/>
                <a:ea typeface="Consolas"/>
                <a:cs typeface="Consolas"/>
                <a:sym typeface="Consolas"/>
              </a:rPr>
              <a:t>float</a:t>
            </a:r>
            <a:r>
              <a:rPr lang="en" sz="1700">
                <a:solidFill>
                  <a:srgbClr val="333333"/>
                </a:solidFill>
                <a:latin typeface="Consolas"/>
                <a:ea typeface="Consolas"/>
                <a:cs typeface="Consolas"/>
                <a:sym typeface="Consolas"/>
              </a:rPr>
              <a:t> getY() </a:t>
            </a:r>
            <a:r>
              <a:rPr b="1" lang="en" sz="1700">
                <a:solidFill>
                  <a:srgbClr val="008800"/>
                </a:solidFill>
                <a:latin typeface="Consolas"/>
                <a:ea typeface="Consolas"/>
                <a:cs typeface="Consolas"/>
                <a:sym typeface="Consolas"/>
              </a:rPr>
              <a:t>const</a:t>
            </a:r>
            <a:r>
              <a:rPr lang="en" sz="1700">
                <a:solidFill>
                  <a:srgbClr val="333333"/>
                </a:solidFill>
                <a:latin typeface="Consolas"/>
                <a:ea typeface="Consolas"/>
                <a:cs typeface="Consolas"/>
                <a:sym typeface="Consolas"/>
              </a:rPr>
              <a:t> { </a:t>
            </a:r>
            <a:r>
              <a:rPr b="1" lang="en" sz="1700">
                <a:solidFill>
                  <a:srgbClr val="008800"/>
                </a:solidFill>
                <a:latin typeface="Consolas"/>
                <a:ea typeface="Consolas"/>
                <a:cs typeface="Consolas"/>
                <a:sym typeface="Consolas"/>
              </a:rPr>
              <a:t>return</a:t>
            </a:r>
            <a:r>
              <a:rPr lang="en" sz="1700">
                <a:solidFill>
                  <a:srgbClr val="333333"/>
                </a:solidFill>
                <a:latin typeface="Consolas"/>
                <a:ea typeface="Consolas"/>
                <a:cs typeface="Consolas"/>
                <a:sym typeface="Consolas"/>
              </a:rPr>
              <a:t> y; }</a:t>
            </a:r>
            <a:br>
              <a:rPr lang="en" sz="1700">
                <a:solidFill>
                  <a:srgbClr val="333333"/>
                </a:solidFill>
                <a:latin typeface="Consolas"/>
                <a:ea typeface="Consolas"/>
                <a:cs typeface="Consolas"/>
                <a:sym typeface="Consolas"/>
              </a:rPr>
            </a:b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    </a:t>
            </a:r>
            <a:r>
              <a:rPr b="1" lang="en" sz="1700">
                <a:solidFill>
                  <a:srgbClr val="333399"/>
                </a:solidFill>
                <a:latin typeface="Consolas"/>
                <a:ea typeface="Consolas"/>
                <a:cs typeface="Consolas"/>
                <a:sym typeface="Consolas"/>
              </a:rPr>
              <a:t>void</a:t>
            </a:r>
            <a:r>
              <a:rPr lang="en" sz="1700">
                <a:solidFill>
                  <a:srgbClr val="333333"/>
                </a:solidFill>
                <a:latin typeface="Consolas"/>
                <a:ea typeface="Consolas"/>
                <a:cs typeface="Consolas"/>
                <a:sym typeface="Consolas"/>
              </a:rPr>
              <a:t> setAngle(</a:t>
            </a:r>
            <a:r>
              <a:rPr b="1" lang="en" sz="1700">
                <a:solidFill>
                  <a:srgbClr val="333399"/>
                </a:solidFill>
                <a:latin typeface="Consolas"/>
                <a:ea typeface="Consolas"/>
                <a:cs typeface="Consolas"/>
                <a:sym typeface="Consolas"/>
              </a:rPr>
              <a:t>float</a:t>
            </a:r>
            <a:r>
              <a:rPr lang="en" sz="1700">
                <a:solidFill>
                  <a:srgbClr val="333333"/>
                </a:solidFill>
                <a:latin typeface="Consolas"/>
                <a:ea typeface="Consolas"/>
                <a:cs typeface="Consolas"/>
                <a:sym typeface="Consolas"/>
              </a:rPr>
              <a:t> angle);</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    </a:t>
            </a:r>
            <a:r>
              <a:rPr b="1" lang="en" sz="1700">
                <a:solidFill>
                  <a:srgbClr val="333399"/>
                </a:solidFill>
                <a:latin typeface="Consolas"/>
                <a:ea typeface="Consolas"/>
                <a:cs typeface="Consolas"/>
                <a:sym typeface="Consolas"/>
              </a:rPr>
              <a:t>float</a:t>
            </a:r>
            <a:r>
              <a:rPr lang="en" sz="1700">
                <a:solidFill>
                  <a:srgbClr val="333333"/>
                </a:solidFill>
                <a:latin typeface="Consolas"/>
                <a:ea typeface="Consolas"/>
                <a:cs typeface="Consolas"/>
                <a:sym typeface="Consolas"/>
              </a:rPr>
              <a:t> getAngle() </a:t>
            </a:r>
            <a:r>
              <a:rPr b="1" lang="en" sz="1700">
                <a:solidFill>
                  <a:srgbClr val="008800"/>
                </a:solidFill>
                <a:latin typeface="Consolas"/>
                <a:ea typeface="Consolas"/>
                <a:cs typeface="Consolas"/>
                <a:sym typeface="Consolas"/>
              </a:rPr>
              <a:t>const</a:t>
            </a:r>
            <a:r>
              <a:rPr lang="en" sz="1700">
                <a:solidFill>
                  <a:srgbClr val="333333"/>
                </a:solidFill>
                <a:latin typeface="Consolas"/>
                <a:ea typeface="Consolas"/>
                <a:cs typeface="Consolas"/>
                <a:sym typeface="Consolas"/>
              </a:rPr>
              <a:t> { </a:t>
            </a:r>
            <a:r>
              <a:rPr b="1" lang="en" sz="1700">
                <a:solidFill>
                  <a:srgbClr val="008800"/>
                </a:solidFill>
                <a:latin typeface="Consolas"/>
                <a:ea typeface="Consolas"/>
                <a:cs typeface="Consolas"/>
                <a:sym typeface="Consolas"/>
              </a:rPr>
              <a:t>return</a:t>
            </a:r>
            <a:r>
              <a:rPr lang="en" sz="1700">
                <a:solidFill>
                  <a:srgbClr val="333333"/>
                </a:solidFill>
                <a:latin typeface="Consolas"/>
                <a:ea typeface="Consolas"/>
                <a:cs typeface="Consolas"/>
                <a:sym typeface="Consolas"/>
              </a:rPr>
              <a:t> angle; }</a:t>
            </a:r>
            <a:br>
              <a:rPr lang="en" sz="1700">
                <a:solidFill>
                  <a:srgbClr val="333333"/>
                </a:solidFill>
                <a:latin typeface="Consolas"/>
                <a:ea typeface="Consolas"/>
                <a:cs typeface="Consolas"/>
                <a:sym typeface="Consolas"/>
              </a:rPr>
            </a:b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    </a:t>
            </a:r>
            <a:r>
              <a:rPr b="1" lang="en" sz="1700">
                <a:solidFill>
                  <a:srgbClr val="333399"/>
                </a:solidFill>
                <a:latin typeface="Consolas"/>
                <a:ea typeface="Consolas"/>
                <a:cs typeface="Consolas"/>
                <a:sym typeface="Consolas"/>
              </a:rPr>
              <a:t>void</a:t>
            </a:r>
            <a:r>
              <a:rPr lang="en" sz="1700">
                <a:solidFill>
                  <a:srgbClr val="333333"/>
                </a:solidFill>
                <a:latin typeface="Consolas"/>
                <a:ea typeface="Consolas"/>
                <a:cs typeface="Consolas"/>
                <a:sym typeface="Consolas"/>
              </a:rPr>
              <a:t> setColor(SDL_Color color);</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    SDL_Color getColor() </a:t>
            </a:r>
            <a:r>
              <a:rPr b="1" lang="en" sz="1700">
                <a:solidFill>
                  <a:srgbClr val="008800"/>
                </a:solidFill>
                <a:latin typeface="Consolas"/>
                <a:ea typeface="Consolas"/>
                <a:cs typeface="Consolas"/>
                <a:sym typeface="Consolas"/>
              </a:rPr>
              <a:t>const</a:t>
            </a:r>
            <a:r>
              <a:rPr lang="en" sz="1700">
                <a:solidFill>
                  <a:srgbClr val="333333"/>
                </a:solidFill>
                <a:latin typeface="Consolas"/>
                <a:ea typeface="Consolas"/>
                <a:cs typeface="Consolas"/>
                <a:sym typeface="Consolas"/>
              </a:rPr>
              <a:t> </a:t>
            </a:r>
            <a:endParaRPr sz="17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700">
                <a:solidFill>
                  <a:srgbClr val="333333"/>
                </a:solidFill>
                <a:latin typeface="Consolas"/>
                <a:ea typeface="Consolas"/>
                <a:cs typeface="Consolas"/>
                <a:sym typeface="Consolas"/>
              </a:rPr>
              <a:t>        { </a:t>
            </a:r>
            <a:r>
              <a:rPr b="1" lang="en" sz="1700">
                <a:solidFill>
                  <a:srgbClr val="008800"/>
                </a:solidFill>
                <a:latin typeface="Consolas"/>
                <a:ea typeface="Consolas"/>
                <a:cs typeface="Consolas"/>
                <a:sym typeface="Consolas"/>
              </a:rPr>
              <a:t>return</a:t>
            </a:r>
            <a:r>
              <a:rPr lang="en" sz="1700">
                <a:solidFill>
                  <a:srgbClr val="333333"/>
                </a:solidFill>
                <a:latin typeface="Consolas"/>
                <a:ea typeface="Consolas"/>
                <a:cs typeface="Consolas"/>
                <a:sym typeface="Consolas"/>
              </a:rPr>
              <a:t> color; }</a:t>
            </a:r>
            <a:endParaRPr sz="17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t/>
            </a:r>
            <a:endParaRPr sz="17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700">
                <a:solidFill>
                  <a:srgbClr val="333333"/>
                </a:solidFill>
                <a:latin typeface="Consolas"/>
                <a:ea typeface="Consolas"/>
                <a:cs typeface="Consolas"/>
                <a:sym typeface="Consolas"/>
              </a:rPr>
              <a:t>    </a:t>
            </a:r>
            <a:r>
              <a:rPr lang="en" sz="1700">
                <a:solidFill>
                  <a:srgbClr val="333333"/>
                </a:solidFill>
                <a:latin typeface="Consolas"/>
                <a:ea typeface="Consolas"/>
                <a:cs typeface="Consolas"/>
                <a:sym typeface="Consolas"/>
              </a:rPr>
              <a:t>SDL_Renderer* getRenderer() </a:t>
            </a:r>
            <a:r>
              <a:rPr b="1" lang="en" sz="1700">
                <a:solidFill>
                  <a:srgbClr val="008800"/>
                </a:solidFill>
                <a:latin typeface="Consolas"/>
                <a:ea typeface="Consolas"/>
                <a:cs typeface="Consolas"/>
                <a:sym typeface="Consolas"/>
              </a:rPr>
              <a:t>const</a:t>
            </a:r>
            <a:r>
              <a:rPr lang="en" sz="1700">
                <a:solidFill>
                  <a:srgbClr val="333333"/>
                </a:solidFill>
                <a:latin typeface="Consolas"/>
                <a:ea typeface="Consolas"/>
                <a:cs typeface="Consolas"/>
                <a:sym typeface="Consolas"/>
              </a:rPr>
              <a:t> </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        { </a:t>
            </a:r>
            <a:r>
              <a:rPr b="1" lang="en" sz="1700">
                <a:solidFill>
                  <a:srgbClr val="008800"/>
                </a:solidFill>
                <a:latin typeface="Consolas"/>
                <a:ea typeface="Consolas"/>
                <a:cs typeface="Consolas"/>
                <a:sym typeface="Consolas"/>
              </a:rPr>
              <a:t>return</a:t>
            </a:r>
            <a:r>
              <a:rPr lang="en" sz="1700">
                <a:solidFill>
                  <a:srgbClr val="333333"/>
                </a:solidFill>
                <a:latin typeface="Consolas"/>
                <a:ea typeface="Consolas"/>
                <a:cs typeface="Consolas"/>
                <a:sym typeface="Consolas"/>
              </a:rPr>
              <a:t> renderer; }</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a:t>
            </a:r>
            <a:endParaRPr sz="1700">
              <a:solidFill>
                <a:srgbClr val="333333"/>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Đ</a:t>
            </a:r>
            <a:r>
              <a:rPr lang="en"/>
              <a:t>ồ họa với SDL</a:t>
            </a:r>
            <a:endParaRPr/>
          </a:p>
        </p:txBody>
      </p:sp>
      <p:sp>
        <p:nvSpPr>
          <p:cNvPr id="94" name="Google Shape;94;p1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393700" lvl="0" marL="457200" rtl="0" algn="l">
              <a:lnSpc>
                <a:spcPct val="115000"/>
              </a:lnSpc>
              <a:spcBef>
                <a:spcPts val="600"/>
              </a:spcBef>
              <a:spcAft>
                <a:spcPts val="0"/>
              </a:spcAft>
              <a:buSzPts val="2600"/>
              <a:buChar char="●"/>
            </a:pPr>
            <a:r>
              <a:rPr lang="en" sz="2600" u="sng">
                <a:solidFill>
                  <a:schemeClr val="hlink"/>
                </a:solidFill>
                <a:hlinkClick r:id="rId3"/>
              </a:rPr>
              <a:t>https://www.libsdl.org/</a:t>
            </a:r>
            <a:endParaRPr sz="2600"/>
          </a:p>
          <a:p>
            <a:pPr indent="-419100" lvl="0" marL="457200" rtl="0" algn="l">
              <a:lnSpc>
                <a:spcPct val="115000"/>
              </a:lnSpc>
              <a:spcBef>
                <a:spcPts val="0"/>
              </a:spcBef>
              <a:spcAft>
                <a:spcPts val="0"/>
              </a:spcAft>
              <a:buSzPts val="3000"/>
              <a:buChar char="●"/>
            </a:pPr>
            <a:r>
              <a:rPr lang="en"/>
              <a:t>Hướng dẫn: </a:t>
            </a:r>
            <a:r>
              <a:rPr lang="en" u="sng">
                <a:solidFill>
                  <a:schemeClr val="hlink"/>
                </a:solidFill>
                <a:hlinkClick r:id="rId4"/>
              </a:rPr>
              <a:t>http://wiki.libsdl.org/FrontPage</a:t>
            </a:r>
            <a:endParaRPr/>
          </a:p>
          <a:p>
            <a:pPr indent="-419100" lvl="0" marL="457200" rtl="0" algn="l">
              <a:lnSpc>
                <a:spcPct val="115000"/>
              </a:lnSpc>
              <a:spcBef>
                <a:spcPts val="0"/>
              </a:spcBef>
              <a:spcAft>
                <a:spcPts val="0"/>
              </a:spcAft>
              <a:buSzPts val="3000"/>
              <a:buChar char="●"/>
            </a:pPr>
            <a:r>
              <a:rPr lang="en"/>
              <a:t>SDL có thể phát triển trò chơi chuyên nghiệp</a:t>
            </a:r>
            <a:endParaRPr/>
          </a:p>
          <a:p>
            <a:pPr indent="-419100" lvl="0" marL="457200" rtl="0" algn="l">
              <a:lnSpc>
                <a:spcPct val="115000"/>
              </a:lnSpc>
              <a:spcBef>
                <a:spcPts val="0"/>
              </a:spcBef>
              <a:spcAft>
                <a:spcPts val="0"/>
              </a:spcAft>
              <a:buSzPts val="3000"/>
              <a:buChar char="●"/>
            </a:pPr>
            <a:r>
              <a:rPr lang="en"/>
              <a:t>SDL dễ dàng kết nối với CodeBlocks</a:t>
            </a:r>
            <a:endParaRPr/>
          </a:p>
          <a:p>
            <a:pPr indent="-419100" lvl="0" marL="457200" rtl="0" algn="l">
              <a:lnSpc>
                <a:spcPct val="115000"/>
              </a:lnSpc>
              <a:spcBef>
                <a:spcPts val="0"/>
              </a:spcBef>
              <a:spcAft>
                <a:spcPts val="0"/>
              </a:spcAft>
              <a:buSzPts val="3000"/>
              <a:buChar char="●"/>
            </a:pPr>
            <a:r>
              <a:rPr lang="en"/>
              <a:t>SDL chạy trên nhiều nền tảng (Windows, Linux, Android, iOS …)</a:t>
            </a:r>
            <a:endParaRPr/>
          </a:p>
        </p:txBody>
      </p:sp>
      <p:sp>
        <p:nvSpPr>
          <p:cNvPr id="95" name="Google Shape;95;p19"/>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15</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Painter.h</a:t>
            </a:r>
            <a:endParaRPr sz="4200"/>
          </a:p>
        </p:txBody>
      </p:sp>
      <p:sp>
        <p:nvSpPr>
          <p:cNvPr id="306" name="Google Shape;306;p46"/>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 </a:t>
            </a:r>
            <a:endParaRPr/>
          </a:p>
        </p:txBody>
      </p:sp>
      <p:sp>
        <p:nvSpPr>
          <p:cNvPr id="307" name="Google Shape;307;p46"/>
          <p:cNvSpPr txBox="1"/>
          <p:nvPr/>
        </p:nvSpPr>
        <p:spPr>
          <a:xfrm>
            <a:off x="208300" y="1347475"/>
            <a:ext cx="8588400" cy="3678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sz="1900">
                <a:solidFill>
                  <a:srgbClr val="333333"/>
                </a:solidFill>
                <a:latin typeface="Consolas"/>
                <a:ea typeface="Consolas"/>
                <a:cs typeface="Consolas"/>
                <a:sym typeface="Consolas"/>
              </a:rPr>
              <a:t>...</a:t>
            </a:r>
            <a:br>
              <a:rPr lang="en" sz="1900">
                <a:solidFill>
                  <a:srgbClr val="333333"/>
                </a:solidFill>
                <a:latin typeface="Consolas"/>
                <a:ea typeface="Consolas"/>
                <a:cs typeface="Consolas"/>
                <a:sym typeface="Consolas"/>
              </a:rPr>
            </a:br>
            <a:r>
              <a:rPr lang="en" sz="1900">
                <a:solidFill>
                  <a:srgbClr val="333333"/>
                </a:solidFill>
                <a:latin typeface="Consolas"/>
                <a:ea typeface="Consolas"/>
                <a:cs typeface="Consolas"/>
                <a:sym typeface="Consolas"/>
              </a:rPr>
              <a:t>  </a:t>
            </a:r>
            <a:r>
              <a:rPr lang="en" sz="1900">
                <a:solidFill>
                  <a:srgbClr val="888888"/>
                </a:solidFill>
                <a:latin typeface="Consolas"/>
                <a:ea typeface="Consolas"/>
                <a:cs typeface="Consolas"/>
                <a:sym typeface="Consolas"/>
              </a:rPr>
              <a:t>// basic drawing functions</a:t>
            </a:r>
            <a:br>
              <a:rPr lang="en" sz="1900">
                <a:solidFill>
                  <a:srgbClr val="333333"/>
                </a:solidFill>
                <a:latin typeface="Consolas"/>
                <a:ea typeface="Consolas"/>
                <a:cs typeface="Consolas"/>
                <a:sym typeface="Consolas"/>
              </a:rPr>
            </a:br>
            <a:r>
              <a:rPr lang="en" sz="1900">
                <a:solidFill>
                  <a:srgbClr val="333333"/>
                </a:solidFill>
                <a:latin typeface="Consolas"/>
                <a:ea typeface="Consolas"/>
                <a:cs typeface="Consolas"/>
                <a:sym typeface="Consolas"/>
              </a:rPr>
              <a:t>  </a:t>
            </a:r>
            <a:r>
              <a:rPr b="1" lang="en" sz="1900">
                <a:solidFill>
                  <a:srgbClr val="333399"/>
                </a:solidFill>
                <a:latin typeface="Consolas"/>
                <a:ea typeface="Consolas"/>
                <a:cs typeface="Consolas"/>
                <a:sym typeface="Consolas"/>
              </a:rPr>
              <a:t>void</a:t>
            </a:r>
            <a:r>
              <a:rPr lang="en" sz="1900">
                <a:solidFill>
                  <a:srgbClr val="333333"/>
                </a:solidFill>
                <a:latin typeface="Consolas"/>
                <a:ea typeface="Consolas"/>
                <a:cs typeface="Consolas"/>
                <a:sym typeface="Consolas"/>
              </a:rPr>
              <a:t> </a:t>
            </a:r>
            <a:r>
              <a:rPr b="1" lang="en" sz="1900">
                <a:solidFill>
                  <a:srgbClr val="0066BB"/>
                </a:solidFill>
                <a:latin typeface="Consolas"/>
                <a:ea typeface="Consolas"/>
                <a:cs typeface="Consolas"/>
                <a:sym typeface="Consolas"/>
              </a:rPr>
              <a:t>clearWithBgColor</a:t>
            </a:r>
            <a:r>
              <a:rPr lang="en" sz="1900">
                <a:solidFill>
                  <a:srgbClr val="333333"/>
                </a:solidFill>
                <a:latin typeface="Consolas"/>
                <a:ea typeface="Consolas"/>
                <a:cs typeface="Consolas"/>
                <a:sym typeface="Consolas"/>
              </a:rPr>
              <a:t>(SDL_Color color) </a:t>
            </a:r>
            <a:r>
              <a:rPr b="1" lang="en" sz="1900">
                <a:solidFill>
                  <a:srgbClr val="008800"/>
                </a:solidFill>
                <a:latin typeface="Consolas"/>
                <a:ea typeface="Consolas"/>
                <a:cs typeface="Consolas"/>
                <a:sym typeface="Consolas"/>
              </a:rPr>
              <a:t>const</a:t>
            </a:r>
            <a:r>
              <a:rPr lang="en" sz="1900">
                <a:solidFill>
                  <a:srgbClr val="333333"/>
                </a:solidFill>
                <a:latin typeface="Consolas"/>
                <a:ea typeface="Consolas"/>
                <a:cs typeface="Consolas"/>
                <a:sym typeface="Consolas"/>
              </a:rPr>
              <a:t>;</a:t>
            </a:r>
            <a:br>
              <a:rPr lang="en" sz="1900">
                <a:solidFill>
                  <a:srgbClr val="333333"/>
                </a:solidFill>
                <a:latin typeface="Consolas"/>
                <a:ea typeface="Consolas"/>
                <a:cs typeface="Consolas"/>
                <a:sym typeface="Consolas"/>
              </a:rPr>
            </a:br>
            <a:r>
              <a:rPr lang="en" sz="1900">
                <a:solidFill>
                  <a:srgbClr val="333333"/>
                </a:solidFill>
                <a:latin typeface="Consolas"/>
                <a:ea typeface="Consolas"/>
                <a:cs typeface="Consolas"/>
                <a:sym typeface="Consolas"/>
              </a:rPr>
              <a:t>  </a:t>
            </a:r>
            <a:r>
              <a:rPr b="1" lang="en" sz="1900">
                <a:solidFill>
                  <a:srgbClr val="333399"/>
                </a:solidFill>
                <a:latin typeface="Consolas"/>
                <a:ea typeface="Consolas"/>
                <a:cs typeface="Consolas"/>
                <a:sym typeface="Consolas"/>
              </a:rPr>
              <a:t>void</a:t>
            </a:r>
            <a:r>
              <a:rPr lang="en" sz="1900">
                <a:solidFill>
                  <a:srgbClr val="333333"/>
                </a:solidFill>
                <a:latin typeface="Consolas"/>
                <a:ea typeface="Consolas"/>
                <a:cs typeface="Consolas"/>
                <a:sym typeface="Consolas"/>
              </a:rPr>
              <a:t> </a:t>
            </a:r>
            <a:r>
              <a:rPr b="1" lang="en" sz="1900">
                <a:solidFill>
                  <a:srgbClr val="0066BB"/>
                </a:solidFill>
                <a:latin typeface="Consolas"/>
                <a:ea typeface="Consolas"/>
                <a:cs typeface="Consolas"/>
                <a:sym typeface="Consolas"/>
              </a:rPr>
              <a:t>moveForward</a:t>
            </a:r>
            <a:r>
              <a:rPr lang="en" sz="1900">
                <a:solidFill>
                  <a:srgbClr val="333333"/>
                </a:solidFill>
                <a:latin typeface="Consolas"/>
                <a:ea typeface="Consolas"/>
                <a:cs typeface="Consolas"/>
                <a:sym typeface="Consolas"/>
              </a:rPr>
              <a:t>(</a:t>
            </a:r>
            <a:r>
              <a:rPr b="1" lang="en" sz="1900">
                <a:solidFill>
                  <a:srgbClr val="333399"/>
                </a:solidFill>
                <a:latin typeface="Consolas"/>
                <a:ea typeface="Consolas"/>
                <a:cs typeface="Consolas"/>
                <a:sym typeface="Consolas"/>
              </a:rPr>
              <a:t>float</a:t>
            </a:r>
            <a:r>
              <a:rPr lang="en" sz="1900">
                <a:solidFill>
                  <a:srgbClr val="333333"/>
                </a:solidFill>
                <a:latin typeface="Consolas"/>
                <a:ea typeface="Consolas"/>
                <a:cs typeface="Consolas"/>
                <a:sym typeface="Consolas"/>
              </a:rPr>
              <a:t> length);</a:t>
            </a:r>
            <a:br>
              <a:rPr lang="en" sz="1900">
                <a:solidFill>
                  <a:srgbClr val="333333"/>
                </a:solidFill>
                <a:latin typeface="Consolas"/>
                <a:ea typeface="Consolas"/>
                <a:cs typeface="Consolas"/>
                <a:sym typeface="Consolas"/>
              </a:rPr>
            </a:br>
            <a:r>
              <a:rPr lang="en" sz="1900">
                <a:solidFill>
                  <a:srgbClr val="333333"/>
                </a:solidFill>
                <a:latin typeface="Consolas"/>
                <a:ea typeface="Consolas"/>
                <a:cs typeface="Consolas"/>
                <a:sym typeface="Consolas"/>
              </a:rPr>
              <a:t>  </a:t>
            </a:r>
            <a:r>
              <a:rPr b="1" lang="en" sz="1900">
                <a:solidFill>
                  <a:srgbClr val="333399"/>
                </a:solidFill>
                <a:latin typeface="Consolas"/>
                <a:ea typeface="Consolas"/>
                <a:cs typeface="Consolas"/>
                <a:sym typeface="Consolas"/>
              </a:rPr>
              <a:t>void</a:t>
            </a:r>
            <a:r>
              <a:rPr lang="en" sz="1900">
                <a:solidFill>
                  <a:srgbClr val="333333"/>
                </a:solidFill>
                <a:latin typeface="Consolas"/>
                <a:ea typeface="Consolas"/>
                <a:cs typeface="Consolas"/>
                <a:sym typeface="Consolas"/>
              </a:rPr>
              <a:t> </a:t>
            </a:r>
            <a:r>
              <a:rPr b="1" lang="en" sz="1900">
                <a:solidFill>
                  <a:srgbClr val="0066BB"/>
                </a:solidFill>
                <a:latin typeface="Consolas"/>
                <a:ea typeface="Consolas"/>
                <a:cs typeface="Consolas"/>
                <a:sym typeface="Consolas"/>
              </a:rPr>
              <a:t>jumpForward</a:t>
            </a:r>
            <a:r>
              <a:rPr lang="en" sz="1900">
                <a:solidFill>
                  <a:srgbClr val="333333"/>
                </a:solidFill>
                <a:latin typeface="Consolas"/>
                <a:ea typeface="Consolas"/>
                <a:cs typeface="Consolas"/>
                <a:sym typeface="Consolas"/>
              </a:rPr>
              <a:t>(</a:t>
            </a:r>
            <a:r>
              <a:rPr b="1" lang="en" sz="1900">
                <a:solidFill>
                  <a:srgbClr val="333399"/>
                </a:solidFill>
                <a:latin typeface="Consolas"/>
                <a:ea typeface="Consolas"/>
                <a:cs typeface="Consolas"/>
                <a:sym typeface="Consolas"/>
              </a:rPr>
              <a:t>float</a:t>
            </a:r>
            <a:r>
              <a:rPr lang="en" sz="1900">
                <a:solidFill>
                  <a:srgbClr val="333333"/>
                </a:solidFill>
                <a:latin typeface="Consolas"/>
                <a:ea typeface="Consolas"/>
                <a:cs typeface="Consolas"/>
                <a:sym typeface="Consolas"/>
              </a:rPr>
              <a:t> length);</a:t>
            </a:r>
            <a:br>
              <a:rPr lang="en" sz="1900">
                <a:solidFill>
                  <a:srgbClr val="333333"/>
                </a:solidFill>
                <a:latin typeface="Consolas"/>
                <a:ea typeface="Consolas"/>
                <a:cs typeface="Consolas"/>
                <a:sym typeface="Consolas"/>
              </a:rPr>
            </a:br>
            <a:r>
              <a:rPr lang="en" sz="1900">
                <a:solidFill>
                  <a:srgbClr val="333333"/>
                </a:solidFill>
                <a:latin typeface="Consolas"/>
                <a:ea typeface="Consolas"/>
                <a:cs typeface="Consolas"/>
                <a:sym typeface="Consolas"/>
              </a:rPr>
              <a:t>  </a:t>
            </a:r>
            <a:r>
              <a:rPr b="1" lang="en" sz="1900">
                <a:solidFill>
                  <a:srgbClr val="333399"/>
                </a:solidFill>
                <a:latin typeface="Consolas"/>
                <a:ea typeface="Consolas"/>
                <a:cs typeface="Consolas"/>
                <a:sym typeface="Consolas"/>
              </a:rPr>
              <a:t>void</a:t>
            </a:r>
            <a:r>
              <a:rPr lang="en" sz="1900">
                <a:solidFill>
                  <a:srgbClr val="333333"/>
                </a:solidFill>
                <a:latin typeface="Consolas"/>
                <a:ea typeface="Consolas"/>
                <a:cs typeface="Consolas"/>
                <a:sym typeface="Consolas"/>
              </a:rPr>
              <a:t> </a:t>
            </a:r>
            <a:r>
              <a:rPr b="1" lang="en" sz="1900">
                <a:solidFill>
                  <a:srgbClr val="0066BB"/>
                </a:solidFill>
                <a:latin typeface="Consolas"/>
                <a:ea typeface="Consolas"/>
                <a:cs typeface="Consolas"/>
                <a:sym typeface="Consolas"/>
              </a:rPr>
              <a:t>moveBackward</a:t>
            </a:r>
            <a:r>
              <a:rPr lang="en" sz="1900">
                <a:solidFill>
                  <a:srgbClr val="333333"/>
                </a:solidFill>
                <a:latin typeface="Consolas"/>
                <a:ea typeface="Consolas"/>
                <a:cs typeface="Consolas"/>
                <a:sym typeface="Consolas"/>
              </a:rPr>
              <a:t>(</a:t>
            </a:r>
            <a:r>
              <a:rPr b="1" lang="en" sz="1900">
                <a:solidFill>
                  <a:srgbClr val="333399"/>
                </a:solidFill>
                <a:latin typeface="Consolas"/>
                <a:ea typeface="Consolas"/>
                <a:cs typeface="Consolas"/>
                <a:sym typeface="Consolas"/>
              </a:rPr>
              <a:t>float</a:t>
            </a:r>
            <a:r>
              <a:rPr lang="en" sz="1900">
                <a:solidFill>
                  <a:srgbClr val="333333"/>
                </a:solidFill>
                <a:latin typeface="Consolas"/>
                <a:ea typeface="Consolas"/>
                <a:cs typeface="Consolas"/>
                <a:sym typeface="Consolas"/>
              </a:rPr>
              <a:t> length) { moveForward(-length); }</a:t>
            </a:r>
            <a:br>
              <a:rPr lang="en" sz="1900">
                <a:solidFill>
                  <a:srgbClr val="333333"/>
                </a:solidFill>
                <a:latin typeface="Consolas"/>
                <a:ea typeface="Consolas"/>
                <a:cs typeface="Consolas"/>
                <a:sym typeface="Consolas"/>
              </a:rPr>
            </a:br>
            <a:r>
              <a:rPr lang="en" sz="1900">
                <a:solidFill>
                  <a:srgbClr val="333333"/>
                </a:solidFill>
                <a:latin typeface="Consolas"/>
                <a:ea typeface="Consolas"/>
                <a:cs typeface="Consolas"/>
                <a:sym typeface="Consolas"/>
              </a:rPr>
              <a:t>  </a:t>
            </a:r>
            <a:r>
              <a:rPr b="1" lang="en" sz="1900">
                <a:solidFill>
                  <a:srgbClr val="333399"/>
                </a:solidFill>
                <a:latin typeface="Consolas"/>
                <a:ea typeface="Consolas"/>
                <a:cs typeface="Consolas"/>
                <a:sym typeface="Consolas"/>
              </a:rPr>
              <a:t>void</a:t>
            </a:r>
            <a:r>
              <a:rPr lang="en" sz="1900">
                <a:solidFill>
                  <a:srgbClr val="333333"/>
                </a:solidFill>
                <a:latin typeface="Consolas"/>
                <a:ea typeface="Consolas"/>
                <a:cs typeface="Consolas"/>
                <a:sym typeface="Consolas"/>
              </a:rPr>
              <a:t> </a:t>
            </a:r>
            <a:r>
              <a:rPr b="1" lang="en" sz="1900">
                <a:solidFill>
                  <a:srgbClr val="0066BB"/>
                </a:solidFill>
                <a:latin typeface="Consolas"/>
                <a:ea typeface="Consolas"/>
                <a:cs typeface="Consolas"/>
                <a:sym typeface="Consolas"/>
              </a:rPr>
              <a:t>jumpBackward</a:t>
            </a:r>
            <a:r>
              <a:rPr lang="en" sz="1900">
                <a:solidFill>
                  <a:srgbClr val="333333"/>
                </a:solidFill>
                <a:latin typeface="Consolas"/>
                <a:ea typeface="Consolas"/>
                <a:cs typeface="Consolas"/>
                <a:sym typeface="Consolas"/>
              </a:rPr>
              <a:t>(</a:t>
            </a:r>
            <a:r>
              <a:rPr b="1" lang="en" sz="1900">
                <a:solidFill>
                  <a:srgbClr val="333399"/>
                </a:solidFill>
                <a:latin typeface="Consolas"/>
                <a:ea typeface="Consolas"/>
                <a:cs typeface="Consolas"/>
                <a:sym typeface="Consolas"/>
              </a:rPr>
              <a:t>float</a:t>
            </a:r>
            <a:r>
              <a:rPr lang="en" sz="1900">
                <a:solidFill>
                  <a:srgbClr val="333333"/>
                </a:solidFill>
                <a:latin typeface="Consolas"/>
                <a:ea typeface="Consolas"/>
                <a:cs typeface="Consolas"/>
                <a:sym typeface="Consolas"/>
              </a:rPr>
              <a:t> length) { jumpForward(-length); }</a:t>
            </a:r>
            <a:br>
              <a:rPr lang="en" sz="1900">
                <a:solidFill>
                  <a:srgbClr val="333333"/>
                </a:solidFill>
                <a:latin typeface="Consolas"/>
                <a:ea typeface="Consolas"/>
                <a:cs typeface="Consolas"/>
                <a:sym typeface="Consolas"/>
              </a:rPr>
            </a:br>
            <a:r>
              <a:rPr lang="en" sz="1900">
                <a:solidFill>
                  <a:srgbClr val="333333"/>
                </a:solidFill>
                <a:latin typeface="Consolas"/>
                <a:ea typeface="Consolas"/>
                <a:cs typeface="Consolas"/>
                <a:sym typeface="Consolas"/>
              </a:rPr>
              <a:t>  </a:t>
            </a:r>
            <a:r>
              <a:rPr b="1" lang="en" sz="1900">
                <a:solidFill>
                  <a:srgbClr val="333399"/>
                </a:solidFill>
                <a:latin typeface="Consolas"/>
                <a:ea typeface="Consolas"/>
                <a:cs typeface="Consolas"/>
                <a:sym typeface="Consolas"/>
              </a:rPr>
              <a:t>void</a:t>
            </a:r>
            <a:r>
              <a:rPr lang="en" sz="1900">
                <a:solidFill>
                  <a:srgbClr val="333333"/>
                </a:solidFill>
                <a:latin typeface="Consolas"/>
                <a:ea typeface="Consolas"/>
                <a:cs typeface="Consolas"/>
                <a:sym typeface="Consolas"/>
              </a:rPr>
              <a:t> </a:t>
            </a:r>
            <a:r>
              <a:rPr b="1" lang="en" sz="1900">
                <a:solidFill>
                  <a:srgbClr val="0066BB"/>
                </a:solidFill>
                <a:latin typeface="Consolas"/>
                <a:ea typeface="Consolas"/>
                <a:cs typeface="Consolas"/>
                <a:sym typeface="Consolas"/>
              </a:rPr>
              <a:t>turnLeft</a:t>
            </a:r>
            <a:r>
              <a:rPr lang="en" sz="1900">
                <a:solidFill>
                  <a:srgbClr val="333333"/>
                </a:solidFill>
                <a:latin typeface="Consolas"/>
                <a:ea typeface="Consolas"/>
                <a:cs typeface="Consolas"/>
                <a:sym typeface="Consolas"/>
              </a:rPr>
              <a:t>(</a:t>
            </a:r>
            <a:r>
              <a:rPr b="1" lang="en" sz="1900">
                <a:solidFill>
                  <a:srgbClr val="333399"/>
                </a:solidFill>
                <a:latin typeface="Consolas"/>
                <a:ea typeface="Consolas"/>
                <a:cs typeface="Consolas"/>
                <a:sym typeface="Consolas"/>
              </a:rPr>
              <a:t>float</a:t>
            </a:r>
            <a:r>
              <a:rPr lang="en" sz="1900">
                <a:solidFill>
                  <a:srgbClr val="333333"/>
                </a:solidFill>
                <a:latin typeface="Consolas"/>
                <a:ea typeface="Consolas"/>
                <a:cs typeface="Consolas"/>
                <a:sym typeface="Consolas"/>
              </a:rPr>
              <a:t> angle) { setAngle(</a:t>
            </a:r>
            <a:r>
              <a:rPr b="1" lang="en" sz="1900">
                <a:solidFill>
                  <a:srgbClr val="008800"/>
                </a:solidFill>
                <a:latin typeface="Consolas"/>
                <a:ea typeface="Consolas"/>
                <a:cs typeface="Consolas"/>
                <a:sym typeface="Consolas"/>
              </a:rPr>
              <a:t>this</a:t>
            </a:r>
            <a:r>
              <a:rPr lang="en" sz="1900">
                <a:solidFill>
                  <a:srgbClr val="333333"/>
                </a:solidFill>
                <a:latin typeface="Consolas"/>
                <a:ea typeface="Consolas"/>
                <a:cs typeface="Consolas"/>
                <a:sym typeface="Consolas"/>
              </a:rPr>
              <a:t>-&gt;angle + angle); }</a:t>
            </a:r>
            <a:br>
              <a:rPr lang="en" sz="1900">
                <a:solidFill>
                  <a:srgbClr val="333333"/>
                </a:solidFill>
                <a:latin typeface="Consolas"/>
                <a:ea typeface="Consolas"/>
                <a:cs typeface="Consolas"/>
                <a:sym typeface="Consolas"/>
              </a:rPr>
            </a:br>
            <a:r>
              <a:rPr lang="en" sz="1900">
                <a:solidFill>
                  <a:srgbClr val="333333"/>
                </a:solidFill>
                <a:latin typeface="Consolas"/>
                <a:ea typeface="Consolas"/>
                <a:cs typeface="Consolas"/>
                <a:sym typeface="Consolas"/>
              </a:rPr>
              <a:t>  </a:t>
            </a:r>
            <a:r>
              <a:rPr b="1" lang="en" sz="1900">
                <a:solidFill>
                  <a:srgbClr val="333399"/>
                </a:solidFill>
                <a:latin typeface="Consolas"/>
                <a:ea typeface="Consolas"/>
                <a:cs typeface="Consolas"/>
                <a:sym typeface="Consolas"/>
              </a:rPr>
              <a:t>void</a:t>
            </a:r>
            <a:r>
              <a:rPr lang="en" sz="1900">
                <a:solidFill>
                  <a:srgbClr val="333333"/>
                </a:solidFill>
                <a:latin typeface="Consolas"/>
                <a:ea typeface="Consolas"/>
                <a:cs typeface="Consolas"/>
                <a:sym typeface="Consolas"/>
              </a:rPr>
              <a:t> </a:t>
            </a:r>
            <a:r>
              <a:rPr b="1" lang="en" sz="1900">
                <a:solidFill>
                  <a:srgbClr val="0066BB"/>
                </a:solidFill>
                <a:latin typeface="Consolas"/>
                <a:ea typeface="Consolas"/>
                <a:cs typeface="Consolas"/>
                <a:sym typeface="Consolas"/>
              </a:rPr>
              <a:t>turnRight</a:t>
            </a:r>
            <a:r>
              <a:rPr lang="en" sz="1900">
                <a:solidFill>
                  <a:srgbClr val="333333"/>
                </a:solidFill>
                <a:latin typeface="Consolas"/>
                <a:ea typeface="Consolas"/>
                <a:cs typeface="Consolas"/>
                <a:sym typeface="Consolas"/>
              </a:rPr>
              <a:t>(</a:t>
            </a:r>
            <a:r>
              <a:rPr b="1" lang="en" sz="1900">
                <a:solidFill>
                  <a:srgbClr val="333399"/>
                </a:solidFill>
                <a:latin typeface="Consolas"/>
                <a:ea typeface="Consolas"/>
                <a:cs typeface="Consolas"/>
                <a:sym typeface="Consolas"/>
              </a:rPr>
              <a:t>float</a:t>
            </a:r>
            <a:r>
              <a:rPr lang="en" sz="1900">
                <a:solidFill>
                  <a:srgbClr val="333333"/>
                </a:solidFill>
                <a:latin typeface="Consolas"/>
                <a:ea typeface="Consolas"/>
                <a:cs typeface="Consolas"/>
                <a:sym typeface="Consolas"/>
              </a:rPr>
              <a:t> angle) { turnLeft(-angle); }</a:t>
            </a:r>
            <a:br>
              <a:rPr lang="en" sz="1900">
                <a:solidFill>
                  <a:srgbClr val="333333"/>
                </a:solidFill>
                <a:latin typeface="Consolas"/>
                <a:ea typeface="Consolas"/>
                <a:cs typeface="Consolas"/>
                <a:sym typeface="Consolas"/>
              </a:rPr>
            </a:br>
            <a:r>
              <a:rPr lang="en" sz="1900">
                <a:solidFill>
                  <a:srgbClr val="333333"/>
                </a:solidFill>
                <a:latin typeface="Consolas"/>
                <a:ea typeface="Consolas"/>
                <a:cs typeface="Consolas"/>
                <a:sym typeface="Consolas"/>
              </a:rPr>
              <a:t>};</a:t>
            </a:r>
            <a:endParaRPr sz="1900">
              <a:solidFill>
                <a:srgbClr val="333333"/>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7"/>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Painter.h: Một số màu hay dùng</a:t>
            </a:r>
            <a:endParaRPr sz="4000"/>
          </a:p>
        </p:txBody>
      </p:sp>
      <p:sp>
        <p:nvSpPr>
          <p:cNvPr id="313" name="Google Shape;313;p47"/>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314" name="Google Shape;314;p47"/>
          <p:cNvSpPr txBox="1"/>
          <p:nvPr/>
        </p:nvSpPr>
        <p:spPr>
          <a:xfrm>
            <a:off x="1019550" y="1345550"/>
            <a:ext cx="7104900" cy="34653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sz="1600">
                <a:solidFill>
                  <a:srgbClr val="008800"/>
                </a:solidFill>
                <a:latin typeface="Consolas"/>
                <a:ea typeface="Consolas"/>
                <a:cs typeface="Consolas"/>
                <a:sym typeface="Consolas"/>
              </a:rPr>
              <a:t>const</a:t>
            </a:r>
            <a:r>
              <a:rPr lang="en" sz="1600">
                <a:solidFill>
                  <a:srgbClr val="333333"/>
                </a:solidFill>
                <a:latin typeface="Consolas"/>
                <a:ea typeface="Consolas"/>
                <a:cs typeface="Consolas"/>
                <a:sym typeface="Consolas"/>
              </a:rPr>
              <a:t> SDL_Color CYAN_COLOR = {</a:t>
            </a:r>
            <a:r>
              <a:rPr b="1" lang="en" sz="1600">
                <a:solidFill>
                  <a:srgbClr val="0000DD"/>
                </a:solidFill>
                <a:latin typeface="Consolas"/>
                <a:ea typeface="Consolas"/>
                <a:cs typeface="Consolas"/>
                <a:sym typeface="Consolas"/>
              </a:rPr>
              <a:t>0</a:t>
            </a:r>
            <a:r>
              <a:rPr lang="en" sz="1600">
                <a:solidFill>
                  <a:srgbClr val="333333"/>
                </a:solidFill>
                <a:latin typeface="Consolas"/>
                <a:ea typeface="Consolas"/>
                <a:cs typeface="Consolas"/>
                <a:sym typeface="Consolas"/>
              </a:rPr>
              <a:t>, </a:t>
            </a:r>
            <a:r>
              <a:rPr b="1" lang="en" sz="1600">
                <a:solidFill>
                  <a:srgbClr val="0000DD"/>
                </a:solidFill>
                <a:latin typeface="Consolas"/>
                <a:ea typeface="Consolas"/>
                <a:cs typeface="Consolas"/>
                <a:sym typeface="Consolas"/>
              </a:rPr>
              <a:t>255</a:t>
            </a:r>
            <a:r>
              <a:rPr lang="en" sz="1600">
                <a:solidFill>
                  <a:srgbClr val="333333"/>
                </a:solidFill>
                <a:latin typeface="Consolas"/>
                <a:ea typeface="Consolas"/>
                <a:cs typeface="Consolas"/>
                <a:sym typeface="Consolas"/>
              </a:rPr>
              <a:t>, </a:t>
            </a:r>
            <a:r>
              <a:rPr b="1" lang="en" sz="1600">
                <a:solidFill>
                  <a:srgbClr val="0000DD"/>
                </a:solidFill>
                <a:latin typeface="Consolas"/>
                <a:ea typeface="Consolas"/>
                <a:cs typeface="Consolas"/>
                <a:sym typeface="Consolas"/>
              </a:rPr>
              <a:t>255</a:t>
            </a:r>
            <a:r>
              <a:rPr lang="en" sz="1600">
                <a:solidFill>
                  <a:srgbClr val="333333"/>
                </a:solidFill>
                <a:latin typeface="Consolas"/>
                <a:ea typeface="Consolas"/>
                <a:cs typeface="Consolas"/>
                <a:sym typeface="Consolas"/>
              </a:rPr>
              <a:t>};</a:t>
            </a:r>
            <a:br>
              <a:rPr lang="en" sz="1600">
                <a:solidFill>
                  <a:srgbClr val="333333"/>
                </a:solidFill>
                <a:latin typeface="Consolas"/>
                <a:ea typeface="Consolas"/>
                <a:cs typeface="Consolas"/>
                <a:sym typeface="Consolas"/>
              </a:rPr>
            </a:br>
            <a:r>
              <a:rPr b="1" lang="en" sz="1600">
                <a:solidFill>
                  <a:srgbClr val="008800"/>
                </a:solidFill>
                <a:latin typeface="Consolas"/>
                <a:ea typeface="Consolas"/>
                <a:cs typeface="Consolas"/>
                <a:sym typeface="Consolas"/>
              </a:rPr>
              <a:t>const</a:t>
            </a:r>
            <a:r>
              <a:rPr lang="en" sz="1600">
                <a:solidFill>
                  <a:srgbClr val="333333"/>
                </a:solidFill>
                <a:latin typeface="Consolas"/>
                <a:ea typeface="Consolas"/>
                <a:cs typeface="Consolas"/>
                <a:sym typeface="Consolas"/>
              </a:rPr>
              <a:t> SDL_Color BLUE_COLOR = {</a:t>
            </a:r>
            <a:r>
              <a:rPr b="1" lang="en" sz="1600">
                <a:solidFill>
                  <a:srgbClr val="0000DD"/>
                </a:solidFill>
                <a:latin typeface="Consolas"/>
                <a:ea typeface="Consolas"/>
                <a:cs typeface="Consolas"/>
                <a:sym typeface="Consolas"/>
              </a:rPr>
              <a:t>0</a:t>
            </a:r>
            <a:r>
              <a:rPr lang="en" sz="1600">
                <a:solidFill>
                  <a:srgbClr val="333333"/>
                </a:solidFill>
                <a:latin typeface="Consolas"/>
                <a:ea typeface="Consolas"/>
                <a:cs typeface="Consolas"/>
                <a:sym typeface="Consolas"/>
              </a:rPr>
              <a:t>, </a:t>
            </a:r>
            <a:r>
              <a:rPr b="1" lang="en" sz="1600">
                <a:solidFill>
                  <a:srgbClr val="0000DD"/>
                </a:solidFill>
                <a:latin typeface="Consolas"/>
                <a:ea typeface="Consolas"/>
                <a:cs typeface="Consolas"/>
                <a:sym typeface="Consolas"/>
              </a:rPr>
              <a:t>0</a:t>
            </a:r>
            <a:r>
              <a:rPr lang="en" sz="1600">
                <a:solidFill>
                  <a:srgbClr val="333333"/>
                </a:solidFill>
                <a:latin typeface="Consolas"/>
                <a:ea typeface="Consolas"/>
                <a:cs typeface="Consolas"/>
                <a:sym typeface="Consolas"/>
              </a:rPr>
              <a:t>, </a:t>
            </a:r>
            <a:r>
              <a:rPr b="1" lang="en" sz="1600">
                <a:solidFill>
                  <a:srgbClr val="0000DD"/>
                </a:solidFill>
                <a:latin typeface="Consolas"/>
                <a:ea typeface="Consolas"/>
                <a:cs typeface="Consolas"/>
                <a:sym typeface="Consolas"/>
              </a:rPr>
              <a:t>255</a:t>
            </a:r>
            <a:r>
              <a:rPr lang="en" sz="1600">
                <a:solidFill>
                  <a:srgbClr val="333333"/>
                </a:solidFill>
                <a:latin typeface="Consolas"/>
                <a:ea typeface="Consolas"/>
                <a:cs typeface="Consolas"/>
                <a:sym typeface="Consolas"/>
              </a:rPr>
              <a:t>};</a:t>
            </a:r>
            <a:br>
              <a:rPr lang="en" sz="1600">
                <a:solidFill>
                  <a:srgbClr val="333333"/>
                </a:solidFill>
                <a:latin typeface="Consolas"/>
                <a:ea typeface="Consolas"/>
                <a:cs typeface="Consolas"/>
                <a:sym typeface="Consolas"/>
              </a:rPr>
            </a:br>
            <a:r>
              <a:rPr b="1" lang="en" sz="1600">
                <a:solidFill>
                  <a:srgbClr val="008800"/>
                </a:solidFill>
                <a:latin typeface="Consolas"/>
                <a:ea typeface="Consolas"/>
                <a:cs typeface="Consolas"/>
                <a:sym typeface="Consolas"/>
              </a:rPr>
              <a:t>const</a:t>
            </a:r>
            <a:r>
              <a:rPr lang="en" sz="1600">
                <a:solidFill>
                  <a:srgbClr val="333333"/>
                </a:solidFill>
                <a:latin typeface="Consolas"/>
                <a:ea typeface="Consolas"/>
                <a:cs typeface="Consolas"/>
                <a:sym typeface="Consolas"/>
              </a:rPr>
              <a:t> SDL_Color ORANGE_COLOR = {</a:t>
            </a:r>
            <a:r>
              <a:rPr b="1" lang="en" sz="1600">
                <a:solidFill>
                  <a:srgbClr val="0000DD"/>
                </a:solidFill>
                <a:latin typeface="Consolas"/>
                <a:ea typeface="Consolas"/>
                <a:cs typeface="Consolas"/>
                <a:sym typeface="Consolas"/>
              </a:rPr>
              <a:t>255</a:t>
            </a:r>
            <a:r>
              <a:rPr lang="en" sz="1600">
                <a:solidFill>
                  <a:srgbClr val="333333"/>
                </a:solidFill>
                <a:latin typeface="Consolas"/>
                <a:ea typeface="Consolas"/>
                <a:cs typeface="Consolas"/>
                <a:sym typeface="Consolas"/>
              </a:rPr>
              <a:t>, </a:t>
            </a:r>
            <a:r>
              <a:rPr b="1" lang="en" sz="1600">
                <a:solidFill>
                  <a:srgbClr val="0000DD"/>
                </a:solidFill>
                <a:latin typeface="Consolas"/>
                <a:ea typeface="Consolas"/>
                <a:cs typeface="Consolas"/>
                <a:sym typeface="Consolas"/>
              </a:rPr>
              <a:t>165</a:t>
            </a:r>
            <a:r>
              <a:rPr lang="en" sz="1600">
                <a:solidFill>
                  <a:srgbClr val="333333"/>
                </a:solidFill>
                <a:latin typeface="Consolas"/>
                <a:ea typeface="Consolas"/>
                <a:cs typeface="Consolas"/>
                <a:sym typeface="Consolas"/>
              </a:rPr>
              <a:t>, </a:t>
            </a:r>
            <a:r>
              <a:rPr b="1" lang="en" sz="1600">
                <a:solidFill>
                  <a:srgbClr val="0000DD"/>
                </a:solidFill>
                <a:latin typeface="Consolas"/>
                <a:ea typeface="Consolas"/>
                <a:cs typeface="Consolas"/>
                <a:sym typeface="Consolas"/>
              </a:rPr>
              <a:t>0</a:t>
            </a:r>
            <a:r>
              <a:rPr lang="en" sz="1600">
                <a:solidFill>
                  <a:srgbClr val="333333"/>
                </a:solidFill>
                <a:latin typeface="Consolas"/>
                <a:ea typeface="Consolas"/>
                <a:cs typeface="Consolas"/>
                <a:sym typeface="Consolas"/>
              </a:rPr>
              <a:t>};</a:t>
            </a:r>
            <a:br>
              <a:rPr lang="en" sz="1600">
                <a:solidFill>
                  <a:srgbClr val="333333"/>
                </a:solidFill>
                <a:latin typeface="Consolas"/>
                <a:ea typeface="Consolas"/>
                <a:cs typeface="Consolas"/>
                <a:sym typeface="Consolas"/>
              </a:rPr>
            </a:br>
            <a:r>
              <a:rPr b="1" lang="en" sz="1600">
                <a:solidFill>
                  <a:srgbClr val="008800"/>
                </a:solidFill>
                <a:latin typeface="Consolas"/>
                <a:ea typeface="Consolas"/>
                <a:cs typeface="Consolas"/>
                <a:sym typeface="Consolas"/>
              </a:rPr>
              <a:t>const</a:t>
            </a:r>
            <a:r>
              <a:rPr lang="en" sz="1600">
                <a:solidFill>
                  <a:srgbClr val="333333"/>
                </a:solidFill>
                <a:latin typeface="Consolas"/>
                <a:ea typeface="Consolas"/>
                <a:cs typeface="Consolas"/>
                <a:sym typeface="Consolas"/>
              </a:rPr>
              <a:t> SDL_Color YELLOW_COLOR = {</a:t>
            </a:r>
            <a:r>
              <a:rPr b="1" lang="en" sz="1600">
                <a:solidFill>
                  <a:srgbClr val="0000DD"/>
                </a:solidFill>
                <a:latin typeface="Consolas"/>
                <a:ea typeface="Consolas"/>
                <a:cs typeface="Consolas"/>
                <a:sym typeface="Consolas"/>
              </a:rPr>
              <a:t>255</a:t>
            </a:r>
            <a:r>
              <a:rPr lang="en" sz="1600">
                <a:solidFill>
                  <a:srgbClr val="333333"/>
                </a:solidFill>
                <a:latin typeface="Consolas"/>
                <a:ea typeface="Consolas"/>
                <a:cs typeface="Consolas"/>
                <a:sym typeface="Consolas"/>
              </a:rPr>
              <a:t>, </a:t>
            </a:r>
            <a:r>
              <a:rPr b="1" lang="en" sz="1600">
                <a:solidFill>
                  <a:srgbClr val="0000DD"/>
                </a:solidFill>
                <a:latin typeface="Consolas"/>
                <a:ea typeface="Consolas"/>
                <a:cs typeface="Consolas"/>
                <a:sym typeface="Consolas"/>
              </a:rPr>
              <a:t>255</a:t>
            </a:r>
            <a:r>
              <a:rPr lang="en" sz="1600">
                <a:solidFill>
                  <a:srgbClr val="333333"/>
                </a:solidFill>
                <a:latin typeface="Consolas"/>
                <a:ea typeface="Consolas"/>
                <a:cs typeface="Consolas"/>
                <a:sym typeface="Consolas"/>
              </a:rPr>
              <a:t>, </a:t>
            </a:r>
            <a:r>
              <a:rPr b="1" lang="en" sz="1600">
                <a:solidFill>
                  <a:srgbClr val="0000DD"/>
                </a:solidFill>
                <a:latin typeface="Consolas"/>
                <a:ea typeface="Consolas"/>
                <a:cs typeface="Consolas"/>
                <a:sym typeface="Consolas"/>
              </a:rPr>
              <a:t>0</a:t>
            </a:r>
            <a:r>
              <a:rPr lang="en" sz="1600">
                <a:solidFill>
                  <a:srgbClr val="333333"/>
                </a:solidFill>
                <a:latin typeface="Consolas"/>
                <a:ea typeface="Consolas"/>
                <a:cs typeface="Consolas"/>
                <a:sym typeface="Consolas"/>
              </a:rPr>
              <a:t>};</a:t>
            </a:r>
            <a:br>
              <a:rPr lang="en" sz="1600">
                <a:solidFill>
                  <a:srgbClr val="333333"/>
                </a:solidFill>
                <a:latin typeface="Consolas"/>
                <a:ea typeface="Consolas"/>
                <a:cs typeface="Consolas"/>
                <a:sym typeface="Consolas"/>
              </a:rPr>
            </a:br>
            <a:r>
              <a:rPr b="1" lang="en" sz="1600">
                <a:solidFill>
                  <a:srgbClr val="008800"/>
                </a:solidFill>
                <a:latin typeface="Consolas"/>
                <a:ea typeface="Consolas"/>
                <a:cs typeface="Consolas"/>
                <a:sym typeface="Consolas"/>
              </a:rPr>
              <a:t>const</a:t>
            </a:r>
            <a:r>
              <a:rPr lang="en" sz="1600">
                <a:solidFill>
                  <a:srgbClr val="333333"/>
                </a:solidFill>
                <a:latin typeface="Consolas"/>
                <a:ea typeface="Consolas"/>
                <a:cs typeface="Consolas"/>
                <a:sym typeface="Consolas"/>
              </a:rPr>
              <a:t> SDL_Color LIME_COLOR = {</a:t>
            </a:r>
            <a:r>
              <a:rPr b="1" lang="en" sz="1600">
                <a:solidFill>
                  <a:srgbClr val="0000DD"/>
                </a:solidFill>
                <a:latin typeface="Consolas"/>
                <a:ea typeface="Consolas"/>
                <a:cs typeface="Consolas"/>
                <a:sym typeface="Consolas"/>
              </a:rPr>
              <a:t>0</a:t>
            </a:r>
            <a:r>
              <a:rPr lang="en" sz="1600">
                <a:solidFill>
                  <a:srgbClr val="333333"/>
                </a:solidFill>
                <a:latin typeface="Consolas"/>
                <a:ea typeface="Consolas"/>
                <a:cs typeface="Consolas"/>
                <a:sym typeface="Consolas"/>
              </a:rPr>
              <a:t>, </a:t>
            </a:r>
            <a:r>
              <a:rPr b="1" lang="en" sz="1600">
                <a:solidFill>
                  <a:srgbClr val="0000DD"/>
                </a:solidFill>
                <a:latin typeface="Consolas"/>
                <a:ea typeface="Consolas"/>
                <a:cs typeface="Consolas"/>
                <a:sym typeface="Consolas"/>
              </a:rPr>
              <a:t>255</a:t>
            </a:r>
            <a:r>
              <a:rPr lang="en" sz="1600">
                <a:solidFill>
                  <a:srgbClr val="333333"/>
                </a:solidFill>
                <a:latin typeface="Consolas"/>
                <a:ea typeface="Consolas"/>
                <a:cs typeface="Consolas"/>
                <a:sym typeface="Consolas"/>
              </a:rPr>
              <a:t>, </a:t>
            </a:r>
            <a:r>
              <a:rPr b="1" lang="en" sz="1600">
                <a:solidFill>
                  <a:srgbClr val="0000DD"/>
                </a:solidFill>
                <a:latin typeface="Consolas"/>
                <a:ea typeface="Consolas"/>
                <a:cs typeface="Consolas"/>
                <a:sym typeface="Consolas"/>
              </a:rPr>
              <a:t>0</a:t>
            </a:r>
            <a:r>
              <a:rPr lang="en" sz="1600">
                <a:solidFill>
                  <a:srgbClr val="333333"/>
                </a:solidFill>
                <a:latin typeface="Consolas"/>
                <a:ea typeface="Consolas"/>
                <a:cs typeface="Consolas"/>
                <a:sym typeface="Consolas"/>
              </a:rPr>
              <a:t>};</a:t>
            </a:r>
            <a:br>
              <a:rPr lang="en" sz="1600">
                <a:solidFill>
                  <a:srgbClr val="333333"/>
                </a:solidFill>
                <a:latin typeface="Consolas"/>
                <a:ea typeface="Consolas"/>
                <a:cs typeface="Consolas"/>
                <a:sym typeface="Consolas"/>
              </a:rPr>
            </a:br>
            <a:r>
              <a:rPr b="1" lang="en" sz="1600">
                <a:solidFill>
                  <a:srgbClr val="008800"/>
                </a:solidFill>
                <a:latin typeface="Consolas"/>
                <a:ea typeface="Consolas"/>
                <a:cs typeface="Consolas"/>
                <a:sym typeface="Consolas"/>
              </a:rPr>
              <a:t>const</a:t>
            </a:r>
            <a:r>
              <a:rPr lang="en" sz="1600">
                <a:solidFill>
                  <a:srgbClr val="333333"/>
                </a:solidFill>
                <a:latin typeface="Consolas"/>
                <a:ea typeface="Consolas"/>
                <a:cs typeface="Consolas"/>
                <a:sym typeface="Consolas"/>
              </a:rPr>
              <a:t> SDL_Color PURPLE_COLOR = {</a:t>
            </a:r>
            <a:r>
              <a:rPr b="1" lang="en" sz="1600">
                <a:solidFill>
                  <a:srgbClr val="0000DD"/>
                </a:solidFill>
                <a:latin typeface="Consolas"/>
                <a:ea typeface="Consolas"/>
                <a:cs typeface="Consolas"/>
                <a:sym typeface="Consolas"/>
              </a:rPr>
              <a:t>128</a:t>
            </a:r>
            <a:r>
              <a:rPr lang="en" sz="1600">
                <a:solidFill>
                  <a:srgbClr val="333333"/>
                </a:solidFill>
                <a:latin typeface="Consolas"/>
                <a:ea typeface="Consolas"/>
                <a:cs typeface="Consolas"/>
                <a:sym typeface="Consolas"/>
              </a:rPr>
              <a:t>, </a:t>
            </a:r>
            <a:r>
              <a:rPr b="1" lang="en" sz="1600">
                <a:solidFill>
                  <a:srgbClr val="0000DD"/>
                </a:solidFill>
                <a:latin typeface="Consolas"/>
                <a:ea typeface="Consolas"/>
                <a:cs typeface="Consolas"/>
                <a:sym typeface="Consolas"/>
              </a:rPr>
              <a:t>0</a:t>
            </a:r>
            <a:r>
              <a:rPr lang="en" sz="1600">
                <a:solidFill>
                  <a:srgbClr val="333333"/>
                </a:solidFill>
                <a:latin typeface="Consolas"/>
                <a:ea typeface="Consolas"/>
                <a:cs typeface="Consolas"/>
                <a:sym typeface="Consolas"/>
              </a:rPr>
              <a:t>, </a:t>
            </a:r>
            <a:r>
              <a:rPr b="1" lang="en" sz="1600">
                <a:solidFill>
                  <a:srgbClr val="0000DD"/>
                </a:solidFill>
                <a:latin typeface="Consolas"/>
                <a:ea typeface="Consolas"/>
                <a:cs typeface="Consolas"/>
                <a:sym typeface="Consolas"/>
              </a:rPr>
              <a:t>128</a:t>
            </a:r>
            <a:r>
              <a:rPr lang="en" sz="1600">
                <a:solidFill>
                  <a:srgbClr val="333333"/>
                </a:solidFill>
                <a:latin typeface="Consolas"/>
                <a:ea typeface="Consolas"/>
                <a:cs typeface="Consolas"/>
                <a:sym typeface="Consolas"/>
              </a:rPr>
              <a:t>};</a:t>
            </a:r>
            <a:br>
              <a:rPr lang="en" sz="1600">
                <a:solidFill>
                  <a:srgbClr val="333333"/>
                </a:solidFill>
                <a:latin typeface="Consolas"/>
                <a:ea typeface="Consolas"/>
                <a:cs typeface="Consolas"/>
                <a:sym typeface="Consolas"/>
              </a:rPr>
            </a:br>
            <a:r>
              <a:rPr b="1" lang="en" sz="1600">
                <a:solidFill>
                  <a:srgbClr val="008800"/>
                </a:solidFill>
                <a:latin typeface="Consolas"/>
                <a:ea typeface="Consolas"/>
                <a:cs typeface="Consolas"/>
                <a:sym typeface="Consolas"/>
              </a:rPr>
              <a:t>const</a:t>
            </a:r>
            <a:r>
              <a:rPr lang="en" sz="1600">
                <a:solidFill>
                  <a:srgbClr val="333333"/>
                </a:solidFill>
                <a:latin typeface="Consolas"/>
                <a:ea typeface="Consolas"/>
                <a:cs typeface="Consolas"/>
                <a:sym typeface="Consolas"/>
              </a:rPr>
              <a:t> SDL_Color RED_COLOR = {</a:t>
            </a:r>
            <a:r>
              <a:rPr b="1" lang="en" sz="1600">
                <a:solidFill>
                  <a:srgbClr val="0000DD"/>
                </a:solidFill>
                <a:latin typeface="Consolas"/>
                <a:ea typeface="Consolas"/>
                <a:cs typeface="Consolas"/>
                <a:sym typeface="Consolas"/>
              </a:rPr>
              <a:t>255</a:t>
            </a:r>
            <a:r>
              <a:rPr lang="en" sz="1600">
                <a:solidFill>
                  <a:srgbClr val="333333"/>
                </a:solidFill>
                <a:latin typeface="Consolas"/>
                <a:ea typeface="Consolas"/>
                <a:cs typeface="Consolas"/>
                <a:sym typeface="Consolas"/>
              </a:rPr>
              <a:t>, </a:t>
            </a:r>
            <a:r>
              <a:rPr b="1" lang="en" sz="1600">
                <a:solidFill>
                  <a:srgbClr val="0000DD"/>
                </a:solidFill>
                <a:latin typeface="Consolas"/>
                <a:ea typeface="Consolas"/>
                <a:cs typeface="Consolas"/>
                <a:sym typeface="Consolas"/>
              </a:rPr>
              <a:t>0</a:t>
            </a:r>
            <a:r>
              <a:rPr lang="en" sz="1600">
                <a:solidFill>
                  <a:srgbClr val="333333"/>
                </a:solidFill>
                <a:latin typeface="Consolas"/>
                <a:ea typeface="Consolas"/>
                <a:cs typeface="Consolas"/>
                <a:sym typeface="Consolas"/>
              </a:rPr>
              <a:t>, </a:t>
            </a:r>
            <a:r>
              <a:rPr b="1" lang="en" sz="1600">
                <a:solidFill>
                  <a:srgbClr val="0000DD"/>
                </a:solidFill>
                <a:latin typeface="Consolas"/>
                <a:ea typeface="Consolas"/>
                <a:cs typeface="Consolas"/>
                <a:sym typeface="Consolas"/>
              </a:rPr>
              <a:t>0</a:t>
            </a:r>
            <a:r>
              <a:rPr lang="en" sz="1600">
                <a:solidFill>
                  <a:srgbClr val="333333"/>
                </a:solidFill>
                <a:latin typeface="Consolas"/>
                <a:ea typeface="Consolas"/>
                <a:cs typeface="Consolas"/>
                <a:sym typeface="Consolas"/>
              </a:rPr>
              <a:t>};</a:t>
            </a:r>
            <a:br>
              <a:rPr lang="en" sz="1600">
                <a:solidFill>
                  <a:srgbClr val="333333"/>
                </a:solidFill>
                <a:latin typeface="Consolas"/>
                <a:ea typeface="Consolas"/>
                <a:cs typeface="Consolas"/>
                <a:sym typeface="Consolas"/>
              </a:rPr>
            </a:br>
            <a:r>
              <a:rPr b="1" lang="en" sz="1600">
                <a:solidFill>
                  <a:srgbClr val="008800"/>
                </a:solidFill>
                <a:latin typeface="Consolas"/>
                <a:ea typeface="Consolas"/>
                <a:cs typeface="Consolas"/>
                <a:sym typeface="Consolas"/>
              </a:rPr>
              <a:t>const</a:t>
            </a:r>
            <a:r>
              <a:rPr lang="en" sz="1600">
                <a:solidFill>
                  <a:srgbClr val="333333"/>
                </a:solidFill>
                <a:latin typeface="Consolas"/>
                <a:ea typeface="Consolas"/>
                <a:cs typeface="Consolas"/>
                <a:sym typeface="Consolas"/>
              </a:rPr>
              <a:t> SDL_Color WHITE_COLOR = {</a:t>
            </a:r>
            <a:r>
              <a:rPr b="1" lang="en" sz="1600">
                <a:solidFill>
                  <a:srgbClr val="0000DD"/>
                </a:solidFill>
                <a:latin typeface="Consolas"/>
                <a:ea typeface="Consolas"/>
                <a:cs typeface="Consolas"/>
                <a:sym typeface="Consolas"/>
              </a:rPr>
              <a:t>255</a:t>
            </a:r>
            <a:r>
              <a:rPr lang="en" sz="1600">
                <a:solidFill>
                  <a:srgbClr val="333333"/>
                </a:solidFill>
                <a:latin typeface="Consolas"/>
                <a:ea typeface="Consolas"/>
                <a:cs typeface="Consolas"/>
                <a:sym typeface="Consolas"/>
              </a:rPr>
              <a:t>, </a:t>
            </a:r>
            <a:r>
              <a:rPr b="1" lang="en" sz="1600">
                <a:solidFill>
                  <a:srgbClr val="0000DD"/>
                </a:solidFill>
                <a:latin typeface="Consolas"/>
                <a:ea typeface="Consolas"/>
                <a:cs typeface="Consolas"/>
                <a:sym typeface="Consolas"/>
              </a:rPr>
              <a:t>255</a:t>
            </a:r>
            <a:r>
              <a:rPr lang="en" sz="1600">
                <a:solidFill>
                  <a:srgbClr val="333333"/>
                </a:solidFill>
                <a:latin typeface="Consolas"/>
                <a:ea typeface="Consolas"/>
                <a:cs typeface="Consolas"/>
                <a:sym typeface="Consolas"/>
              </a:rPr>
              <a:t>, </a:t>
            </a:r>
            <a:r>
              <a:rPr b="1" lang="en" sz="1600">
                <a:solidFill>
                  <a:srgbClr val="0000DD"/>
                </a:solidFill>
                <a:latin typeface="Consolas"/>
                <a:ea typeface="Consolas"/>
                <a:cs typeface="Consolas"/>
                <a:sym typeface="Consolas"/>
              </a:rPr>
              <a:t>255</a:t>
            </a:r>
            <a:r>
              <a:rPr lang="en" sz="1600">
                <a:solidFill>
                  <a:srgbClr val="333333"/>
                </a:solidFill>
                <a:latin typeface="Consolas"/>
                <a:ea typeface="Consolas"/>
                <a:cs typeface="Consolas"/>
                <a:sym typeface="Consolas"/>
              </a:rPr>
              <a:t>};</a:t>
            </a:r>
            <a:br>
              <a:rPr lang="en" sz="1600">
                <a:solidFill>
                  <a:srgbClr val="333333"/>
                </a:solidFill>
                <a:latin typeface="Consolas"/>
                <a:ea typeface="Consolas"/>
                <a:cs typeface="Consolas"/>
                <a:sym typeface="Consolas"/>
              </a:rPr>
            </a:br>
            <a:r>
              <a:rPr b="1" lang="en" sz="1600">
                <a:solidFill>
                  <a:srgbClr val="008800"/>
                </a:solidFill>
                <a:latin typeface="Consolas"/>
                <a:ea typeface="Consolas"/>
                <a:cs typeface="Consolas"/>
                <a:sym typeface="Consolas"/>
              </a:rPr>
              <a:t>const</a:t>
            </a:r>
            <a:r>
              <a:rPr lang="en" sz="1600">
                <a:solidFill>
                  <a:srgbClr val="333333"/>
                </a:solidFill>
                <a:latin typeface="Consolas"/>
                <a:ea typeface="Consolas"/>
                <a:cs typeface="Consolas"/>
                <a:sym typeface="Consolas"/>
              </a:rPr>
              <a:t> SDL_Color BLACK_COLOR = {</a:t>
            </a:r>
            <a:r>
              <a:rPr b="1" lang="en" sz="1600">
                <a:solidFill>
                  <a:srgbClr val="0000DD"/>
                </a:solidFill>
                <a:latin typeface="Consolas"/>
                <a:ea typeface="Consolas"/>
                <a:cs typeface="Consolas"/>
                <a:sym typeface="Consolas"/>
              </a:rPr>
              <a:t>0</a:t>
            </a:r>
            <a:r>
              <a:rPr lang="en" sz="1600">
                <a:solidFill>
                  <a:srgbClr val="333333"/>
                </a:solidFill>
                <a:latin typeface="Consolas"/>
                <a:ea typeface="Consolas"/>
                <a:cs typeface="Consolas"/>
                <a:sym typeface="Consolas"/>
              </a:rPr>
              <a:t>, </a:t>
            </a:r>
            <a:r>
              <a:rPr b="1" lang="en" sz="1600">
                <a:solidFill>
                  <a:srgbClr val="0000DD"/>
                </a:solidFill>
                <a:latin typeface="Consolas"/>
                <a:ea typeface="Consolas"/>
                <a:cs typeface="Consolas"/>
                <a:sym typeface="Consolas"/>
              </a:rPr>
              <a:t>0</a:t>
            </a:r>
            <a:r>
              <a:rPr lang="en" sz="1600">
                <a:solidFill>
                  <a:srgbClr val="333333"/>
                </a:solidFill>
                <a:latin typeface="Consolas"/>
                <a:ea typeface="Consolas"/>
                <a:cs typeface="Consolas"/>
                <a:sym typeface="Consolas"/>
              </a:rPr>
              <a:t>, </a:t>
            </a:r>
            <a:r>
              <a:rPr b="1" lang="en" sz="1600">
                <a:solidFill>
                  <a:srgbClr val="0000DD"/>
                </a:solidFill>
                <a:latin typeface="Consolas"/>
                <a:ea typeface="Consolas"/>
                <a:cs typeface="Consolas"/>
                <a:sym typeface="Consolas"/>
              </a:rPr>
              <a:t>0</a:t>
            </a:r>
            <a:r>
              <a:rPr lang="en" sz="1600">
                <a:solidFill>
                  <a:srgbClr val="333333"/>
                </a:solidFill>
                <a:latin typeface="Consolas"/>
                <a:ea typeface="Consolas"/>
                <a:cs typeface="Consolas"/>
                <a:sym typeface="Consolas"/>
              </a:rPr>
              <a:t>};</a:t>
            </a:r>
            <a:br>
              <a:rPr lang="en" sz="1600">
                <a:solidFill>
                  <a:srgbClr val="333333"/>
                </a:solidFill>
                <a:latin typeface="Consolas"/>
                <a:ea typeface="Consolas"/>
                <a:cs typeface="Consolas"/>
                <a:sym typeface="Consolas"/>
              </a:rPr>
            </a:br>
            <a:r>
              <a:rPr b="1" lang="en" sz="1600">
                <a:solidFill>
                  <a:srgbClr val="008800"/>
                </a:solidFill>
                <a:latin typeface="Consolas"/>
                <a:ea typeface="Consolas"/>
                <a:cs typeface="Consolas"/>
                <a:sym typeface="Consolas"/>
              </a:rPr>
              <a:t>const</a:t>
            </a:r>
            <a:r>
              <a:rPr lang="en" sz="1600">
                <a:solidFill>
                  <a:srgbClr val="333333"/>
                </a:solidFill>
                <a:latin typeface="Consolas"/>
                <a:ea typeface="Consolas"/>
                <a:cs typeface="Consolas"/>
                <a:sym typeface="Consolas"/>
              </a:rPr>
              <a:t> SDL_Color GREEN_COLOR = {</a:t>
            </a:r>
            <a:r>
              <a:rPr b="1" lang="en" sz="1600">
                <a:solidFill>
                  <a:srgbClr val="0000DD"/>
                </a:solidFill>
                <a:latin typeface="Consolas"/>
                <a:ea typeface="Consolas"/>
                <a:cs typeface="Consolas"/>
                <a:sym typeface="Consolas"/>
              </a:rPr>
              <a:t>0</a:t>
            </a:r>
            <a:r>
              <a:rPr lang="en" sz="1600">
                <a:solidFill>
                  <a:srgbClr val="333333"/>
                </a:solidFill>
                <a:latin typeface="Consolas"/>
                <a:ea typeface="Consolas"/>
                <a:cs typeface="Consolas"/>
                <a:sym typeface="Consolas"/>
              </a:rPr>
              <a:t>, </a:t>
            </a:r>
            <a:r>
              <a:rPr b="1" lang="en" sz="1600">
                <a:solidFill>
                  <a:srgbClr val="0000DD"/>
                </a:solidFill>
                <a:latin typeface="Consolas"/>
                <a:ea typeface="Consolas"/>
                <a:cs typeface="Consolas"/>
                <a:sym typeface="Consolas"/>
              </a:rPr>
              <a:t>128</a:t>
            </a:r>
            <a:r>
              <a:rPr lang="en" sz="1600">
                <a:solidFill>
                  <a:srgbClr val="333333"/>
                </a:solidFill>
                <a:latin typeface="Consolas"/>
                <a:ea typeface="Consolas"/>
                <a:cs typeface="Consolas"/>
                <a:sym typeface="Consolas"/>
              </a:rPr>
              <a:t>, </a:t>
            </a:r>
            <a:r>
              <a:rPr b="1" lang="en" sz="1600">
                <a:solidFill>
                  <a:srgbClr val="0000DD"/>
                </a:solidFill>
                <a:latin typeface="Consolas"/>
                <a:ea typeface="Consolas"/>
                <a:cs typeface="Consolas"/>
                <a:sym typeface="Consolas"/>
              </a:rPr>
              <a:t>0</a:t>
            </a:r>
            <a:r>
              <a:rPr lang="en" sz="1600">
                <a:solidFill>
                  <a:srgbClr val="333333"/>
                </a:solidFill>
                <a:latin typeface="Consolas"/>
                <a:ea typeface="Consolas"/>
                <a:cs typeface="Consolas"/>
                <a:sym typeface="Consolas"/>
              </a:rPr>
              <a:t>};</a:t>
            </a:r>
            <a:br>
              <a:rPr lang="en" sz="1600">
                <a:solidFill>
                  <a:srgbClr val="333333"/>
                </a:solidFill>
                <a:latin typeface="Consolas"/>
                <a:ea typeface="Consolas"/>
                <a:cs typeface="Consolas"/>
                <a:sym typeface="Consolas"/>
              </a:rPr>
            </a:br>
            <a:br>
              <a:rPr lang="en" sz="1600">
                <a:solidFill>
                  <a:srgbClr val="333333"/>
                </a:solidFill>
                <a:latin typeface="Consolas"/>
                <a:ea typeface="Consolas"/>
                <a:cs typeface="Consolas"/>
                <a:sym typeface="Consolas"/>
              </a:rPr>
            </a:br>
            <a:r>
              <a:rPr b="1" lang="en" sz="1600">
                <a:solidFill>
                  <a:srgbClr val="008800"/>
                </a:solidFill>
                <a:latin typeface="Consolas"/>
                <a:ea typeface="Consolas"/>
                <a:cs typeface="Consolas"/>
                <a:sym typeface="Consolas"/>
              </a:rPr>
              <a:t>const</a:t>
            </a:r>
            <a:r>
              <a:rPr lang="en" sz="1600">
                <a:solidFill>
                  <a:srgbClr val="333333"/>
                </a:solidFill>
                <a:latin typeface="Consolas"/>
                <a:ea typeface="Consolas"/>
                <a:cs typeface="Consolas"/>
                <a:sym typeface="Consolas"/>
              </a:rPr>
              <a:t> SDL_Color DEFAULT_COLOR = BLACK_COLOR;</a:t>
            </a:r>
            <a:endParaRPr sz="1600">
              <a:solidFill>
                <a:srgbClr val="333333"/>
              </a:solidFill>
              <a:latin typeface="Consolas"/>
              <a:ea typeface="Consolas"/>
              <a:cs typeface="Consolas"/>
              <a:sym typeface="Consolas"/>
            </a:endParaRPr>
          </a:p>
        </p:txBody>
      </p:sp>
      <p:sp>
        <p:nvSpPr>
          <p:cNvPr id="315" name="Google Shape;315;p47"/>
          <p:cNvSpPr txBox="1"/>
          <p:nvPr/>
        </p:nvSpPr>
        <p:spPr>
          <a:xfrm>
            <a:off x="457200" y="4810850"/>
            <a:ext cx="86868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Các màu khác:  	</a:t>
            </a:r>
            <a:r>
              <a:rPr lang="en"/>
              <a:t>http://www.rapidtables.com/web/color/RGB_Color.htm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Painter.cpp: Hàm khởi tạo</a:t>
            </a:r>
            <a:endParaRPr/>
          </a:p>
        </p:txBody>
      </p:sp>
      <p:sp>
        <p:nvSpPr>
          <p:cNvPr id="321" name="Google Shape;321;p48"/>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322" name="Google Shape;322;p48"/>
          <p:cNvSpPr txBox="1"/>
          <p:nvPr/>
        </p:nvSpPr>
        <p:spPr>
          <a:xfrm>
            <a:off x="96150" y="1324475"/>
            <a:ext cx="8973000" cy="37494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sz="1700">
                <a:solidFill>
                  <a:srgbClr val="333333"/>
                </a:solidFill>
                <a:latin typeface="Consolas"/>
                <a:ea typeface="Consolas"/>
                <a:cs typeface="Consolas"/>
                <a:sym typeface="Consolas"/>
              </a:rPr>
              <a:t>Painter::Painter(SDL_Window* window, SDL_Renderer* renderer_)</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    : renderer(renderer_)</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a:t>
            </a:r>
            <a:endParaRPr sz="17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700">
                <a:solidFill>
                  <a:srgbClr val="333333"/>
                </a:solidFill>
                <a:latin typeface="Consolas"/>
                <a:ea typeface="Consolas"/>
                <a:cs typeface="Consolas"/>
                <a:sym typeface="Consolas"/>
              </a:rPr>
              <a:t>	int width, height;</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    SDL_RenderGetLogicalSize(renderer, &amp;width, &amp;height);</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    </a:t>
            </a:r>
            <a:r>
              <a:rPr b="1" lang="en" sz="1700">
                <a:solidFill>
                  <a:srgbClr val="008800"/>
                </a:solidFill>
                <a:latin typeface="Consolas"/>
                <a:ea typeface="Consolas"/>
                <a:cs typeface="Consolas"/>
                <a:sym typeface="Consolas"/>
              </a:rPr>
              <a:t>if</a:t>
            </a:r>
            <a:r>
              <a:rPr lang="en" sz="1700">
                <a:solidFill>
                  <a:srgbClr val="333333"/>
                </a:solidFill>
                <a:latin typeface="Consolas"/>
                <a:ea typeface="Consolas"/>
                <a:cs typeface="Consolas"/>
                <a:sym typeface="Consolas"/>
              </a:rPr>
              <a:t> (width == </a:t>
            </a:r>
            <a:r>
              <a:rPr b="1" lang="en" sz="1700">
                <a:solidFill>
                  <a:srgbClr val="0000DD"/>
                </a:solidFill>
                <a:latin typeface="Consolas"/>
                <a:ea typeface="Consolas"/>
                <a:cs typeface="Consolas"/>
                <a:sym typeface="Consolas"/>
              </a:rPr>
              <a:t>0</a:t>
            </a:r>
            <a:r>
              <a:rPr lang="en" sz="1700">
                <a:solidFill>
                  <a:srgbClr val="333333"/>
                </a:solidFill>
                <a:latin typeface="Consolas"/>
                <a:ea typeface="Consolas"/>
                <a:cs typeface="Consolas"/>
                <a:sym typeface="Consolas"/>
              </a:rPr>
              <a:t> &amp;&amp; height == </a:t>
            </a:r>
            <a:r>
              <a:rPr b="1" lang="en" sz="1700">
                <a:solidFill>
                  <a:srgbClr val="0000DD"/>
                </a:solidFill>
                <a:latin typeface="Consolas"/>
                <a:ea typeface="Consolas"/>
                <a:cs typeface="Consolas"/>
                <a:sym typeface="Consolas"/>
              </a:rPr>
              <a:t>0</a:t>
            </a:r>
            <a:r>
              <a:rPr lang="en" sz="1700">
                <a:solidFill>
                  <a:srgbClr val="333333"/>
                </a:solidFill>
                <a:latin typeface="Consolas"/>
                <a:ea typeface="Consolas"/>
                <a:cs typeface="Consolas"/>
                <a:sym typeface="Consolas"/>
              </a:rPr>
              <a:t>)</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        SDL_GetWindowSize(window, &amp;width, &amp;height);</a:t>
            </a:r>
            <a:br>
              <a:rPr lang="en" sz="1700">
                <a:solidFill>
                  <a:srgbClr val="333333"/>
                </a:solidFill>
                <a:latin typeface="Consolas"/>
                <a:ea typeface="Consolas"/>
                <a:cs typeface="Consolas"/>
                <a:sym typeface="Consolas"/>
              </a:rPr>
            </a:b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    setPosition(width/</a:t>
            </a:r>
            <a:r>
              <a:rPr b="1" lang="en" sz="1700">
                <a:solidFill>
                  <a:srgbClr val="0000DD"/>
                </a:solidFill>
                <a:latin typeface="Consolas"/>
                <a:ea typeface="Consolas"/>
                <a:cs typeface="Consolas"/>
                <a:sym typeface="Consolas"/>
              </a:rPr>
              <a:t>2</a:t>
            </a:r>
            <a:r>
              <a:rPr lang="en" sz="1700">
                <a:solidFill>
                  <a:srgbClr val="333333"/>
                </a:solidFill>
                <a:latin typeface="Consolas"/>
                <a:ea typeface="Consolas"/>
                <a:cs typeface="Consolas"/>
                <a:sym typeface="Consolas"/>
              </a:rPr>
              <a:t>, height/</a:t>
            </a:r>
            <a:r>
              <a:rPr b="1" lang="en" sz="1700">
                <a:solidFill>
                  <a:srgbClr val="0000DD"/>
                </a:solidFill>
                <a:latin typeface="Consolas"/>
                <a:ea typeface="Consolas"/>
                <a:cs typeface="Consolas"/>
                <a:sym typeface="Consolas"/>
              </a:rPr>
              <a:t>2</a:t>
            </a:r>
            <a:r>
              <a:rPr lang="en" sz="1700">
                <a:solidFill>
                  <a:srgbClr val="333333"/>
                </a:solidFill>
                <a:latin typeface="Consolas"/>
                <a:ea typeface="Consolas"/>
                <a:cs typeface="Consolas"/>
                <a:sym typeface="Consolas"/>
              </a:rPr>
              <a:t>);</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    setAngle(</a:t>
            </a:r>
            <a:r>
              <a:rPr b="1" lang="en" sz="1700">
                <a:solidFill>
                  <a:srgbClr val="0000DD"/>
                </a:solidFill>
                <a:latin typeface="Consolas"/>
                <a:ea typeface="Consolas"/>
                <a:cs typeface="Consolas"/>
                <a:sym typeface="Consolas"/>
              </a:rPr>
              <a:t>0</a:t>
            </a:r>
            <a:r>
              <a:rPr lang="en" sz="1700">
                <a:solidFill>
                  <a:srgbClr val="333333"/>
                </a:solidFill>
                <a:latin typeface="Consolas"/>
                <a:ea typeface="Consolas"/>
                <a:cs typeface="Consolas"/>
                <a:sym typeface="Consolas"/>
              </a:rPr>
              <a:t>);</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    setColor(WHITE_COLOR);</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    clearWithBgColor(BLUE_COLOR);</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a:t>
            </a:r>
            <a:endParaRPr sz="1700">
              <a:solidFill>
                <a:srgbClr val="333333"/>
              </a:solidFill>
              <a:latin typeface="Consolas"/>
              <a:ea typeface="Consolas"/>
              <a:cs typeface="Consolas"/>
              <a:sym typeface="Consolas"/>
            </a:endParaRPr>
          </a:p>
        </p:txBody>
      </p:sp>
      <p:sp>
        <p:nvSpPr>
          <p:cNvPr id="323" name="Google Shape;323;p48"/>
          <p:cNvSpPr/>
          <p:nvPr/>
        </p:nvSpPr>
        <p:spPr>
          <a:xfrm>
            <a:off x="5097650" y="3670875"/>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
        <p:nvSpPr>
          <p:cNvPr id="324" name="Google Shape;324;p48"/>
          <p:cNvSpPr txBox="1"/>
          <p:nvPr/>
        </p:nvSpPr>
        <p:spPr>
          <a:xfrm>
            <a:off x="5631225" y="3457425"/>
            <a:ext cx="2323200" cy="84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Khởi tạo mặc định tọa độ, màu và hướng ban đầu của bút vẽ, tô nền bằng màu xanh</a:t>
            </a:r>
            <a:endParaRPr>
              <a:solidFill>
                <a:srgbClr val="9900FF"/>
              </a:solidFill>
            </a:endParaRPr>
          </a:p>
        </p:txBody>
      </p:sp>
      <p:sp>
        <p:nvSpPr>
          <p:cNvPr id="325" name="Google Shape;325;p48"/>
          <p:cNvSpPr/>
          <p:nvPr/>
        </p:nvSpPr>
        <p:spPr>
          <a:xfrm>
            <a:off x="6594625" y="2770375"/>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8"/>
          <p:cNvSpPr txBox="1"/>
          <p:nvPr/>
        </p:nvSpPr>
        <p:spPr>
          <a:xfrm>
            <a:off x="6985925" y="2556925"/>
            <a:ext cx="1294800" cy="846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Lấy kích thước cửa sổ</a:t>
            </a:r>
            <a:endParaRPr>
              <a:solidFill>
                <a:srgbClr val="9900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9"/>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333" name="Google Shape;333;p49"/>
          <p:cNvSpPr txBox="1"/>
          <p:nvPr/>
        </p:nvSpPr>
        <p:spPr>
          <a:xfrm>
            <a:off x="191700" y="138075"/>
            <a:ext cx="4545000" cy="30000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Painter::setPosition(</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x,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y)</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this</a:t>
            </a:r>
            <a:r>
              <a:rPr lang="en">
                <a:solidFill>
                  <a:srgbClr val="333333"/>
                </a:solidFill>
                <a:latin typeface="Consolas"/>
                <a:ea typeface="Consolas"/>
                <a:cs typeface="Consolas"/>
                <a:sym typeface="Consolas"/>
              </a:rPr>
              <a:t>-&gt;x = x;</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this</a:t>
            </a:r>
            <a:r>
              <a:rPr lang="en">
                <a:solidFill>
                  <a:srgbClr val="333333"/>
                </a:solidFill>
                <a:latin typeface="Consolas"/>
                <a:ea typeface="Consolas"/>
                <a:cs typeface="Consolas"/>
                <a:sym typeface="Consolas"/>
              </a:rPr>
              <a:t>-&gt;y = y;</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br>
              <a:rPr lang="en">
                <a:solidFill>
                  <a:srgbClr val="333333"/>
                </a:solidFill>
                <a:latin typeface="Consolas"/>
                <a:ea typeface="Consolas"/>
                <a:cs typeface="Consolas"/>
                <a:sym typeface="Consolas"/>
              </a:rPr>
            </a:b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Painter::setAngle(</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angle)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this</a:t>
            </a:r>
            <a:r>
              <a:rPr lang="en">
                <a:solidFill>
                  <a:srgbClr val="333333"/>
                </a:solidFill>
                <a:latin typeface="Consolas"/>
                <a:ea typeface="Consolas"/>
                <a:cs typeface="Consolas"/>
                <a:sym typeface="Consolas"/>
              </a:rPr>
              <a:t>-&gt;angle = angle </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 floor(angle/</a:t>
            </a:r>
            <a:r>
              <a:rPr b="1" lang="en">
                <a:solidFill>
                  <a:srgbClr val="0000DD"/>
                </a:solidFill>
                <a:latin typeface="Consolas"/>
                <a:ea typeface="Consolas"/>
                <a:cs typeface="Consolas"/>
                <a:sym typeface="Consolas"/>
              </a:rPr>
              <a:t>360</a:t>
            </a:r>
            <a:r>
              <a:rPr lang="en">
                <a:solidFill>
                  <a:srgbClr val="333333"/>
                </a:solidFill>
                <a:latin typeface="Consolas"/>
                <a:ea typeface="Consolas"/>
                <a:cs typeface="Consolas"/>
                <a:sym typeface="Consolas"/>
              </a:rPr>
              <a:t>)*</a:t>
            </a:r>
            <a:r>
              <a:rPr b="1" lang="en">
                <a:solidFill>
                  <a:srgbClr val="0000DD"/>
                </a:solidFill>
                <a:latin typeface="Consolas"/>
                <a:ea typeface="Consolas"/>
                <a:cs typeface="Consolas"/>
                <a:sym typeface="Consolas"/>
              </a:rPr>
              <a:t>360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334" name="Google Shape;334;p49"/>
          <p:cNvSpPr txBox="1"/>
          <p:nvPr/>
        </p:nvSpPr>
        <p:spPr>
          <a:xfrm>
            <a:off x="3820100" y="1347475"/>
            <a:ext cx="5171400" cy="36789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Painter::setColor(SDL_Color 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this</a:t>
            </a:r>
            <a:r>
              <a:rPr lang="en">
                <a:solidFill>
                  <a:srgbClr val="333333"/>
                </a:solidFill>
                <a:latin typeface="Consolas"/>
                <a:ea typeface="Consolas"/>
                <a:cs typeface="Consolas"/>
                <a:sym typeface="Consolas"/>
              </a:rPr>
              <a:t>-&gt;color = 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SDL_SetRenderDrawColor(</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renderer, color.r, color.g, color.b,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br>
              <a:rPr lang="en">
                <a:solidFill>
                  <a:srgbClr val="333333"/>
                </a:solidFill>
                <a:latin typeface="Consolas"/>
                <a:ea typeface="Consolas"/>
                <a:cs typeface="Consolas"/>
                <a:sym typeface="Consolas"/>
              </a:rPr>
            </a:b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Painter::clearWithBgColor(SDL_Color bgColor)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lang="en">
                <a:solidFill>
                  <a:srgbClr val="333333"/>
                </a:solidFill>
                <a:latin typeface="Consolas"/>
                <a:ea typeface="Consolas"/>
                <a:cs typeface="Consolas"/>
                <a:sym typeface="Consolas"/>
              </a:rPr>
              <a:t>SDL_SetRenderDrawColor(</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a:solidFill>
                  <a:srgbClr val="333333"/>
                </a:solidFill>
                <a:latin typeface="Consolas"/>
                <a:ea typeface="Consolas"/>
                <a:cs typeface="Consolas"/>
                <a:sym typeface="Consolas"/>
              </a:rPr>
              <a:t>     renderer, bgColor.r, bgColor.g, bgColor.b, 0);</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a:solidFill>
                  <a:srgbClr val="333333"/>
                </a:solidFill>
                <a:latin typeface="Consolas"/>
                <a:ea typeface="Consolas"/>
                <a:cs typeface="Consolas"/>
                <a:sym typeface="Consolas"/>
              </a:rPr>
              <a:t>  SDL_RenderClear(renderer);</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Clr>
                <a:schemeClr val="dk1"/>
              </a:buClr>
              <a:buSzPts val="1100"/>
              <a:buFont typeface="Arial"/>
              <a:buNone/>
            </a:pPr>
            <a:r>
              <a:rPr lang="en">
                <a:solidFill>
                  <a:srgbClr val="333333"/>
                </a:solidFill>
                <a:latin typeface="Consolas"/>
                <a:ea typeface="Consolas"/>
                <a:cs typeface="Consolas"/>
                <a:sym typeface="Consolas"/>
              </a:rPr>
              <a:t>  SDL_SetRenderDrawColor(</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renderer, color.r, color.g, color.b, 0);</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335" name="Google Shape;335;p49"/>
          <p:cNvSpPr txBox="1"/>
          <p:nvPr/>
        </p:nvSpPr>
        <p:spPr>
          <a:xfrm>
            <a:off x="1320075" y="3564150"/>
            <a:ext cx="1817100" cy="84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Các phương thức thay đổi vị trí, màu sắc, hướng của bút vẽ và tô màu nền</a:t>
            </a:r>
            <a:endParaRPr>
              <a:solidFill>
                <a:srgbClr val="9900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Đi tới vẽ đoạn thẳng</a:t>
            </a:r>
            <a:endParaRPr/>
          </a:p>
        </p:txBody>
      </p:sp>
      <p:sp>
        <p:nvSpPr>
          <p:cNvPr id="341" name="Google Shape;341;p50"/>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342" name="Google Shape;342;p50"/>
          <p:cNvSpPr txBox="1"/>
          <p:nvPr/>
        </p:nvSpPr>
        <p:spPr>
          <a:xfrm>
            <a:off x="103975" y="1354150"/>
            <a:ext cx="8933100" cy="37536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sz="1700">
                <a:solidFill>
                  <a:srgbClr val="333399"/>
                </a:solidFill>
                <a:latin typeface="Consolas"/>
                <a:ea typeface="Consolas"/>
                <a:cs typeface="Consolas"/>
                <a:sym typeface="Consolas"/>
              </a:rPr>
              <a:t>void</a:t>
            </a:r>
            <a:r>
              <a:rPr lang="en" sz="1700">
                <a:solidFill>
                  <a:srgbClr val="333333"/>
                </a:solidFill>
                <a:latin typeface="Consolas"/>
                <a:ea typeface="Consolas"/>
                <a:cs typeface="Consolas"/>
                <a:sym typeface="Consolas"/>
              </a:rPr>
              <a:t> Painter::moveForward(</a:t>
            </a:r>
            <a:r>
              <a:rPr b="1" lang="en" sz="1700">
                <a:solidFill>
                  <a:srgbClr val="333399"/>
                </a:solidFill>
                <a:latin typeface="Consolas"/>
                <a:ea typeface="Consolas"/>
                <a:cs typeface="Consolas"/>
                <a:sym typeface="Consolas"/>
              </a:rPr>
              <a:t>float</a:t>
            </a:r>
            <a:r>
              <a:rPr lang="en" sz="1700">
                <a:solidFill>
                  <a:srgbClr val="333333"/>
                </a:solidFill>
                <a:latin typeface="Consolas"/>
                <a:ea typeface="Consolas"/>
                <a:cs typeface="Consolas"/>
                <a:sym typeface="Consolas"/>
              </a:rPr>
              <a:t> length)</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    </a:t>
            </a:r>
            <a:r>
              <a:rPr b="1" lang="en" sz="1700">
                <a:solidFill>
                  <a:srgbClr val="333399"/>
                </a:solidFill>
                <a:latin typeface="Consolas"/>
                <a:ea typeface="Consolas"/>
                <a:cs typeface="Consolas"/>
                <a:sym typeface="Consolas"/>
              </a:rPr>
              <a:t>float</a:t>
            </a:r>
            <a:r>
              <a:rPr lang="en" sz="1700">
                <a:solidFill>
                  <a:srgbClr val="333333"/>
                </a:solidFill>
                <a:latin typeface="Consolas"/>
                <a:ea typeface="Consolas"/>
                <a:cs typeface="Consolas"/>
                <a:sym typeface="Consolas"/>
              </a:rPr>
              <a:t> prevX = x, prevY = y;</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    jumpForward(length);</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    SDL_RenderDrawLine(renderer, (</a:t>
            </a:r>
            <a:r>
              <a:rPr b="1" lang="en" sz="1700">
                <a:solidFill>
                  <a:srgbClr val="333399"/>
                </a:solidFill>
                <a:latin typeface="Consolas"/>
                <a:ea typeface="Consolas"/>
                <a:cs typeface="Consolas"/>
                <a:sym typeface="Consolas"/>
              </a:rPr>
              <a:t>int</a:t>
            </a:r>
            <a:r>
              <a:rPr lang="en" sz="1700">
                <a:solidFill>
                  <a:srgbClr val="333333"/>
                </a:solidFill>
                <a:latin typeface="Consolas"/>
                <a:ea typeface="Consolas"/>
                <a:cs typeface="Consolas"/>
                <a:sym typeface="Consolas"/>
              </a:rPr>
              <a:t>)prevX, (</a:t>
            </a:r>
            <a:r>
              <a:rPr b="1" lang="en" sz="1700">
                <a:solidFill>
                  <a:srgbClr val="333399"/>
                </a:solidFill>
                <a:latin typeface="Consolas"/>
                <a:ea typeface="Consolas"/>
                <a:cs typeface="Consolas"/>
                <a:sym typeface="Consolas"/>
              </a:rPr>
              <a:t>int</a:t>
            </a:r>
            <a:r>
              <a:rPr lang="en" sz="1700">
                <a:solidFill>
                  <a:srgbClr val="333333"/>
                </a:solidFill>
                <a:latin typeface="Consolas"/>
                <a:ea typeface="Consolas"/>
                <a:cs typeface="Consolas"/>
                <a:sym typeface="Consolas"/>
              </a:rPr>
              <a:t>)prevY, (</a:t>
            </a:r>
            <a:r>
              <a:rPr b="1" lang="en" sz="1700">
                <a:solidFill>
                  <a:srgbClr val="333399"/>
                </a:solidFill>
                <a:latin typeface="Consolas"/>
                <a:ea typeface="Consolas"/>
                <a:cs typeface="Consolas"/>
                <a:sym typeface="Consolas"/>
              </a:rPr>
              <a:t>int</a:t>
            </a:r>
            <a:r>
              <a:rPr lang="en" sz="1700">
                <a:solidFill>
                  <a:srgbClr val="333333"/>
                </a:solidFill>
                <a:latin typeface="Consolas"/>
                <a:ea typeface="Consolas"/>
                <a:cs typeface="Consolas"/>
                <a:sym typeface="Consolas"/>
              </a:rPr>
              <a:t>)x, (</a:t>
            </a:r>
            <a:r>
              <a:rPr b="1" lang="en" sz="1700">
                <a:solidFill>
                  <a:srgbClr val="333399"/>
                </a:solidFill>
                <a:latin typeface="Consolas"/>
                <a:ea typeface="Consolas"/>
                <a:cs typeface="Consolas"/>
                <a:sym typeface="Consolas"/>
              </a:rPr>
              <a:t>int</a:t>
            </a:r>
            <a:r>
              <a:rPr lang="en" sz="1700">
                <a:solidFill>
                  <a:srgbClr val="333333"/>
                </a:solidFill>
                <a:latin typeface="Consolas"/>
                <a:ea typeface="Consolas"/>
                <a:cs typeface="Consolas"/>
                <a:sym typeface="Consolas"/>
              </a:rPr>
              <a:t>)y);</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a:t>
            </a:r>
            <a:br>
              <a:rPr lang="en" sz="1700">
                <a:solidFill>
                  <a:srgbClr val="333333"/>
                </a:solidFill>
                <a:latin typeface="Consolas"/>
                <a:ea typeface="Consolas"/>
                <a:cs typeface="Consolas"/>
                <a:sym typeface="Consolas"/>
              </a:rPr>
            </a:br>
            <a:br>
              <a:rPr lang="en" sz="1700">
                <a:solidFill>
                  <a:srgbClr val="333333"/>
                </a:solidFill>
                <a:latin typeface="Consolas"/>
                <a:ea typeface="Consolas"/>
                <a:cs typeface="Consolas"/>
                <a:sym typeface="Consolas"/>
              </a:rPr>
            </a:br>
            <a:r>
              <a:rPr b="1" lang="en" sz="1700">
                <a:solidFill>
                  <a:srgbClr val="333399"/>
                </a:solidFill>
                <a:latin typeface="Consolas"/>
                <a:ea typeface="Consolas"/>
                <a:cs typeface="Consolas"/>
                <a:sym typeface="Consolas"/>
              </a:rPr>
              <a:t>void</a:t>
            </a:r>
            <a:r>
              <a:rPr lang="en" sz="1700">
                <a:solidFill>
                  <a:srgbClr val="333333"/>
                </a:solidFill>
                <a:latin typeface="Consolas"/>
                <a:ea typeface="Consolas"/>
                <a:cs typeface="Consolas"/>
                <a:sym typeface="Consolas"/>
              </a:rPr>
              <a:t> Painter::jumpForward(</a:t>
            </a:r>
            <a:r>
              <a:rPr b="1" lang="en" sz="1700">
                <a:solidFill>
                  <a:srgbClr val="333399"/>
                </a:solidFill>
                <a:latin typeface="Consolas"/>
                <a:ea typeface="Consolas"/>
                <a:cs typeface="Consolas"/>
                <a:sym typeface="Consolas"/>
              </a:rPr>
              <a:t>float</a:t>
            </a:r>
            <a:r>
              <a:rPr lang="en" sz="1700">
                <a:solidFill>
                  <a:srgbClr val="333333"/>
                </a:solidFill>
                <a:latin typeface="Consolas"/>
                <a:ea typeface="Consolas"/>
                <a:cs typeface="Consolas"/>
                <a:sym typeface="Consolas"/>
              </a:rPr>
              <a:t> length)</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    </a:t>
            </a:r>
            <a:r>
              <a:rPr b="1" lang="en" sz="1700">
                <a:solidFill>
                  <a:srgbClr val="333399"/>
                </a:solidFill>
                <a:latin typeface="Consolas"/>
                <a:ea typeface="Consolas"/>
                <a:cs typeface="Consolas"/>
                <a:sym typeface="Consolas"/>
              </a:rPr>
              <a:t>float</a:t>
            </a:r>
            <a:r>
              <a:rPr lang="en" sz="1700">
                <a:solidFill>
                  <a:srgbClr val="333333"/>
                </a:solidFill>
                <a:latin typeface="Consolas"/>
                <a:ea typeface="Consolas"/>
                <a:cs typeface="Consolas"/>
                <a:sym typeface="Consolas"/>
              </a:rPr>
              <a:t> rad = (angle / </a:t>
            </a:r>
            <a:r>
              <a:rPr b="1" lang="en" sz="1700">
                <a:solidFill>
                  <a:srgbClr val="0000DD"/>
                </a:solidFill>
                <a:latin typeface="Consolas"/>
                <a:ea typeface="Consolas"/>
                <a:cs typeface="Consolas"/>
                <a:sym typeface="Consolas"/>
              </a:rPr>
              <a:t>180</a:t>
            </a:r>
            <a:r>
              <a:rPr lang="en" sz="1700">
                <a:solidFill>
                  <a:srgbClr val="333333"/>
                </a:solidFill>
                <a:latin typeface="Consolas"/>
                <a:ea typeface="Consolas"/>
                <a:cs typeface="Consolas"/>
                <a:sym typeface="Consolas"/>
              </a:rPr>
              <a:t>) * M_PI;</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    x += cos(rad) * length;</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    y -= sin(rad) * length;</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a:t>
            </a:r>
            <a:endParaRPr sz="1700">
              <a:solidFill>
                <a:srgbClr val="333333"/>
              </a:solidFill>
              <a:latin typeface="Consolas"/>
              <a:ea typeface="Consolas"/>
              <a:cs typeface="Consolas"/>
              <a:sym typeface="Consolas"/>
            </a:endParaRPr>
          </a:p>
        </p:txBody>
      </p:sp>
      <p:sp>
        <p:nvSpPr>
          <p:cNvPr id="343" name="Google Shape;343;p50"/>
          <p:cNvSpPr txBox="1"/>
          <p:nvPr/>
        </p:nvSpPr>
        <p:spPr>
          <a:xfrm>
            <a:off x="5624200" y="3386900"/>
            <a:ext cx="2659800" cy="114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900">
                <a:solidFill>
                  <a:srgbClr val="0000FF"/>
                </a:solidFill>
              </a:rPr>
              <a:t>Di chuyển bút vẽ theo hướng sẵn có </a:t>
            </a:r>
            <a:br>
              <a:rPr lang="en" sz="1900">
                <a:solidFill>
                  <a:srgbClr val="0000FF"/>
                </a:solidFill>
              </a:rPr>
            </a:br>
            <a:r>
              <a:rPr lang="en" sz="1900">
                <a:solidFill>
                  <a:srgbClr val="0000FF"/>
                </a:solidFill>
              </a:rPr>
              <a:t>và vẽ đoạn thẳng</a:t>
            </a:r>
            <a:endParaRPr sz="1900">
              <a:solidFill>
                <a:srgbClr val="9900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1"/>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Đi dạo</a:t>
            </a:r>
            <a:endParaRPr/>
          </a:p>
        </p:txBody>
      </p:sp>
      <p:sp>
        <p:nvSpPr>
          <p:cNvPr id="349" name="Google Shape;349;p5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350" name="Google Shape;350;p51"/>
          <p:cNvSpPr txBox="1"/>
          <p:nvPr/>
        </p:nvSpPr>
        <p:spPr>
          <a:xfrm>
            <a:off x="318075" y="1295350"/>
            <a:ext cx="6500100" cy="37956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generateRandomNumber</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return</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rand() / RAND_MAX;</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randomWalk</a:t>
            </a:r>
            <a:r>
              <a:rPr lang="en">
                <a:solidFill>
                  <a:srgbClr val="333333"/>
                </a:solidFill>
                <a:latin typeface="Consolas"/>
                <a:ea typeface="Consolas"/>
                <a:cs typeface="Consolas"/>
                <a:sym typeface="Consolas"/>
              </a:rPr>
              <a:t>(Painter&amp; painter)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STEPS = </a:t>
            </a:r>
            <a:r>
              <a:rPr b="1" lang="en">
                <a:solidFill>
                  <a:srgbClr val="0000DD"/>
                </a:solidFill>
                <a:latin typeface="Consolas"/>
                <a:ea typeface="Consolas"/>
                <a:cs typeface="Consolas"/>
                <a:sym typeface="Consolas"/>
              </a:rPr>
              <a:t>10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MAX_LENGTH = </a:t>
            </a:r>
            <a:r>
              <a:rPr b="1" lang="en">
                <a:solidFill>
                  <a:srgbClr val="0000DD"/>
                </a:solidFill>
                <a:latin typeface="Consolas"/>
                <a:ea typeface="Consolas"/>
                <a:cs typeface="Consolas"/>
                <a:sym typeface="Consolas"/>
              </a:rPr>
              <a:t>100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STEPS; i++)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length = generateRandomNumber() * MAX_LENGTH;</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painter.moveForward(length);</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angle = generateRandomNumber() * </a:t>
            </a:r>
            <a:r>
              <a:rPr b="1" lang="en">
                <a:solidFill>
                  <a:srgbClr val="0000DD"/>
                </a:solidFill>
                <a:latin typeface="Consolas"/>
                <a:ea typeface="Consolas"/>
                <a:cs typeface="Consolas"/>
                <a:sym typeface="Consolas"/>
              </a:rPr>
              <a:t>360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painter.turnLeft(angle);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351" name="Google Shape;351;p51"/>
          <p:cNvSpPr txBox="1"/>
          <p:nvPr/>
        </p:nvSpPr>
        <p:spPr>
          <a:xfrm>
            <a:off x="4508100" y="90500"/>
            <a:ext cx="4513200" cy="32871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sz="1600">
                <a:solidFill>
                  <a:srgbClr val="333399"/>
                </a:solidFill>
                <a:latin typeface="Consolas"/>
                <a:ea typeface="Consolas"/>
                <a:cs typeface="Consolas"/>
                <a:sym typeface="Consolas"/>
              </a:rPr>
              <a:t>int</a:t>
            </a:r>
            <a:r>
              <a:rPr lang="en" sz="1600">
                <a:solidFill>
                  <a:srgbClr val="333333"/>
                </a:solidFill>
                <a:latin typeface="Consolas"/>
                <a:ea typeface="Consolas"/>
                <a:cs typeface="Consolas"/>
                <a:sym typeface="Consolas"/>
              </a:rPr>
              <a:t> </a:t>
            </a:r>
            <a:r>
              <a:rPr b="1" lang="en" sz="1600">
                <a:solidFill>
                  <a:srgbClr val="0066BB"/>
                </a:solidFill>
                <a:latin typeface="Consolas"/>
                <a:ea typeface="Consolas"/>
                <a:cs typeface="Consolas"/>
                <a:sym typeface="Consolas"/>
              </a:rPr>
              <a:t>main</a:t>
            </a:r>
            <a:r>
              <a:rPr lang="en" sz="1600">
                <a:solidFill>
                  <a:srgbClr val="333333"/>
                </a:solidFill>
                <a:latin typeface="Consolas"/>
                <a:ea typeface="Consolas"/>
                <a:cs typeface="Consolas"/>
                <a:sym typeface="Consolas"/>
              </a:rPr>
              <a:t>(</a:t>
            </a:r>
            <a:r>
              <a:rPr b="1" lang="en" sz="1600">
                <a:solidFill>
                  <a:srgbClr val="333399"/>
                </a:solidFill>
                <a:latin typeface="Consolas"/>
                <a:ea typeface="Consolas"/>
                <a:cs typeface="Consolas"/>
                <a:sym typeface="Consolas"/>
              </a:rPr>
              <a:t>int</a:t>
            </a:r>
            <a:r>
              <a:rPr lang="en" sz="1600">
                <a:solidFill>
                  <a:srgbClr val="333333"/>
                </a:solidFill>
                <a:latin typeface="Consolas"/>
                <a:ea typeface="Consolas"/>
                <a:cs typeface="Consolas"/>
                <a:sym typeface="Consolas"/>
              </a:rPr>
              <a:t> argc, </a:t>
            </a:r>
            <a:r>
              <a:rPr b="1" lang="en" sz="1600">
                <a:solidFill>
                  <a:srgbClr val="333399"/>
                </a:solidFill>
                <a:latin typeface="Consolas"/>
                <a:ea typeface="Consolas"/>
                <a:cs typeface="Consolas"/>
                <a:sym typeface="Consolas"/>
              </a:rPr>
              <a:t>char</a:t>
            </a:r>
            <a:r>
              <a:rPr lang="en" sz="1600">
                <a:solidFill>
                  <a:srgbClr val="333333"/>
                </a:solidFill>
                <a:latin typeface="Consolas"/>
                <a:ea typeface="Consolas"/>
                <a:cs typeface="Consolas"/>
                <a:sym typeface="Consolas"/>
              </a:rPr>
              <a:t>* argv[])</a:t>
            </a:r>
            <a:br>
              <a:rPr lang="en" sz="1600">
                <a:solidFill>
                  <a:srgbClr val="333333"/>
                </a:solidFill>
                <a:latin typeface="Consolas"/>
                <a:ea typeface="Consolas"/>
                <a:cs typeface="Consolas"/>
                <a:sym typeface="Consolas"/>
              </a:rPr>
            </a:br>
            <a:r>
              <a:rPr lang="en" sz="1600">
                <a:solidFill>
                  <a:srgbClr val="333333"/>
                </a:solidFill>
                <a:latin typeface="Consolas"/>
                <a:ea typeface="Consolas"/>
                <a:cs typeface="Consolas"/>
                <a:sym typeface="Consolas"/>
              </a:rPr>
              <a:t>{</a:t>
            </a:r>
            <a:br>
              <a:rPr lang="en" sz="1600">
                <a:solidFill>
                  <a:srgbClr val="333333"/>
                </a:solidFill>
                <a:latin typeface="Consolas"/>
                <a:ea typeface="Consolas"/>
                <a:cs typeface="Consolas"/>
                <a:sym typeface="Consolas"/>
              </a:rPr>
            </a:br>
            <a:r>
              <a:rPr lang="en" sz="1600">
                <a:solidFill>
                  <a:srgbClr val="333333"/>
                </a:solidFill>
                <a:latin typeface="Consolas"/>
                <a:ea typeface="Consolas"/>
                <a:cs typeface="Consolas"/>
                <a:sym typeface="Consolas"/>
              </a:rPr>
              <a:t>    srand(time(</a:t>
            </a:r>
            <a:r>
              <a:rPr b="1" lang="en" sz="1600">
                <a:solidFill>
                  <a:srgbClr val="0000DD"/>
                </a:solidFill>
                <a:latin typeface="Consolas"/>
                <a:ea typeface="Consolas"/>
                <a:cs typeface="Consolas"/>
                <a:sym typeface="Consolas"/>
              </a:rPr>
              <a:t>0</a:t>
            </a:r>
            <a:r>
              <a:rPr lang="en" sz="1600">
                <a:solidFill>
                  <a:srgbClr val="333333"/>
                </a:solidFill>
                <a:latin typeface="Consolas"/>
                <a:ea typeface="Consolas"/>
                <a:cs typeface="Consolas"/>
                <a:sym typeface="Consolas"/>
              </a:rPr>
              <a:t>));</a:t>
            </a:r>
            <a:br>
              <a:rPr lang="en" sz="1600">
                <a:solidFill>
                  <a:srgbClr val="333333"/>
                </a:solidFill>
                <a:latin typeface="Consolas"/>
                <a:ea typeface="Consolas"/>
                <a:cs typeface="Consolas"/>
                <a:sym typeface="Consolas"/>
              </a:rPr>
            </a:br>
            <a:r>
              <a:rPr lang="en" sz="1600">
                <a:solidFill>
                  <a:srgbClr val="333333"/>
                </a:solidFill>
                <a:latin typeface="Consolas"/>
                <a:ea typeface="Consolas"/>
                <a:cs typeface="Consolas"/>
                <a:sym typeface="Consolas"/>
              </a:rPr>
              <a:t>...</a:t>
            </a:r>
            <a:br>
              <a:rPr lang="en" sz="1600">
                <a:solidFill>
                  <a:srgbClr val="333333"/>
                </a:solidFill>
                <a:latin typeface="Consolas"/>
                <a:ea typeface="Consolas"/>
                <a:cs typeface="Consolas"/>
                <a:sym typeface="Consolas"/>
              </a:rPr>
            </a:br>
            <a:r>
              <a:rPr lang="en" sz="1600">
                <a:solidFill>
                  <a:srgbClr val="333333"/>
                </a:solidFill>
                <a:latin typeface="Consolas"/>
                <a:ea typeface="Consolas"/>
                <a:cs typeface="Consolas"/>
                <a:sym typeface="Consolas"/>
              </a:rPr>
              <a:t>    initSDL(window, renderer);</a:t>
            </a:r>
            <a:br>
              <a:rPr lang="en" sz="1600">
                <a:solidFill>
                  <a:srgbClr val="333333"/>
                </a:solidFill>
                <a:latin typeface="Consolas"/>
                <a:ea typeface="Consolas"/>
                <a:cs typeface="Consolas"/>
                <a:sym typeface="Consolas"/>
              </a:rPr>
            </a:br>
            <a:br>
              <a:rPr lang="en" sz="1600">
                <a:solidFill>
                  <a:srgbClr val="333333"/>
                </a:solidFill>
                <a:latin typeface="Consolas"/>
                <a:ea typeface="Consolas"/>
                <a:cs typeface="Consolas"/>
                <a:sym typeface="Consolas"/>
              </a:rPr>
            </a:br>
            <a:r>
              <a:rPr lang="en" sz="1600">
                <a:solidFill>
                  <a:srgbClr val="333333"/>
                </a:solidFill>
                <a:latin typeface="Consolas"/>
                <a:ea typeface="Consolas"/>
                <a:cs typeface="Consolas"/>
                <a:sym typeface="Consolas"/>
              </a:rPr>
              <a:t>    Painter painter(window, renderer);</a:t>
            </a:r>
            <a:br>
              <a:rPr lang="en" sz="1600">
                <a:solidFill>
                  <a:srgbClr val="333333"/>
                </a:solidFill>
                <a:latin typeface="Consolas"/>
                <a:ea typeface="Consolas"/>
                <a:cs typeface="Consolas"/>
                <a:sym typeface="Consolas"/>
              </a:rPr>
            </a:br>
            <a:r>
              <a:rPr lang="en" sz="1600">
                <a:solidFill>
                  <a:srgbClr val="333333"/>
                </a:solidFill>
                <a:latin typeface="Consolas"/>
                <a:ea typeface="Consolas"/>
                <a:cs typeface="Consolas"/>
                <a:sym typeface="Consolas"/>
              </a:rPr>
              <a:t>    randomWalk(painter);</a:t>
            </a:r>
            <a:endParaRPr sz="16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t/>
            </a:r>
            <a:endParaRPr sz="16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600">
                <a:solidFill>
                  <a:srgbClr val="333333"/>
                </a:solidFill>
                <a:latin typeface="Consolas"/>
                <a:ea typeface="Consolas"/>
                <a:cs typeface="Consolas"/>
                <a:sym typeface="Consolas"/>
              </a:rPr>
              <a:t>    </a:t>
            </a:r>
            <a:r>
              <a:rPr lang="en" sz="1600">
                <a:solidFill>
                  <a:srgbClr val="333333"/>
                </a:solidFill>
                <a:latin typeface="Consolas"/>
                <a:ea typeface="Consolas"/>
                <a:cs typeface="Consolas"/>
                <a:sym typeface="Consolas"/>
              </a:rPr>
              <a:t>SDL_RenderPresent(renderer);</a:t>
            </a:r>
            <a:br>
              <a:rPr lang="en" sz="1600">
                <a:solidFill>
                  <a:srgbClr val="333333"/>
                </a:solidFill>
                <a:latin typeface="Consolas"/>
                <a:ea typeface="Consolas"/>
                <a:cs typeface="Consolas"/>
                <a:sym typeface="Consolas"/>
              </a:rPr>
            </a:br>
            <a:r>
              <a:rPr lang="en" sz="1600">
                <a:solidFill>
                  <a:srgbClr val="333333"/>
                </a:solidFill>
                <a:latin typeface="Consolas"/>
                <a:ea typeface="Consolas"/>
                <a:cs typeface="Consolas"/>
                <a:sym typeface="Consolas"/>
              </a:rPr>
              <a:t>...</a:t>
            </a:r>
            <a:br>
              <a:rPr lang="en" sz="1600">
                <a:solidFill>
                  <a:srgbClr val="333333"/>
                </a:solidFill>
                <a:latin typeface="Consolas"/>
                <a:ea typeface="Consolas"/>
                <a:cs typeface="Consolas"/>
                <a:sym typeface="Consolas"/>
              </a:rPr>
            </a:br>
            <a:r>
              <a:rPr lang="en" sz="1600">
                <a:solidFill>
                  <a:srgbClr val="333333"/>
                </a:solidFill>
                <a:latin typeface="Consolas"/>
                <a:ea typeface="Consolas"/>
                <a:cs typeface="Consolas"/>
                <a:sym typeface="Consolas"/>
              </a:rPr>
              <a:t>}</a:t>
            </a:r>
            <a:endParaRPr sz="1600">
              <a:solidFill>
                <a:srgbClr val="333333"/>
              </a:solidFill>
              <a:latin typeface="Consolas"/>
              <a:ea typeface="Consolas"/>
              <a:cs typeface="Consolas"/>
              <a:sym typeface="Consolas"/>
            </a:endParaRPr>
          </a:p>
        </p:txBody>
      </p:sp>
      <p:sp>
        <p:nvSpPr>
          <p:cNvPr id="352" name="Google Shape;352;p51"/>
          <p:cNvSpPr/>
          <p:nvPr/>
        </p:nvSpPr>
        <p:spPr>
          <a:xfrm>
            <a:off x="5908650" y="3919875"/>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1"/>
          <p:cNvSpPr txBox="1"/>
          <p:nvPr/>
        </p:nvSpPr>
        <p:spPr>
          <a:xfrm>
            <a:off x="6442225" y="3706425"/>
            <a:ext cx="2066100" cy="846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Chọn độ dài bước và hướng đi ngẫu nhiên</a:t>
            </a:r>
            <a:endParaRPr>
              <a:solidFill>
                <a:srgbClr val="9900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2"/>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360" name="Google Shape;360;p52"/>
          <p:cNvPicPr preferRelativeResize="0"/>
          <p:nvPr/>
        </p:nvPicPr>
        <p:blipFill>
          <a:blip r:embed="rId3">
            <a:alphaModFix/>
          </a:blip>
          <a:stretch>
            <a:fillRect/>
          </a:stretch>
        </p:blipFill>
        <p:spPr>
          <a:xfrm>
            <a:off x="-2231" y="0"/>
            <a:ext cx="9148464" cy="5143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3"/>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Chọn màu ngẫu nhiên</a:t>
            </a:r>
            <a:endParaRPr/>
          </a:p>
        </p:txBody>
      </p:sp>
      <p:sp>
        <p:nvSpPr>
          <p:cNvPr id="366" name="Google Shape;366;p5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367" name="Google Shape;367;p53"/>
          <p:cNvSpPr txBox="1"/>
          <p:nvPr/>
        </p:nvSpPr>
        <p:spPr>
          <a:xfrm>
            <a:off x="160225" y="1693150"/>
            <a:ext cx="4101900" cy="3000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sz="1700">
                <a:solidFill>
                  <a:srgbClr val="333399"/>
                </a:solidFill>
                <a:latin typeface="Consolas"/>
                <a:ea typeface="Consolas"/>
                <a:cs typeface="Consolas"/>
                <a:sym typeface="Consolas"/>
              </a:rPr>
              <a:t>void</a:t>
            </a:r>
            <a:r>
              <a:rPr lang="en" sz="1700">
                <a:solidFill>
                  <a:srgbClr val="333333"/>
                </a:solidFill>
                <a:latin typeface="Consolas"/>
                <a:ea typeface="Consolas"/>
                <a:cs typeface="Consolas"/>
                <a:sym typeface="Consolas"/>
              </a:rPr>
              <a:t> Painter::setRandomColor()</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   Uint8 r = rand() % </a:t>
            </a:r>
            <a:r>
              <a:rPr b="1" lang="en" sz="1700">
                <a:solidFill>
                  <a:srgbClr val="0000DD"/>
                </a:solidFill>
                <a:latin typeface="Consolas"/>
                <a:ea typeface="Consolas"/>
                <a:cs typeface="Consolas"/>
                <a:sym typeface="Consolas"/>
              </a:rPr>
              <a:t>256</a:t>
            </a:r>
            <a:r>
              <a:rPr lang="en" sz="1700">
                <a:solidFill>
                  <a:srgbClr val="333333"/>
                </a:solidFill>
                <a:latin typeface="Consolas"/>
                <a:ea typeface="Consolas"/>
                <a:cs typeface="Consolas"/>
                <a:sym typeface="Consolas"/>
              </a:rPr>
              <a:t>;</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   Uint8 g = rand() % </a:t>
            </a:r>
            <a:r>
              <a:rPr b="1" lang="en" sz="1700">
                <a:solidFill>
                  <a:srgbClr val="0000DD"/>
                </a:solidFill>
                <a:latin typeface="Consolas"/>
                <a:ea typeface="Consolas"/>
                <a:cs typeface="Consolas"/>
                <a:sym typeface="Consolas"/>
              </a:rPr>
              <a:t>256</a:t>
            </a:r>
            <a:r>
              <a:rPr lang="en" sz="1700">
                <a:solidFill>
                  <a:srgbClr val="333333"/>
                </a:solidFill>
                <a:latin typeface="Consolas"/>
                <a:ea typeface="Consolas"/>
                <a:cs typeface="Consolas"/>
                <a:sym typeface="Consolas"/>
              </a:rPr>
              <a:t>;</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   Uint8 b = rand() % </a:t>
            </a:r>
            <a:r>
              <a:rPr b="1" lang="en" sz="1700">
                <a:solidFill>
                  <a:srgbClr val="0000DD"/>
                </a:solidFill>
                <a:latin typeface="Consolas"/>
                <a:ea typeface="Consolas"/>
                <a:cs typeface="Consolas"/>
                <a:sym typeface="Consolas"/>
              </a:rPr>
              <a:t>256</a:t>
            </a:r>
            <a:r>
              <a:rPr lang="en" sz="1700">
                <a:solidFill>
                  <a:srgbClr val="333333"/>
                </a:solidFill>
                <a:latin typeface="Consolas"/>
                <a:ea typeface="Consolas"/>
                <a:cs typeface="Consolas"/>
                <a:sym typeface="Consolas"/>
              </a:rPr>
              <a:t>;</a:t>
            </a:r>
            <a:endParaRPr sz="17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700">
                <a:solidFill>
                  <a:srgbClr val="333333"/>
                </a:solidFill>
                <a:latin typeface="Consolas"/>
                <a:ea typeface="Consolas"/>
                <a:cs typeface="Consolas"/>
                <a:sym typeface="Consolas"/>
              </a:rPr>
              <a:t>   SDL_Color color = </a:t>
            </a:r>
            <a:r>
              <a:rPr lang="en" sz="1700">
                <a:solidFill>
                  <a:srgbClr val="333333"/>
                </a:solidFill>
                <a:latin typeface="Consolas"/>
                <a:ea typeface="Consolas"/>
                <a:cs typeface="Consolas"/>
                <a:sym typeface="Consolas"/>
              </a:rPr>
              <a:t>{ r, g, b };</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   setColor(color);</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a:t>
            </a:r>
            <a:endParaRPr sz="1700">
              <a:solidFill>
                <a:srgbClr val="333333"/>
              </a:solidFill>
              <a:latin typeface="Consolas"/>
              <a:ea typeface="Consolas"/>
              <a:cs typeface="Consolas"/>
              <a:sym typeface="Consolas"/>
            </a:endParaRPr>
          </a:p>
        </p:txBody>
      </p:sp>
      <p:sp>
        <p:nvSpPr>
          <p:cNvPr id="368" name="Google Shape;368;p53"/>
          <p:cNvSpPr txBox="1"/>
          <p:nvPr/>
        </p:nvSpPr>
        <p:spPr>
          <a:xfrm>
            <a:off x="4390400" y="1693150"/>
            <a:ext cx="4630800" cy="3000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sz="1700">
                <a:solidFill>
                  <a:srgbClr val="333399"/>
                </a:solidFill>
                <a:latin typeface="Consolas"/>
                <a:ea typeface="Consolas"/>
                <a:cs typeface="Consolas"/>
                <a:sym typeface="Consolas"/>
              </a:rPr>
              <a:t>void</a:t>
            </a:r>
            <a:r>
              <a:rPr lang="en" sz="1700">
                <a:solidFill>
                  <a:srgbClr val="333333"/>
                </a:solidFill>
                <a:latin typeface="Consolas"/>
                <a:ea typeface="Consolas"/>
                <a:cs typeface="Consolas"/>
                <a:sym typeface="Consolas"/>
              </a:rPr>
              <a:t> </a:t>
            </a:r>
            <a:r>
              <a:rPr b="1" lang="en" sz="1700">
                <a:solidFill>
                  <a:srgbClr val="0066BB"/>
                </a:solidFill>
                <a:latin typeface="Consolas"/>
                <a:ea typeface="Consolas"/>
                <a:cs typeface="Consolas"/>
                <a:sym typeface="Consolas"/>
              </a:rPr>
              <a:t>randomWalk</a:t>
            </a:r>
            <a:r>
              <a:rPr lang="en" sz="1700">
                <a:solidFill>
                  <a:srgbClr val="333333"/>
                </a:solidFill>
                <a:latin typeface="Consolas"/>
                <a:ea typeface="Consolas"/>
                <a:cs typeface="Consolas"/>
                <a:sym typeface="Consolas"/>
              </a:rPr>
              <a:t>(Painter&amp; painter)</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    </a:t>
            </a:r>
            <a:r>
              <a:rPr b="1" lang="en" sz="1700">
                <a:solidFill>
                  <a:srgbClr val="008800"/>
                </a:solidFill>
                <a:latin typeface="Consolas"/>
                <a:ea typeface="Consolas"/>
                <a:cs typeface="Consolas"/>
                <a:sym typeface="Consolas"/>
              </a:rPr>
              <a:t>for</a:t>
            </a:r>
            <a:r>
              <a:rPr lang="en" sz="1700">
                <a:solidFill>
                  <a:srgbClr val="333333"/>
                </a:solidFill>
                <a:latin typeface="Consolas"/>
                <a:ea typeface="Consolas"/>
                <a:cs typeface="Consolas"/>
                <a:sym typeface="Consolas"/>
              </a:rPr>
              <a:t> (</a:t>
            </a:r>
            <a:r>
              <a:rPr b="1" lang="en" sz="1700">
                <a:solidFill>
                  <a:srgbClr val="333399"/>
                </a:solidFill>
                <a:latin typeface="Consolas"/>
                <a:ea typeface="Consolas"/>
                <a:cs typeface="Consolas"/>
                <a:sym typeface="Consolas"/>
              </a:rPr>
              <a:t>int</a:t>
            </a:r>
            <a:r>
              <a:rPr lang="en" sz="1700">
                <a:solidFill>
                  <a:srgbClr val="333333"/>
                </a:solidFill>
                <a:latin typeface="Consolas"/>
                <a:ea typeface="Consolas"/>
                <a:cs typeface="Consolas"/>
                <a:sym typeface="Consolas"/>
              </a:rPr>
              <a:t> i = </a:t>
            </a:r>
            <a:r>
              <a:rPr b="1" lang="en" sz="1700">
                <a:solidFill>
                  <a:srgbClr val="0000DD"/>
                </a:solidFill>
                <a:latin typeface="Consolas"/>
                <a:ea typeface="Consolas"/>
                <a:cs typeface="Consolas"/>
                <a:sym typeface="Consolas"/>
              </a:rPr>
              <a:t>0</a:t>
            </a:r>
            <a:r>
              <a:rPr lang="en" sz="1700">
                <a:solidFill>
                  <a:srgbClr val="333333"/>
                </a:solidFill>
                <a:latin typeface="Consolas"/>
                <a:ea typeface="Consolas"/>
                <a:cs typeface="Consolas"/>
                <a:sym typeface="Consolas"/>
              </a:rPr>
              <a:t>; i &lt; STEPS; i++) {</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        painter.setRandomColor();</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a:t>
            </a:r>
            <a:br>
              <a:rPr lang="en" sz="1700">
                <a:solidFill>
                  <a:srgbClr val="333333"/>
                </a:solidFill>
                <a:latin typeface="Consolas"/>
                <a:ea typeface="Consolas"/>
                <a:cs typeface="Consolas"/>
                <a:sym typeface="Consolas"/>
              </a:rPr>
            </a:br>
            <a:r>
              <a:rPr lang="en" sz="1700">
                <a:solidFill>
                  <a:srgbClr val="333333"/>
                </a:solidFill>
                <a:latin typeface="Consolas"/>
                <a:ea typeface="Consolas"/>
                <a:cs typeface="Consolas"/>
                <a:sym typeface="Consolas"/>
              </a:rPr>
              <a:t>}</a:t>
            </a:r>
            <a:endParaRPr sz="1700">
              <a:solidFill>
                <a:srgbClr val="333333"/>
              </a:solidFill>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4"/>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375" name="Google Shape;375;p54"/>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5"/>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Nội dung</a:t>
            </a:r>
            <a:endParaRPr/>
          </a:p>
        </p:txBody>
      </p:sp>
      <p:sp>
        <p:nvSpPr>
          <p:cNvPr id="381" name="Google Shape;381;p55"/>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Thư viện SDL</a:t>
            </a:r>
            <a:endParaRPr/>
          </a:p>
          <a:p>
            <a:pPr indent="-381000" lvl="1" marL="914400" rtl="0" algn="l">
              <a:spcBef>
                <a:spcPts val="0"/>
              </a:spcBef>
              <a:spcAft>
                <a:spcPts val="0"/>
              </a:spcAft>
              <a:buSzPts val="2400"/>
              <a:buChar char="○"/>
            </a:pPr>
            <a:r>
              <a:rPr lang="en"/>
              <a:t>Cài đặt, khởi tạo, sử dụng, giải phóng</a:t>
            </a:r>
            <a:endParaRPr/>
          </a:p>
          <a:p>
            <a:pPr indent="-419100" lvl="0" marL="457200" rtl="0" algn="l">
              <a:spcBef>
                <a:spcPts val="0"/>
              </a:spcBef>
              <a:spcAft>
                <a:spcPts val="0"/>
              </a:spcAft>
              <a:buSzPts val="3000"/>
              <a:buChar char="●"/>
            </a:pPr>
            <a:r>
              <a:rPr lang="en"/>
              <a:t>Xây dựng API vẽ</a:t>
            </a:r>
            <a:endParaRPr/>
          </a:p>
          <a:p>
            <a:pPr indent="-381000" lvl="1" marL="914400" rtl="0" algn="l">
              <a:spcBef>
                <a:spcPts val="0"/>
              </a:spcBef>
              <a:spcAft>
                <a:spcPts val="0"/>
              </a:spcAft>
              <a:buSzPts val="2400"/>
              <a:buChar char="○"/>
            </a:pPr>
            <a:r>
              <a:rPr lang="en"/>
              <a:t>Lớp Painter</a:t>
            </a:r>
            <a:endParaRPr/>
          </a:p>
          <a:p>
            <a:pPr indent="-419100" lvl="0" marL="457200" rtl="0" algn="l">
              <a:spcBef>
                <a:spcPts val="0"/>
              </a:spcBef>
              <a:spcAft>
                <a:spcPts val="0"/>
              </a:spcAft>
              <a:buSzPts val="3000"/>
              <a:buChar char="●"/>
            </a:pPr>
            <a:r>
              <a:rPr b="1" lang="en"/>
              <a:t>Vẽ hình bằng bút vẽ</a:t>
            </a:r>
            <a:endParaRPr b="1"/>
          </a:p>
          <a:p>
            <a:pPr indent="-381000" lvl="1" marL="914400" rtl="0" algn="l">
              <a:spcBef>
                <a:spcPts val="0"/>
              </a:spcBef>
              <a:spcAft>
                <a:spcPts val="0"/>
              </a:spcAft>
              <a:buSzPts val="2400"/>
              <a:buChar char="○"/>
            </a:pPr>
            <a:r>
              <a:rPr b="1" lang="en"/>
              <a:t>Đường thẳng, hình vuông, tam giác …</a:t>
            </a:r>
            <a:endParaRPr b="1"/>
          </a:p>
          <a:p>
            <a:pPr indent="-381000" lvl="1" marL="914400" rtl="0" algn="l">
              <a:spcBef>
                <a:spcPts val="0"/>
              </a:spcBef>
              <a:spcAft>
                <a:spcPts val="0"/>
              </a:spcAft>
              <a:buSzPts val="2400"/>
              <a:buChar char="○"/>
            </a:pPr>
            <a:r>
              <a:rPr b="1" lang="en"/>
              <a:t>Phối hợp tạo thành </a:t>
            </a:r>
            <a:r>
              <a:rPr b="1" i="1" lang="en"/>
              <a:t>các hình tuyệt đẹp</a:t>
            </a:r>
            <a:endParaRPr b="1" i="1"/>
          </a:p>
          <a:p>
            <a:pPr indent="-381000" lvl="1" marL="914400" rtl="0" algn="l">
              <a:spcBef>
                <a:spcPts val="0"/>
              </a:spcBef>
              <a:spcAft>
                <a:spcPts val="0"/>
              </a:spcAft>
              <a:buSzPts val="2400"/>
              <a:buChar char="○"/>
            </a:pPr>
            <a:r>
              <a:rPr b="1" lang="en"/>
              <a:t>Vẽ ảnh JPG, PNG</a:t>
            </a:r>
            <a:endParaRPr b="1" i="1"/>
          </a:p>
          <a:p>
            <a:pPr indent="-419100" lvl="0" marL="457200" rtl="0" algn="l">
              <a:spcBef>
                <a:spcPts val="0"/>
              </a:spcBef>
              <a:spcAft>
                <a:spcPts val="0"/>
              </a:spcAft>
              <a:buSzPts val="3000"/>
              <a:buChar char="●"/>
            </a:pPr>
            <a:r>
              <a:rPr lang="en"/>
              <a:t>Vẽ hình fractal</a:t>
            </a:r>
            <a:endParaRPr/>
          </a:p>
          <a:p>
            <a:pPr indent="-381000" lvl="1" marL="914400" rtl="0" algn="l">
              <a:spcBef>
                <a:spcPts val="0"/>
              </a:spcBef>
              <a:spcAft>
                <a:spcPts val="0"/>
              </a:spcAft>
              <a:buSzPts val="2400"/>
              <a:buChar char="○"/>
            </a:pPr>
            <a:r>
              <a:rPr lang="en"/>
              <a:t>Kỹ thuật đệ quy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Lựa chọn thư viện</a:t>
            </a:r>
            <a:endParaRPr/>
          </a:p>
        </p:txBody>
      </p:sp>
      <p:sp>
        <p:nvSpPr>
          <p:cNvPr id="101" name="Google Shape;101;p20"/>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Phát triển phần mềm trên thực tế</a:t>
            </a:r>
            <a:endParaRPr sz="2400"/>
          </a:p>
          <a:p>
            <a:pPr indent="-355600" lvl="1" marL="914400" rtl="0" algn="l">
              <a:spcBef>
                <a:spcPts val="0"/>
              </a:spcBef>
              <a:spcAft>
                <a:spcPts val="0"/>
              </a:spcAft>
              <a:buSzPts val="2000"/>
              <a:buChar char="○"/>
            </a:pPr>
            <a:r>
              <a:rPr lang="en" sz="2000"/>
              <a:t>T</a:t>
            </a:r>
            <a:r>
              <a:rPr lang="en" sz="2000"/>
              <a:t>hường cần thư viện (bên thứ 3 - </a:t>
            </a:r>
            <a:r>
              <a:rPr i="1" lang="en" sz="2000"/>
              <a:t>third party library</a:t>
            </a:r>
            <a:r>
              <a:rPr lang="en" sz="2000"/>
              <a:t>) ngoài tính năng của ngôn ngữ và thư viện chuẩn của C++</a:t>
            </a:r>
            <a:endParaRPr sz="2000"/>
          </a:p>
          <a:p>
            <a:pPr indent="-355600" lvl="1" marL="914400" rtl="0" algn="l">
              <a:spcBef>
                <a:spcPts val="0"/>
              </a:spcBef>
              <a:spcAft>
                <a:spcPts val="0"/>
              </a:spcAft>
              <a:buSzPts val="2000"/>
              <a:buChar char="○"/>
            </a:pPr>
            <a:r>
              <a:rPr lang="en" sz="2000"/>
              <a:t>Lựa chọn thư viện cho dự án: </a:t>
            </a:r>
            <a:r>
              <a:rPr b="1" i="1" lang="en" sz="2000">
                <a:solidFill>
                  <a:srgbClr val="0000FF"/>
                </a:solidFill>
              </a:rPr>
              <a:t>cần thiết và quan trọng</a:t>
            </a:r>
            <a:endParaRPr b="1" i="1" sz="2000">
              <a:solidFill>
                <a:srgbClr val="0000FF"/>
              </a:solidFill>
            </a:endParaRPr>
          </a:p>
          <a:p>
            <a:pPr indent="-381000" lvl="0" marL="457200" rtl="0" algn="l">
              <a:spcBef>
                <a:spcPts val="0"/>
              </a:spcBef>
              <a:spcAft>
                <a:spcPts val="0"/>
              </a:spcAft>
              <a:buSzPts val="2400"/>
              <a:buChar char="●"/>
            </a:pPr>
            <a:r>
              <a:rPr lang="en" sz="2400"/>
              <a:t>Trong khóa học này, dùng SDL bởi</a:t>
            </a:r>
            <a:endParaRPr sz="2400"/>
          </a:p>
          <a:p>
            <a:pPr indent="-355600" lvl="1" marL="914400" rtl="0" algn="l">
              <a:spcBef>
                <a:spcPts val="0"/>
              </a:spcBef>
              <a:spcAft>
                <a:spcPts val="0"/>
              </a:spcAft>
              <a:buSzPts val="2000"/>
              <a:buChar char="○"/>
            </a:pPr>
            <a:r>
              <a:rPr lang="en" sz="2000"/>
              <a:t>Chỉ dùng các tính năng đồ họa đơn giản</a:t>
            </a:r>
            <a:endParaRPr sz="2000"/>
          </a:p>
          <a:p>
            <a:pPr indent="-355600" lvl="1" marL="914400" rtl="0" algn="l">
              <a:spcBef>
                <a:spcPts val="0"/>
              </a:spcBef>
              <a:spcAft>
                <a:spcPts val="0"/>
              </a:spcAft>
              <a:buSzPts val="2000"/>
              <a:buChar char="○"/>
            </a:pPr>
            <a:r>
              <a:rPr lang="en" sz="2000"/>
              <a:t>Đa nền tảng (cross-platform) - dễ cho sinh viên</a:t>
            </a:r>
            <a:endParaRPr sz="2000"/>
          </a:p>
          <a:p>
            <a:pPr indent="-381000" lvl="0" marL="457200" rtl="0" algn="l">
              <a:spcBef>
                <a:spcPts val="0"/>
              </a:spcBef>
              <a:spcAft>
                <a:spcPts val="0"/>
              </a:spcAft>
              <a:buSzPts val="2400"/>
              <a:buChar char="●"/>
            </a:pPr>
            <a:r>
              <a:rPr lang="en" sz="2400"/>
              <a:t>Để phát triển game thực thụ</a:t>
            </a:r>
            <a:endParaRPr sz="2400"/>
          </a:p>
          <a:p>
            <a:pPr indent="-355600" lvl="1" marL="914400" rtl="0" algn="l">
              <a:spcBef>
                <a:spcPts val="0"/>
              </a:spcBef>
              <a:spcAft>
                <a:spcPts val="0"/>
              </a:spcAft>
              <a:buSzPts val="2000"/>
              <a:buChar char="○"/>
            </a:pPr>
            <a:r>
              <a:rPr lang="en" sz="2000"/>
              <a:t>Thường dùng các Game Engine</a:t>
            </a:r>
            <a:endParaRPr sz="2000"/>
          </a:p>
          <a:p>
            <a:pPr indent="-381000" lvl="1" marL="914400" rtl="0" algn="l">
              <a:spcBef>
                <a:spcPts val="0"/>
              </a:spcBef>
              <a:spcAft>
                <a:spcPts val="0"/>
              </a:spcAft>
              <a:buSzPts val="2400"/>
              <a:buChar char="○"/>
            </a:pPr>
            <a:r>
              <a:rPr lang="en" sz="2000" u="sng">
                <a:solidFill>
                  <a:schemeClr val="hlink"/>
                </a:solidFill>
                <a:hlinkClick r:id="rId3"/>
              </a:rPr>
              <a:t>https://en.wikipedia.org/wiki/List_of_game_engines</a:t>
            </a:r>
            <a:r>
              <a:rPr lang="en"/>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Vẽ các hình quen thuộc</a:t>
            </a:r>
            <a:endParaRPr/>
          </a:p>
        </p:txBody>
      </p:sp>
      <p:sp>
        <p:nvSpPr>
          <p:cNvPr id="387" name="Google Shape;387;p56"/>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Lấy tham số từ dòng lệnh</a:t>
            </a:r>
            <a:endParaRPr/>
          </a:p>
          <a:p>
            <a:pPr indent="-381000" lvl="1" marL="914400" rtl="0" algn="l">
              <a:spcBef>
                <a:spcPts val="0"/>
              </a:spcBef>
              <a:spcAft>
                <a:spcPts val="0"/>
              </a:spcAft>
              <a:buSzPts val="2400"/>
              <a:buChar char="○"/>
            </a:pPr>
            <a:r>
              <a:rPr lang="en"/>
              <a:t>0: hình vuông</a:t>
            </a:r>
            <a:endParaRPr/>
          </a:p>
          <a:p>
            <a:pPr indent="-381000" lvl="1" marL="914400" rtl="0" algn="l">
              <a:spcBef>
                <a:spcPts val="0"/>
              </a:spcBef>
              <a:spcAft>
                <a:spcPts val="0"/>
              </a:spcAft>
              <a:buSzPts val="2400"/>
              <a:buChar char="○"/>
            </a:pPr>
            <a:r>
              <a:rPr lang="en"/>
              <a:t>1: hình tam giác</a:t>
            </a:r>
            <a:endParaRPr/>
          </a:p>
          <a:p>
            <a:pPr indent="-381000" lvl="1" marL="914400" rtl="0" algn="l">
              <a:spcBef>
                <a:spcPts val="0"/>
              </a:spcBef>
              <a:spcAft>
                <a:spcPts val="0"/>
              </a:spcAft>
              <a:buSzPts val="2400"/>
              <a:buChar char="○"/>
            </a:pPr>
            <a:r>
              <a:rPr lang="en"/>
              <a:t>2: tô kín tam giác</a:t>
            </a:r>
            <a:endParaRPr/>
          </a:p>
          <a:p>
            <a:pPr indent="-381000" lvl="1" marL="914400" rtl="0" algn="l">
              <a:spcBef>
                <a:spcPts val="0"/>
              </a:spcBef>
              <a:spcAft>
                <a:spcPts val="0"/>
              </a:spcAft>
              <a:buSzPts val="2400"/>
              <a:buChar char="○"/>
            </a:pPr>
            <a:r>
              <a:rPr lang="en"/>
              <a:t>3: hình bát giác</a:t>
            </a:r>
            <a:endParaRPr/>
          </a:p>
          <a:p>
            <a:pPr indent="-381000" lvl="1" marL="914400" rtl="0" algn="l">
              <a:spcBef>
                <a:spcPts val="0"/>
              </a:spcBef>
              <a:spcAft>
                <a:spcPts val="0"/>
              </a:spcAft>
              <a:buSzPts val="2400"/>
              <a:buChar char="○"/>
            </a:pPr>
            <a:r>
              <a:rPr lang="en"/>
              <a:t>4: sao năm cánh</a:t>
            </a:r>
            <a:endParaRPr/>
          </a:p>
          <a:p>
            <a:pPr indent="-381000" lvl="1" marL="914400" rtl="0" algn="l">
              <a:spcBef>
                <a:spcPts val="0"/>
              </a:spcBef>
              <a:spcAft>
                <a:spcPts val="0"/>
              </a:spcAft>
              <a:buSzPts val="2400"/>
              <a:buChar char="○"/>
            </a:pPr>
            <a:r>
              <a:rPr lang="en"/>
              <a:t>5: sao </a:t>
            </a:r>
            <a:r>
              <a:rPr lang="en"/>
              <a:t>sáu</a:t>
            </a:r>
            <a:r>
              <a:rPr lang="en"/>
              <a:t> </a:t>
            </a:r>
            <a:r>
              <a:rPr lang="en"/>
              <a:t>cánh</a:t>
            </a:r>
            <a:endParaRPr/>
          </a:p>
          <a:p>
            <a:pPr indent="-381000" lvl="1" marL="914400" rtl="0" algn="l">
              <a:spcBef>
                <a:spcPts val="0"/>
              </a:spcBef>
              <a:spcAft>
                <a:spcPts val="0"/>
              </a:spcAft>
              <a:buSzPts val="2400"/>
              <a:buChar char="○"/>
            </a:pPr>
            <a:r>
              <a:rPr lang="en"/>
              <a:t>6: nhím 8 gai</a:t>
            </a:r>
            <a:endParaRPr/>
          </a:p>
          <a:p>
            <a:pPr indent="-381000" lvl="1" marL="914400" rtl="0" algn="l">
              <a:spcBef>
                <a:spcPts val="0"/>
              </a:spcBef>
              <a:spcAft>
                <a:spcPts val="0"/>
              </a:spcAft>
              <a:buSzPts val="2400"/>
              <a:buChar char="○"/>
            </a:pPr>
            <a:r>
              <a:rPr lang="en"/>
              <a:t>7: sáu hình vuông</a:t>
            </a:r>
            <a:endParaRPr/>
          </a:p>
        </p:txBody>
      </p:sp>
      <p:sp>
        <p:nvSpPr>
          <p:cNvPr id="388" name="Google Shape;388;p56"/>
          <p:cNvSpPr txBox="1"/>
          <p:nvPr/>
        </p:nvSpPr>
        <p:spPr>
          <a:xfrm>
            <a:off x="4099250" y="1989675"/>
            <a:ext cx="45876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8:   hình tròn</a:t>
            </a:r>
            <a:endParaRPr sz="2400"/>
          </a:p>
          <a:p>
            <a:pPr indent="0" lvl="0" marL="0" rtl="0" algn="l">
              <a:spcBef>
                <a:spcPts val="0"/>
              </a:spcBef>
              <a:spcAft>
                <a:spcPts val="0"/>
              </a:spcAft>
              <a:buNone/>
            </a:pPr>
            <a:r>
              <a:rPr lang="en" sz="2400"/>
              <a:t>9:   vòng tròn các hình tròn</a:t>
            </a:r>
            <a:endParaRPr sz="2400"/>
          </a:p>
          <a:p>
            <a:pPr indent="0" lvl="0" marL="0" rtl="0" algn="l">
              <a:spcBef>
                <a:spcPts val="0"/>
              </a:spcBef>
              <a:spcAft>
                <a:spcPts val="0"/>
              </a:spcAft>
              <a:buNone/>
            </a:pPr>
            <a:r>
              <a:rPr lang="en" sz="2400"/>
              <a:t>10: nhiều hình vuông</a:t>
            </a:r>
            <a:endParaRPr sz="2400"/>
          </a:p>
          <a:p>
            <a:pPr indent="0" lvl="0" marL="0" rtl="0" algn="l">
              <a:spcBef>
                <a:spcPts val="0"/>
              </a:spcBef>
              <a:spcAft>
                <a:spcPts val="0"/>
              </a:spcAft>
              <a:buNone/>
            </a:pPr>
            <a:r>
              <a:rPr lang="en" sz="2400"/>
              <a:t>11: nhiều đường kẻ</a:t>
            </a:r>
            <a:endParaRPr sz="2400"/>
          </a:p>
          <a:p>
            <a:pPr indent="0" lvl="0" marL="0" rtl="0" algn="l">
              <a:spcBef>
                <a:spcPts val="0"/>
              </a:spcBef>
              <a:spcAft>
                <a:spcPts val="0"/>
              </a:spcAft>
              <a:buNone/>
            </a:pPr>
            <a:r>
              <a:rPr lang="en" sz="2400"/>
              <a:t>12: hình thoi</a:t>
            </a:r>
            <a:endParaRPr sz="2400"/>
          </a:p>
          <a:p>
            <a:pPr indent="0" lvl="0" marL="0" rtl="0" algn="l">
              <a:spcBef>
                <a:spcPts val="0"/>
              </a:spcBef>
              <a:spcAft>
                <a:spcPts val="0"/>
              </a:spcAft>
              <a:buNone/>
            </a:pPr>
            <a:r>
              <a:rPr lang="en" sz="2400"/>
              <a:t>13: </a:t>
            </a:r>
            <a:r>
              <a:rPr lang="en" sz="2400">
                <a:solidFill>
                  <a:schemeClr val="dk1"/>
                </a:solidFill>
              </a:rPr>
              <a:t>nhiều hình tròn lồng nhau</a:t>
            </a:r>
            <a:endParaRPr sz="2400"/>
          </a:p>
          <a:p>
            <a:pPr indent="0" lvl="0" marL="0" rtl="0" algn="l">
              <a:spcBef>
                <a:spcPts val="0"/>
              </a:spcBef>
              <a:spcAft>
                <a:spcPts val="0"/>
              </a:spcAft>
              <a:buNone/>
            </a:pPr>
            <a:r>
              <a:rPr lang="en" sz="2400"/>
              <a:t>14: bông tuyết tám cánh</a:t>
            </a:r>
            <a:endParaRPr sz="2400"/>
          </a:p>
          <a:p>
            <a:pPr indent="0" lvl="0" marL="0" rtl="0" algn="l">
              <a:spcBef>
                <a:spcPts val="0"/>
              </a:spcBef>
              <a:spcAft>
                <a:spcPts val="0"/>
              </a:spcAft>
              <a:buNone/>
            </a:pPr>
            <a:r>
              <a:rPr lang="en" sz="2400"/>
              <a:t>15: đi dạo (ngẫu nhiên)</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7"/>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Hình vuông</a:t>
            </a:r>
            <a:endParaRPr/>
          </a:p>
        </p:txBody>
      </p:sp>
      <p:sp>
        <p:nvSpPr>
          <p:cNvPr id="394" name="Google Shape;394;p57"/>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395" name="Google Shape;395;p57"/>
          <p:cNvSpPr txBox="1"/>
          <p:nvPr/>
        </p:nvSpPr>
        <p:spPr>
          <a:xfrm>
            <a:off x="1221325" y="1571800"/>
            <a:ext cx="6701400" cy="32427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figNumber = argc &gt; </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 ? atoi(argv[</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switch</a:t>
            </a:r>
            <a:r>
              <a:rPr lang="en">
                <a:solidFill>
                  <a:srgbClr val="333333"/>
                </a:solidFill>
                <a:latin typeface="Consolas"/>
                <a:ea typeface="Consolas"/>
                <a:cs typeface="Consolas"/>
                <a:sym typeface="Consolas"/>
              </a:rPr>
              <a:t> (figNumber)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Square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case</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painter.setColor(WHITE_COLOR);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a:t>
            </a:r>
            <a:r>
              <a:rPr b="1" lang="en">
                <a:solidFill>
                  <a:srgbClr val="0000DD"/>
                </a:solidFill>
                <a:latin typeface="Consolas"/>
                <a:ea typeface="Consolas"/>
                <a:cs typeface="Consolas"/>
                <a:sym typeface="Consolas"/>
              </a:rPr>
              <a:t>4</a:t>
            </a:r>
            <a:r>
              <a:rPr lang="en">
                <a:solidFill>
                  <a:srgbClr val="333333"/>
                </a:solidFill>
                <a:latin typeface="Consolas"/>
                <a:ea typeface="Consolas"/>
                <a:cs typeface="Consolas"/>
                <a:sym typeface="Consolas"/>
              </a:rPr>
              <a:t>; ++i)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painter.moveForward(</a:t>
            </a:r>
            <a:r>
              <a:rPr b="1" lang="en">
                <a:solidFill>
                  <a:srgbClr val="0000DD"/>
                </a:solidFill>
                <a:latin typeface="Consolas"/>
                <a:ea typeface="Consolas"/>
                <a:cs typeface="Consolas"/>
                <a:sym typeface="Consolas"/>
              </a:rPr>
              <a:t>100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painter.turnRight(</a:t>
            </a:r>
            <a:r>
              <a:rPr b="1" lang="en">
                <a:solidFill>
                  <a:srgbClr val="0000DD"/>
                </a:solidFill>
                <a:latin typeface="Consolas"/>
                <a:ea typeface="Consolas"/>
                <a:cs typeface="Consolas"/>
                <a:sym typeface="Consolas"/>
              </a:rPr>
              <a:t>90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break</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396" name="Google Shape;396;p57"/>
          <p:cNvSpPr/>
          <p:nvPr/>
        </p:nvSpPr>
        <p:spPr>
          <a:xfrm>
            <a:off x="5097650" y="3670875"/>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7"/>
          <p:cNvSpPr txBox="1"/>
          <p:nvPr/>
        </p:nvSpPr>
        <p:spPr>
          <a:xfrm>
            <a:off x="5631225" y="3457425"/>
            <a:ext cx="1817100" cy="84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Quay 90 độ 4 lần và đi tới</a:t>
            </a:r>
            <a:endParaRPr>
              <a:solidFill>
                <a:srgbClr val="9900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8"/>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404" name="Google Shape;404;p58"/>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9"/>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Hình tam giác</a:t>
            </a:r>
            <a:endParaRPr/>
          </a:p>
        </p:txBody>
      </p:sp>
      <p:sp>
        <p:nvSpPr>
          <p:cNvPr id="410" name="Google Shape;410;p5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411" name="Google Shape;411;p59"/>
          <p:cNvSpPr txBox="1"/>
          <p:nvPr/>
        </p:nvSpPr>
        <p:spPr>
          <a:xfrm>
            <a:off x="1221325" y="1571800"/>
            <a:ext cx="6701400" cy="32427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Triangle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case</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painter.setColor(WHITE_COLOR);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painter.clearWithBgColor(GREEN_COLOR);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a:t>
            </a:r>
            <a:r>
              <a:rPr b="1" lang="en">
                <a:solidFill>
                  <a:srgbClr val="0000DD"/>
                </a:solidFill>
                <a:latin typeface="Consolas"/>
                <a:ea typeface="Consolas"/>
                <a:cs typeface="Consolas"/>
                <a:sym typeface="Consolas"/>
              </a:rPr>
              <a:t>3</a:t>
            </a:r>
            <a:r>
              <a:rPr lang="en">
                <a:solidFill>
                  <a:srgbClr val="333333"/>
                </a:solidFill>
                <a:latin typeface="Consolas"/>
                <a:ea typeface="Consolas"/>
                <a:cs typeface="Consolas"/>
                <a:sym typeface="Consolas"/>
              </a:rPr>
              <a:t>; ++i)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painter.turnLeft(</a:t>
            </a:r>
            <a:r>
              <a:rPr b="1" lang="en">
                <a:solidFill>
                  <a:srgbClr val="0000DD"/>
                </a:solidFill>
                <a:latin typeface="Consolas"/>
                <a:ea typeface="Consolas"/>
                <a:cs typeface="Consolas"/>
                <a:sym typeface="Consolas"/>
              </a:rPr>
              <a:t>120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painter.moveForward(</a:t>
            </a:r>
            <a:r>
              <a:rPr b="1" lang="en">
                <a:solidFill>
                  <a:srgbClr val="0000DD"/>
                </a:solidFill>
                <a:latin typeface="Consolas"/>
                <a:ea typeface="Consolas"/>
                <a:cs typeface="Consolas"/>
                <a:sym typeface="Consolas"/>
              </a:rPr>
              <a:t>100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break</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412" name="Google Shape;412;p59"/>
          <p:cNvSpPr/>
          <p:nvPr/>
        </p:nvSpPr>
        <p:spPr>
          <a:xfrm>
            <a:off x="5097650" y="3670875"/>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9"/>
          <p:cNvSpPr txBox="1"/>
          <p:nvPr/>
        </p:nvSpPr>
        <p:spPr>
          <a:xfrm>
            <a:off x="5631225" y="3457425"/>
            <a:ext cx="1817100" cy="84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Quay 120 độ 3 lần và đi tới</a:t>
            </a:r>
            <a:endParaRPr>
              <a:solidFill>
                <a:srgbClr val="9900FF"/>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0"/>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420" name="Google Shape;420;p60"/>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1"/>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Tô kín tam giác </a:t>
            </a:r>
            <a:endParaRPr/>
          </a:p>
        </p:txBody>
      </p:sp>
      <p:sp>
        <p:nvSpPr>
          <p:cNvPr id="426" name="Google Shape;426;p6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427" name="Google Shape;427;p61"/>
          <p:cNvSpPr txBox="1"/>
          <p:nvPr/>
        </p:nvSpPr>
        <p:spPr>
          <a:xfrm>
            <a:off x="202325" y="1573100"/>
            <a:ext cx="3971400" cy="2340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Filled Triangle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case</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curX = painter.getX();</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curY = painter.getY();</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painter.setColor(WHITE_COLOR);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painter.turnLeft(</a:t>
            </a:r>
            <a:r>
              <a:rPr b="1" lang="en">
                <a:solidFill>
                  <a:srgbClr val="0000DD"/>
                </a:solidFill>
                <a:latin typeface="Consolas"/>
                <a:ea typeface="Consolas"/>
                <a:cs typeface="Consolas"/>
                <a:sym typeface="Consolas"/>
              </a:rPr>
              <a:t>60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size = </a:t>
            </a:r>
            <a:r>
              <a:rPr b="1" lang="en">
                <a:solidFill>
                  <a:srgbClr val="0000DD"/>
                </a:solidFill>
                <a:latin typeface="Consolas"/>
                <a:ea typeface="Consolas"/>
                <a:cs typeface="Consolas"/>
                <a:sym typeface="Consolas"/>
              </a:rPr>
              <a:t>150</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428" name="Google Shape;428;p61"/>
          <p:cNvSpPr txBox="1"/>
          <p:nvPr/>
        </p:nvSpPr>
        <p:spPr>
          <a:xfrm>
            <a:off x="4269300" y="1545450"/>
            <a:ext cx="4762800" cy="32973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008800"/>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size; ++i)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j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j &lt; </a:t>
            </a:r>
            <a:r>
              <a:rPr b="1" lang="en">
                <a:solidFill>
                  <a:srgbClr val="0000DD"/>
                </a:solidFill>
                <a:latin typeface="Consolas"/>
                <a:ea typeface="Consolas"/>
                <a:cs typeface="Consolas"/>
                <a:sym typeface="Consolas"/>
              </a:rPr>
              <a:t>3</a:t>
            </a:r>
            <a:r>
              <a:rPr lang="en">
                <a:solidFill>
                  <a:srgbClr val="333333"/>
                </a:solidFill>
                <a:latin typeface="Consolas"/>
                <a:ea typeface="Consolas"/>
                <a:cs typeface="Consolas"/>
                <a:sym typeface="Consolas"/>
              </a:rPr>
              <a:t>; ++j)</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painter.turnLeft(</a:t>
            </a:r>
            <a:r>
              <a:rPr b="1" lang="en">
                <a:solidFill>
                  <a:srgbClr val="0000DD"/>
                </a:solidFill>
                <a:latin typeface="Consolas"/>
                <a:ea typeface="Consolas"/>
                <a:cs typeface="Consolas"/>
                <a:sym typeface="Consolas"/>
              </a:rPr>
              <a:t>120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painter.moveForward(size - 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painter.setPosition(curX, curY);</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painter.jumpBackward(i+</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painter.setPosition(curX, curY);</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break</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 // case 2</a:t>
            </a:r>
            <a:endParaRPr>
              <a:solidFill>
                <a:srgbClr val="333333"/>
              </a:solidFill>
              <a:latin typeface="Consolas"/>
              <a:ea typeface="Consolas"/>
              <a:cs typeface="Consolas"/>
              <a:sym typeface="Consolas"/>
            </a:endParaRPr>
          </a:p>
        </p:txBody>
      </p:sp>
      <p:sp>
        <p:nvSpPr>
          <p:cNvPr id="429" name="Google Shape;429;p61"/>
          <p:cNvSpPr txBox="1"/>
          <p:nvPr/>
        </p:nvSpPr>
        <p:spPr>
          <a:xfrm>
            <a:off x="1546263" y="3996150"/>
            <a:ext cx="1817100" cy="84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Vẽ các tam giác có kích thước nhỏ dần</a:t>
            </a:r>
            <a:endParaRPr>
              <a:solidFill>
                <a:srgbClr val="9900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2"/>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436" name="Google Shape;436;p62"/>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3"/>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Hình bát giác</a:t>
            </a:r>
            <a:endParaRPr/>
          </a:p>
        </p:txBody>
      </p:sp>
      <p:sp>
        <p:nvSpPr>
          <p:cNvPr id="442" name="Google Shape;442;p6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443" name="Google Shape;443;p63"/>
          <p:cNvSpPr txBox="1"/>
          <p:nvPr/>
        </p:nvSpPr>
        <p:spPr>
          <a:xfrm>
            <a:off x="1741725" y="1693150"/>
            <a:ext cx="5660400" cy="3000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Octagon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case</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3</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painter.setPosition(</a:t>
            </a:r>
            <a:r>
              <a:rPr b="1" lang="en">
                <a:solidFill>
                  <a:srgbClr val="0000DD"/>
                </a:solidFill>
                <a:latin typeface="Consolas"/>
                <a:ea typeface="Consolas"/>
                <a:cs typeface="Consolas"/>
                <a:sym typeface="Consolas"/>
              </a:rPr>
              <a:t>350</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500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painter.setColor(YELLOW_COLOR);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a:t>
            </a:r>
            <a:r>
              <a:rPr b="1" lang="en">
                <a:solidFill>
                  <a:srgbClr val="0000DD"/>
                </a:solidFill>
                <a:latin typeface="Consolas"/>
                <a:ea typeface="Consolas"/>
                <a:cs typeface="Consolas"/>
                <a:sym typeface="Consolas"/>
              </a:rPr>
              <a:t>8</a:t>
            </a:r>
            <a:r>
              <a:rPr lang="en">
                <a:solidFill>
                  <a:srgbClr val="333333"/>
                </a:solidFill>
                <a:latin typeface="Consolas"/>
                <a:ea typeface="Consolas"/>
                <a:cs typeface="Consolas"/>
                <a:sym typeface="Consolas"/>
              </a:rPr>
              <a:t>; ++i)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painter.moveForward(</a:t>
            </a:r>
            <a:r>
              <a:rPr b="1" lang="en">
                <a:solidFill>
                  <a:srgbClr val="0000DD"/>
                </a:solidFill>
                <a:latin typeface="Consolas"/>
                <a:ea typeface="Consolas"/>
                <a:cs typeface="Consolas"/>
                <a:sym typeface="Consolas"/>
              </a:rPr>
              <a:t>150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painter.turnLeft(</a:t>
            </a:r>
            <a:r>
              <a:rPr b="1" lang="en">
                <a:solidFill>
                  <a:srgbClr val="0000DD"/>
                </a:solidFill>
                <a:latin typeface="Consolas"/>
                <a:ea typeface="Consolas"/>
                <a:cs typeface="Consolas"/>
                <a:sym typeface="Consolas"/>
              </a:rPr>
              <a:t>45</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break</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444" name="Google Shape;444;p63"/>
          <p:cNvSpPr/>
          <p:nvPr/>
        </p:nvSpPr>
        <p:spPr>
          <a:xfrm>
            <a:off x="5560075" y="3464550"/>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63"/>
          <p:cNvSpPr txBox="1"/>
          <p:nvPr/>
        </p:nvSpPr>
        <p:spPr>
          <a:xfrm>
            <a:off x="6093650" y="3251100"/>
            <a:ext cx="1817100" cy="846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Quay 45 độ 8 lần và đi tới</a:t>
            </a:r>
            <a:endParaRPr>
              <a:solidFill>
                <a:srgbClr val="9900F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4"/>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452" name="Google Shape;452;p64"/>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5"/>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Sao năm cánh</a:t>
            </a:r>
            <a:endParaRPr/>
          </a:p>
        </p:txBody>
      </p:sp>
      <p:sp>
        <p:nvSpPr>
          <p:cNvPr id="458" name="Google Shape;458;p65"/>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459" name="Google Shape;459;p65"/>
          <p:cNvSpPr txBox="1"/>
          <p:nvPr/>
        </p:nvSpPr>
        <p:spPr>
          <a:xfrm>
            <a:off x="2166675" y="1693150"/>
            <a:ext cx="4810800" cy="3000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Star of fives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case</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4</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painter.setPosition(</a:t>
            </a:r>
            <a:r>
              <a:rPr b="1" lang="en">
                <a:solidFill>
                  <a:srgbClr val="0000DD"/>
                </a:solidFill>
                <a:latin typeface="Consolas"/>
                <a:ea typeface="Consolas"/>
                <a:cs typeface="Consolas"/>
                <a:sym typeface="Consolas"/>
              </a:rPr>
              <a:t>350</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200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painter.setColor(YELLOW_COLOR);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a:t>
            </a:r>
            <a:r>
              <a:rPr b="1" lang="en">
                <a:solidFill>
                  <a:srgbClr val="0000DD"/>
                </a:solidFill>
                <a:latin typeface="Consolas"/>
                <a:ea typeface="Consolas"/>
                <a:cs typeface="Consolas"/>
                <a:sym typeface="Consolas"/>
              </a:rPr>
              <a:t>5</a:t>
            </a:r>
            <a:r>
              <a:rPr lang="en">
                <a:solidFill>
                  <a:srgbClr val="333333"/>
                </a:solidFill>
                <a:latin typeface="Consolas"/>
                <a:ea typeface="Consolas"/>
                <a:cs typeface="Consolas"/>
                <a:sym typeface="Consolas"/>
              </a:rPr>
              <a:t>; ++i)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painter.moveForward(</a:t>
            </a:r>
            <a:r>
              <a:rPr b="1" lang="en">
                <a:solidFill>
                  <a:srgbClr val="0000DD"/>
                </a:solidFill>
                <a:latin typeface="Consolas"/>
                <a:ea typeface="Consolas"/>
                <a:cs typeface="Consolas"/>
                <a:sym typeface="Consolas"/>
              </a:rPr>
              <a:t>200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painter.turnRight(</a:t>
            </a:r>
            <a:r>
              <a:rPr b="1" lang="en">
                <a:solidFill>
                  <a:srgbClr val="0000DD"/>
                </a:solidFill>
                <a:latin typeface="Consolas"/>
                <a:ea typeface="Consolas"/>
                <a:cs typeface="Consolas"/>
                <a:sym typeface="Consolas"/>
              </a:rPr>
              <a:t>144</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break</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460" name="Google Shape;460;p65"/>
          <p:cNvSpPr/>
          <p:nvPr/>
        </p:nvSpPr>
        <p:spPr>
          <a:xfrm>
            <a:off x="5951350" y="3628175"/>
            <a:ext cx="291600" cy="419700"/>
          </a:xfrm>
          <a:prstGeom prst="lef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5"/>
          <p:cNvSpPr txBox="1"/>
          <p:nvPr/>
        </p:nvSpPr>
        <p:spPr>
          <a:xfrm>
            <a:off x="6484925" y="3414725"/>
            <a:ext cx="1817100" cy="846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Quay 144 độ 5 lần và đi tới</a:t>
            </a:r>
            <a:endParaRPr>
              <a:solidFill>
                <a:srgbClr val="99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Các tính năng của SDL</a:t>
            </a:r>
            <a:endParaRPr/>
          </a:p>
        </p:txBody>
      </p:sp>
      <p:sp>
        <p:nvSpPr>
          <p:cNvPr id="107" name="Google Shape;107;p2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u="sng">
                <a:solidFill>
                  <a:schemeClr val="hlink"/>
                </a:solidFill>
                <a:hlinkClick r:id="rId3"/>
              </a:rPr>
              <a:t>https://wiki.libsdl.org/Introduction</a:t>
            </a:r>
            <a:r>
              <a:rPr lang="en"/>
              <a:t> </a:t>
            </a:r>
            <a:endParaRPr/>
          </a:p>
          <a:p>
            <a:pPr indent="-419100" lvl="0" marL="457200" rtl="0" algn="l">
              <a:spcBef>
                <a:spcPts val="600"/>
              </a:spcBef>
              <a:spcAft>
                <a:spcPts val="0"/>
              </a:spcAft>
              <a:buSzPts val="3000"/>
              <a:buChar char="●"/>
            </a:pPr>
            <a:r>
              <a:rPr lang="en"/>
              <a:t>Video (2D, 3D)</a:t>
            </a:r>
            <a:endParaRPr/>
          </a:p>
          <a:p>
            <a:pPr indent="-419100" lvl="0" marL="457200" rtl="0" algn="l">
              <a:spcBef>
                <a:spcPts val="0"/>
              </a:spcBef>
              <a:spcAft>
                <a:spcPts val="0"/>
              </a:spcAft>
              <a:buSzPts val="3000"/>
              <a:buChar char="●"/>
            </a:pPr>
            <a:r>
              <a:rPr lang="en"/>
              <a:t>Input events</a:t>
            </a:r>
            <a:endParaRPr/>
          </a:p>
          <a:p>
            <a:pPr indent="-419100" lvl="0" marL="457200" rtl="0" algn="l">
              <a:spcBef>
                <a:spcPts val="0"/>
              </a:spcBef>
              <a:spcAft>
                <a:spcPts val="0"/>
              </a:spcAft>
              <a:buSzPts val="3000"/>
              <a:buChar char="●"/>
            </a:pPr>
            <a:r>
              <a:rPr lang="en"/>
              <a:t>Force Feedback</a:t>
            </a:r>
            <a:endParaRPr/>
          </a:p>
          <a:p>
            <a:pPr indent="-419100" lvl="0" marL="457200" rtl="0" algn="l">
              <a:spcBef>
                <a:spcPts val="0"/>
              </a:spcBef>
              <a:spcAft>
                <a:spcPts val="0"/>
              </a:spcAft>
              <a:buSzPts val="3000"/>
              <a:buChar char="●"/>
            </a:pPr>
            <a:r>
              <a:rPr lang="en"/>
              <a:t>Audio</a:t>
            </a:r>
            <a:endParaRPr/>
          </a:p>
          <a:p>
            <a:pPr indent="-419100" lvl="0" marL="457200" rtl="0" algn="l">
              <a:spcBef>
                <a:spcPts val="0"/>
              </a:spcBef>
              <a:spcAft>
                <a:spcPts val="0"/>
              </a:spcAft>
              <a:buSzPts val="3000"/>
              <a:buChar char="●"/>
            </a:pPr>
            <a:r>
              <a:rPr lang="en"/>
              <a:t>File I/O</a:t>
            </a:r>
            <a:endParaRPr/>
          </a:p>
          <a:p>
            <a:pPr indent="-419100" lvl="0" marL="457200" rtl="0" algn="l">
              <a:spcBef>
                <a:spcPts val="0"/>
              </a:spcBef>
              <a:spcAft>
                <a:spcPts val="0"/>
              </a:spcAft>
              <a:buSzPts val="3000"/>
              <a:buChar char="●"/>
            </a:pPr>
            <a:r>
              <a:rPr lang="en"/>
              <a:t>Shared objects</a:t>
            </a:r>
            <a:endParaRPr/>
          </a:p>
        </p:txBody>
      </p:sp>
      <p:sp>
        <p:nvSpPr>
          <p:cNvPr id="108" name="Google Shape;108;p21"/>
          <p:cNvSpPr txBox="1"/>
          <p:nvPr>
            <p:ph idx="1" type="body"/>
          </p:nvPr>
        </p:nvSpPr>
        <p:spPr>
          <a:xfrm>
            <a:off x="4304025" y="1460500"/>
            <a:ext cx="43830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Threads</a:t>
            </a:r>
            <a:endParaRPr/>
          </a:p>
          <a:p>
            <a:pPr indent="-419100" lvl="0" marL="457200" rtl="0" algn="l">
              <a:spcBef>
                <a:spcPts val="0"/>
              </a:spcBef>
              <a:spcAft>
                <a:spcPts val="0"/>
              </a:spcAft>
              <a:buSzPts val="3000"/>
              <a:buChar char="●"/>
            </a:pPr>
            <a:r>
              <a:rPr lang="en"/>
              <a:t>CPU Detection</a:t>
            </a:r>
            <a:endParaRPr/>
          </a:p>
          <a:p>
            <a:pPr indent="-419100" lvl="0" marL="457200" rtl="0" algn="l">
              <a:spcBef>
                <a:spcPts val="0"/>
              </a:spcBef>
              <a:spcAft>
                <a:spcPts val="0"/>
              </a:spcAft>
              <a:buSzPts val="3000"/>
              <a:buChar char="●"/>
            </a:pPr>
            <a:r>
              <a:rPr lang="en"/>
              <a:t>Timer</a:t>
            </a:r>
            <a:endParaRPr/>
          </a:p>
          <a:p>
            <a:pPr indent="-419100" lvl="0" marL="457200" rtl="0" algn="l">
              <a:spcBef>
                <a:spcPts val="0"/>
              </a:spcBef>
              <a:spcAft>
                <a:spcPts val="0"/>
              </a:spcAft>
              <a:buSzPts val="3000"/>
              <a:buChar char="●"/>
            </a:pPr>
            <a:r>
              <a:rPr lang="en"/>
              <a:t>Endian independence</a:t>
            </a:r>
            <a:endParaRPr/>
          </a:p>
          <a:p>
            <a:pPr indent="-419100" lvl="0" marL="457200" rtl="0" algn="l">
              <a:spcBef>
                <a:spcPts val="0"/>
              </a:spcBef>
              <a:spcAft>
                <a:spcPts val="0"/>
              </a:spcAft>
              <a:buSzPts val="3000"/>
              <a:buChar char="●"/>
            </a:pPr>
            <a:r>
              <a:rPr lang="en"/>
              <a:t>Power Management</a:t>
            </a:r>
            <a:endParaRPr/>
          </a:p>
          <a:p>
            <a:pPr indent="0" lvl="0" marL="0" rtl="0" algn="l">
              <a:spcBef>
                <a:spcPts val="60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66"/>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468" name="Google Shape;468;p66"/>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7"/>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Sao </a:t>
            </a:r>
            <a:r>
              <a:rPr lang="en"/>
              <a:t>sáu</a:t>
            </a:r>
            <a:r>
              <a:rPr lang="en"/>
              <a:t> </a:t>
            </a:r>
            <a:r>
              <a:rPr lang="en"/>
              <a:t>cánh</a:t>
            </a:r>
            <a:endParaRPr/>
          </a:p>
        </p:txBody>
      </p:sp>
      <p:sp>
        <p:nvSpPr>
          <p:cNvPr id="474" name="Google Shape;474;p67"/>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475" name="Google Shape;475;p67"/>
          <p:cNvSpPr txBox="1"/>
          <p:nvPr/>
        </p:nvSpPr>
        <p:spPr>
          <a:xfrm>
            <a:off x="225425" y="1690900"/>
            <a:ext cx="4194600" cy="30045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Star of David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case</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5</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painter.setPosition(</a:t>
            </a:r>
            <a:r>
              <a:rPr b="1" lang="en">
                <a:solidFill>
                  <a:srgbClr val="0000DD"/>
                </a:solidFill>
                <a:latin typeface="Consolas"/>
                <a:ea typeface="Consolas"/>
                <a:cs typeface="Consolas"/>
                <a:sym typeface="Consolas"/>
              </a:rPr>
              <a:t>350</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400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painter.setColor(YELLOW_COLOR);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painter.turnLeft(</a:t>
            </a:r>
            <a:r>
              <a:rPr b="1" lang="en">
                <a:solidFill>
                  <a:srgbClr val="0000DD"/>
                </a:solidFill>
                <a:latin typeface="Consolas"/>
                <a:ea typeface="Consolas"/>
                <a:cs typeface="Consolas"/>
                <a:sym typeface="Consolas"/>
              </a:rPr>
              <a:t>60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a:t>
            </a:r>
            <a:r>
              <a:rPr b="1" lang="en">
                <a:solidFill>
                  <a:srgbClr val="0000DD"/>
                </a:solidFill>
                <a:latin typeface="Consolas"/>
                <a:ea typeface="Consolas"/>
                <a:cs typeface="Consolas"/>
                <a:sym typeface="Consolas"/>
              </a:rPr>
              <a:t>3</a:t>
            </a:r>
            <a:r>
              <a:rPr lang="en">
                <a:solidFill>
                  <a:srgbClr val="333333"/>
                </a:solidFill>
                <a:latin typeface="Consolas"/>
                <a:ea typeface="Consolas"/>
                <a:cs typeface="Consolas"/>
                <a:sym typeface="Consolas"/>
              </a:rPr>
              <a:t>; ++i)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painter.moveForward(</a:t>
            </a:r>
            <a:r>
              <a:rPr b="1" lang="en">
                <a:solidFill>
                  <a:srgbClr val="0000DD"/>
                </a:solidFill>
                <a:latin typeface="Consolas"/>
                <a:ea typeface="Consolas"/>
                <a:cs typeface="Consolas"/>
                <a:sym typeface="Consolas"/>
              </a:rPr>
              <a:t>150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painter.turnLeft(</a:t>
            </a:r>
            <a:r>
              <a:rPr b="1" lang="en">
                <a:solidFill>
                  <a:srgbClr val="0000DD"/>
                </a:solidFill>
                <a:latin typeface="Consolas"/>
                <a:ea typeface="Consolas"/>
                <a:cs typeface="Consolas"/>
                <a:sym typeface="Consolas"/>
              </a:rPr>
              <a:t>120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endParaRPr>
              <a:solidFill>
                <a:srgbClr val="333333"/>
              </a:solidFill>
              <a:latin typeface="Consolas"/>
              <a:ea typeface="Consolas"/>
              <a:cs typeface="Consolas"/>
              <a:sym typeface="Consolas"/>
            </a:endParaRPr>
          </a:p>
        </p:txBody>
      </p:sp>
      <p:sp>
        <p:nvSpPr>
          <p:cNvPr id="476" name="Google Shape;476;p67"/>
          <p:cNvSpPr txBox="1"/>
          <p:nvPr/>
        </p:nvSpPr>
        <p:spPr>
          <a:xfrm>
            <a:off x="4642775" y="1693150"/>
            <a:ext cx="4194600" cy="3000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painter.turnLeft(</a:t>
            </a:r>
            <a:r>
              <a:rPr b="1" lang="en">
                <a:solidFill>
                  <a:srgbClr val="0000DD"/>
                </a:solidFill>
                <a:latin typeface="Consolas"/>
                <a:ea typeface="Consolas"/>
                <a:cs typeface="Consolas"/>
                <a:sym typeface="Consolas"/>
              </a:rPr>
              <a:t>30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painter.jumpForward( </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b="1" lang="en">
                <a:solidFill>
                  <a:srgbClr val="0000DD"/>
                </a:solidFill>
                <a:latin typeface="Consolas"/>
                <a:ea typeface="Consolas"/>
                <a:cs typeface="Consolas"/>
                <a:sym typeface="Consolas"/>
              </a:rPr>
              <a:t>          </a:t>
            </a:r>
            <a:r>
              <a:rPr b="1" lang="en">
                <a:solidFill>
                  <a:srgbClr val="0000DD"/>
                </a:solidFill>
                <a:latin typeface="Consolas"/>
                <a:ea typeface="Consolas"/>
                <a:cs typeface="Consolas"/>
                <a:sym typeface="Consolas"/>
              </a:rPr>
              <a:t>150</a:t>
            </a:r>
            <a:r>
              <a:rPr lang="en">
                <a:solidFill>
                  <a:srgbClr val="333333"/>
                </a:solidFill>
                <a:latin typeface="Consolas"/>
                <a:ea typeface="Consolas"/>
                <a:cs typeface="Consolas"/>
                <a:sym typeface="Consolas"/>
              </a:rPr>
              <a:t> * </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 / </a:t>
            </a:r>
            <a:r>
              <a:rPr b="1" lang="en">
                <a:solidFill>
                  <a:srgbClr val="6600EE"/>
                </a:solidFill>
                <a:latin typeface="Consolas"/>
                <a:ea typeface="Consolas"/>
                <a:cs typeface="Consolas"/>
                <a:sym typeface="Consolas"/>
              </a:rPr>
              <a:t>1.73205080757</a:t>
            </a:r>
            <a:r>
              <a:rPr lang="en">
                <a:solidFill>
                  <a:srgbClr val="333333"/>
                </a:solidFill>
                <a:latin typeface="Consolas"/>
                <a:ea typeface="Consolas"/>
                <a:cs typeface="Consolas"/>
                <a:sym typeface="Consolas"/>
              </a:rPr>
              <a:t>)); </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a:solidFill>
                  <a:srgbClr val="888888"/>
                </a:solidFill>
                <a:latin typeface="Consolas"/>
                <a:ea typeface="Consolas"/>
                <a:cs typeface="Consolas"/>
                <a:sym typeface="Consolas"/>
              </a:rPr>
              <a:t>        </a:t>
            </a:r>
            <a:r>
              <a:rPr lang="en">
                <a:solidFill>
                  <a:srgbClr val="888888"/>
                </a:solidFill>
                <a:latin typeface="Consolas"/>
                <a:ea typeface="Consolas"/>
                <a:cs typeface="Consolas"/>
                <a:sym typeface="Consolas"/>
              </a:rPr>
              <a:t>// sqrt(3) = 1.73205080757</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painter.turnLeft(</a:t>
            </a:r>
            <a:r>
              <a:rPr b="1" lang="en">
                <a:solidFill>
                  <a:srgbClr val="0000DD"/>
                </a:solidFill>
                <a:latin typeface="Consolas"/>
                <a:ea typeface="Consolas"/>
                <a:cs typeface="Consolas"/>
                <a:sym typeface="Consolas"/>
              </a:rPr>
              <a:t>150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a:t>
            </a:r>
            <a:r>
              <a:rPr b="1" lang="en">
                <a:solidFill>
                  <a:srgbClr val="0000DD"/>
                </a:solidFill>
                <a:latin typeface="Consolas"/>
                <a:ea typeface="Consolas"/>
                <a:cs typeface="Consolas"/>
                <a:sym typeface="Consolas"/>
              </a:rPr>
              <a:t>3</a:t>
            </a:r>
            <a:r>
              <a:rPr lang="en">
                <a:solidFill>
                  <a:srgbClr val="333333"/>
                </a:solidFill>
                <a:latin typeface="Consolas"/>
                <a:ea typeface="Consolas"/>
                <a:cs typeface="Consolas"/>
                <a:sym typeface="Consolas"/>
              </a:rPr>
              <a:t>; ++i)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painter.moveForward(</a:t>
            </a:r>
            <a:r>
              <a:rPr b="1" lang="en">
                <a:solidFill>
                  <a:srgbClr val="0000DD"/>
                </a:solidFill>
                <a:latin typeface="Consolas"/>
                <a:ea typeface="Consolas"/>
                <a:cs typeface="Consolas"/>
                <a:sym typeface="Consolas"/>
              </a:rPr>
              <a:t>150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painter.turnLeft(</a:t>
            </a:r>
            <a:r>
              <a:rPr b="1" lang="en">
                <a:solidFill>
                  <a:srgbClr val="0000DD"/>
                </a:solidFill>
                <a:latin typeface="Consolas"/>
                <a:ea typeface="Consolas"/>
                <a:cs typeface="Consolas"/>
                <a:sym typeface="Consolas"/>
              </a:rPr>
              <a:t>120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break</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477" name="Google Shape;477;p67"/>
          <p:cNvSpPr txBox="1"/>
          <p:nvPr/>
        </p:nvSpPr>
        <p:spPr>
          <a:xfrm>
            <a:off x="3390275" y="4168825"/>
            <a:ext cx="1817100" cy="846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FF"/>
                </a:solidFill>
              </a:rPr>
              <a:t>Vẽ 2 tam giác đều</a:t>
            </a:r>
            <a:endParaRPr>
              <a:solidFill>
                <a:srgbClr val="9900FF"/>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68"/>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484" name="Google Shape;484;p68"/>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9"/>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Nhím 8 gai</a:t>
            </a:r>
            <a:endParaRPr/>
          </a:p>
        </p:txBody>
      </p:sp>
      <p:sp>
        <p:nvSpPr>
          <p:cNvPr id="490" name="Google Shape;490;p6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491" name="Google Shape;491;p69"/>
          <p:cNvSpPr txBox="1"/>
          <p:nvPr/>
        </p:nvSpPr>
        <p:spPr>
          <a:xfrm>
            <a:off x="1678000" y="1693150"/>
            <a:ext cx="5787900" cy="3000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Eight lines crossing at center*/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case</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6</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painter.setColor(WHITE_COLOR);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a:t>
            </a:r>
            <a:r>
              <a:rPr b="1" lang="en">
                <a:solidFill>
                  <a:srgbClr val="0000DD"/>
                </a:solidFill>
                <a:latin typeface="Consolas"/>
                <a:ea typeface="Consolas"/>
                <a:cs typeface="Consolas"/>
                <a:sym typeface="Consolas"/>
              </a:rPr>
              <a:t>8</a:t>
            </a:r>
            <a:r>
              <a:rPr lang="en">
                <a:solidFill>
                  <a:srgbClr val="333333"/>
                </a:solidFill>
                <a:latin typeface="Consolas"/>
                <a:ea typeface="Consolas"/>
                <a:cs typeface="Consolas"/>
                <a:sym typeface="Consolas"/>
              </a:rPr>
              <a:t>; ++i)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painter.moveForward(</a:t>
            </a:r>
            <a:r>
              <a:rPr b="1" lang="en">
                <a:solidFill>
                  <a:srgbClr val="0000DD"/>
                </a:solidFill>
                <a:latin typeface="Consolas"/>
                <a:ea typeface="Consolas"/>
                <a:cs typeface="Consolas"/>
                <a:sym typeface="Consolas"/>
              </a:rPr>
              <a:t>100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painter.moveBackward(</a:t>
            </a:r>
            <a:r>
              <a:rPr b="1" lang="en">
                <a:solidFill>
                  <a:srgbClr val="0000DD"/>
                </a:solidFill>
                <a:latin typeface="Consolas"/>
                <a:ea typeface="Consolas"/>
                <a:cs typeface="Consolas"/>
                <a:sym typeface="Consolas"/>
              </a:rPr>
              <a:t>100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painter.turnLeft(</a:t>
            </a:r>
            <a:r>
              <a:rPr b="1" lang="en">
                <a:solidFill>
                  <a:srgbClr val="0000DD"/>
                </a:solidFill>
                <a:latin typeface="Consolas"/>
                <a:ea typeface="Consolas"/>
                <a:cs typeface="Consolas"/>
                <a:sym typeface="Consolas"/>
              </a:rPr>
              <a:t>45</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break</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492" name="Google Shape;492;p69"/>
          <p:cNvSpPr/>
          <p:nvPr/>
        </p:nvSpPr>
        <p:spPr>
          <a:xfrm>
            <a:off x="5773500" y="3308050"/>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9"/>
          <p:cNvSpPr txBox="1"/>
          <p:nvPr/>
        </p:nvSpPr>
        <p:spPr>
          <a:xfrm>
            <a:off x="6307075" y="3094600"/>
            <a:ext cx="1817100" cy="846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Đi tới đi lui 8 lần, mỗi lần quay 45 độ</a:t>
            </a:r>
            <a:endParaRPr>
              <a:solidFill>
                <a:srgbClr val="9900FF"/>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0"/>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500" name="Google Shape;500;p70"/>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1"/>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Sáu hình vuông</a:t>
            </a:r>
            <a:endParaRPr/>
          </a:p>
        </p:txBody>
      </p:sp>
      <p:sp>
        <p:nvSpPr>
          <p:cNvPr id="506" name="Google Shape;506;p7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507" name="Google Shape;507;p71"/>
          <p:cNvSpPr txBox="1"/>
          <p:nvPr/>
        </p:nvSpPr>
        <p:spPr>
          <a:xfrm>
            <a:off x="1688625" y="1693150"/>
            <a:ext cx="5766900" cy="3000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a:t>
            </a: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Six squares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case</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7</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a:t>
            </a:r>
            <a:r>
              <a:rPr b="1" lang="en">
                <a:solidFill>
                  <a:srgbClr val="0000DD"/>
                </a:solidFill>
                <a:latin typeface="Consolas"/>
                <a:ea typeface="Consolas"/>
                <a:cs typeface="Consolas"/>
                <a:sym typeface="Consolas"/>
              </a:rPr>
              <a:t>6</a:t>
            </a:r>
            <a:r>
              <a:rPr lang="en">
                <a:solidFill>
                  <a:srgbClr val="333333"/>
                </a:solidFill>
                <a:latin typeface="Consolas"/>
                <a:ea typeface="Consolas"/>
                <a:cs typeface="Consolas"/>
                <a:sym typeface="Consolas"/>
              </a:rPr>
              <a:t>; ++i)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j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j &lt; </a:t>
            </a:r>
            <a:r>
              <a:rPr b="1" lang="en">
                <a:solidFill>
                  <a:srgbClr val="0000DD"/>
                </a:solidFill>
                <a:latin typeface="Consolas"/>
                <a:ea typeface="Consolas"/>
                <a:cs typeface="Consolas"/>
                <a:sym typeface="Consolas"/>
              </a:rPr>
              <a:t>4</a:t>
            </a:r>
            <a:r>
              <a:rPr lang="en">
                <a:solidFill>
                  <a:srgbClr val="333333"/>
                </a:solidFill>
                <a:latin typeface="Consolas"/>
                <a:ea typeface="Consolas"/>
                <a:cs typeface="Consolas"/>
                <a:sym typeface="Consolas"/>
              </a:rPr>
              <a:t>; ++j)</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painter.moveForward(</a:t>
            </a:r>
            <a:r>
              <a:rPr b="1" lang="en">
                <a:solidFill>
                  <a:srgbClr val="0000DD"/>
                </a:solidFill>
                <a:latin typeface="Consolas"/>
                <a:ea typeface="Consolas"/>
                <a:cs typeface="Consolas"/>
                <a:sym typeface="Consolas"/>
              </a:rPr>
              <a:t>100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painter.turnRight(</a:t>
            </a:r>
            <a:r>
              <a:rPr b="1" lang="en">
                <a:solidFill>
                  <a:srgbClr val="0000DD"/>
                </a:solidFill>
                <a:latin typeface="Consolas"/>
                <a:ea typeface="Consolas"/>
                <a:cs typeface="Consolas"/>
                <a:sym typeface="Consolas"/>
              </a:rPr>
              <a:t>90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painter.turnLeft(</a:t>
            </a:r>
            <a:r>
              <a:rPr b="1" lang="en">
                <a:solidFill>
                  <a:srgbClr val="0000DD"/>
                </a:solidFill>
                <a:latin typeface="Consolas"/>
                <a:ea typeface="Consolas"/>
                <a:cs typeface="Consolas"/>
                <a:sym typeface="Consolas"/>
              </a:rPr>
              <a:t>60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break</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508" name="Google Shape;508;p71"/>
          <p:cNvSpPr/>
          <p:nvPr/>
        </p:nvSpPr>
        <p:spPr>
          <a:xfrm>
            <a:off x="5937125" y="3194225"/>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1"/>
          <p:cNvSpPr txBox="1"/>
          <p:nvPr/>
        </p:nvSpPr>
        <p:spPr>
          <a:xfrm>
            <a:off x="6470700" y="2980775"/>
            <a:ext cx="1817100" cy="84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Vẽ một hình vuông</a:t>
            </a:r>
            <a:endParaRPr>
              <a:solidFill>
                <a:srgbClr val="9900FF"/>
              </a:solidFill>
            </a:endParaRPr>
          </a:p>
        </p:txBody>
      </p:sp>
      <p:sp>
        <p:nvSpPr>
          <p:cNvPr id="510" name="Google Shape;510;p71"/>
          <p:cNvSpPr/>
          <p:nvPr/>
        </p:nvSpPr>
        <p:spPr>
          <a:xfrm>
            <a:off x="5937125" y="3820275"/>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1"/>
          <p:cNvSpPr txBox="1"/>
          <p:nvPr/>
        </p:nvSpPr>
        <p:spPr>
          <a:xfrm>
            <a:off x="6470700" y="3606825"/>
            <a:ext cx="1817100" cy="84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Quay 60 độ, vẽ tiếp hình vuông tất cả 6 lần</a:t>
            </a:r>
            <a:endParaRPr>
              <a:solidFill>
                <a:srgbClr val="9900FF"/>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7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2"/>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518" name="Google Shape;518;p72"/>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3"/>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Hình tròn</a:t>
            </a:r>
            <a:endParaRPr/>
          </a:p>
        </p:txBody>
      </p:sp>
      <p:sp>
        <p:nvSpPr>
          <p:cNvPr id="524" name="Google Shape;524;p7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Giải thuật vẽ hình tròn</a:t>
            </a:r>
            <a:endParaRPr/>
          </a:p>
          <a:p>
            <a:pPr indent="-381000" lvl="1" marL="914400" rtl="0" algn="l">
              <a:spcBef>
                <a:spcPts val="0"/>
              </a:spcBef>
              <a:spcAft>
                <a:spcPts val="0"/>
              </a:spcAft>
              <a:buSzPts val="2400"/>
              <a:buChar char="○"/>
            </a:pPr>
            <a:r>
              <a:rPr lang="en"/>
              <a:t>Thuật toán điểm giữa</a:t>
            </a:r>
            <a:endParaRPr/>
          </a:p>
          <a:p>
            <a:pPr indent="-381000" lvl="2" marL="1371600" rtl="0" algn="l">
              <a:spcBef>
                <a:spcPts val="0"/>
              </a:spcBef>
              <a:spcAft>
                <a:spcPts val="0"/>
              </a:spcAft>
              <a:buSzPts val="2400"/>
              <a:buChar char="■"/>
            </a:pPr>
            <a:r>
              <a:rPr lang="en" u="sng">
                <a:solidFill>
                  <a:schemeClr val="hlink"/>
                </a:solidFill>
                <a:hlinkClick r:id="rId3"/>
              </a:rPr>
              <a:t>https://en.wikipedia.org/wiki/Midpoint_circle_algorithm</a:t>
            </a:r>
            <a:r>
              <a:rPr lang="en"/>
              <a:t>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Hình tròn</a:t>
            </a:r>
            <a:endParaRPr/>
          </a:p>
        </p:txBody>
      </p:sp>
      <p:sp>
        <p:nvSpPr>
          <p:cNvPr id="530" name="Google Shape;530;p74"/>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531" name="Google Shape;531;p74"/>
          <p:cNvSpPr txBox="1"/>
          <p:nvPr/>
        </p:nvSpPr>
        <p:spPr>
          <a:xfrm>
            <a:off x="457200" y="1957675"/>
            <a:ext cx="4194300" cy="24708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Painter::createCircle(</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radius)</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double</a:t>
            </a:r>
            <a:r>
              <a:rPr lang="en">
                <a:solidFill>
                  <a:srgbClr val="333333"/>
                </a:solidFill>
                <a:latin typeface="Consolas"/>
                <a:ea typeface="Consolas"/>
                <a:cs typeface="Consolas"/>
                <a:sym typeface="Consolas"/>
              </a:rPr>
              <a:t> rad = (angle / </a:t>
            </a:r>
            <a:r>
              <a:rPr b="1" lang="en">
                <a:solidFill>
                  <a:srgbClr val="0000DD"/>
                </a:solidFill>
                <a:latin typeface="Consolas"/>
                <a:ea typeface="Consolas"/>
                <a:cs typeface="Consolas"/>
                <a:sym typeface="Consolas"/>
              </a:rPr>
              <a:t>180</a:t>
            </a:r>
            <a:r>
              <a:rPr lang="en">
                <a:solidFill>
                  <a:srgbClr val="333333"/>
                </a:solidFill>
                <a:latin typeface="Consolas"/>
                <a:ea typeface="Consolas"/>
                <a:cs typeface="Consolas"/>
                <a:sym typeface="Consolas"/>
              </a:rPr>
              <a:t>) * M_PI;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centerX = x + cos(rad) * radius;</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centerY = y - sin(rad) * radius;</a:t>
            </a:r>
            <a:br>
              <a:rPr lang="en">
                <a:solidFill>
                  <a:srgbClr val="333333"/>
                </a:solidFill>
                <a:latin typeface="Consolas"/>
                <a:ea typeface="Consolas"/>
                <a:cs typeface="Consolas"/>
                <a:sym typeface="Consolas"/>
              </a:rPr>
            </a:b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dx = radius;</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dy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err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5"/>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Hình tròn</a:t>
            </a:r>
            <a:endParaRPr/>
          </a:p>
        </p:txBody>
      </p:sp>
      <p:sp>
        <p:nvSpPr>
          <p:cNvPr id="537" name="Google Shape;537;p75"/>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538" name="Google Shape;538;p75"/>
          <p:cNvSpPr txBox="1"/>
          <p:nvPr/>
        </p:nvSpPr>
        <p:spPr>
          <a:xfrm>
            <a:off x="457200" y="1957675"/>
            <a:ext cx="4194300" cy="24708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Painter::createCircle(</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radius)</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double</a:t>
            </a:r>
            <a:r>
              <a:rPr lang="en">
                <a:solidFill>
                  <a:srgbClr val="333333"/>
                </a:solidFill>
                <a:latin typeface="Consolas"/>
                <a:ea typeface="Consolas"/>
                <a:cs typeface="Consolas"/>
                <a:sym typeface="Consolas"/>
              </a:rPr>
              <a:t> rad = (angle / </a:t>
            </a:r>
            <a:r>
              <a:rPr b="1" lang="en">
                <a:solidFill>
                  <a:srgbClr val="0000DD"/>
                </a:solidFill>
                <a:latin typeface="Consolas"/>
                <a:ea typeface="Consolas"/>
                <a:cs typeface="Consolas"/>
                <a:sym typeface="Consolas"/>
              </a:rPr>
              <a:t>180</a:t>
            </a:r>
            <a:r>
              <a:rPr lang="en">
                <a:solidFill>
                  <a:srgbClr val="333333"/>
                </a:solidFill>
                <a:latin typeface="Consolas"/>
                <a:ea typeface="Consolas"/>
                <a:cs typeface="Consolas"/>
                <a:sym typeface="Consolas"/>
              </a:rPr>
              <a:t>) * M_PI;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centerX = x + cos(rad) * radius;</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centerY = y - sin(rad) * radius;</a:t>
            </a:r>
            <a:br>
              <a:rPr lang="en">
                <a:solidFill>
                  <a:srgbClr val="333333"/>
                </a:solidFill>
                <a:latin typeface="Consolas"/>
                <a:ea typeface="Consolas"/>
                <a:cs typeface="Consolas"/>
                <a:sym typeface="Consolas"/>
              </a:rPr>
            </a:b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dx = radius;</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dy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err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539" name="Google Shape;539;p75"/>
          <p:cNvSpPr txBox="1"/>
          <p:nvPr/>
        </p:nvSpPr>
        <p:spPr>
          <a:xfrm>
            <a:off x="2032175" y="167100"/>
            <a:ext cx="6690300" cy="48093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while</a:t>
            </a:r>
            <a:r>
              <a:rPr lang="en">
                <a:solidFill>
                  <a:srgbClr val="333333"/>
                </a:solidFill>
                <a:latin typeface="Consolas"/>
                <a:ea typeface="Consolas"/>
                <a:cs typeface="Consolas"/>
                <a:sym typeface="Consolas"/>
              </a:rPr>
              <a:t> (dx &gt;= dy)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SDL_RenderDrawPoint(renderer, centerX + dx, centerY + dy);</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SDL_RenderDrawPoint(renderer, centerX + dy, centerY + dx);</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SDL_RenderDrawPoint(renderer, centerX - dy, centerY + dx);</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SDL_RenderDrawPoint(renderer, centerX - dx, centerY + dy);</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SDL_RenderDrawPoint(renderer, centerX - dx, centerY - dy);</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SDL_RenderDrawPoint(renderer, centerX - dy, centerY - dx);</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SDL_RenderDrawPoint(renderer, centerX + dy, centerY - dx);</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SDL_RenderDrawPoint(renderer, centerX + dx, centerY - dy);</a:t>
            </a:r>
            <a:br>
              <a:rPr lang="en">
                <a:solidFill>
                  <a:srgbClr val="333333"/>
                </a:solidFill>
                <a:latin typeface="Consolas"/>
                <a:ea typeface="Consolas"/>
                <a:cs typeface="Consolas"/>
                <a:sym typeface="Consolas"/>
              </a:rPr>
            </a:b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if</a:t>
            </a:r>
            <a:r>
              <a:rPr lang="en">
                <a:solidFill>
                  <a:srgbClr val="333333"/>
                </a:solidFill>
                <a:latin typeface="Consolas"/>
                <a:ea typeface="Consolas"/>
                <a:cs typeface="Consolas"/>
                <a:sym typeface="Consolas"/>
              </a:rPr>
              <a:t> (err &lt;=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dy += </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err += </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*dy + </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if</a:t>
            </a:r>
            <a:r>
              <a:rPr lang="en">
                <a:solidFill>
                  <a:srgbClr val="333333"/>
                </a:solidFill>
                <a:latin typeface="Consolas"/>
                <a:ea typeface="Consolas"/>
                <a:cs typeface="Consolas"/>
                <a:sym typeface="Consolas"/>
              </a:rPr>
              <a:t> (err &gt;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dx -= </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err -= </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*dx + </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 // while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 createCircle()</a:t>
            </a:r>
            <a:endParaRPr>
              <a:solidFill>
                <a:srgbClr val="333333"/>
              </a:solidFill>
              <a:latin typeface="Consolas"/>
              <a:ea typeface="Consolas"/>
              <a:cs typeface="Consolas"/>
              <a:sym typeface="Consolas"/>
            </a:endParaRPr>
          </a:p>
        </p:txBody>
      </p:sp>
      <p:sp>
        <p:nvSpPr>
          <p:cNvPr id="540" name="Google Shape;540;p75"/>
          <p:cNvSpPr txBox="1"/>
          <p:nvPr/>
        </p:nvSpPr>
        <p:spPr>
          <a:xfrm>
            <a:off x="5442300" y="2610875"/>
            <a:ext cx="2745900" cy="2262300"/>
          </a:xfrm>
          <a:prstGeom prst="rect">
            <a:avLst/>
          </a:prstGeom>
          <a:noFill/>
          <a:ln cap="flat" cmpd="sng" w="19050">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rgbClr val="0000FF"/>
              </a:buClr>
              <a:buSzPts val="1400"/>
              <a:buChar char="●"/>
            </a:pPr>
            <a:r>
              <a:rPr lang="en">
                <a:solidFill>
                  <a:srgbClr val="0000FF"/>
                </a:solidFill>
              </a:rPr>
              <a:t>Từ 1 điểm suy ra 7 điểm khác bằng tính đối xứng của hình tròn</a:t>
            </a:r>
            <a:endParaRPr>
              <a:solidFill>
                <a:srgbClr val="0000FF"/>
              </a:solidFill>
            </a:endParaRPr>
          </a:p>
          <a:p>
            <a:pPr indent="-317500" lvl="0" marL="457200" rtl="0" algn="l">
              <a:spcBef>
                <a:spcPts val="0"/>
              </a:spcBef>
              <a:spcAft>
                <a:spcPts val="0"/>
              </a:spcAft>
              <a:buClr>
                <a:srgbClr val="0000FF"/>
              </a:buClr>
              <a:buSzPts val="1400"/>
              <a:buChar char="●"/>
            </a:pPr>
            <a:r>
              <a:rPr lang="en">
                <a:solidFill>
                  <a:srgbClr val="0000FF"/>
                </a:solidFill>
              </a:rPr>
              <a:t>Tính điểm kế tiếp (tăng </a:t>
            </a:r>
            <a:r>
              <a:rPr lang="en">
                <a:solidFill>
                  <a:srgbClr val="9900FF"/>
                </a:solidFill>
              </a:rPr>
              <a:t>dy </a:t>
            </a:r>
            <a:r>
              <a:rPr lang="en">
                <a:solidFill>
                  <a:srgbClr val="0000FF"/>
                </a:solidFill>
              </a:rPr>
              <a:t>hoặc giảm </a:t>
            </a:r>
            <a:r>
              <a:rPr lang="en">
                <a:solidFill>
                  <a:srgbClr val="9900FF"/>
                </a:solidFill>
              </a:rPr>
              <a:t>dx </a:t>
            </a:r>
            <a:r>
              <a:rPr lang="en">
                <a:solidFill>
                  <a:srgbClr val="0000FF"/>
                </a:solidFill>
              </a:rPr>
              <a:t>1 điểm ảnh) bằng cách kiểm tra </a:t>
            </a:r>
            <a:r>
              <a:rPr lang="en">
                <a:solidFill>
                  <a:srgbClr val="9900FF"/>
                </a:solidFill>
              </a:rPr>
              <a:t>err</a:t>
            </a:r>
            <a:endParaRPr>
              <a:solidFill>
                <a:srgbClr val="9900FF"/>
              </a:solidFill>
            </a:endParaRPr>
          </a:p>
          <a:p>
            <a:pPr indent="0" lvl="0" marL="0" rtl="0" algn="l">
              <a:spcBef>
                <a:spcPts val="0"/>
              </a:spcBef>
              <a:spcAft>
                <a:spcPts val="0"/>
              </a:spcAft>
              <a:buNone/>
            </a:pPr>
            <a:r>
              <a:rPr lang="en">
                <a:solidFill>
                  <a:srgbClr val="0000FF"/>
                </a:solidFill>
              </a:rPr>
              <a:t>Chi tiết thuật toán</a:t>
            </a:r>
            <a:endParaRPr>
              <a:solidFill>
                <a:srgbClr val="0000FF"/>
              </a:solidFill>
            </a:endParaRPr>
          </a:p>
          <a:p>
            <a:pPr indent="0" lvl="0" marL="0" rtl="0" algn="l">
              <a:spcBef>
                <a:spcPts val="0"/>
              </a:spcBef>
              <a:spcAft>
                <a:spcPts val="0"/>
              </a:spcAft>
              <a:buNone/>
            </a:pPr>
            <a:r>
              <a:rPr lang="en" u="sng">
                <a:solidFill>
                  <a:schemeClr val="hlink"/>
                </a:solidFill>
                <a:hlinkClick r:id="rId3"/>
              </a:rPr>
              <a:t>https://en.wikipedia.org/wiki/Midpoint_circle_algorithm</a:t>
            </a:r>
            <a:r>
              <a:rPr lang="en">
                <a:solidFill>
                  <a:srgbClr val="0000FF"/>
                </a:solidFill>
              </a:rPr>
              <a:t> </a:t>
            </a:r>
            <a:endParaRPr>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3600"/>
              <a:t>Cài đặt SDL với CodeBlocks-MinGW</a:t>
            </a:r>
            <a:endParaRPr sz="3600"/>
          </a:p>
        </p:txBody>
      </p:sp>
      <p:sp>
        <p:nvSpPr>
          <p:cNvPr id="114" name="Google Shape;114;p22"/>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SzPts val="1600"/>
              <a:buChar char="●"/>
            </a:pPr>
            <a:r>
              <a:rPr lang="en" sz="1600"/>
              <a:t>Tải về từ </a:t>
            </a:r>
            <a:r>
              <a:rPr lang="en" sz="1600" u="sng">
                <a:solidFill>
                  <a:schemeClr val="hlink"/>
                </a:solidFill>
                <a:hlinkClick r:id="rId3"/>
              </a:rPr>
              <a:t>https://www.libsdl.org/</a:t>
            </a:r>
            <a:r>
              <a:rPr lang="en" sz="1600"/>
              <a:t>, lấy file </a:t>
            </a:r>
            <a:r>
              <a:rPr lang="en" sz="1600" u="sng">
                <a:solidFill>
                  <a:schemeClr val="hlink"/>
                </a:solidFill>
                <a:hlinkClick r:id="rId4"/>
              </a:rPr>
              <a:t>SDL2-devel-2.0.14-mingw.tar.gz</a:t>
            </a:r>
            <a:r>
              <a:rPr lang="en" sz="1600"/>
              <a:t> </a:t>
            </a:r>
            <a:endParaRPr sz="1600"/>
          </a:p>
          <a:p>
            <a:pPr indent="-330200" lvl="0" marL="457200" rtl="0" algn="l">
              <a:lnSpc>
                <a:spcPct val="115000"/>
              </a:lnSpc>
              <a:spcBef>
                <a:spcPts val="0"/>
              </a:spcBef>
              <a:spcAft>
                <a:spcPts val="0"/>
              </a:spcAft>
              <a:buSzPts val="1600"/>
              <a:buChar char="●"/>
            </a:pPr>
            <a:r>
              <a:rPr lang="en" sz="1600"/>
              <a:t>Giải nén vào một thư mục nào đó, trong đó có 2 thư mục, chỉ dùng đến </a:t>
            </a:r>
            <a:r>
              <a:rPr b="1" lang="en" sz="1600"/>
              <a:t>01</a:t>
            </a:r>
            <a:endParaRPr b="1" sz="1600"/>
          </a:p>
          <a:p>
            <a:pPr indent="-330200" lvl="1" marL="914400" rtl="0" algn="l">
              <a:lnSpc>
                <a:spcPct val="115000"/>
              </a:lnSpc>
              <a:spcBef>
                <a:spcPts val="0"/>
              </a:spcBef>
              <a:spcAft>
                <a:spcPts val="0"/>
              </a:spcAft>
              <a:buSzPts val="1600"/>
              <a:buChar char="○"/>
            </a:pPr>
            <a:r>
              <a:rPr lang="en" sz="1600"/>
              <a:t>i</a:t>
            </a:r>
            <a:r>
              <a:rPr lang="en" sz="1600"/>
              <a:t>686-w64-mingw32		dành cho CodeBlock 32 bit</a:t>
            </a:r>
            <a:endParaRPr sz="1600"/>
          </a:p>
          <a:p>
            <a:pPr indent="-330200" lvl="1" marL="914400" rtl="0" algn="l">
              <a:lnSpc>
                <a:spcPct val="115000"/>
              </a:lnSpc>
              <a:spcBef>
                <a:spcPts val="0"/>
              </a:spcBef>
              <a:spcAft>
                <a:spcPts val="0"/>
              </a:spcAft>
              <a:buSzPts val="1600"/>
              <a:buChar char="○"/>
            </a:pPr>
            <a:r>
              <a:rPr lang="en" sz="1600"/>
              <a:t>x86_64-w64-mingw32	dành cho CodeBlock 64 bit hoặc có compiler 64 bit</a:t>
            </a:r>
            <a:endParaRPr sz="1600"/>
          </a:p>
          <a:p>
            <a:pPr indent="-330200" lvl="0" marL="457200" rtl="0" algn="l">
              <a:lnSpc>
                <a:spcPct val="115000"/>
              </a:lnSpc>
              <a:spcBef>
                <a:spcPts val="0"/>
              </a:spcBef>
              <a:spcAft>
                <a:spcPts val="0"/>
              </a:spcAft>
              <a:buSzPts val="1600"/>
              <a:buChar char="●"/>
            </a:pPr>
            <a:r>
              <a:rPr lang="en" sz="1600"/>
              <a:t>Trong </a:t>
            </a:r>
            <a:r>
              <a:rPr lang="en" sz="1600"/>
              <a:t>thư mục này có 4 thư mục </a:t>
            </a:r>
            <a:r>
              <a:rPr b="1" lang="en" sz="1600"/>
              <a:t>bin, include, lib, share</a:t>
            </a:r>
            <a:endParaRPr b="1" sz="1600"/>
          </a:p>
          <a:p>
            <a:pPr indent="-330200" lvl="0" marL="457200" rtl="0" algn="l">
              <a:lnSpc>
                <a:spcPct val="115000"/>
              </a:lnSpc>
              <a:spcBef>
                <a:spcPts val="0"/>
              </a:spcBef>
              <a:spcAft>
                <a:spcPts val="0"/>
              </a:spcAft>
              <a:buSzPts val="1600"/>
              <a:buChar char="●"/>
            </a:pPr>
            <a:r>
              <a:rPr lang="en" sz="1600"/>
              <a:t>Thư mục </a:t>
            </a:r>
            <a:r>
              <a:rPr b="1" lang="en" sz="1600"/>
              <a:t>bin </a:t>
            </a:r>
            <a:r>
              <a:rPr lang="en" sz="1600"/>
              <a:t>chứa SDL2.dll (liên kết khi chạy, </a:t>
            </a:r>
            <a:r>
              <a:rPr b="1" lang="en" sz="1600">
                <a:solidFill>
                  <a:srgbClr val="FF0000"/>
                </a:solidFill>
              </a:rPr>
              <a:t>copy file này vào thư mục mã nguồn project - nơi có các file .cpp</a:t>
            </a:r>
            <a:r>
              <a:rPr lang="en" sz="1600"/>
              <a:t>)</a:t>
            </a:r>
            <a:endParaRPr sz="1600"/>
          </a:p>
          <a:p>
            <a:pPr indent="-330200" lvl="0" marL="457200" rtl="0" algn="l">
              <a:lnSpc>
                <a:spcPct val="115000"/>
              </a:lnSpc>
              <a:spcBef>
                <a:spcPts val="0"/>
              </a:spcBef>
              <a:spcAft>
                <a:spcPts val="0"/>
              </a:spcAft>
              <a:buSzPts val="1600"/>
              <a:buChar char="●"/>
            </a:pPr>
            <a:r>
              <a:rPr lang="en" sz="1600"/>
              <a:t>Thư mục </a:t>
            </a:r>
            <a:r>
              <a:rPr b="1" lang="en" sz="1600"/>
              <a:t>include </a:t>
            </a:r>
            <a:r>
              <a:rPr lang="en" sz="1600"/>
              <a:t>chứa các file .h (như stdio.h) khai báo các hàm của SDL</a:t>
            </a:r>
            <a:endParaRPr sz="1600"/>
          </a:p>
          <a:p>
            <a:pPr indent="-330200" lvl="0" marL="457200" rtl="0" algn="l">
              <a:lnSpc>
                <a:spcPct val="115000"/>
              </a:lnSpc>
              <a:spcBef>
                <a:spcPts val="0"/>
              </a:spcBef>
              <a:spcAft>
                <a:spcPts val="0"/>
              </a:spcAft>
              <a:buSzPts val="1600"/>
              <a:buChar char="●"/>
            </a:pPr>
            <a:r>
              <a:rPr lang="en" sz="1600"/>
              <a:t>Thư mục </a:t>
            </a:r>
            <a:r>
              <a:rPr b="1" lang="en" sz="1600"/>
              <a:t>lib </a:t>
            </a:r>
            <a:r>
              <a:rPr lang="en" sz="1600"/>
              <a:t>chứa các thư viện (mã đối tượng) để liên kết chương trình</a:t>
            </a:r>
            <a:endParaRPr sz="1600"/>
          </a:p>
        </p:txBody>
      </p:sp>
      <p:sp>
        <p:nvSpPr>
          <p:cNvPr id="115" name="Google Shape;115;p22"/>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15</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Hình tròn</a:t>
            </a:r>
            <a:endParaRPr/>
          </a:p>
        </p:txBody>
      </p:sp>
      <p:sp>
        <p:nvSpPr>
          <p:cNvPr id="546" name="Google Shape;546;p76"/>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 </a:t>
            </a:r>
            <a:endParaRPr/>
          </a:p>
        </p:txBody>
      </p:sp>
      <p:sp>
        <p:nvSpPr>
          <p:cNvPr id="547" name="Google Shape;547;p76"/>
          <p:cNvSpPr txBox="1"/>
          <p:nvPr/>
        </p:nvSpPr>
        <p:spPr>
          <a:xfrm>
            <a:off x="1210700" y="1571800"/>
            <a:ext cx="6722700" cy="32427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Circles in line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case</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8</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painter.clearWithBgColor(BLACK_COLOR);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painter.setColor(RED_COLOR);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painter.setPosition(</a:t>
            </a:r>
            <a:r>
              <a:rPr b="1" lang="en">
                <a:solidFill>
                  <a:srgbClr val="0000DD"/>
                </a:solidFill>
                <a:latin typeface="Consolas"/>
                <a:ea typeface="Consolas"/>
                <a:cs typeface="Consolas"/>
                <a:sym typeface="Consolas"/>
              </a:rPr>
              <a:t>150</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150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a:t>
            </a:r>
            <a:r>
              <a:rPr b="1" lang="en">
                <a:solidFill>
                  <a:srgbClr val="0000DD"/>
                </a:solidFill>
                <a:latin typeface="Consolas"/>
                <a:ea typeface="Consolas"/>
                <a:cs typeface="Consolas"/>
                <a:sym typeface="Consolas"/>
              </a:rPr>
              <a:t>10</a:t>
            </a:r>
            <a:r>
              <a:rPr lang="en">
                <a:solidFill>
                  <a:srgbClr val="333333"/>
                </a:solidFill>
                <a:latin typeface="Consolas"/>
                <a:ea typeface="Consolas"/>
                <a:cs typeface="Consolas"/>
                <a:sym typeface="Consolas"/>
              </a:rPr>
              <a:t>; ++i)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painter.createCircle(</a:t>
            </a:r>
            <a:r>
              <a:rPr b="1" lang="en">
                <a:solidFill>
                  <a:srgbClr val="0000DD"/>
                </a:solidFill>
                <a:latin typeface="Consolas"/>
                <a:ea typeface="Consolas"/>
                <a:cs typeface="Consolas"/>
                <a:sym typeface="Consolas"/>
              </a:rPr>
              <a:t>100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painter.jumpForward(</a:t>
            </a:r>
            <a:r>
              <a:rPr b="1" lang="en">
                <a:solidFill>
                  <a:srgbClr val="0000DD"/>
                </a:solidFill>
                <a:latin typeface="Consolas"/>
                <a:ea typeface="Consolas"/>
                <a:cs typeface="Consolas"/>
                <a:sym typeface="Consolas"/>
              </a:rPr>
              <a:t>30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break</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548" name="Google Shape;548;p76"/>
          <p:cNvSpPr/>
          <p:nvPr/>
        </p:nvSpPr>
        <p:spPr>
          <a:xfrm>
            <a:off x="5097650" y="3670875"/>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76"/>
          <p:cNvSpPr txBox="1"/>
          <p:nvPr/>
        </p:nvSpPr>
        <p:spPr>
          <a:xfrm>
            <a:off x="5631225" y="3457425"/>
            <a:ext cx="1817100" cy="84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Vẽ một hình tròn, nhấc bút lên, đi tới 30 điểm ảnh</a:t>
            </a:r>
            <a:endParaRPr>
              <a:solidFill>
                <a:srgbClr val="9900FF"/>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7"/>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77"/>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556" name="Google Shape;556;p77"/>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7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Vòng tròn các hình tròn</a:t>
            </a:r>
            <a:endParaRPr/>
          </a:p>
        </p:txBody>
      </p:sp>
      <p:sp>
        <p:nvSpPr>
          <p:cNvPr id="562" name="Google Shape;562;p78"/>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563" name="Google Shape;563;p78"/>
          <p:cNvSpPr txBox="1"/>
          <p:nvPr/>
        </p:nvSpPr>
        <p:spPr>
          <a:xfrm>
            <a:off x="876150" y="1295675"/>
            <a:ext cx="7391700" cy="36303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a:t>
            </a: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Circles in circle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case</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9</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painter.setPosition(</a:t>
            </a:r>
            <a:r>
              <a:rPr b="1" lang="en">
                <a:solidFill>
                  <a:srgbClr val="0000DD"/>
                </a:solidFill>
                <a:latin typeface="Consolas"/>
                <a:ea typeface="Consolas"/>
                <a:cs typeface="Consolas"/>
                <a:sym typeface="Consolas"/>
              </a:rPr>
              <a:t>350</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150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painter.clearWithBgColor(BLACK_COLOR);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a:t>
            </a:r>
            <a:r>
              <a:rPr b="1" lang="en">
                <a:solidFill>
                  <a:srgbClr val="0000DD"/>
                </a:solidFill>
                <a:latin typeface="Consolas"/>
                <a:ea typeface="Consolas"/>
                <a:cs typeface="Consolas"/>
                <a:sym typeface="Consolas"/>
              </a:rPr>
              <a:t>20</a:t>
            </a:r>
            <a:r>
              <a:rPr lang="en">
                <a:solidFill>
                  <a:srgbClr val="333333"/>
                </a:solidFill>
                <a:latin typeface="Consolas"/>
                <a:ea typeface="Consolas"/>
                <a:cs typeface="Consolas"/>
                <a:sym typeface="Consolas"/>
              </a:rPr>
              <a:t>; ++i)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painter.setRandomColor();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painter.createCircle(</a:t>
            </a:r>
            <a:r>
              <a:rPr b="1" lang="en">
                <a:solidFill>
                  <a:srgbClr val="0000DD"/>
                </a:solidFill>
                <a:latin typeface="Consolas"/>
                <a:ea typeface="Consolas"/>
                <a:cs typeface="Consolas"/>
                <a:sym typeface="Consolas"/>
              </a:rPr>
              <a:t>100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painter.jumpForward(</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painter.createCircle(</a:t>
            </a:r>
            <a:r>
              <a:rPr b="1" lang="en">
                <a:solidFill>
                  <a:srgbClr val="0000DD"/>
                </a:solidFill>
                <a:latin typeface="Consolas"/>
                <a:ea typeface="Consolas"/>
                <a:cs typeface="Consolas"/>
                <a:sym typeface="Consolas"/>
              </a:rPr>
              <a:t>100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painter.jumpForward(</a:t>
            </a:r>
            <a:r>
              <a:rPr b="1" lang="en">
                <a:solidFill>
                  <a:srgbClr val="0000DD"/>
                </a:solidFill>
                <a:latin typeface="Consolas"/>
                <a:ea typeface="Consolas"/>
                <a:cs typeface="Consolas"/>
                <a:sym typeface="Consolas"/>
              </a:rPr>
              <a:t>50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painter.turnRight(</a:t>
            </a:r>
            <a:r>
              <a:rPr b="1" lang="en">
                <a:solidFill>
                  <a:srgbClr val="0000DD"/>
                </a:solidFill>
                <a:latin typeface="Consolas"/>
                <a:ea typeface="Consolas"/>
                <a:cs typeface="Consolas"/>
                <a:sym typeface="Consolas"/>
              </a:rPr>
              <a:t>18</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break</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564" name="Google Shape;564;p78"/>
          <p:cNvSpPr/>
          <p:nvPr/>
        </p:nvSpPr>
        <p:spPr>
          <a:xfrm>
            <a:off x="5097650" y="3059050"/>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78"/>
          <p:cNvSpPr txBox="1"/>
          <p:nvPr/>
        </p:nvSpPr>
        <p:spPr>
          <a:xfrm>
            <a:off x="5631225" y="2845600"/>
            <a:ext cx="1817100" cy="84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Vẽ 2 hình tròn liền nhau để tạo cảm giác cạnh dày hơn</a:t>
            </a:r>
            <a:endParaRPr>
              <a:solidFill>
                <a:srgbClr val="9900FF"/>
              </a:solidFill>
            </a:endParaRPr>
          </a:p>
        </p:txBody>
      </p:sp>
      <p:sp>
        <p:nvSpPr>
          <p:cNvPr id="566" name="Google Shape;566;p78"/>
          <p:cNvSpPr/>
          <p:nvPr/>
        </p:nvSpPr>
        <p:spPr>
          <a:xfrm>
            <a:off x="5097650" y="3827375"/>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78"/>
          <p:cNvSpPr txBox="1"/>
          <p:nvPr/>
        </p:nvSpPr>
        <p:spPr>
          <a:xfrm>
            <a:off x="5631225" y="3613925"/>
            <a:ext cx="1817100" cy="84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Đi tới 50 điểm ảnh, xoay hướng 18 độ</a:t>
            </a:r>
            <a:endParaRPr>
              <a:solidFill>
                <a:srgbClr val="0000FF"/>
              </a:solidFill>
            </a:endParaRPr>
          </a:p>
          <a:p>
            <a:pPr indent="0" lvl="0" marL="0" rtl="0" algn="l">
              <a:spcBef>
                <a:spcPts val="0"/>
              </a:spcBef>
              <a:spcAft>
                <a:spcPts val="0"/>
              </a:spcAft>
              <a:buNone/>
            </a:pPr>
            <a:r>
              <a:rPr lang="en">
                <a:solidFill>
                  <a:srgbClr val="0000FF"/>
                </a:solidFill>
              </a:rPr>
              <a:t>18 x 20 lần = 360 độ</a:t>
            </a:r>
            <a:endParaRPr>
              <a:solidFill>
                <a:srgbClr val="0000FF"/>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79"/>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7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574" name="Google Shape;574;p79"/>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8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Nhiều hình vuông</a:t>
            </a:r>
            <a:endParaRPr/>
          </a:p>
        </p:txBody>
      </p:sp>
      <p:sp>
        <p:nvSpPr>
          <p:cNvPr id="580" name="Google Shape;580;p80"/>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581" name="Google Shape;581;p80"/>
          <p:cNvSpPr txBox="1"/>
          <p:nvPr/>
        </p:nvSpPr>
        <p:spPr>
          <a:xfrm>
            <a:off x="457200" y="2085125"/>
            <a:ext cx="4056300" cy="22161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Painter::createSquare(</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size)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a:t>
            </a:r>
            <a:r>
              <a:rPr b="1" lang="en">
                <a:solidFill>
                  <a:srgbClr val="0000DD"/>
                </a:solidFill>
                <a:latin typeface="Consolas"/>
                <a:ea typeface="Consolas"/>
                <a:cs typeface="Consolas"/>
                <a:sym typeface="Consolas"/>
              </a:rPr>
              <a:t>4</a:t>
            </a:r>
            <a:r>
              <a:rPr lang="en">
                <a:solidFill>
                  <a:srgbClr val="333333"/>
                </a:solidFill>
                <a:latin typeface="Consolas"/>
                <a:ea typeface="Consolas"/>
                <a:cs typeface="Consolas"/>
                <a:sym typeface="Consolas"/>
              </a:rPr>
              <a:t>; ++i)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moveForward(size);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turnLeft(</a:t>
            </a:r>
            <a:r>
              <a:rPr b="1" lang="en">
                <a:solidFill>
                  <a:srgbClr val="0000DD"/>
                </a:solidFill>
                <a:latin typeface="Consolas"/>
                <a:ea typeface="Consolas"/>
                <a:cs typeface="Consolas"/>
                <a:sym typeface="Consolas"/>
              </a:rPr>
              <a:t>90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582" name="Google Shape;582;p80"/>
          <p:cNvSpPr txBox="1"/>
          <p:nvPr/>
        </p:nvSpPr>
        <p:spPr>
          <a:xfrm>
            <a:off x="4662250" y="1693150"/>
            <a:ext cx="4024500" cy="3000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Ten squares in circle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case</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painter.setColor(WHITE_COLOR);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a:t>
            </a:r>
            <a:r>
              <a:rPr b="1" lang="en">
                <a:solidFill>
                  <a:srgbClr val="0000DD"/>
                </a:solidFill>
                <a:latin typeface="Consolas"/>
                <a:ea typeface="Consolas"/>
                <a:cs typeface="Consolas"/>
                <a:sym typeface="Consolas"/>
              </a:rPr>
              <a:t>10</a:t>
            </a:r>
            <a:r>
              <a:rPr lang="en">
                <a:solidFill>
                  <a:srgbClr val="333333"/>
                </a:solidFill>
                <a:latin typeface="Consolas"/>
                <a:ea typeface="Consolas"/>
                <a:cs typeface="Consolas"/>
                <a:sym typeface="Consolas"/>
              </a:rPr>
              <a:t>; ++i)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//painter.randomColor();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painter.createSquare(</a:t>
            </a:r>
            <a:r>
              <a:rPr b="1" lang="en">
                <a:solidFill>
                  <a:srgbClr val="0000DD"/>
                </a:solidFill>
                <a:latin typeface="Consolas"/>
                <a:ea typeface="Consolas"/>
                <a:cs typeface="Consolas"/>
                <a:sym typeface="Consolas"/>
              </a:rPr>
              <a:t>100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painter.turnRight(</a:t>
            </a:r>
            <a:r>
              <a:rPr b="1" lang="en">
                <a:solidFill>
                  <a:srgbClr val="0000DD"/>
                </a:solidFill>
                <a:latin typeface="Consolas"/>
                <a:ea typeface="Consolas"/>
                <a:cs typeface="Consolas"/>
                <a:sym typeface="Consolas"/>
              </a:rPr>
              <a:t>36</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break</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81"/>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8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589" name="Google Shape;589;p81"/>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8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Nhím nhiều màu</a:t>
            </a:r>
            <a:endParaRPr/>
          </a:p>
        </p:txBody>
      </p:sp>
      <p:sp>
        <p:nvSpPr>
          <p:cNvPr id="595" name="Google Shape;595;p82"/>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596" name="Google Shape;596;p82"/>
          <p:cNvSpPr txBox="1"/>
          <p:nvPr/>
        </p:nvSpPr>
        <p:spPr>
          <a:xfrm>
            <a:off x="1263800" y="1693150"/>
            <a:ext cx="6616500" cy="3000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Multitude lines in cicles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case</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11</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a:t>
            </a:r>
            <a:r>
              <a:rPr b="1" lang="en">
                <a:solidFill>
                  <a:srgbClr val="0000DD"/>
                </a:solidFill>
                <a:latin typeface="Consolas"/>
                <a:ea typeface="Consolas"/>
                <a:cs typeface="Consolas"/>
                <a:sym typeface="Consolas"/>
              </a:rPr>
              <a:t>90</a:t>
            </a:r>
            <a:r>
              <a:rPr lang="en">
                <a:solidFill>
                  <a:srgbClr val="333333"/>
                </a:solidFill>
                <a:latin typeface="Consolas"/>
                <a:ea typeface="Consolas"/>
                <a:cs typeface="Consolas"/>
                <a:sym typeface="Consolas"/>
              </a:rPr>
              <a:t>; ++i)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painter.setRandomColor();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painter.moveForward(</a:t>
            </a:r>
            <a:r>
              <a:rPr b="1" lang="en">
                <a:solidFill>
                  <a:srgbClr val="0000DD"/>
                </a:solidFill>
                <a:latin typeface="Consolas"/>
                <a:ea typeface="Consolas"/>
                <a:cs typeface="Consolas"/>
                <a:sym typeface="Consolas"/>
              </a:rPr>
              <a:t>150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painter.jumpBackward(</a:t>
            </a:r>
            <a:r>
              <a:rPr b="1" lang="en">
                <a:solidFill>
                  <a:srgbClr val="0000DD"/>
                </a:solidFill>
                <a:latin typeface="Consolas"/>
                <a:ea typeface="Consolas"/>
                <a:cs typeface="Consolas"/>
                <a:sym typeface="Consolas"/>
              </a:rPr>
              <a:t>150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painter.turnRight(</a:t>
            </a:r>
            <a:r>
              <a:rPr b="1" lang="en">
                <a:solidFill>
                  <a:srgbClr val="0000DD"/>
                </a:solidFill>
                <a:latin typeface="Consolas"/>
                <a:ea typeface="Consolas"/>
                <a:cs typeface="Consolas"/>
                <a:sym typeface="Consolas"/>
              </a:rPr>
              <a:t>4</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break</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83"/>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8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603" name="Google Shape;603;p83"/>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8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Hình thoi</a:t>
            </a:r>
            <a:endParaRPr/>
          </a:p>
        </p:txBody>
      </p:sp>
      <p:sp>
        <p:nvSpPr>
          <p:cNvPr id="609" name="Google Shape;609;p84"/>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610" name="Google Shape;610;p84"/>
          <p:cNvSpPr txBox="1"/>
          <p:nvPr/>
        </p:nvSpPr>
        <p:spPr>
          <a:xfrm>
            <a:off x="4078150" y="1693150"/>
            <a:ext cx="4608600" cy="3000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Pattern of Ten parallelograms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case</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12</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painter.setColor(WHITE_COLOR);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a:t>
            </a:r>
            <a:r>
              <a:rPr b="1" lang="en">
                <a:solidFill>
                  <a:srgbClr val="0000DD"/>
                </a:solidFill>
                <a:latin typeface="Consolas"/>
                <a:ea typeface="Consolas"/>
                <a:cs typeface="Consolas"/>
                <a:sym typeface="Consolas"/>
              </a:rPr>
              <a:t>10</a:t>
            </a:r>
            <a:r>
              <a:rPr lang="en">
                <a:solidFill>
                  <a:srgbClr val="333333"/>
                </a:solidFill>
                <a:latin typeface="Consolas"/>
                <a:ea typeface="Consolas"/>
                <a:cs typeface="Consolas"/>
                <a:sym typeface="Consolas"/>
              </a:rPr>
              <a:t>; ++i)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painter.createParallelogram(</a:t>
            </a:r>
            <a:r>
              <a:rPr b="1" lang="en">
                <a:solidFill>
                  <a:srgbClr val="0000DD"/>
                </a:solidFill>
                <a:latin typeface="Consolas"/>
                <a:ea typeface="Consolas"/>
                <a:cs typeface="Consolas"/>
                <a:sym typeface="Consolas"/>
              </a:rPr>
              <a:t>100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painter.turnRight(</a:t>
            </a:r>
            <a:r>
              <a:rPr b="1" lang="en">
                <a:solidFill>
                  <a:srgbClr val="0000DD"/>
                </a:solidFill>
                <a:latin typeface="Consolas"/>
                <a:ea typeface="Consolas"/>
                <a:cs typeface="Consolas"/>
                <a:sym typeface="Consolas"/>
              </a:rPr>
              <a:t>36</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break</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611" name="Google Shape;611;p84"/>
          <p:cNvSpPr txBox="1"/>
          <p:nvPr/>
        </p:nvSpPr>
        <p:spPr>
          <a:xfrm>
            <a:off x="233625" y="1693150"/>
            <a:ext cx="3674700" cy="3000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Painter::createParallelogram(</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size)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 ++i)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moveForward(size);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turnLeft(</a:t>
            </a:r>
            <a:r>
              <a:rPr b="1" lang="en">
                <a:solidFill>
                  <a:srgbClr val="0000DD"/>
                </a:solidFill>
                <a:latin typeface="Consolas"/>
                <a:ea typeface="Consolas"/>
                <a:cs typeface="Consolas"/>
                <a:sym typeface="Consolas"/>
              </a:rPr>
              <a:t>60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moveForward(size);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turnLeft(</a:t>
            </a:r>
            <a:r>
              <a:rPr b="1" lang="en">
                <a:solidFill>
                  <a:srgbClr val="0000DD"/>
                </a:solidFill>
                <a:latin typeface="Consolas"/>
                <a:ea typeface="Consolas"/>
                <a:cs typeface="Consolas"/>
                <a:sym typeface="Consolas"/>
              </a:rPr>
              <a:t>120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85"/>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85"/>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618" name="Google Shape;618;p85"/>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Cấu hình CodeBlocks</a:t>
            </a:r>
            <a:endParaRPr/>
          </a:p>
        </p:txBody>
      </p:sp>
      <p:sp>
        <p:nvSpPr>
          <p:cNvPr id="121" name="Google Shape;121;p2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Chú ý:</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Các bước sau đây là cài đặt cho CodeBlock 32 bit. Với CodeBlock 64 bit, bạn chỉ cần thay thế thư mục i686… bằng thư mục x86….</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8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Nhiều hình tròn lồng nhau</a:t>
            </a:r>
            <a:endParaRPr/>
          </a:p>
        </p:txBody>
      </p:sp>
      <p:sp>
        <p:nvSpPr>
          <p:cNvPr id="624" name="Google Shape;624;p86"/>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625" name="Google Shape;625;p86"/>
          <p:cNvSpPr txBox="1"/>
          <p:nvPr/>
        </p:nvSpPr>
        <p:spPr>
          <a:xfrm>
            <a:off x="1890400" y="1593025"/>
            <a:ext cx="5363100" cy="32004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Five and five cirles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case</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13</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painter.setColor(WHITE_COLOR);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painter.clearWithBgColor(GREEN_COLOR);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a:t>
            </a:r>
            <a:r>
              <a:rPr b="1" lang="en">
                <a:solidFill>
                  <a:srgbClr val="0000DD"/>
                </a:solidFill>
                <a:latin typeface="Consolas"/>
                <a:ea typeface="Consolas"/>
                <a:cs typeface="Consolas"/>
                <a:sym typeface="Consolas"/>
              </a:rPr>
              <a:t>5</a:t>
            </a:r>
            <a:r>
              <a:rPr lang="en">
                <a:solidFill>
                  <a:srgbClr val="333333"/>
                </a:solidFill>
                <a:latin typeface="Consolas"/>
                <a:ea typeface="Consolas"/>
                <a:cs typeface="Consolas"/>
                <a:sym typeface="Consolas"/>
              </a:rPr>
              <a:t>; ++i)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painter.createCircle(</a:t>
            </a:r>
            <a:r>
              <a:rPr b="1" lang="en">
                <a:solidFill>
                  <a:srgbClr val="0000DD"/>
                </a:solidFill>
                <a:latin typeface="Consolas"/>
                <a:ea typeface="Consolas"/>
                <a:cs typeface="Consolas"/>
                <a:sym typeface="Consolas"/>
              </a:rPr>
              <a:t>100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painter.createCircle(</a:t>
            </a:r>
            <a:r>
              <a:rPr b="1" lang="en">
                <a:solidFill>
                  <a:srgbClr val="0000DD"/>
                </a:solidFill>
                <a:latin typeface="Consolas"/>
                <a:ea typeface="Consolas"/>
                <a:cs typeface="Consolas"/>
                <a:sym typeface="Consolas"/>
              </a:rPr>
              <a:t>50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painter.turnRight(</a:t>
            </a:r>
            <a:r>
              <a:rPr b="1" lang="en">
                <a:solidFill>
                  <a:srgbClr val="0000DD"/>
                </a:solidFill>
                <a:latin typeface="Consolas"/>
                <a:ea typeface="Consolas"/>
                <a:cs typeface="Consolas"/>
                <a:sym typeface="Consolas"/>
              </a:rPr>
              <a:t>72</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break</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87"/>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87"/>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632" name="Google Shape;632;p87"/>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8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Bông tuyết 8 cánh</a:t>
            </a:r>
            <a:endParaRPr/>
          </a:p>
        </p:txBody>
      </p:sp>
      <p:sp>
        <p:nvSpPr>
          <p:cNvPr id="638" name="Google Shape;638;p88"/>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639" name="Google Shape;639;p88"/>
          <p:cNvSpPr txBox="1"/>
          <p:nvPr/>
        </p:nvSpPr>
        <p:spPr>
          <a:xfrm>
            <a:off x="223025" y="1582450"/>
            <a:ext cx="4375500" cy="32214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a:t>
            </a: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Snow flake*/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case</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14</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painter.setColor(WHITE_COLOR);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a:t>
            </a:r>
            <a:r>
              <a:rPr b="1" lang="en">
                <a:solidFill>
                  <a:srgbClr val="0000DD"/>
                </a:solidFill>
                <a:latin typeface="Consolas"/>
                <a:ea typeface="Consolas"/>
                <a:cs typeface="Consolas"/>
                <a:sym typeface="Consolas"/>
              </a:rPr>
              <a:t>8</a:t>
            </a:r>
            <a:r>
              <a:rPr lang="en">
                <a:solidFill>
                  <a:srgbClr val="333333"/>
                </a:solidFill>
                <a:latin typeface="Consolas"/>
                <a:ea typeface="Consolas"/>
                <a:cs typeface="Consolas"/>
                <a:sym typeface="Consolas"/>
              </a:rPr>
              <a:t>; ++i)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size = </a:t>
            </a:r>
            <a:r>
              <a:rPr b="1" lang="en">
                <a:solidFill>
                  <a:srgbClr val="0000DD"/>
                </a:solidFill>
                <a:latin typeface="Consolas"/>
                <a:ea typeface="Consolas"/>
                <a:cs typeface="Consolas"/>
                <a:sym typeface="Consolas"/>
              </a:rPr>
              <a:t>40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painter.moveForward(size);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9900FF"/>
                </a:solidFill>
                <a:latin typeface="Consolas"/>
                <a:ea typeface="Consolas"/>
                <a:cs typeface="Consolas"/>
                <a:sym typeface="Consolas"/>
              </a:rPr>
              <a:t>// code vẽ một cánh tuyết</a:t>
            </a:r>
            <a:endParaRPr b="1">
              <a:solidFill>
                <a:srgbClr val="9900FF"/>
              </a:solidFill>
              <a:latin typeface="Consolas"/>
              <a:ea typeface="Consolas"/>
              <a:cs typeface="Consolas"/>
              <a:sym typeface="Consolas"/>
            </a:endParaRPr>
          </a:p>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painter.jumpBackward(</a:t>
            </a:r>
            <a:r>
              <a:rPr b="1" lang="en">
                <a:solidFill>
                  <a:srgbClr val="0000DD"/>
                </a:solidFill>
                <a:latin typeface="Consolas"/>
                <a:ea typeface="Consolas"/>
                <a:cs typeface="Consolas"/>
                <a:sym typeface="Consolas"/>
              </a:rPr>
              <a:t>4</a:t>
            </a:r>
            <a:r>
              <a:rPr lang="en">
                <a:solidFill>
                  <a:srgbClr val="333333"/>
                </a:solidFill>
                <a:latin typeface="Consolas"/>
                <a:ea typeface="Consolas"/>
                <a:cs typeface="Consolas"/>
                <a:sym typeface="Consolas"/>
              </a:rPr>
              <a:t>*size);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painter.turnRight(</a:t>
            </a:r>
            <a:r>
              <a:rPr b="1" lang="en">
                <a:solidFill>
                  <a:srgbClr val="0000DD"/>
                </a:solidFill>
                <a:latin typeface="Consolas"/>
                <a:ea typeface="Consolas"/>
                <a:cs typeface="Consolas"/>
                <a:sym typeface="Consolas"/>
              </a:rPr>
              <a:t>45</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break</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640" name="Google Shape;640;p88"/>
          <p:cNvSpPr/>
          <p:nvPr/>
        </p:nvSpPr>
        <p:spPr>
          <a:xfrm>
            <a:off x="4258700" y="2113000"/>
            <a:ext cx="4428000" cy="2889000"/>
          </a:xfrm>
          <a:prstGeom prst="leftArrowCallout">
            <a:avLst>
              <a:gd fmla="val 8097" name="adj1"/>
              <a:gd fmla="val 15733" name="adj2"/>
              <a:gd fmla="val 8081" name="adj3"/>
              <a:gd fmla="val 85849" name="adj4"/>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j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j &lt; </a:t>
            </a:r>
            <a:r>
              <a:rPr b="1" lang="en">
                <a:solidFill>
                  <a:srgbClr val="0000DD"/>
                </a:solidFill>
                <a:latin typeface="Consolas"/>
                <a:ea typeface="Consolas"/>
                <a:cs typeface="Consolas"/>
                <a:sym typeface="Consolas"/>
              </a:rPr>
              <a:t>3</a:t>
            </a:r>
            <a:r>
              <a:rPr lang="en">
                <a:solidFill>
                  <a:srgbClr val="333333"/>
                </a:solidFill>
                <a:latin typeface="Consolas"/>
                <a:ea typeface="Consolas"/>
                <a:cs typeface="Consolas"/>
                <a:sym typeface="Consolas"/>
              </a:rPr>
              <a:t>; ++j)</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painter.turnLeft(</a:t>
            </a:r>
            <a:r>
              <a:rPr b="1" lang="en">
                <a:solidFill>
                  <a:srgbClr val="0000DD"/>
                </a:solidFill>
                <a:latin typeface="Consolas"/>
                <a:ea typeface="Consolas"/>
                <a:cs typeface="Consolas"/>
                <a:sym typeface="Consolas"/>
              </a:rPr>
              <a:t>45</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painter.moveForward(size);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painter.jumpBackward(size);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painter.turnRight(</a:t>
            </a:r>
            <a:r>
              <a:rPr b="1" lang="en">
                <a:solidFill>
                  <a:srgbClr val="0000DD"/>
                </a:solidFill>
                <a:latin typeface="Consolas"/>
                <a:ea typeface="Consolas"/>
                <a:cs typeface="Consolas"/>
                <a:sym typeface="Consolas"/>
              </a:rPr>
              <a:t>90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painter.moveForward(size);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painter.jumpBackward(size);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painter.turnLeft(</a:t>
            </a:r>
            <a:r>
              <a:rPr b="1" lang="en">
                <a:solidFill>
                  <a:srgbClr val="0000DD"/>
                </a:solidFill>
                <a:latin typeface="Consolas"/>
                <a:ea typeface="Consolas"/>
                <a:cs typeface="Consolas"/>
                <a:sym typeface="Consolas"/>
              </a:rPr>
              <a:t>45</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painter.moveForward(size);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endParaRPr/>
          </a:p>
        </p:txBody>
      </p:sp>
      <p:sp>
        <p:nvSpPr>
          <p:cNvPr id="641" name="Google Shape;641;p88"/>
          <p:cNvSpPr txBox="1"/>
          <p:nvPr/>
        </p:nvSpPr>
        <p:spPr>
          <a:xfrm>
            <a:off x="4736625" y="1458288"/>
            <a:ext cx="4194000" cy="46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https://github.com/tqlong/advprogram/archive/3677695699840c851d6e22972eb4ff7353540e00.zip</a:t>
            </a:r>
            <a:r>
              <a:rPr lang="en"/>
              <a:t>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89"/>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8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648" name="Google Shape;648;p89"/>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9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Vẽ ảnh JPG, PNG</a:t>
            </a:r>
            <a:endParaRPr/>
          </a:p>
        </p:txBody>
      </p:sp>
      <p:sp>
        <p:nvSpPr>
          <p:cNvPr id="654" name="Google Shape;654;p90"/>
          <p:cNvSpPr txBox="1"/>
          <p:nvPr>
            <p:ph idx="1" type="body"/>
          </p:nvPr>
        </p:nvSpPr>
        <p:spPr>
          <a:xfrm>
            <a:off x="457200" y="1460500"/>
            <a:ext cx="8317500" cy="3465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000000"/>
              </a:buClr>
              <a:buSzPts val="3000"/>
              <a:buChar char="●"/>
            </a:pPr>
            <a:r>
              <a:rPr lang="en"/>
              <a:t>Thêm thư viện </a:t>
            </a:r>
            <a:r>
              <a:rPr b="1" lang="en">
                <a:solidFill>
                  <a:srgbClr val="FF0000"/>
                </a:solidFill>
              </a:rPr>
              <a:t>SDL2_image</a:t>
            </a:r>
            <a:endParaRPr b="1">
              <a:solidFill>
                <a:srgbClr val="FF0000"/>
              </a:solidFill>
            </a:endParaRPr>
          </a:p>
          <a:p>
            <a:pPr indent="-381000" lvl="1" marL="914400" rtl="0" algn="l">
              <a:spcBef>
                <a:spcPts val="0"/>
              </a:spcBef>
              <a:spcAft>
                <a:spcPts val="0"/>
              </a:spcAft>
              <a:buSzPts val="2400"/>
              <a:buChar char="○"/>
            </a:pPr>
            <a:r>
              <a:rPr lang="en" sz="1600" u="sng">
                <a:solidFill>
                  <a:schemeClr val="hlink"/>
                </a:solidFill>
                <a:hlinkClick r:id="rId3"/>
              </a:rPr>
              <a:t>https://www.libsdl.org/projects/SDL_image/</a:t>
            </a:r>
            <a:r>
              <a:rPr lang="en"/>
              <a:t> </a:t>
            </a:r>
            <a:endParaRPr/>
          </a:p>
          <a:p>
            <a:pPr indent="-381000" lvl="1" marL="914400" rtl="0" algn="l">
              <a:spcBef>
                <a:spcPts val="0"/>
              </a:spcBef>
              <a:spcAft>
                <a:spcPts val="0"/>
              </a:spcAft>
              <a:buSzPts val="2400"/>
              <a:buChar char="○"/>
            </a:pPr>
            <a:r>
              <a:rPr lang="en" sz="1600">
                <a:solidFill>
                  <a:srgbClr val="FF0000"/>
                </a:solidFill>
              </a:rPr>
              <a:t>SDL2_image.dll, lib-jpeg9.dll, libpng16-16.dll, libtiff-5.dll</a:t>
            </a:r>
            <a:r>
              <a:rPr lang="en" sz="1600"/>
              <a:t> vào thư mục mã nguồn</a:t>
            </a:r>
            <a:endParaRPr sz="1600"/>
          </a:p>
          <a:p>
            <a:pPr indent="-381000" lvl="1" marL="914400" rtl="0" algn="l">
              <a:spcBef>
                <a:spcPts val="0"/>
              </a:spcBef>
              <a:spcAft>
                <a:spcPts val="0"/>
              </a:spcAft>
              <a:buSzPts val="2400"/>
              <a:buChar char="○"/>
            </a:pPr>
            <a:r>
              <a:rPr lang="en" sz="1600" u="sng">
                <a:solidFill>
                  <a:schemeClr val="hlink"/>
                </a:solidFill>
                <a:hlinkClick r:id="rId4"/>
              </a:rPr>
              <a:t>http://lazyfoo.net/tutorials/SDL/07_texture_loading_and_rendering/index.php</a:t>
            </a:r>
            <a:r>
              <a:rPr lang="en" sz="1600"/>
              <a:t> </a:t>
            </a:r>
            <a:endParaRPr/>
          </a:p>
          <a:p>
            <a:pPr indent="-419100" lvl="0" marL="457200" rtl="0" algn="l">
              <a:spcBef>
                <a:spcPts val="0"/>
              </a:spcBef>
              <a:spcAft>
                <a:spcPts val="0"/>
              </a:spcAft>
              <a:buClr>
                <a:srgbClr val="000000"/>
              </a:buClr>
              <a:buSzPts val="3000"/>
              <a:buChar char="●"/>
            </a:pPr>
            <a:r>
              <a:rPr lang="en"/>
              <a:t>Đọc ảnh vào </a:t>
            </a:r>
            <a:r>
              <a:rPr lang="en">
                <a:solidFill>
                  <a:srgbClr val="9900FF"/>
                </a:solidFill>
              </a:rPr>
              <a:t>SDL_Surface</a:t>
            </a:r>
            <a:r>
              <a:rPr lang="en"/>
              <a:t> (bitmap)</a:t>
            </a:r>
            <a:endParaRPr/>
          </a:p>
          <a:p>
            <a:pPr indent="-419100" lvl="0" marL="457200" rtl="0" algn="l">
              <a:spcBef>
                <a:spcPts val="0"/>
              </a:spcBef>
              <a:spcAft>
                <a:spcPts val="0"/>
              </a:spcAft>
              <a:buClr>
                <a:srgbClr val="000000"/>
              </a:buClr>
              <a:buSzPts val="3000"/>
              <a:buChar char="●"/>
            </a:pPr>
            <a:r>
              <a:rPr lang="en"/>
              <a:t>Chuyển sang </a:t>
            </a:r>
            <a:r>
              <a:rPr lang="en">
                <a:solidFill>
                  <a:srgbClr val="9900FF"/>
                </a:solidFill>
              </a:rPr>
              <a:t>SDL_Texture</a:t>
            </a:r>
            <a:r>
              <a:rPr lang="en"/>
              <a:t> (phụ thuộc driver)</a:t>
            </a:r>
            <a:endParaRPr/>
          </a:p>
          <a:p>
            <a:pPr indent="-419100" lvl="0" marL="457200" marR="0" rtl="0" algn="l">
              <a:lnSpc>
                <a:spcPct val="100000"/>
              </a:lnSpc>
              <a:spcBef>
                <a:spcPts val="0"/>
              </a:spcBef>
              <a:spcAft>
                <a:spcPts val="0"/>
              </a:spcAft>
              <a:buClr>
                <a:srgbClr val="000000"/>
              </a:buClr>
              <a:buSzPts val="3000"/>
              <a:buFont typeface="Arial"/>
              <a:buChar char="●"/>
            </a:pPr>
            <a:r>
              <a:rPr lang="en"/>
              <a:t>Dùng </a:t>
            </a:r>
            <a:r>
              <a:rPr lang="en">
                <a:solidFill>
                  <a:srgbClr val="9900FF"/>
                </a:solidFill>
              </a:rPr>
              <a:t>SDL_RenderCopy()</a:t>
            </a:r>
            <a:r>
              <a:rPr lang="en"/>
              <a:t> vẽ </a:t>
            </a:r>
            <a:r>
              <a:rPr lang="en">
                <a:solidFill>
                  <a:srgbClr val="9900FF"/>
                </a:solidFill>
              </a:rPr>
              <a:t>SDL_Texture</a:t>
            </a:r>
            <a:endParaRPr>
              <a:solidFill>
                <a:srgbClr val="9900FF"/>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Giải phóng </a:t>
            </a:r>
            <a:r>
              <a:rPr lang="en">
                <a:solidFill>
                  <a:srgbClr val="9900FF"/>
                </a:solidFill>
              </a:rPr>
              <a:t>SDL_Texture</a:t>
            </a:r>
            <a:endParaRPr>
              <a:solidFill>
                <a:srgbClr val="9900FF"/>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91"/>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Chuẩn bị SDL_Texture</a:t>
            </a:r>
            <a:endParaRPr/>
          </a:p>
        </p:txBody>
      </p:sp>
      <p:sp>
        <p:nvSpPr>
          <p:cNvPr id="660" name="Google Shape;660;p9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661" name="Google Shape;661;p91"/>
          <p:cNvSpPr txBox="1"/>
          <p:nvPr/>
        </p:nvSpPr>
        <p:spPr>
          <a:xfrm>
            <a:off x="656000" y="1285875"/>
            <a:ext cx="7832100" cy="38145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SDL_Texture* Painter::loadTexture( string path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SDL_Texture* newTexture = </a:t>
            </a:r>
            <a:r>
              <a:rPr lang="en">
                <a:solidFill>
                  <a:srgbClr val="007020"/>
                </a:solidFill>
                <a:latin typeface="Consolas"/>
                <a:ea typeface="Consolas"/>
                <a:cs typeface="Consolas"/>
                <a:sym typeface="Consolas"/>
              </a:rPr>
              <a:t>NULL</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SDL_Surface* loadedSurface = IMG_Load( path.c_str()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if</a:t>
            </a:r>
            <a:r>
              <a:rPr lang="en">
                <a:solidFill>
                  <a:srgbClr val="333333"/>
                </a:solidFill>
                <a:latin typeface="Consolas"/>
                <a:ea typeface="Consolas"/>
                <a:cs typeface="Consolas"/>
                <a:sym typeface="Consolas"/>
              </a:rPr>
              <a:t> ( loadedSurface == </a:t>
            </a:r>
            <a:r>
              <a:rPr lang="en">
                <a:solidFill>
                  <a:srgbClr val="007020"/>
                </a:solidFill>
                <a:latin typeface="Consolas"/>
                <a:ea typeface="Consolas"/>
                <a:cs typeface="Consolas"/>
                <a:sym typeface="Consolas"/>
              </a:rPr>
              <a:t>NULL</a:t>
            </a: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cout &lt;&lt; </a:t>
            </a:r>
            <a:r>
              <a:rPr lang="en">
                <a:solidFill>
                  <a:srgbClr val="333333"/>
                </a:solidFill>
                <a:highlight>
                  <a:srgbClr val="FFF0F0"/>
                </a:highlight>
                <a:latin typeface="Consolas"/>
                <a:ea typeface="Consolas"/>
                <a:cs typeface="Consolas"/>
                <a:sym typeface="Consolas"/>
              </a:rPr>
              <a:t>"Unable to load image "</a:t>
            </a:r>
            <a:r>
              <a:rPr lang="en">
                <a:solidFill>
                  <a:srgbClr val="333333"/>
                </a:solidFill>
                <a:latin typeface="Consolas"/>
                <a:ea typeface="Consolas"/>
                <a:cs typeface="Consolas"/>
                <a:sym typeface="Consolas"/>
              </a:rPr>
              <a:t> &lt;&lt; path &lt;&lt; </a:t>
            </a:r>
            <a:r>
              <a:rPr lang="en">
                <a:solidFill>
                  <a:srgbClr val="333333"/>
                </a:solidFill>
                <a:highlight>
                  <a:srgbClr val="FFF0F0"/>
                </a:highlight>
                <a:latin typeface="Consolas"/>
                <a:ea typeface="Consolas"/>
                <a:cs typeface="Consolas"/>
                <a:sym typeface="Consolas"/>
              </a:rPr>
              <a:t>" SDL_image Error: "</a:t>
            </a:r>
            <a:r>
              <a:rPr lang="en">
                <a:solidFill>
                  <a:srgbClr val="333333"/>
                </a:solidFill>
                <a:latin typeface="Consolas"/>
                <a:ea typeface="Consolas"/>
                <a:cs typeface="Consolas"/>
                <a:sym typeface="Consolas"/>
              </a:rPr>
              <a:t> </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&lt;&lt; IMG_GetError() &lt;&lt; endl;</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else</a:t>
            </a: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newTexture = SDL_CreateTextureFromSurface( renderer, loadedSurface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if</a:t>
            </a:r>
            <a:r>
              <a:rPr lang="en">
                <a:solidFill>
                  <a:srgbClr val="333333"/>
                </a:solidFill>
                <a:latin typeface="Consolas"/>
                <a:ea typeface="Consolas"/>
                <a:cs typeface="Consolas"/>
                <a:sym typeface="Consolas"/>
              </a:rPr>
              <a:t>( newTexture == </a:t>
            </a:r>
            <a:r>
              <a:rPr lang="en">
                <a:solidFill>
                  <a:srgbClr val="007020"/>
                </a:solidFill>
                <a:latin typeface="Consolas"/>
                <a:ea typeface="Consolas"/>
                <a:cs typeface="Consolas"/>
                <a:sym typeface="Consolas"/>
              </a:rPr>
              <a:t>NULL</a:t>
            </a: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cout &lt;&lt; </a:t>
            </a:r>
            <a:r>
              <a:rPr lang="en">
                <a:solidFill>
                  <a:srgbClr val="333333"/>
                </a:solidFill>
                <a:highlight>
                  <a:srgbClr val="FFF0F0"/>
                </a:highlight>
                <a:latin typeface="Consolas"/>
                <a:ea typeface="Consolas"/>
                <a:cs typeface="Consolas"/>
                <a:sym typeface="Consolas"/>
              </a:rPr>
              <a:t>"Unable to create texture from "</a:t>
            </a:r>
            <a:r>
              <a:rPr lang="en">
                <a:solidFill>
                  <a:srgbClr val="333333"/>
                </a:solidFill>
                <a:latin typeface="Consolas"/>
                <a:ea typeface="Consolas"/>
                <a:cs typeface="Consolas"/>
                <a:sym typeface="Consolas"/>
              </a:rPr>
              <a:t> &lt;&lt; path &lt;&lt; </a:t>
            </a:r>
            <a:r>
              <a:rPr lang="en">
                <a:solidFill>
                  <a:srgbClr val="333333"/>
                </a:solidFill>
                <a:highlight>
                  <a:srgbClr val="FFF0F0"/>
                </a:highlight>
                <a:latin typeface="Consolas"/>
                <a:ea typeface="Consolas"/>
                <a:cs typeface="Consolas"/>
                <a:sym typeface="Consolas"/>
              </a:rPr>
              <a:t>" SDL Error: "</a:t>
            </a:r>
            <a:r>
              <a:rPr lang="en">
                <a:solidFill>
                  <a:srgbClr val="333333"/>
                </a:solidFill>
                <a:latin typeface="Consolas"/>
                <a:ea typeface="Consolas"/>
                <a:cs typeface="Consolas"/>
                <a:sym typeface="Consolas"/>
              </a:rPr>
              <a:t> </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&lt;&lt; SDL_GetError() &lt;&lt; endl;</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SDL_FreeSurface( loadedSurface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return</a:t>
            </a:r>
            <a:r>
              <a:rPr lang="en">
                <a:solidFill>
                  <a:srgbClr val="333333"/>
                </a:solidFill>
                <a:latin typeface="Consolas"/>
                <a:ea typeface="Consolas"/>
                <a:cs typeface="Consolas"/>
                <a:sym typeface="Consolas"/>
              </a:rPr>
              <a:t> newTexture;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9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Vẽ ảnh</a:t>
            </a:r>
            <a:endParaRPr/>
          </a:p>
        </p:txBody>
      </p:sp>
      <p:sp>
        <p:nvSpPr>
          <p:cNvPr id="667" name="Google Shape;667;p92"/>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668" name="Google Shape;668;p92"/>
          <p:cNvSpPr txBox="1"/>
          <p:nvPr/>
        </p:nvSpPr>
        <p:spPr>
          <a:xfrm>
            <a:off x="250650" y="1245900"/>
            <a:ext cx="5346000" cy="16257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bool</a:t>
            </a:r>
            <a:r>
              <a:rPr lang="en">
                <a:solidFill>
                  <a:srgbClr val="333333"/>
                </a:solidFill>
                <a:latin typeface="Consolas"/>
                <a:ea typeface="Consolas"/>
                <a:cs typeface="Consolas"/>
                <a:sym typeface="Consolas"/>
              </a:rPr>
              <a:t> Painter::createImage( SDL_Texture* texture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if</a:t>
            </a:r>
            <a:r>
              <a:rPr lang="en">
                <a:solidFill>
                  <a:srgbClr val="333333"/>
                </a:solidFill>
                <a:latin typeface="Consolas"/>
                <a:ea typeface="Consolas"/>
                <a:cs typeface="Consolas"/>
                <a:sym typeface="Consolas"/>
              </a:rPr>
              <a:t>( texture == </a:t>
            </a:r>
            <a:r>
              <a:rPr lang="en">
                <a:solidFill>
                  <a:srgbClr val="007020"/>
                </a:solidFill>
                <a:latin typeface="Consolas"/>
                <a:ea typeface="Consolas"/>
                <a:cs typeface="Consolas"/>
                <a:sym typeface="Consolas"/>
              </a:rPr>
              <a:t>NULL</a:t>
            </a:r>
            <a:r>
              <a:rPr lang="en">
                <a:solidFill>
                  <a:srgbClr val="333333"/>
                </a:solidFill>
                <a:latin typeface="Consolas"/>
                <a:ea typeface="Consolas"/>
                <a:cs typeface="Consolas"/>
                <a:sym typeface="Consolas"/>
              </a:rPr>
              <a:t> ) </a:t>
            </a:r>
            <a:r>
              <a:rPr b="1" lang="en">
                <a:solidFill>
                  <a:srgbClr val="008800"/>
                </a:solidFill>
                <a:latin typeface="Consolas"/>
                <a:ea typeface="Consolas"/>
                <a:cs typeface="Consolas"/>
                <a:sym typeface="Consolas"/>
              </a:rPr>
              <a:t>return</a:t>
            </a:r>
            <a:r>
              <a:rPr lang="en">
                <a:solidFill>
                  <a:srgbClr val="333333"/>
                </a:solidFill>
                <a:latin typeface="Consolas"/>
                <a:ea typeface="Consolas"/>
                <a:cs typeface="Consolas"/>
                <a:sym typeface="Consolas"/>
              </a:rPr>
              <a:t> </a:t>
            </a:r>
            <a:r>
              <a:rPr lang="en">
                <a:solidFill>
                  <a:srgbClr val="007020"/>
                </a:solidFill>
                <a:latin typeface="Consolas"/>
                <a:ea typeface="Consolas"/>
                <a:cs typeface="Consolas"/>
                <a:sym typeface="Consolas"/>
              </a:rPr>
              <a:t>false</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SDL_RenderCopy( renderer, texture, </a:t>
            </a:r>
            <a:r>
              <a:rPr lang="en">
                <a:solidFill>
                  <a:srgbClr val="007020"/>
                </a:solidFill>
                <a:latin typeface="Consolas"/>
                <a:ea typeface="Consolas"/>
                <a:cs typeface="Consolas"/>
                <a:sym typeface="Consolas"/>
              </a:rPr>
              <a:t>NULL</a:t>
            </a:r>
            <a:r>
              <a:rPr lang="en">
                <a:solidFill>
                  <a:srgbClr val="333333"/>
                </a:solidFill>
                <a:latin typeface="Consolas"/>
                <a:ea typeface="Consolas"/>
                <a:cs typeface="Consolas"/>
                <a:sym typeface="Consolas"/>
              </a:rPr>
              <a:t>, </a:t>
            </a:r>
            <a:r>
              <a:rPr lang="en">
                <a:solidFill>
                  <a:srgbClr val="007020"/>
                </a:solidFill>
                <a:latin typeface="Consolas"/>
                <a:ea typeface="Consolas"/>
                <a:cs typeface="Consolas"/>
                <a:sym typeface="Consolas"/>
              </a:rPr>
              <a:t>NULL</a:t>
            </a: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return</a:t>
            </a:r>
            <a:r>
              <a:rPr lang="en">
                <a:solidFill>
                  <a:srgbClr val="333333"/>
                </a:solidFill>
                <a:latin typeface="Consolas"/>
                <a:ea typeface="Consolas"/>
                <a:cs typeface="Consolas"/>
                <a:sym typeface="Consolas"/>
              </a:rPr>
              <a:t> </a:t>
            </a:r>
            <a:r>
              <a:rPr lang="en">
                <a:solidFill>
                  <a:srgbClr val="007020"/>
                </a:solidFill>
                <a:latin typeface="Consolas"/>
                <a:ea typeface="Consolas"/>
                <a:cs typeface="Consolas"/>
                <a:sym typeface="Consolas"/>
              </a:rPr>
              <a:t>true</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669" name="Google Shape;669;p92"/>
          <p:cNvSpPr txBox="1"/>
          <p:nvPr/>
        </p:nvSpPr>
        <p:spPr>
          <a:xfrm>
            <a:off x="2959475" y="2347650"/>
            <a:ext cx="5727000" cy="26679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sz="1200">
                <a:solidFill>
                  <a:srgbClr val="333333"/>
                </a:solidFill>
                <a:latin typeface="Consolas"/>
                <a:ea typeface="Consolas"/>
                <a:cs typeface="Consolas"/>
                <a:sym typeface="Consolas"/>
              </a:rPr>
              <a:t>   </a:t>
            </a:r>
            <a:r>
              <a:rPr lang="en" sz="1200">
                <a:solidFill>
                  <a:srgbClr val="888888"/>
                </a:solidFill>
                <a:latin typeface="Consolas"/>
                <a:ea typeface="Consolas"/>
                <a:cs typeface="Consolas"/>
                <a:sym typeface="Consolas"/>
              </a:rPr>
              <a:t>/* Load image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b="1" lang="en" sz="1200">
                <a:solidFill>
                  <a:srgbClr val="008800"/>
                </a:solidFill>
                <a:latin typeface="Consolas"/>
                <a:ea typeface="Consolas"/>
                <a:cs typeface="Consolas"/>
                <a:sym typeface="Consolas"/>
              </a:rPr>
              <a:t>case</a:t>
            </a:r>
            <a:r>
              <a:rPr lang="en" sz="1200">
                <a:solidFill>
                  <a:srgbClr val="333333"/>
                </a:solidFill>
                <a:latin typeface="Consolas"/>
                <a:ea typeface="Consolas"/>
                <a:cs typeface="Consolas"/>
                <a:sym typeface="Consolas"/>
              </a:rPr>
              <a:t> </a:t>
            </a:r>
            <a:r>
              <a:rPr b="1" lang="en" sz="1200">
                <a:solidFill>
                  <a:srgbClr val="0000DD"/>
                </a:solidFill>
                <a:latin typeface="Consolas"/>
                <a:ea typeface="Consolas"/>
                <a:cs typeface="Consolas"/>
                <a:sym typeface="Consolas"/>
              </a:rPr>
              <a:t>16</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b="1" lang="en" sz="1200">
                <a:solidFill>
                  <a:srgbClr val="008800"/>
                </a:solidFill>
                <a:latin typeface="Consolas"/>
                <a:ea typeface="Consolas"/>
                <a:cs typeface="Consolas"/>
                <a:sym typeface="Consolas"/>
              </a:rPr>
              <a:t>if</a:t>
            </a:r>
            <a:r>
              <a:rPr lang="en" sz="1200">
                <a:solidFill>
                  <a:srgbClr val="333333"/>
                </a:solidFill>
                <a:latin typeface="Consolas"/>
                <a:ea typeface="Consolas"/>
                <a:cs typeface="Consolas"/>
                <a:sym typeface="Consolas"/>
              </a:rPr>
              <a:t> (argc &lt;= </a:t>
            </a:r>
            <a:r>
              <a:rPr b="1" lang="en" sz="1200">
                <a:solidFill>
                  <a:srgbClr val="0000DD"/>
                </a:solidFill>
                <a:latin typeface="Consolas"/>
                <a:ea typeface="Consolas"/>
                <a:cs typeface="Consolas"/>
                <a:sym typeface="Consolas"/>
              </a:rPr>
              <a:t>2</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cout &lt;&lt; </a:t>
            </a:r>
            <a:r>
              <a:rPr lang="en" sz="1200">
                <a:solidFill>
                  <a:srgbClr val="333333"/>
                </a:solidFill>
                <a:highlight>
                  <a:srgbClr val="FFF0F0"/>
                </a:highlight>
                <a:latin typeface="Consolas"/>
                <a:ea typeface="Consolas"/>
                <a:cs typeface="Consolas"/>
                <a:sym typeface="Consolas"/>
              </a:rPr>
              <a:t>"Please provide image file path"</a:t>
            </a:r>
            <a:r>
              <a:rPr lang="en" sz="1200">
                <a:solidFill>
                  <a:srgbClr val="333333"/>
                </a:solidFill>
                <a:latin typeface="Consolas"/>
                <a:ea typeface="Consolas"/>
                <a:cs typeface="Consolas"/>
                <a:sym typeface="Consolas"/>
              </a:rPr>
              <a:t> &lt;&lt; endl;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b="1" lang="en" sz="1200">
                <a:solidFill>
                  <a:srgbClr val="008800"/>
                </a:solidFill>
                <a:latin typeface="Consolas"/>
                <a:ea typeface="Consolas"/>
                <a:cs typeface="Consolas"/>
                <a:sym typeface="Consolas"/>
              </a:rPr>
              <a:t>break</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texture = painter.loadTexture(argv[</a:t>
            </a:r>
            <a:r>
              <a:rPr b="1" lang="en" sz="1200">
                <a:solidFill>
                  <a:srgbClr val="0000DD"/>
                </a:solidFill>
                <a:latin typeface="Consolas"/>
                <a:ea typeface="Consolas"/>
                <a:cs typeface="Consolas"/>
                <a:sym typeface="Consolas"/>
              </a:rPr>
              <a:t>2</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painter.createImage(texture);</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b="1" lang="en" sz="1200">
                <a:solidFill>
                  <a:srgbClr val="008800"/>
                </a:solidFill>
                <a:latin typeface="Consolas"/>
                <a:ea typeface="Consolas"/>
                <a:cs typeface="Consolas"/>
                <a:sym typeface="Consolas"/>
              </a:rPr>
              <a:t>break</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endParaRPr sz="1200">
              <a:solidFill>
                <a:srgbClr val="333333"/>
              </a:solidFill>
              <a:latin typeface="Consolas"/>
              <a:ea typeface="Consolas"/>
              <a:cs typeface="Consolas"/>
              <a:sym typeface="Consolas"/>
            </a:endParaRPr>
          </a:p>
        </p:txBody>
      </p:sp>
      <p:sp>
        <p:nvSpPr>
          <p:cNvPr id="670" name="Google Shape;670;p92"/>
          <p:cNvSpPr txBox="1"/>
          <p:nvPr/>
        </p:nvSpPr>
        <p:spPr>
          <a:xfrm>
            <a:off x="250650" y="3313650"/>
            <a:ext cx="3021900" cy="16257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SDL_Texture* texture = NULL;</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SDL_DestroyTexture(texture);</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quitSDL();</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671" name="Google Shape;671;p92"/>
          <p:cNvSpPr txBox="1"/>
          <p:nvPr/>
        </p:nvSpPr>
        <p:spPr>
          <a:xfrm>
            <a:off x="194125" y="2871100"/>
            <a:ext cx="24474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FF"/>
                </a:solidFill>
              </a:rPr>
              <a:t>Giải phóng Texture</a:t>
            </a:r>
            <a:endParaRPr sz="2000">
              <a:solidFill>
                <a:srgbClr val="0000FF"/>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93"/>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9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678" name="Google Shape;678;p93"/>
          <p:cNvPicPr preferRelativeResize="0"/>
          <p:nvPr/>
        </p:nvPicPr>
        <p:blipFill>
          <a:blip r:embed="rId3">
            <a:alphaModFix/>
          </a:blip>
          <a:stretch>
            <a:fillRect/>
          </a:stretch>
        </p:blipFill>
        <p:spPr>
          <a:xfrm>
            <a:off x="754875" y="97450"/>
            <a:ext cx="7967502" cy="494862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94"/>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Nội dung</a:t>
            </a:r>
            <a:endParaRPr/>
          </a:p>
        </p:txBody>
      </p:sp>
      <p:sp>
        <p:nvSpPr>
          <p:cNvPr id="684" name="Google Shape;684;p94"/>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Thư viện SDL</a:t>
            </a:r>
            <a:endParaRPr/>
          </a:p>
          <a:p>
            <a:pPr indent="-381000" lvl="1" marL="914400" rtl="0" algn="l">
              <a:spcBef>
                <a:spcPts val="0"/>
              </a:spcBef>
              <a:spcAft>
                <a:spcPts val="0"/>
              </a:spcAft>
              <a:buSzPts val="2400"/>
              <a:buChar char="○"/>
            </a:pPr>
            <a:r>
              <a:rPr lang="en"/>
              <a:t>cài đặt, khởi tạo, sử dụng, giải phóng</a:t>
            </a:r>
            <a:endParaRPr/>
          </a:p>
          <a:p>
            <a:pPr indent="-419100" lvl="0" marL="457200" rtl="0" algn="l">
              <a:spcBef>
                <a:spcPts val="0"/>
              </a:spcBef>
              <a:spcAft>
                <a:spcPts val="0"/>
              </a:spcAft>
              <a:buSzPts val="3000"/>
              <a:buChar char="●"/>
            </a:pPr>
            <a:r>
              <a:rPr lang="en"/>
              <a:t>Xây dựng API vẽ</a:t>
            </a:r>
            <a:endParaRPr/>
          </a:p>
          <a:p>
            <a:pPr indent="-381000" lvl="1" marL="914400" rtl="0" algn="l">
              <a:spcBef>
                <a:spcPts val="0"/>
              </a:spcBef>
              <a:spcAft>
                <a:spcPts val="0"/>
              </a:spcAft>
              <a:buSzPts val="2400"/>
              <a:buChar char="○"/>
            </a:pPr>
            <a:r>
              <a:rPr lang="en"/>
              <a:t>Lớp Painter</a:t>
            </a:r>
            <a:endParaRPr/>
          </a:p>
          <a:p>
            <a:pPr indent="-419100" lvl="0" marL="457200" rtl="0" algn="l">
              <a:spcBef>
                <a:spcPts val="0"/>
              </a:spcBef>
              <a:spcAft>
                <a:spcPts val="0"/>
              </a:spcAft>
              <a:buSzPts val="3000"/>
              <a:buChar char="●"/>
            </a:pPr>
            <a:r>
              <a:rPr lang="en"/>
              <a:t>Vẽ hình bằng bút vẽ</a:t>
            </a:r>
            <a:endParaRPr/>
          </a:p>
          <a:p>
            <a:pPr indent="-381000" lvl="1" marL="914400" rtl="0" algn="l">
              <a:spcBef>
                <a:spcPts val="0"/>
              </a:spcBef>
              <a:spcAft>
                <a:spcPts val="0"/>
              </a:spcAft>
              <a:buSzPts val="2400"/>
              <a:buChar char="○"/>
            </a:pPr>
            <a:r>
              <a:rPr lang="en"/>
              <a:t>Đường thẳng, hình vuông, tam giác …</a:t>
            </a:r>
            <a:endParaRPr/>
          </a:p>
          <a:p>
            <a:pPr indent="-381000" lvl="1" marL="914400" rtl="0" algn="l">
              <a:spcBef>
                <a:spcPts val="0"/>
              </a:spcBef>
              <a:spcAft>
                <a:spcPts val="0"/>
              </a:spcAft>
              <a:buSzPts val="2400"/>
              <a:buChar char="○"/>
            </a:pPr>
            <a:r>
              <a:rPr lang="en"/>
              <a:t>Phối hợp tạo thành </a:t>
            </a:r>
            <a:r>
              <a:rPr i="1" lang="en"/>
              <a:t>các hình tuyệt đẹp</a:t>
            </a:r>
            <a:endParaRPr i="1"/>
          </a:p>
          <a:p>
            <a:pPr indent="-381000" lvl="1" marL="914400" rtl="0" algn="l">
              <a:spcBef>
                <a:spcPts val="0"/>
              </a:spcBef>
              <a:spcAft>
                <a:spcPts val="0"/>
              </a:spcAft>
              <a:buSzPts val="2400"/>
              <a:buChar char="○"/>
            </a:pPr>
            <a:r>
              <a:rPr lang="en"/>
              <a:t>Vẽ ảnh JPG, PNG</a:t>
            </a:r>
            <a:endParaRPr i="1"/>
          </a:p>
          <a:p>
            <a:pPr indent="-419100" lvl="0" marL="457200" rtl="0" algn="l">
              <a:spcBef>
                <a:spcPts val="0"/>
              </a:spcBef>
              <a:spcAft>
                <a:spcPts val="0"/>
              </a:spcAft>
              <a:buSzPts val="3000"/>
              <a:buChar char="●"/>
            </a:pPr>
            <a:r>
              <a:rPr b="1" lang="en"/>
              <a:t>Vẽ hình fractal</a:t>
            </a:r>
            <a:endParaRPr b="1"/>
          </a:p>
          <a:p>
            <a:pPr indent="-381000" lvl="1" marL="914400" rtl="0" algn="l">
              <a:spcBef>
                <a:spcPts val="0"/>
              </a:spcBef>
              <a:spcAft>
                <a:spcPts val="0"/>
              </a:spcAft>
              <a:buSzPts val="2400"/>
              <a:buChar char="○"/>
            </a:pPr>
            <a:r>
              <a:rPr b="1" lang="en"/>
              <a:t>Kỹ thuật đệ quy</a:t>
            </a:r>
            <a:endParaRPr b="1"/>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95"/>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Fractal</a:t>
            </a:r>
            <a:endParaRPr/>
          </a:p>
        </p:txBody>
      </p:sp>
      <p:sp>
        <p:nvSpPr>
          <p:cNvPr id="690" name="Google Shape;690;p95"/>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u="sng">
                <a:solidFill>
                  <a:schemeClr val="hlink"/>
                </a:solidFill>
                <a:hlinkClick r:id="rId3"/>
              </a:rPr>
              <a:t>https://en.wikipedia.org/wiki/Fractal</a:t>
            </a:r>
            <a:endParaRPr sz="1600"/>
          </a:p>
          <a:p>
            <a:pPr indent="0" lvl="0" marL="0" rtl="0" algn="l">
              <a:spcBef>
                <a:spcPts val="600"/>
              </a:spcBef>
              <a:spcAft>
                <a:spcPts val="0"/>
              </a:spcAft>
              <a:buNone/>
            </a:pPr>
            <a:r>
              <a:rPr lang="en" sz="1600" u="sng">
                <a:solidFill>
                  <a:schemeClr val="hlink"/>
                </a:solidFill>
                <a:hlinkClick r:id="rId4"/>
              </a:rPr>
              <a:t>https://www.youtube.com/watch?v=0jGaio87u3A</a:t>
            </a:r>
            <a:r>
              <a:rPr lang="en" sz="1600"/>
              <a:t> </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Hình fractal</a:t>
            </a:r>
            <a:endParaRPr/>
          </a:p>
          <a:p>
            <a:pPr indent="-381000" lvl="1" marL="914400" rtl="0" algn="l">
              <a:spcBef>
                <a:spcPts val="0"/>
              </a:spcBef>
              <a:spcAft>
                <a:spcPts val="0"/>
              </a:spcAft>
              <a:buSzPts val="2400"/>
              <a:buChar char="○"/>
            </a:pPr>
            <a:r>
              <a:rPr lang="en"/>
              <a:t>Càng phóng to, càng </a:t>
            </a:r>
            <a:r>
              <a:rPr i="1" lang="en"/>
              <a:t>nhiều chi tiết đẹp</a:t>
            </a:r>
            <a:r>
              <a:rPr lang="en"/>
              <a:t> </a:t>
            </a:r>
            <a:endParaRPr/>
          </a:p>
          <a:p>
            <a:pPr indent="-381000" lvl="1" marL="914400" rtl="0" algn="l">
              <a:spcBef>
                <a:spcPts val="0"/>
              </a:spcBef>
              <a:spcAft>
                <a:spcPts val="0"/>
              </a:spcAft>
              <a:buSzPts val="2400"/>
              <a:buChar char="○"/>
            </a:pPr>
            <a:r>
              <a:rPr lang="en"/>
              <a:t>Toán học chạm đến nghệ thuật</a:t>
            </a:r>
            <a:endParaRPr/>
          </a:p>
          <a:p>
            <a:pPr indent="0" lvl="0" marL="0" rtl="0" algn="l">
              <a:spcBef>
                <a:spcPts val="600"/>
              </a:spcBef>
              <a:spcAft>
                <a:spcPts val="0"/>
              </a:spcAft>
              <a:buNone/>
            </a:pPr>
            <a:r>
              <a:t/>
            </a:r>
            <a:endParaRPr/>
          </a:p>
        </p:txBody>
      </p:sp>
      <p:pic>
        <p:nvPicPr>
          <p:cNvPr id="691" name="Google Shape;691;p95"/>
          <p:cNvPicPr preferRelativeResize="0"/>
          <p:nvPr/>
        </p:nvPicPr>
        <p:blipFill>
          <a:blip r:embed="rId5">
            <a:alphaModFix/>
          </a:blip>
          <a:stretch>
            <a:fillRect/>
          </a:stretch>
        </p:blipFill>
        <p:spPr>
          <a:xfrm>
            <a:off x="457188" y="1903713"/>
            <a:ext cx="1743075" cy="1114425"/>
          </a:xfrm>
          <a:prstGeom prst="rect">
            <a:avLst/>
          </a:prstGeom>
          <a:noFill/>
          <a:ln>
            <a:noFill/>
          </a:ln>
        </p:spPr>
      </p:pic>
      <p:pic>
        <p:nvPicPr>
          <p:cNvPr id="692" name="Google Shape;692;p95"/>
          <p:cNvPicPr preferRelativeResize="0"/>
          <p:nvPr/>
        </p:nvPicPr>
        <p:blipFill>
          <a:blip r:embed="rId6">
            <a:alphaModFix/>
          </a:blip>
          <a:stretch>
            <a:fillRect/>
          </a:stretch>
        </p:blipFill>
        <p:spPr>
          <a:xfrm>
            <a:off x="2627163" y="1903713"/>
            <a:ext cx="1743075" cy="1114425"/>
          </a:xfrm>
          <a:prstGeom prst="rect">
            <a:avLst/>
          </a:prstGeom>
          <a:noFill/>
          <a:ln>
            <a:noFill/>
          </a:ln>
        </p:spPr>
      </p:pic>
      <p:pic>
        <p:nvPicPr>
          <p:cNvPr id="693" name="Google Shape;693;p95"/>
          <p:cNvPicPr preferRelativeResize="0"/>
          <p:nvPr/>
        </p:nvPicPr>
        <p:blipFill>
          <a:blip r:embed="rId7">
            <a:alphaModFix/>
          </a:blip>
          <a:stretch>
            <a:fillRect/>
          </a:stretch>
        </p:blipFill>
        <p:spPr>
          <a:xfrm>
            <a:off x="4797150" y="1903713"/>
            <a:ext cx="1743075" cy="1114425"/>
          </a:xfrm>
          <a:prstGeom prst="rect">
            <a:avLst/>
          </a:prstGeom>
          <a:noFill/>
          <a:ln>
            <a:noFill/>
          </a:ln>
        </p:spPr>
      </p:pic>
      <p:pic>
        <p:nvPicPr>
          <p:cNvPr id="694" name="Google Shape;694;p95"/>
          <p:cNvPicPr preferRelativeResize="0"/>
          <p:nvPr/>
        </p:nvPicPr>
        <p:blipFill>
          <a:blip r:embed="rId8">
            <a:alphaModFix/>
          </a:blip>
          <a:stretch>
            <a:fillRect/>
          </a:stretch>
        </p:blipFill>
        <p:spPr>
          <a:xfrm>
            <a:off x="6943713" y="1903713"/>
            <a:ext cx="1743075" cy="1114425"/>
          </a:xfrm>
          <a:prstGeom prst="rect">
            <a:avLst/>
          </a:prstGeom>
          <a:noFill/>
          <a:ln>
            <a:noFill/>
          </a:ln>
        </p:spPr>
      </p:pic>
      <p:sp>
        <p:nvSpPr>
          <p:cNvPr id="695" name="Google Shape;695;p95"/>
          <p:cNvSpPr txBox="1"/>
          <p:nvPr/>
        </p:nvSpPr>
        <p:spPr>
          <a:xfrm>
            <a:off x="2974800" y="3032650"/>
            <a:ext cx="3194400" cy="56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0000FF"/>
                </a:solidFill>
              </a:rPr>
              <a:t>Tập hợp Mandelbrot</a:t>
            </a:r>
            <a:endParaRPr sz="2400">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Cấu hình CodeBlocks</a:t>
            </a:r>
            <a:endParaRPr/>
          </a:p>
        </p:txBody>
      </p:sp>
      <p:sp>
        <p:nvSpPr>
          <p:cNvPr id="127" name="Google Shape;127;p24"/>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800"/>
              <a:t>Settings / Compiler ...</a:t>
            </a:r>
            <a:endParaRPr sz="2800"/>
          </a:p>
          <a:p>
            <a:pPr indent="0" lvl="0" marL="0" rtl="0" algn="l">
              <a:spcBef>
                <a:spcPts val="600"/>
              </a:spcBef>
              <a:spcAft>
                <a:spcPts val="0"/>
              </a:spcAft>
              <a:buNone/>
            </a:pPr>
            <a:r>
              <a:t/>
            </a:r>
            <a:endParaRPr sz="2800"/>
          </a:p>
        </p:txBody>
      </p:sp>
      <p:pic>
        <p:nvPicPr>
          <p:cNvPr id="128" name="Google Shape;128;p24"/>
          <p:cNvPicPr preferRelativeResize="0"/>
          <p:nvPr/>
        </p:nvPicPr>
        <p:blipFill>
          <a:blip r:embed="rId3">
            <a:alphaModFix/>
          </a:blip>
          <a:stretch>
            <a:fillRect/>
          </a:stretch>
        </p:blipFill>
        <p:spPr>
          <a:xfrm>
            <a:off x="4339029" y="1643900"/>
            <a:ext cx="4347776" cy="3281900"/>
          </a:xfrm>
          <a:prstGeom prst="rect">
            <a:avLst/>
          </a:prstGeom>
          <a:noFill/>
          <a:ln>
            <a:noFill/>
          </a:ln>
        </p:spPr>
      </p:pic>
      <p:sp>
        <p:nvSpPr>
          <p:cNvPr id="129" name="Google Shape;129;p24"/>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15</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96"/>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Tập hợp Mandelbrot</a:t>
            </a:r>
            <a:endParaRPr/>
          </a:p>
        </p:txBody>
      </p:sp>
      <p:sp>
        <p:nvSpPr>
          <p:cNvPr id="701" name="Google Shape;701;p96"/>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Với mỗi số phức </a:t>
            </a:r>
            <a:r>
              <a:rPr lang="en">
                <a:solidFill>
                  <a:srgbClr val="0000FF"/>
                </a:solidFill>
              </a:rPr>
              <a:t>c = x</a:t>
            </a:r>
            <a:r>
              <a:rPr baseline="-25000" lang="en">
                <a:solidFill>
                  <a:srgbClr val="0000FF"/>
                </a:solidFill>
              </a:rPr>
              <a:t>0</a:t>
            </a:r>
            <a:r>
              <a:rPr lang="en">
                <a:solidFill>
                  <a:srgbClr val="0000FF"/>
                </a:solidFill>
              </a:rPr>
              <a:t> + i y</a:t>
            </a:r>
            <a:r>
              <a:rPr baseline="-25000" lang="en">
                <a:solidFill>
                  <a:srgbClr val="0000FF"/>
                </a:solidFill>
              </a:rPr>
              <a:t>0</a:t>
            </a:r>
            <a:r>
              <a:rPr lang="en">
                <a:solidFill>
                  <a:srgbClr val="0000FF"/>
                </a:solidFill>
              </a:rPr>
              <a:t> </a:t>
            </a:r>
            <a:r>
              <a:rPr lang="en">
                <a:solidFill>
                  <a:srgbClr val="000000"/>
                </a:solidFill>
              </a:rPr>
              <a:t>(một điểm trên mặt phẳng)</a:t>
            </a:r>
            <a:r>
              <a:rPr lang="en"/>
              <a:t>, lập </a:t>
            </a:r>
            <a:r>
              <a:rPr i="1" lang="en" u="sng"/>
              <a:t>dãy số phức</a:t>
            </a:r>
            <a:r>
              <a:rPr i="1" lang="en"/>
              <a:t> </a:t>
            </a:r>
            <a:r>
              <a:rPr i="1" lang="en">
                <a:solidFill>
                  <a:srgbClr val="0000FF"/>
                </a:solidFill>
              </a:rPr>
              <a:t>z</a:t>
            </a:r>
            <a:r>
              <a:rPr baseline="-25000" i="1" lang="en">
                <a:solidFill>
                  <a:srgbClr val="0000FF"/>
                </a:solidFill>
              </a:rPr>
              <a:t>n</a:t>
            </a:r>
            <a:r>
              <a:rPr i="1" lang="en">
                <a:solidFill>
                  <a:srgbClr val="0000FF"/>
                </a:solidFill>
              </a:rPr>
              <a:t> = x</a:t>
            </a:r>
            <a:r>
              <a:rPr baseline="-25000" i="1" lang="en">
                <a:solidFill>
                  <a:srgbClr val="0000FF"/>
                </a:solidFill>
              </a:rPr>
              <a:t>n</a:t>
            </a:r>
            <a:r>
              <a:rPr i="1" lang="en">
                <a:solidFill>
                  <a:srgbClr val="0000FF"/>
                </a:solidFill>
              </a:rPr>
              <a:t> + i y</a:t>
            </a:r>
            <a:r>
              <a:rPr baseline="-25000" i="1" lang="en">
                <a:solidFill>
                  <a:srgbClr val="0000FF"/>
                </a:solidFill>
              </a:rPr>
              <a:t>n</a:t>
            </a:r>
            <a:endParaRPr baseline="-25000" i="1">
              <a:solidFill>
                <a:srgbClr val="0000FF"/>
              </a:solidFill>
            </a:endParaRPr>
          </a:p>
          <a:p>
            <a:pPr indent="-381000" lvl="1" marL="914400" rtl="0" algn="l">
              <a:spcBef>
                <a:spcPts val="0"/>
              </a:spcBef>
              <a:spcAft>
                <a:spcPts val="0"/>
              </a:spcAft>
              <a:buClr>
                <a:srgbClr val="000000"/>
              </a:buClr>
              <a:buSzPts val="2400"/>
              <a:buChar char="○"/>
            </a:pPr>
            <a:r>
              <a:rPr lang="en">
                <a:solidFill>
                  <a:srgbClr val="0000FF"/>
                </a:solidFill>
              </a:rPr>
              <a:t>z</a:t>
            </a:r>
            <a:r>
              <a:rPr baseline="-25000" lang="en">
                <a:solidFill>
                  <a:srgbClr val="0000FF"/>
                </a:solidFill>
              </a:rPr>
              <a:t>0</a:t>
            </a:r>
            <a:r>
              <a:rPr lang="en">
                <a:solidFill>
                  <a:srgbClr val="0000FF"/>
                </a:solidFill>
              </a:rPr>
              <a:t> = 0 = 0 + i 0</a:t>
            </a:r>
            <a:endParaRPr>
              <a:solidFill>
                <a:srgbClr val="0000FF"/>
              </a:solidFill>
            </a:endParaRPr>
          </a:p>
          <a:p>
            <a:pPr indent="-381000" lvl="1" marL="914400" rtl="0" algn="l">
              <a:spcBef>
                <a:spcPts val="0"/>
              </a:spcBef>
              <a:spcAft>
                <a:spcPts val="0"/>
              </a:spcAft>
              <a:buClr>
                <a:srgbClr val="000000"/>
              </a:buClr>
              <a:buSzPts val="2400"/>
              <a:buChar char="○"/>
            </a:pPr>
            <a:r>
              <a:rPr lang="en">
                <a:solidFill>
                  <a:srgbClr val="0000FF"/>
                </a:solidFill>
              </a:rPr>
              <a:t>z</a:t>
            </a:r>
            <a:r>
              <a:rPr baseline="-25000" lang="en">
                <a:solidFill>
                  <a:srgbClr val="0000FF"/>
                </a:solidFill>
              </a:rPr>
              <a:t>n+1</a:t>
            </a:r>
            <a:r>
              <a:rPr lang="en">
                <a:solidFill>
                  <a:srgbClr val="0000FF"/>
                </a:solidFill>
              </a:rPr>
              <a:t> = z</a:t>
            </a:r>
            <a:r>
              <a:rPr baseline="-25000" lang="en">
                <a:solidFill>
                  <a:srgbClr val="0000FF"/>
                </a:solidFill>
              </a:rPr>
              <a:t>n</a:t>
            </a:r>
            <a:r>
              <a:rPr baseline="30000" lang="en">
                <a:solidFill>
                  <a:srgbClr val="0000FF"/>
                </a:solidFill>
              </a:rPr>
              <a:t>2</a:t>
            </a:r>
            <a:r>
              <a:rPr lang="en">
                <a:solidFill>
                  <a:srgbClr val="0000FF"/>
                </a:solidFill>
              </a:rPr>
              <a:t> + c</a:t>
            </a:r>
            <a:endParaRPr>
              <a:solidFill>
                <a:srgbClr val="0000FF"/>
              </a:solidFill>
            </a:endParaRPr>
          </a:p>
          <a:p>
            <a:pPr indent="-419100" lvl="0" marL="457200" rtl="0" algn="l">
              <a:spcBef>
                <a:spcPts val="0"/>
              </a:spcBef>
              <a:spcAft>
                <a:spcPts val="0"/>
              </a:spcAft>
              <a:buSzPts val="3000"/>
              <a:buChar char="●"/>
            </a:pPr>
            <a:r>
              <a:rPr lang="en"/>
              <a:t>Nếu dãy phân kì thì </a:t>
            </a:r>
            <a:r>
              <a:rPr lang="en">
                <a:solidFill>
                  <a:srgbClr val="0000FF"/>
                </a:solidFill>
              </a:rPr>
              <a:t>c</a:t>
            </a:r>
            <a:r>
              <a:rPr lang="en"/>
              <a:t> không thuộc tập hợp</a:t>
            </a:r>
            <a:endParaRPr/>
          </a:p>
          <a:p>
            <a:pPr indent="-381000" lvl="1" marL="914400" rtl="0" algn="l">
              <a:spcBef>
                <a:spcPts val="0"/>
              </a:spcBef>
              <a:spcAft>
                <a:spcPts val="0"/>
              </a:spcAft>
              <a:buClr>
                <a:srgbClr val="000000"/>
              </a:buClr>
              <a:buSzPts val="2400"/>
              <a:buChar char="○"/>
            </a:pPr>
            <a:r>
              <a:rPr lang="en"/>
              <a:t>Tô màu với số </a:t>
            </a:r>
            <a:r>
              <a:rPr lang="en">
                <a:solidFill>
                  <a:srgbClr val="0000FF"/>
                </a:solidFill>
              </a:rPr>
              <a:t>n </a:t>
            </a:r>
            <a:r>
              <a:rPr lang="en"/>
              <a:t>mà </a:t>
            </a:r>
            <a:r>
              <a:rPr lang="en">
                <a:solidFill>
                  <a:srgbClr val="0000FF"/>
                </a:solidFill>
              </a:rPr>
              <a:t>|z</a:t>
            </a:r>
            <a:r>
              <a:rPr baseline="-25000" lang="en">
                <a:solidFill>
                  <a:srgbClr val="0000FF"/>
                </a:solidFill>
              </a:rPr>
              <a:t>n</a:t>
            </a:r>
            <a:r>
              <a:rPr lang="en">
                <a:solidFill>
                  <a:srgbClr val="0000FF"/>
                </a:solidFill>
              </a:rPr>
              <a:t>|</a:t>
            </a:r>
            <a:r>
              <a:rPr baseline="30000" lang="en">
                <a:solidFill>
                  <a:srgbClr val="0000FF"/>
                </a:solidFill>
              </a:rPr>
              <a:t>2</a:t>
            </a:r>
            <a:r>
              <a:rPr lang="en">
                <a:solidFill>
                  <a:srgbClr val="0000FF"/>
                </a:solidFill>
              </a:rPr>
              <a:t> = x</a:t>
            </a:r>
            <a:r>
              <a:rPr baseline="-25000" lang="en">
                <a:solidFill>
                  <a:srgbClr val="0000FF"/>
                </a:solidFill>
              </a:rPr>
              <a:t>n</a:t>
            </a:r>
            <a:r>
              <a:rPr baseline="30000" lang="en">
                <a:solidFill>
                  <a:srgbClr val="0000FF"/>
                </a:solidFill>
              </a:rPr>
              <a:t>2</a:t>
            </a:r>
            <a:r>
              <a:rPr lang="en">
                <a:solidFill>
                  <a:srgbClr val="0000FF"/>
                </a:solidFill>
              </a:rPr>
              <a:t> + y</a:t>
            </a:r>
            <a:r>
              <a:rPr baseline="-25000" lang="en">
                <a:solidFill>
                  <a:srgbClr val="0000FF"/>
                </a:solidFill>
              </a:rPr>
              <a:t>n</a:t>
            </a:r>
            <a:r>
              <a:rPr baseline="30000" lang="en">
                <a:solidFill>
                  <a:srgbClr val="0000FF"/>
                </a:solidFill>
              </a:rPr>
              <a:t>2</a:t>
            </a:r>
            <a:r>
              <a:rPr lang="en">
                <a:solidFill>
                  <a:srgbClr val="0000FF"/>
                </a:solidFill>
              </a:rPr>
              <a:t> ≥ 4</a:t>
            </a:r>
            <a:r>
              <a:rPr lang="en"/>
              <a:t> (phân kì)</a:t>
            </a:r>
            <a:endParaRPr/>
          </a:p>
          <a:p>
            <a:pPr indent="-381000" lvl="1" marL="914400" rtl="0" algn="l">
              <a:spcBef>
                <a:spcPts val="0"/>
              </a:spcBef>
              <a:spcAft>
                <a:spcPts val="0"/>
              </a:spcAft>
              <a:buClr>
                <a:srgbClr val="000000"/>
              </a:buClr>
              <a:buSzPts val="2400"/>
              <a:buChar char="○"/>
            </a:pPr>
            <a:r>
              <a:rPr lang="en"/>
              <a:t>Mỗi số </a:t>
            </a:r>
            <a:r>
              <a:rPr lang="en">
                <a:solidFill>
                  <a:srgbClr val="0000FF"/>
                </a:solidFill>
              </a:rPr>
              <a:t>n</a:t>
            </a:r>
            <a:r>
              <a:rPr lang="en"/>
              <a:t> ứng với một màu trong bảng màu (</a:t>
            </a:r>
            <a:r>
              <a:rPr i="1" lang="en">
                <a:solidFill>
                  <a:srgbClr val="FF0000"/>
                </a:solidFill>
              </a:rPr>
              <a:t>pallette</a:t>
            </a:r>
            <a:r>
              <a:rPr lang="en"/>
              <a:t>)</a:t>
            </a:r>
            <a:endParaRPr/>
          </a:p>
          <a:p>
            <a:pPr indent="-419100" lvl="0" marL="457200" rtl="0" algn="l">
              <a:spcBef>
                <a:spcPts val="0"/>
              </a:spcBef>
              <a:spcAft>
                <a:spcPts val="0"/>
              </a:spcAft>
              <a:buSzPts val="3000"/>
              <a:buChar char="●"/>
            </a:pPr>
            <a:r>
              <a:rPr lang="en"/>
              <a:t>Nếu </a:t>
            </a:r>
            <a:r>
              <a:rPr lang="en">
                <a:solidFill>
                  <a:srgbClr val="0000FF"/>
                </a:solidFill>
              </a:rPr>
              <a:t>n &gt; MAX_ITERATION</a:t>
            </a:r>
            <a:r>
              <a:rPr lang="en"/>
              <a:t>, coi </a:t>
            </a:r>
            <a:r>
              <a:rPr lang="en">
                <a:solidFill>
                  <a:srgbClr val="0000FF"/>
                </a:solidFill>
              </a:rPr>
              <a:t>c </a:t>
            </a:r>
            <a:r>
              <a:rPr lang="en"/>
              <a:t>thuộc tập hợp (</a:t>
            </a:r>
            <a:r>
              <a:rPr i="1" lang="en"/>
              <a:t>tô màu đen</a:t>
            </a:r>
            <a:r>
              <a:rPr lang="en"/>
              <a:t>)</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97"/>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Thuật toán điểm thoát (escape)</a:t>
            </a:r>
            <a:endParaRPr/>
          </a:p>
        </p:txBody>
      </p:sp>
      <p:sp>
        <p:nvSpPr>
          <p:cNvPr id="707" name="Google Shape;707;p97"/>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200">
                <a:solidFill>
                  <a:schemeClr val="dk1"/>
                </a:solidFill>
                <a:highlight>
                  <a:srgbClr val="F8F9FA"/>
                </a:highlight>
                <a:latin typeface="Verdana"/>
                <a:ea typeface="Verdana"/>
                <a:cs typeface="Verdana"/>
                <a:sym typeface="Verdana"/>
              </a:rPr>
              <a:t>For each pixel (Px, Py) on the screen, do:</a:t>
            </a:r>
            <a:br>
              <a:rPr lang="en" sz="1200">
                <a:solidFill>
                  <a:schemeClr val="dk1"/>
                </a:solidFill>
                <a:highlight>
                  <a:srgbClr val="F8F9FA"/>
                </a:highlight>
                <a:latin typeface="Verdana"/>
                <a:ea typeface="Verdana"/>
                <a:cs typeface="Verdana"/>
                <a:sym typeface="Verdana"/>
              </a:rPr>
            </a:br>
            <a:r>
              <a:rPr lang="en" sz="1200">
                <a:solidFill>
                  <a:schemeClr val="dk1"/>
                </a:solidFill>
                <a:highlight>
                  <a:srgbClr val="F8F9FA"/>
                </a:highlight>
                <a:latin typeface="Verdana"/>
                <a:ea typeface="Verdana"/>
                <a:cs typeface="Verdana"/>
                <a:sym typeface="Verdana"/>
              </a:rPr>
              <a:t>{</a:t>
            </a:r>
            <a:br>
              <a:rPr lang="en" sz="1200">
                <a:solidFill>
                  <a:schemeClr val="dk1"/>
                </a:solidFill>
                <a:highlight>
                  <a:srgbClr val="F8F9FA"/>
                </a:highlight>
                <a:latin typeface="Verdana"/>
                <a:ea typeface="Verdana"/>
                <a:cs typeface="Verdana"/>
                <a:sym typeface="Verdana"/>
              </a:rPr>
            </a:br>
            <a:r>
              <a:rPr lang="en" sz="1200">
                <a:solidFill>
                  <a:schemeClr val="dk1"/>
                </a:solidFill>
                <a:highlight>
                  <a:srgbClr val="F8F9FA"/>
                </a:highlight>
                <a:latin typeface="Verdana"/>
                <a:ea typeface="Verdana"/>
                <a:cs typeface="Verdana"/>
                <a:sym typeface="Verdana"/>
              </a:rPr>
              <a:t>  x0 = scaled x coordinate of pixel (scaled to lie in the Mandelbrot X scale (-2, 1.5))</a:t>
            </a:r>
            <a:br>
              <a:rPr lang="en" sz="1200">
                <a:solidFill>
                  <a:schemeClr val="dk1"/>
                </a:solidFill>
                <a:highlight>
                  <a:srgbClr val="F8F9FA"/>
                </a:highlight>
                <a:latin typeface="Verdana"/>
                <a:ea typeface="Verdana"/>
                <a:cs typeface="Verdana"/>
                <a:sym typeface="Verdana"/>
              </a:rPr>
            </a:br>
            <a:r>
              <a:rPr lang="en" sz="1200">
                <a:solidFill>
                  <a:schemeClr val="dk1"/>
                </a:solidFill>
                <a:highlight>
                  <a:srgbClr val="F8F9FA"/>
                </a:highlight>
                <a:latin typeface="Verdana"/>
                <a:ea typeface="Verdana"/>
                <a:cs typeface="Verdana"/>
                <a:sym typeface="Verdana"/>
              </a:rPr>
              <a:t>  y0 = scaled y coordinate of pixel (scaled to lie in the Mandelbrot Y scale (-2, 1.5))</a:t>
            </a:r>
            <a:br>
              <a:rPr lang="en" sz="1200">
                <a:solidFill>
                  <a:schemeClr val="dk1"/>
                </a:solidFill>
                <a:highlight>
                  <a:srgbClr val="F8F9FA"/>
                </a:highlight>
                <a:latin typeface="Verdana"/>
                <a:ea typeface="Verdana"/>
                <a:cs typeface="Verdana"/>
                <a:sym typeface="Verdana"/>
              </a:rPr>
            </a:br>
            <a:r>
              <a:rPr lang="en" sz="1200">
                <a:solidFill>
                  <a:schemeClr val="dk1"/>
                </a:solidFill>
                <a:highlight>
                  <a:srgbClr val="F8F9FA"/>
                </a:highlight>
                <a:latin typeface="Verdana"/>
                <a:ea typeface="Verdana"/>
                <a:cs typeface="Verdana"/>
                <a:sym typeface="Verdana"/>
              </a:rPr>
              <a:t>  x = y = 0.0</a:t>
            </a:r>
            <a:br>
              <a:rPr lang="en" sz="1200">
                <a:solidFill>
                  <a:schemeClr val="dk1"/>
                </a:solidFill>
                <a:highlight>
                  <a:srgbClr val="F8F9FA"/>
                </a:highlight>
                <a:latin typeface="Verdana"/>
                <a:ea typeface="Verdana"/>
                <a:cs typeface="Verdana"/>
                <a:sym typeface="Verdana"/>
              </a:rPr>
            </a:br>
            <a:r>
              <a:rPr lang="en" sz="1200">
                <a:solidFill>
                  <a:schemeClr val="dk1"/>
                </a:solidFill>
                <a:highlight>
                  <a:srgbClr val="F8F9FA"/>
                </a:highlight>
                <a:latin typeface="Verdana"/>
                <a:ea typeface="Verdana"/>
                <a:cs typeface="Verdana"/>
                <a:sym typeface="Verdana"/>
              </a:rPr>
              <a:t>  iteration = 0</a:t>
            </a:r>
            <a:br>
              <a:rPr lang="en" sz="1200">
                <a:solidFill>
                  <a:schemeClr val="dk1"/>
                </a:solidFill>
                <a:highlight>
                  <a:srgbClr val="F8F9FA"/>
                </a:highlight>
                <a:latin typeface="Verdana"/>
                <a:ea typeface="Verdana"/>
                <a:cs typeface="Verdana"/>
                <a:sym typeface="Verdana"/>
              </a:rPr>
            </a:br>
            <a:r>
              <a:rPr lang="en" sz="1200">
                <a:solidFill>
                  <a:schemeClr val="dk1"/>
                </a:solidFill>
                <a:highlight>
                  <a:srgbClr val="F8F9FA"/>
                </a:highlight>
                <a:latin typeface="Verdana"/>
                <a:ea typeface="Verdana"/>
                <a:cs typeface="Verdana"/>
                <a:sym typeface="Verdana"/>
              </a:rPr>
              <a:t>  max_iteration = 1000</a:t>
            </a:r>
            <a:br>
              <a:rPr lang="en" sz="1200">
                <a:solidFill>
                  <a:schemeClr val="dk1"/>
                </a:solidFill>
                <a:highlight>
                  <a:srgbClr val="F8F9FA"/>
                </a:highlight>
                <a:latin typeface="Verdana"/>
                <a:ea typeface="Verdana"/>
                <a:cs typeface="Verdana"/>
                <a:sym typeface="Verdana"/>
              </a:rPr>
            </a:br>
            <a:r>
              <a:rPr lang="en" sz="1200">
                <a:solidFill>
                  <a:schemeClr val="dk1"/>
                </a:solidFill>
                <a:highlight>
                  <a:srgbClr val="F8F9FA"/>
                </a:highlight>
                <a:latin typeface="Verdana"/>
                <a:ea typeface="Verdana"/>
                <a:cs typeface="Verdana"/>
                <a:sym typeface="Verdana"/>
              </a:rPr>
              <a:t>  while (x*x + y*y &lt; 2*2  AND  iteration &lt; max_iteration) {</a:t>
            </a:r>
            <a:br>
              <a:rPr lang="en" sz="1200">
                <a:solidFill>
                  <a:schemeClr val="dk1"/>
                </a:solidFill>
                <a:highlight>
                  <a:srgbClr val="F8F9FA"/>
                </a:highlight>
                <a:latin typeface="Verdana"/>
                <a:ea typeface="Verdana"/>
                <a:cs typeface="Verdana"/>
                <a:sym typeface="Verdana"/>
              </a:rPr>
            </a:br>
            <a:r>
              <a:rPr lang="en" sz="1200">
                <a:solidFill>
                  <a:schemeClr val="dk1"/>
                </a:solidFill>
                <a:highlight>
                  <a:srgbClr val="F8F9FA"/>
                </a:highlight>
                <a:latin typeface="Verdana"/>
                <a:ea typeface="Verdana"/>
                <a:cs typeface="Verdana"/>
                <a:sym typeface="Verdana"/>
              </a:rPr>
              <a:t>    xtemp = x*x - y*y + x0</a:t>
            </a:r>
            <a:br>
              <a:rPr lang="en" sz="1200">
                <a:solidFill>
                  <a:schemeClr val="dk1"/>
                </a:solidFill>
                <a:highlight>
                  <a:srgbClr val="F8F9FA"/>
                </a:highlight>
                <a:latin typeface="Verdana"/>
                <a:ea typeface="Verdana"/>
                <a:cs typeface="Verdana"/>
                <a:sym typeface="Verdana"/>
              </a:rPr>
            </a:br>
            <a:r>
              <a:rPr lang="en" sz="1200">
                <a:solidFill>
                  <a:schemeClr val="dk1"/>
                </a:solidFill>
                <a:highlight>
                  <a:srgbClr val="F8F9FA"/>
                </a:highlight>
                <a:latin typeface="Verdana"/>
                <a:ea typeface="Verdana"/>
                <a:cs typeface="Verdana"/>
                <a:sym typeface="Verdana"/>
              </a:rPr>
              <a:t>    y = 2*x*y + y0</a:t>
            </a:r>
            <a:br>
              <a:rPr lang="en" sz="1200">
                <a:solidFill>
                  <a:schemeClr val="dk1"/>
                </a:solidFill>
                <a:highlight>
                  <a:srgbClr val="F8F9FA"/>
                </a:highlight>
                <a:latin typeface="Verdana"/>
                <a:ea typeface="Verdana"/>
                <a:cs typeface="Verdana"/>
                <a:sym typeface="Verdana"/>
              </a:rPr>
            </a:br>
            <a:r>
              <a:rPr lang="en" sz="1200">
                <a:solidFill>
                  <a:schemeClr val="dk1"/>
                </a:solidFill>
                <a:highlight>
                  <a:srgbClr val="F8F9FA"/>
                </a:highlight>
                <a:latin typeface="Verdana"/>
                <a:ea typeface="Verdana"/>
                <a:cs typeface="Verdana"/>
                <a:sym typeface="Verdana"/>
              </a:rPr>
              <a:t>    x = xtemp</a:t>
            </a:r>
            <a:br>
              <a:rPr lang="en" sz="1200">
                <a:solidFill>
                  <a:schemeClr val="dk1"/>
                </a:solidFill>
                <a:highlight>
                  <a:srgbClr val="F8F9FA"/>
                </a:highlight>
                <a:latin typeface="Verdana"/>
                <a:ea typeface="Verdana"/>
                <a:cs typeface="Verdana"/>
                <a:sym typeface="Verdana"/>
              </a:rPr>
            </a:br>
            <a:r>
              <a:rPr lang="en" sz="1200">
                <a:solidFill>
                  <a:schemeClr val="dk1"/>
                </a:solidFill>
                <a:highlight>
                  <a:srgbClr val="F8F9FA"/>
                </a:highlight>
                <a:latin typeface="Verdana"/>
                <a:ea typeface="Verdana"/>
                <a:cs typeface="Verdana"/>
                <a:sym typeface="Verdana"/>
              </a:rPr>
              <a:t>    iteration = iteration + 1</a:t>
            </a:r>
            <a:br>
              <a:rPr lang="en" sz="1200">
                <a:solidFill>
                  <a:schemeClr val="dk1"/>
                </a:solidFill>
                <a:highlight>
                  <a:srgbClr val="F8F9FA"/>
                </a:highlight>
                <a:latin typeface="Verdana"/>
                <a:ea typeface="Verdana"/>
                <a:cs typeface="Verdana"/>
                <a:sym typeface="Verdana"/>
              </a:rPr>
            </a:br>
            <a:r>
              <a:rPr lang="en" sz="1200">
                <a:solidFill>
                  <a:schemeClr val="dk1"/>
                </a:solidFill>
                <a:highlight>
                  <a:srgbClr val="F8F9FA"/>
                </a:highlight>
                <a:latin typeface="Verdana"/>
                <a:ea typeface="Verdana"/>
                <a:cs typeface="Verdana"/>
                <a:sym typeface="Verdana"/>
              </a:rPr>
              <a:t>  }</a:t>
            </a:r>
            <a:br>
              <a:rPr lang="en" sz="1200">
                <a:solidFill>
                  <a:schemeClr val="dk1"/>
                </a:solidFill>
                <a:highlight>
                  <a:srgbClr val="F8F9FA"/>
                </a:highlight>
                <a:latin typeface="Verdana"/>
                <a:ea typeface="Verdana"/>
                <a:cs typeface="Verdana"/>
                <a:sym typeface="Verdana"/>
              </a:rPr>
            </a:br>
            <a:r>
              <a:rPr lang="en" sz="1200">
                <a:solidFill>
                  <a:schemeClr val="dk1"/>
                </a:solidFill>
                <a:highlight>
                  <a:srgbClr val="F8F9FA"/>
                </a:highlight>
                <a:latin typeface="Verdana"/>
                <a:ea typeface="Verdana"/>
                <a:cs typeface="Verdana"/>
                <a:sym typeface="Verdana"/>
              </a:rPr>
              <a:t>  color = palette[iteration]</a:t>
            </a:r>
            <a:br>
              <a:rPr lang="en" sz="1200">
                <a:solidFill>
                  <a:schemeClr val="dk1"/>
                </a:solidFill>
                <a:highlight>
                  <a:srgbClr val="F8F9FA"/>
                </a:highlight>
                <a:latin typeface="Verdana"/>
                <a:ea typeface="Verdana"/>
                <a:cs typeface="Verdana"/>
                <a:sym typeface="Verdana"/>
              </a:rPr>
            </a:br>
            <a:r>
              <a:rPr lang="en" sz="1200">
                <a:solidFill>
                  <a:schemeClr val="dk1"/>
                </a:solidFill>
                <a:highlight>
                  <a:srgbClr val="F8F9FA"/>
                </a:highlight>
                <a:latin typeface="Verdana"/>
                <a:ea typeface="Verdana"/>
                <a:cs typeface="Verdana"/>
                <a:sym typeface="Verdana"/>
              </a:rPr>
              <a:t>  plot(Px, Py, color)</a:t>
            </a:r>
            <a:br>
              <a:rPr lang="en" sz="1200">
                <a:solidFill>
                  <a:schemeClr val="dk1"/>
                </a:solidFill>
                <a:highlight>
                  <a:srgbClr val="F8F9FA"/>
                </a:highlight>
                <a:latin typeface="Verdana"/>
                <a:ea typeface="Verdana"/>
                <a:cs typeface="Verdana"/>
                <a:sym typeface="Verdana"/>
              </a:rPr>
            </a:br>
            <a:r>
              <a:rPr lang="en" sz="1200">
                <a:solidFill>
                  <a:schemeClr val="dk1"/>
                </a:solidFill>
                <a:highlight>
                  <a:srgbClr val="F8F9FA"/>
                </a:highlight>
                <a:latin typeface="Verdana"/>
                <a:ea typeface="Verdana"/>
                <a:cs typeface="Verdana"/>
                <a:sym typeface="Verdana"/>
              </a:rPr>
              <a:t>}</a:t>
            </a:r>
            <a:endParaRPr sz="1200"/>
          </a:p>
        </p:txBody>
      </p:sp>
      <p:sp>
        <p:nvSpPr>
          <p:cNvPr id="708" name="Google Shape;708;p97"/>
          <p:cNvSpPr txBox="1"/>
          <p:nvPr/>
        </p:nvSpPr>
        <p:spPr>
          <a:xfrm>
            <a:off x="5686800" y="3094625"/>
            <a:ext cx="3000000" cy="939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https://en.wikipedia.org/wiki/Mandelbrot_set#Escape_time_algorithm</a:t>
            </a:r>
            <a:r>
              <a:rPr lang="en"/>
              <a:t>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98"/>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Chuyển đổi tọa độ</a:t>
            </a:r>
            <a:endParaRPr/>
          </a:p>
        </p:txBody>
      </p:sp>
      <p:sp>
        <p:nvSpPr>
          <p:cNvPr id="714" name="Google Shape;714;p98"/>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Tọa độ hiển thị ⇔ tọa độ trên mặt phẳng phức</a:t>
            </a:r>
            <a:endParaRPr/>
          </a:p>
        </p:txBody>
      </p:sp>
      <p:grpSp>
        <p:nvGrpSpPr>
          <p:cNvPr id="715" name="Google Shape;715;p98"/>
          <p:cNvGrpSpPr/>
          <p:nvPr/>
        </p:nvGrpSpPr>
        <p:grpSpPr>
          <a:xfrm>
            <a:off x="243150" y="1494925"/>
            <a:ext cx="4830375" cy="2525700"/>
            <a:chOff x="2681550" y="1494925"/>
            <a:chExt cx="4830375" cy="2525700"/>
          </a:xfrm>
        </p:grpSpPr>
        <p:sp>
          <p:nvSpPr>
            <p:cNvPr id="716" name="Google Shape;716;p98"/>
            <p:cNvSpPr/>
            <p:nvPr/>
          </p:nvSpPr>
          <p:spPr>
            <a:xfrm>
              <a:off x="4645050" y="2626200"/>
              <a:ext cx="92400" cy="92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7" name="Google Shape;717;p98"/>
            <p:cNvGrpSpPr/>
            <p:nvPr/>
          </p:nvGrpSpPr>
          <p:grpSpPr>
            <a:xfrm>
              <a:off x="2681550" y="1494925"/>
              <a:ext cx="4830375" cy="2525700"/>
              <a:chOff x="319350" y="1571125"/>
              <a:chExt cx="4830375" cy="2525700"/>
            </a:xfrm>
          </p:grpSpPr>
          <p:sp>
            <p:nvSpPr>
              <p:cNvPr id="718" name="Google Shape;718;p98"/>
              <p:cNvSpPr/>
              <p:nvPr/>
            </p:nvSpPr>
            <p:spPr>
              <a:xfrm>
                <a:off x="852900" y="1806025"/>
                <a:ext cx="3201300" cy="2055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9" name="Google Shape;719;p98"/>
              <p:cNvGrpSpPr/>
              <p:nvPr/>
            </p:nvGrpSpPr>
            <p:grpSpPr>
              <a:xfrm>
                <a:off x="319350" y="1571125"/>
                <a:ext cx="4830375" cy="2525700"/>
                <a:chOff x="547950" y="1799725"/>
                <a:chExt cx="4830375" cy="2525700"/>
              </a:xfrm>
            </p:grpSpPr>
            <p:sp>
              <p:nvSpPr>
                <p:cNvPr id="720" name="Google Shape;720;p98"/>
                <p:cNvSpPr txBox="1"/>
                <p:nvPr/>
              </p:nvSpPr>
              <p:spPr>
                <a:xfrm>
                  <a:off x="547950" y="1799725"/>
                  <a:ext cx="668700" cy="2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(0,0)</a:t>
                  </a:r>
                  <a:endParaRPr/>
                </a:p>
              </p:txBody>
            </p:sp>
            <p:sp>
              <p:nvSpPr>
                <p:cNvPr id="721" name="Google Shape;721;p98"/>
                <p:cNvSpPr txBox="1"/>
                <p:nvPr/>
              </p:nvSpPr>
              <p:spPr>
                <a:xfrm>
                  <a:off x="3642525" y="4090525"/>
                  <a:ext cx="1735800" cy="2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(width, height)</a:t>
                  </a:r>
                  <a:endParaRPr/>
                </a:p>
              </p:txBody>
            </p:sp>
            <p:sp>
              <p:nvSpPr>
                <p:cNvPr id="722" name="Google Shape;722;p98"/>
                <p:cNvSpPr txBox="1"/>
                <p:nvPr/>
              </p:nvSpPr>
              <p:spPr>
                <a:xfrm>
                  <a:off x="1081500" y="2034625"/>
                  <a:ext cx="1259100" cy="2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(x</a:t>
                  </a:r>
                  <a:r>
                    <a:rPr baseline="-25000" lang="en">
                      <a:solidFill>
                        <a:srgbClr val="0000FF"/>
                      </a:solidFill>
                    </a:rPr>
                    <a:t>min</a:t>
                  </a:r>
                  <a:r>
                    <a:rPr lang="en">
                      <a:solidFill>
                        <a:srgbClr val="0000FF"/>
                      </a:solidFill>
                    </a:rPr>
                    <a:t>,y</a:t>
                  </a:r>
                  <a:r>
                    <a:rPr baseline="-25000" lang="en">
                      <a:solidFill>
                        <a:srgbClr val="0000FF"/>
                      </a:solidFill>
                    </a:rPr>
                    <a:t>min</a:t>
                  </a:r>
                  <a:r>
                    <a:rPr lang="en">
                      <a:solidFill>
                        <a:srgbClr val="0000FF"/>
                      </a:solidFill>
                    </a:rPr>
                    <a:t>)</a:t>
                  </a:r>
                  <a:endParaRPr>
                    <a:solidFill>
                      <a:srgbClr val="0000FF"/>
                    </a:solidFill>
                  </a:endParaRPr>
                </a:p>
              </p:txBody>
            </p:sp>
            <p:sp>
              <p:nvSpPr>
                <p:cNvPr id="723" name="Google Shape;723;p98"/>
                <p:cNvSpPr txBox="1"/>
                <p:nvPr/>
              </p:nvSpPr>
              <p:spPr>
                <a:xfrm>
                  <a:off x="3328500" y="3855625"/>
                  <a:ext cx="1259100" cy="234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FF"/>
                      </a:solidFill>
                    </a:rPr>
                    <a:t>(x</a:t>
                  </a:r>
                  <a:r>
                    <a:rPr baseline="-25000" lang="en">
                      <a:solidFill>
                        <a:srgbClr val="0000FF"/>
                      </a:solidFill>
                    </a:rPr>
                    <a:t>max</a:t>
                  </a:r>
                  <a:r>
                    <a:rPr lang="en">
                      <a:solidFill>
                        <a:srgbClr val="0000FF"/>
                      </a:solidFill>
                    </a:rPr>
                    <a:t>,y</a:t>
                  </a:r>
                  <a:r>
                    <a:rPr baseline="-25000" lang="en">
                      <a:solidFill>
                        <a:srgbClr val="0000FF"/>
                      </a:solidFill>
                    </a:rPr>
                    <a:t>max</a:t>
                  </a:r>
                  <a:r>
                    <a:rPr lang="en">
                      <a:solidFill>
                        <a:srgbClr val="0000FF"/>
                      </a:solidFill>
                    </a:rPr>
                    <a:t>)</a:t>
                  </a:r>
                  <a:endParaRPr>
                    <a:solidFill>
                      <a:srgbClr val="0000FF"/>
                    </a:solidFill>
                  </a:endParaRPr>
                </a:p>
              </p:txBody>
            </p:sp>
            <p:sp>
              <p:nvSpPr>
                <p:cNvPr id="724" name="Google Shape;724;p98"/>
                <p:cNvSpPr txBox="1"/>
                <p:nvPr/>
              </p:nvSpPr>
              <p:spPr>
                <a:xfrm>
                  <a:off x="1928100" y="2501100"/>
                  <a:ext cx="1259100" cy="23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(x</a:t>
                  </a:r>
                  <a:r>
                    <a:rPr baseline="-25000" lang="en"/>
                    <a:t>win</a:t>
                  </a:r>
                  <a:r>
                    <a:rPr lang="en"/>
                    <a:t>,y</a:t>
                  </a:r>
                  <a:r>
                    <a:rPr baseline="-25000" lang="en"/>
                    <a:t>win</a:t>
                  </a:r>
                  <a:r>
                    <a:rPr lang="en"/>
                    <a:t>)</a:t>
                  </a:r>
                  <a:endParaRPr/>
                </a:p>
              </p:txBody>
            </p:sp>
            <p:sp>
              <p:nvSpPr>
                <p:cNvPr id="725" name="Google Shape;725;p98"/>
                <p:cNvSpPr txBox="1"/>
                <p:nvPr/>
              </p:nvSpPr>
              <p:spPr>
                <a:xfrm>
                  <a:off x="1440750" y="2931000"/>
                  <a:ext cx="2233800" cy="23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FF"/>
                      </a:solidFill>
                    </a:rPr>
                    <a:t>(x</a:t>
                  </a:r>
                  <a:r>
                    <a:rPr baseline="-25000" lang="en">
                      <a:solidFill>
                        <a:srgbClr val="0000FF"/>
                      </a:solidFill>
                    </a:rPr>
                    <a:t>complex</a:t>
                  </a:r>
                  <a:r>
                    <a:rPr lang="en">
                      <a:solidFill>
                        <a:srgbClr val="0000FF"/>
                      </a:solidFill>
                    </a:rPr>
                    <a:t>,y</a:t>
                  </a:r>
                  <a:r>
                    <a:rPr baseline="-25000" lang="en">
                      <a:solidFill>
                        <a:srgbClr val="0000FF"/>
                      </a:solidFill>
                    </a:rPr>
                    <a:t>complex</a:t>
                  </a:r>
                  <a:r>
                    <a:rPr lang="en">
                      <a:solidFill>
                        <a:srgbClr val="0000FF"/>
                      </a:solidFill>
                    </a:rPr>
                    <a:t>)</a:t>
                  </a:r>
                  <a:endParaRPr>
                    <a:solidFill>
                      <a:srgbClr val="0000FF"/>
                    </a:solidFill>
                  </a:endParaRPr>
                </a:p>
              </p:txBody>
            </p:sp>
          </p:grpSp>
        </p:grpSp>
      </p:grpSp>
      <p:sp>
        <p:nvSpPr>
          <p:cNvPr id="726" name="Google Shape;726;p98"/>
          <p:cNvSpPr txBox="1"/>
          <p:nvPr/>
        </p:nvSpPr>
        <p:spPr>
          <a:xfrm>
            <a:off x="4517450" y="1589600"/>
            <a:ext cx="4169400" cy="19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Ánh xạ giữa 2 hệ tọa độ</a:t>
            </a:r>
            <a:endParaRPr sz="2000"/>
          </a:p>
          <a:p>
            <a:pPr indent="-355600" lvl="0" marL="457200" rtl="0" algn="l">
              <a:spcBef>
                <a:spcPts val="0"/>
              </a:spcBef>
              <a:spcAft>
                <a:spcPts val="0"/>
              </a:spcAft>
              <a:buSzPts val="2000"/>
              <a:buChar char="●"/>
            </a:pPr>
            <a:r>
              <a:rPr lang="en" sz="2000"/>
              <a:t>Tọa độ hiển thị (màn hình)</a:t>
            </a:r>
            <a:endParaRPr sz="2000"/>
          </a:p>
          <a:p>
            <a:pPr indent="-355600" lvl="0" marL="457200" rtl="0" algn="l">
              <a:spcBef>
                <a:spcPts val="0"/>
              </a:spcBef>
              <a:spcAft>
                <a:spcPts val="0"/>
              </a:spcAft>
              <a:buSzPts val="2000"/>
              <a:buChar char="●"/>
            </a:pPr>
            <a:r>
              <a:rPr lang="en" sz="2000"/>
              <a:t>Tọa độ mặt phẳng phức</a:t>
            </a:r>
            <a:endParaRPr sz="2000"/>
          </a:p>
          <a:p>
            <a:pPr indent="0" lvl="0" marL="0" rtl="0" algn="l">
              <a:spcBef>
                <a:spcPts val="0"/>
              </a:spcBef>
              <a:spcAft>
                <a:spcPts val="0"/>
              </a:spcAft>
              <a:buNone/>
            </a:pPr>
            <a:r>
              <a:t/>
            </a:r>
            <a:endParaRPr sz="2000"/>
          </a:p>
        </p:txBody>
      </p:sp>
      <p:pic>
        <p:nvPicPr>
          <p:cNvPr id="727" name="Google Shape;727;p98"/>
          <p:cNvPicPr preferRelativeResize="0"/>
          <p:nvPr/>
        </p:nvPicPr>
        <p:blipFill>
          <a:blip r:embed="rId3">
            <a:alphaModFix/>
          </a:blip>
          <a:stretch>
            <a:fillRect/>
          </a:stretch>
        </p:blipFill>
        <p:spPr>
          <a:xfrm>
            <a:off x="4589950" y="2718600"/>
            <a:ext cx="4020699" cy="472501"/>
          </a:xfrm>
          <a:prstGeom prst="rect">
            <a:avLst/>
          </a:prstGeom>
          <a:noFill/>
          <a:ln>
            <a:noFill/>
          </a:ln>
        </p:spPr>
      </p:pic>
      <p:pic>
        <p:nvPicPr>
          <p:cNvPr id="728" name="Google Shape;728;p98"/>
          <p:cNvPicPr preferRelativeResize="0"/>
          <p:nvPr/>
        </p:nvPicPr>
        <p:blipFill>
          <a:blip r:embed="rId4">
            <a:alphaModFix/>
          </a:blip>
          <a:stretch>
            <a:fillRect/>
          </a:stretch>
        </p:blipFill>
        <p:spPr>
          <a:xfrm>
            <a:off x="4589950" y="3293180"/>
            <a:ext cx="4020701" cy="524840"/>
          </a:xfrm>
          <a:prstGeom prst="rect">
            <a:avLst/>
          </a:prstGeom>
          <a:noFill/>
          <a:ln>
            <a:noFill/>
          </a:ln>
        </p:spPr>
      </p:pic>
      <p:sp>
        <p:nvSpPr>
          <p:cNvPr id="729" name="Google Shape;729;p98"/>
          <p:cNvSpPr txBox="1"/>
          <p:nvPr/>
        </p:nvSpPr>
        <p:spPr>
          <a:xfrm>
            <a:off x="305900" y="4161750"/>
            <a:ext cx="8536800" cy="9219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sz="1100">
                <a:solidFill>
                  <a:srgbClr val="333399"/>
                </a:solidFill>
                <a:latin typeface="Consolas"/>
                <a:ea typeface="Consolas"/>
                <a:cs typeface="Consolas"/>
                <a:sym typeface="Consolas"/>
              </a:rPr>
              <a:t>void</a:t>
            </a:r>
            <a:r>
              <a:rPr lang="en" sz="1100">
                <a:solidFill>
                  <a:srgbClr val="333333"/>
                </a:solidFill>
                <a:latin typeface="Consolas"/>
                <a:ea typeface="Consolas"/>
                <a:cs typeface="Consolas"/>
                <a:sym typeface="Consolas"/>
              </a:rPr>
              <a:t> </a:t>
            </a:r>
            <a:r>
              <a:rPr b="1" lang="en" sz="1100">
                <a:solidFill>
                  <a:srgbClr val="0066BB"/>
                </a:solidFill>
                <a:latin typeface="Consolas"/>
                <a:ea typeface="Consolas"/>
                <a:cs typeface="Consolas"/>
                <a:sym typeface="Consolas"/>
              </a:rPr>
              <a:t>drawMandelbrot</a:t>
            </a:r>
            <a:r>
              <a:rPr lang="en" sz="1100">
                <a:solidFill>
                  <a:srgbClr val="333333"/>
                </a:solidFill>
                <a:latin typeface="Consolas"/>
                <a:ea typeface="Consolas"/>
                <a:cs typeface="Consolas"/>
                <a:sym typeface="Consolas"/>
              </a:rPr>
              <a:t>(Painter&amp; painter, </a:t>
            </a:r>
            <a:r>
              <a:rPr b="1" lang="en" sz="1100">
                <a:solidFill>
                  <a:srgbClr val="333399"/>
                </a:solidFill>
                <a:latin typeface="Consolas"/>
                <a:ea typeface="Consolas"/>
                <a:cs typeface="Consolas"/>
                <a:sym typeface="Consolas"/>
              </a:rPr>
              <a:t>float</a:t>
            </a:r>
            <a:r>
              <a:rPr lang="en" sz="1100">
                <a:solidFill>
                  <a:srgbClr val="333333"/>
                </a:solidFill>
                <a:latin typeface="Consolas"/>
                <a:ea typeface="Consolas"/>
                <a:cs typeface="Consolas"/>
                <a:sym typeface="Consolas"/>
              </a:rPr>
              <a:t> xmin = -</a:t>
            </a:r>
            <a:r>
              <a:rPr b="1" lang="en" sz="1100">
                <a:solidFill>
                  <a:srgbClr val="6600EE"/>
                </a:solidFill>
                <a:latin typeface="Consolas"/>
                <a:ea typeface="Consolas"/>
                <a:cs typeface="Consolas"/>
                <a:sym typeface="Consolas"/>
              </a:rPr>
              <a:t>2</a:t>
            </a:r>
            <a:r>
              <a:rPr lang="en" sz="1100">
                <a:solidFill>
                  <a:srgbClr val="333333"/>
                </a:solidFill>
                <a:latin typeface="Consolas"/>
                <a:ea typeface="Consolas"/>
                <a:cs typeface="Consolas"/>
                <a:sym typeface="Consolas"/>
              </a:rPr>
              <a:t>, </a:t>
            </a:r>
            <a:r>
              <a:rPr b="1" lang="en" sz="1100">
                <a:solidFill>
                  <a:srgbClr val="333399"/>
                </a:solidFill>
                <a:latin typeface="Consolas"/>
                <a:ea typeface="Consolas"/>
                <a:cs typeface="Consolas"/>
                <a:sym typeface="Consolas"/>
              </a:rPr>
              <a:t>float</a:t>
            </a:r>
            <a:r>
              <a:rPr lang="en" sz="1100">
                <a:solidFill>
                  <a:srgbClr val="333333"/>
                </a:solidFill>
                <a:latin typeface="Consolas"/>
                <a:ea typeface="Consolas"/>
                <a:cs typeface="Consolas"/>
                <a:sym typeface="Consolas"/>
              </a:rPr>
              <a:t> ymin = -</a:t>
            </a:r>
            <a:r>
              <a:rPr b="1" lang="en" sz="1100">
                <a:solidFill>
                  <a:srgbClr val="0000DD"/>
                </a:solidFill>
                <a:latin typeface="Consolas"/>
                <a:ea typeface="Consolas"/>
                <a:cs typeface="Consolas"/>
                <a:sym typeface="Consolas"/>
              </a:rPr>
              <a:t>1.5</a:t>
            </a:r>
            <a:r>
              <a:rPr lang="en" sz="1100">
                <a:solidFill>
                  <a:srgbClr val="333333"/>
                </a:solidFill>
                <a:latin typeface="Consolas"/>
                <a:ea typeface="Consolas"/>
                <a:cs typeface="Consolas"/>
                <a:sym typeface="Consolas"/>
              </a:rPr>
              <a:t>, </a:t>
            </a:r>
            <a:r>
              <a:rPr b="1" lang="en" sz="1100">
                <a:solidFill>
                  <a:srgbClr val="333399"/>
                </a:solidFill>
                <a:latin typeface="Consolas"/>
                <a:ea typeface="Consolas"/>
                <a:cs typeface="Consolas"/>
                <a:sym typeface="Consolas"/>
              </a:rPr>
              <a:t>float</a:t>
            </a:r>
            <a:r>
              <a:rPr lang="en" sz="1100">
                <a:solidFill>
                  <a:srgbClr val="333333"/>
                </a:solidFill>
                <a:latin typeface="Consolas"/>
                <a:ea typeface="Consolas"/>
                <a:cs typeface="Consolas"/>
                <a:sym typeface="Consolas"/>
              </a:rPr>
              <a:t> xmax = </a:t>
            </a:r>
            <a:r>
              <a:rPr b="1" lang="en" sz="1100">
                <a:solidFill>
                  <a:srgbClr val="0000DD"/>
                </a:solidFill>
                <a:latin typeface="Consolas"/>
                <a:ea typeface="Consolas"/>
                <a:cs typeface="Consolas"/>
                <a:sym typeface="Consolas"/>
              </a:rPr>
              <a:t>2</a:t>
            </a:r>
            <a:r>
              <a:rPr lang="en" sz="1100">
                <a:solidFill>
                  <a:srgbClr val="333333"/>
                </a:solidFill>
                <a:latin typeface="Consolas"/>
                <a:ea typeface="Consolas"/>
                <a:cs typeface="Consolas"/>
                <a:sym typeface="Consolas"/>
              </a:rPr>
              <a:t>, </a:t>
            </a:r>
            <a:r>
              <a:rPr b="1" lang="en" sz="1100">
                <a:solidFill>
                  <a:srgbClr val="333399"/>
                </a:solidFill>
                <a:latin typeface="Consolas"/>
                <a:ea typeface="Consolas"/>
                <a:cs typeface="Consolas"/>
                <a:sym typeface="Consolas"/>
              </a:rPr>
              <a:t>float</a:t>
            </a:r>
            <a:r>
              <a:rPr lang="en" sz="1100">
                <a:solidFill>
                  <a:srgbClr val="333333"/>
                </a:solidFill>
                <a:latin typeface="Consolas"/>
                <a:ea typeface="Consolas"/>
                <a:cs typeface="Consolas"/>
                <a:sym typeface="Consolas"/>
              </a:rPr>
              <a:t> ymax = </a:t>
            </a:r>
            <a:r>
              <a:rPr b="1" lang="en" sz="1100">
                <a:solidFill>
                  <a:srgbClr val="0000DD"/>
                </a:solidFill>
                <a:latin typeface="Consolas"/>
                <a:ea typeface="Consolas"/>
                <a:cs typeface="Consolas"/>
                <a:sym typeface="Consolas"/>
              </a:rPr>
              <a:t>1.5</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r>
              <a:rPr b="1" lang="en" sz="1100">
                <a:solidFill>
                  <a:srgbClr val="008800"/>
                </a:solidFill>
                <a:latin typeface="Consolas"/>
                <a:ea typeface="Consolas"/>
                <a:cs typeface="Consolas"/>
                <a:sym typeface="Consolas"/>
              </a:rPr>
              <a:t>case</a:t>
            </a:r>
            <a:r>
              <a:rPr lang="en" sz="1100">
                <a:solidFill>
                  <a:srgbClr val="333333"/>
                </a:solidFill>
                <a:latin typeface="Consolas"/>
                <a:ea typeface="Consolas"/>
                <a:cs typeface="Consolas"/>
                <a:sym typeface="Consolas"/>
              </a:rPr>
              <a:t> </a:t>
            </a:r>
            <a:r>
              <a:rPr b="1" lang="en" sz="1100">
                <a:solidFill>
                  <a:srgbClr val="0000DD"/>
                </a:solidFill>
                <a:latin typeface="Consolas"/>
                <a:ea typeface="Consolas"/>
                <a:cs typeface="Consolas"/>
                <a:sym typeface="Consolas"/>
              </a:rPr>
              <a:t>17</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drawMandelbrot(painter);</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r>
              <a:rPr b="1" lang="en" sz="1100">
                <a:solidFill>
                  <a:srgbClr val="008800"/>
                </a:solidFill>
                <a:latin typeface="Consolas"/>
                <a:ea typeface="Consolas"/>
                <a:cs typeface="Consolas"/>
                <a:sym typeface="Consolas"/>
              </a:rPr>
              <a:t>break</a:t>
            </a:r>
            <a:r>
              <a:rPr lang="en" sz="1100">
                <a:solidFill>
                  <a:srgbClr val="333333"/>
                </a:solidFill>
                <a:latin typeface="Consolas"/>
                <a:ea typeface="Consolas"/>
                <a:cs typeface="Consolas"/>
                <a:sym typeface="Consolas"/>
              </a:rPr>
              <a:t>;</a:t>
            </a:r>
            <a:endParaRPr sz="1100">
              <a:solidFill>
                <a:srgbClr val="333333"/>
              </a:solidFill>
              <a:latin typeface="Consolas"/>
              <a:ea typeface="Consolas"/>
              <a:cs typeface="Consolas"/>
              <a:sym typeface="Consolas"/>
            </a:endParaRPr>
          </a:p>
        </p:txBody>
      </p:sp>
      <p:sp>
        <p:nvSpPr>
          <p:cNvPr id="730" name="Google Shape;730;p98"/>
          <p:cNvSpPr/>
          <p:nvPr/>
        </p:nvSpPr>
        <p:spPr>
          <a:xfrm>
            <a:off x="725650" y="1671800"/>
            <a:ext cx="92400" cy="924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98"/>
          <p:cNvSpPr/>
          <p:nvPr/>
        </p:nvSpPr>
        <p:spPr>
          <a:xfrm>
            <a:off x="3922875" y="3725625"/>
            <a:ext cx="92400" cy="924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99"/>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99"/>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738" name="Google Shape;738;p99"/>
          <p:cNvSpPr txBox="1"/>
          <p:nvPr/>
        </p:nvSpPr>
        <p:spPr>
          <a:xfrm>
            <a:off x="104400" y="85375"/>
            <a:ext cx="8935200" cy="49635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sz="1300">
                <a:solidFill>
                  <a:srgbClr val="333399"/>
                </a:solidFill>
                <a:latin typeface="Consolas"/>
                <a:ea typeface="Consolas"/>
                <a:cs typeface="Consolas"/>
                <a:sym typeface="Consolas"/>
              </a:rPr>
              <a:t>void</a:t>
            </a:r>
            <a:r>
              <a:rPr lang="en" sz="1300">
                <a:solidFill>
                  <a:srgbClr val="333333"/>
                </a:solidFill>
                <a:latin typeface="Consolas"/>
                <a:ea typeface="Consolas"/>
                <a:cs typeface="Consolas"/>
                <a:sym typeface="Consolas"/>
              </a:rPr>
              <a:t> </a:t>
            </a:r>
            <a:r>
              <a:rPr b="1" lang="en" sz="1300">
                <a:solidFill>
                  <a:srgbClr val="0066BB"/>
                </a:solidFill>
                <a:latin typeface="Consolas"/>
                <a:ea typeface="Consolas"/>
                <a:cs typeface="Consolas"/>
                <a:sym typeface="Consolas"/>
              </a:rPr>
              <a:t>drawMandelbrot</a:t>
            </a:r>
            <a:r>
              <a:rPr lang="en" sz="1300">
                <a:solidFill>
                  <a:srgbClr val="333333"/>
                </a:solidFill>
                <a:latin typeface="Consolas"/>
                <a:ea typeface="Consolas"/>
                <a:cs typeface="Consolas"/>
                <a:sym typeface="Consolas"/>
              </a:rPr>
              <a:t>(Painter&amp; painter, </a:t>
            </a:r>
            <a:r>
              <a:rPr b="1" lang="en" sz="1300">
                <a:solidFill>
                  <a:srgbClr val="333399"/>
                </a:solidFill>
                <a:latin typeface="Consolas"/>
                <a:ea typeface="Consolas"/>
                <a:cs typeface="Consolas"/>
                <a:sym typeface="Consolas"/>
              </a:rPr>
              <a:t>float</a:t>
            </a:r>
            <a:r>
              <a:rPr lang="en" sz="1300">
                <a:solidFill>
                  <a:srgbClr val="333333"/>
                </a:solidFill>
                <a:latin typeface="Consolas"/>
                <a:ea typeface="Consolas"/>
                <a:cs typeface="Consolas"/>
                <a:sym typeface="Consolas"/>
              </a:rPr>
              <a:t> xmin, </a:t>
            </a:r>
            <a:r>
              <a:rPr b="1" lang="en" sz="1300">
                <a:solidFill>
                  <a:srgbClr val="333399"/>
                </a:solidFill>
                <a:latin typeface="Consolas"/>
                <a:ea typeface="Consolas"/>
                <a:cs typeface="Consolas"/>
                <a:sym typeface="Consolas"/>
              </a:rPr>
              <a:t>float</a:t>
            </a:r>
            <a:r>
              <a:rPr lang="en" sz="1300">
                <a:solidFill>
                  <a:srgbClr val="333333"/>
                </a:solidFill>
                <a:latin typeface="Consolas"/>
                <a:ea typeface="Consolas"/>
                <a:cs typeface="Consolas"/>
                <a:sym typeface="Consolas"/>
              </a:rPr>
              <a:t> ymin, </a:t>
            </a:r>
            <a:r>
              <a:rPr b="1" lang="en" sz="1300">
                <a:solidFill>
                  <a:srgbClr val="333399"/>
                </a:solidFill>
                <a:latin typeface="Consolas"/>
                <a:ea typeface="Consolas"/>
                <a:cs typeface="Consolas"/>
                <a:sym typeface="Consolas"/>
              </a:rPr>
              <a:t>float</a:t>
            </a:r>
            <a:r>
              <a:rPr lang="en" sz="1300">
                <a:solidFill>
                  <a:srgbClr val="333333"/>
                </a:solidFill>
                <a:latin typeface="Consolas"/>
                <a:ea typeface="Consolas"/>
                <a:cs typeface="Consolas"/>
                <a:sym typeface="Consolas"/>
              </a:rPr>
              <a:t> xmax, </a:t>
            </a:r>
            <a:r>
              <a:rPr b="1" lang="en" sz="1300">
                <a:solidFill>
                  <a:srgbClr val="333399"/>
                </a:solidFill>
                <a:latin typeface="Consolas"/>
                <a:ea typeface="Consolas"/>
                <a:cs typeface="Consolas"/>
                <a:sym typeface="Consolas"/>
              </a:rPr>
              <a:t>float</a:t>
            </a:r>
            <a:r>
              <a:rPr lang="en" sz="1300">
                <a:solidFill>
                  <a:srgbClr val="333333"/>
                </a:solidFill>
                <a:latin typeface="Consolas"/>
                <a:ea typeface="Consolas"/>
                <a:cs typeface="Consolas"/>
                <a:sym typeface="Consolas"/>
              </a:rPr>
              <a:t> ymax)</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r>
              <a:rPr b="1" lang="en" sz="1300">
                <a:solidFill>
                  <a:srgbClr val="333399"/>
                </a:solidFill>
                <a:latin typeface="Consolas"/>
                <a:ea typeface="Consolas"/>
                <a:cs typeface="Consolas"/>
                <a:sym typeface="Consolas"/>
              </a:rPr>
              <a:t>int</a:t>
            </a:r>
            <a:r>
              <a:rPr lang="en" sz="1300">
                <a:solidFill>
                  <a:srgbClr val="333333"/>
                </a:solidFill>
                <a:latin typeface="Consolas"/>
                <a:ea typeface="Consolas"/>
                <a:cs typeface="Consolas"/>
                <a:sym typeface="Consolas"/>
              </a:rPr>
              <a:t> width = painter.getWidth(), height = painter.getHeight();</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r>
              <a:rPr b="1" lang="en" sz="1300">
                <a:solidFill>
                  <a:srgbClr val="008800"/>
                </a:solidFill>
                <a:latin typeface="Consolas"/>
                <a:ea typeface="Consolas"/>
                <a:cs typeface="Consolas"/>
                <a:sym typeface="Consolas"/>
              </a:rPr>
              <a:t>const</a:t>
            </a:r>
            <a:r>
              <a:rPr lang="en" sz="1300">
                <a:solidFill>
                  <a:srgbClr val="333333"/>
                </a:solidFill>
                <a:latin typeface="Consolas"/>
                <a:ea typeface="Consolas"/>
                <a:cs typeface="Consolas"/>
                <a:sym typeface="Consolas"/>
              </a:rPr>
              <a:t> </a:t>
            </a:r>
            <a:r>
              <a:rPr b="1" lang="en" sz="1300">
                <a:solidFill>
                  <a:srgbClr val="333399"/>
                </a:solidFill>
                <a:latin typeface="Consolas"/>
                <a:ea typeface="Consolas"/>
                <a:cs typeface="Consolas"/>
                <a:sym typeface="Consolas"/>
              </a:rPr>
              <a:t>int</a:t>
            </a:r>
            <a:r>
              <a:rPr lang="en" sz="1300">
                <a:solidFill>
                  <a:srgbClr val="333333"/>
                </a:solidFill>
                <a:latin typeface="Consolas"/>
                <a:ea typeface="Consolas"/>
                <a:cs typeface="Consolas"/>
                <a:sym typeface="Consolas"/>
              </a:rPr>
              <a:t> MAX_ITERATION = </a:t>
            </a:r>
            <a:r>
              <a:rPr b="1" lang="en" sz="1300">
                <a:solidFill>
                  <a:srgbClr val="0000DD"/>
                </a:solidFill>
                <a:latin typeface="Consolas"/>
                <a:ea typeface="Consolas"/>
                <a:cs typeface="Consolas"/>
                <a:sym typeface="Consolas"/>
              </a:rPr>
              <a:t>1000</a:t>
            </a:r>
            <a:r>
              <a:rPr lang="en" sz="1300">
                <a:solidFill>
                  <a:srgbClr val="333333"/>
                </a:solidFill>
                <a:latin typeface="Consolas"/>
                <a:ea typeface="Consolas"/>
                <a:cs typeface="Consolas"/>
                <a:sym typeface="Consolas"/>
              </a:rPr>
              <a:t>;</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r>
              <a:rPr b="1" lang="en" sz="1300">
                <a:solidFill>
                  <a:srgbClr val="008800"/>
                </a:solidFill>
                <a:latin typeface="Consolas"/>
                <a:ea typeface="Consolas"/>
                <a:cs typeface="Consolas"/>
                <a:sym typeface="Consolas"/>
              </a:rPr>
              <a:t>for</a:t>
            </a:r>
            <a:r>
              <a:rPr lang="en" sz="1300">
                <a:solidFill>
                  <a:srgbClr val="333333"/>
                </a:solidFill>
                <a:latin typeface="Consolas"/>
                <a:ea typeface="Consolas"/>
                <a:cs typeface="Consolas"/>
                <a:sym typeface="Consolas"/>
              </a:rPr>
              <a:t> (</a:t>
            </a:r>
            <a:r>
              <a:rPr b="1" lang="en" sz="1300">
                <a:solidFill>
                  <a:srgbClr val="333399"/>
                </a:solidFill>
                <a:latin typeface="Consolas"/>
                <a:ea typeface="Consolas"/>
                <a:cs typeface="Consolas"/>
                <a:sym typeface="Consolas"/>
              </a:rPr>
              <a:t>int</a:t>
            </a:r>
            <a:r>
              <a:rPr lang="en" sz="1300">
                <a:solidFill>
                  <a:srgbClr val="333333"/>
                </a:solidFill>
                <a:latin typeface="Consolas"/>
                <a:ea typeface="Consolas"/>
                <a:cs typeface="Consolas"/>
                <a:sym typeface="Consolas"/>
              </a:rPr>
              <a:t> px = </a:t>
            </a:r>
            <a:r>
              <a:rPr b="1" lang="en" sz="1300">
                <a:solidFill>
                  <a:srgbClr val="0000DD"/>
                </a:solidFill>
                <a:latin typeface="Consolas"/>
                <a:ea typeface="Consolas"/>
                <a:cs typeface="Consolas"/>
                <a:sym typeface="Consolas"/>
              </a:rPr>
              <a:t>0</a:t>
            </a:r>
            <a:r>
              <a:rPr lang="en" sz="1300">
                <a:solidFill>
                  <a:srgbClr val="333333"/>
                </a:solidFill>
                <a:latin typeface="Consolas"/>
                <a:ea typeface="Consolas"/>
                <a:cs typeface="Consolas"/>
                <a:sym typeface="Consolas"/>
              </a:rPr>
              <a:t>; px &lt; width; px++) {</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r>
              <a:rPr b="1" lang="en" sz="1300">
                <a:solidFill>
                  <a:srgbClr val="008800"/>
                </a:solidFill>
                <a:latin typeface="Consolas"/>
                <a:ea typeface="Consolas"/>
                <a:cs typeface="Consolas"/>
                <a:sym typeface="Consolas"/>
              </a:rPr>
              <a:t>for</a:t>
            </a:r>
            <a:r>
              <a:rPr lang="en" sz="1300">
                <a:solidFill>
                  <a:srgbClr val="333333"/>
                </a:solidFill>
                <a:latin typeface="Consolas"/>
                <a:ea typeface="Consolas"/>
                <a:cs typeface="Consolas"/>
                <a:sym typeface="Consolas"/>
              </a:rPr>
              <a:t> (</a:t>
            </a:r>
            <a:r>
              <a:rPr b="1" lang="en" sz="1300">
                <a:solidFill>
                  <a:srgbClr val="333399"/>
                </a:solidFill>
                <a:latin typeface="Consolas"/>
                <a:ea typeface="Consolas"/>
                <a:cs typeface="Consolas"/>
                <a:sym typeface="Consolas"/>
              </a:rPr>
              <a:t>int</a:t>
            </a:r>
            <a:r>
              <a:rPr lang="en" sz="1300">
                <a:solidFill>
                  <a:srgbClr val="333333"/>
                </a:solidFill>
                <a:latin typeface="Consolas"/>
                <a:ea typeface="Consolas"/>
                <a:cs typeface="Consolas"/>
                <a:sym typeface="Consolas"/>
              </a:rPr>
              <a:t> py = </a:t>
            </a:r>
            <a:r>
              <a:rPr b="1" lang="en" sz="1300">
                <a:solidFill>
                  <a:srgbClr val="0000DD"/>
                </a:solidFill>
                <a:latin typeface="Consolas"/>
                <a:ea typeface="Consolas"/>
                <a:cs typeface="Consolas"/>
                <a:sym typeface="Consolas"/>
              </a:rPr>
              <a:t>0</a:t>
            </a:r>
            <a:r>
              <a:rPr lang="en" sz="1300">
                <a:solidFill>
                  <a:srgbClr val="333333"/>
                </a:solidFill>
                <a:latin typeface="Consolas"/>
                <a:ea typeface="Consolas"/>
                <a:cs typeface="Consolas"/>
                <a:sym typeface="Consolas"/>
              </a:rPr>
              <a:t>; py &lt; painter.getHeight(); py++) {</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r>
              <a:rPr b="1" lang="en" sz="1300">
                <a:solidFill>
                  <a:srgbClr val="333399"/>
                </a:solidFill>
                <a:latin typeface="Consolas"/>
                <a:ea typeface="Consolas"/>
                <a:cs typeface="Consolas"/>
                <a:sym typeface="Consolas"/>
              </a:rPr>
              <a:t>float</a:t>
            </a:r>
            <a:r>
              <a:rPr lang="en" sz="1300">
                <a:solidFill>
                  <a:srgbClr val="333333"/>
                </a:solidFill>
                <a:latin typeface="Consolas"/>
                <a:ea typeface="Consolas"/>
                <a:cs typeface="Consolas"/>
                <a:sym typeface="Consolas"/>
              </a:rPr>
              <a:t> x0 = (</a:t>
            </a:r>
            <a:r>
              <a:rPr b="1" lang="en" sz="1300">
                <a:solidFill>
                  <a:srgbClr val="333399"/>
                </a:solidFill>
                <a:latin typeface="Consolas"/>
                <a:ea typeface="Consolas"/>
                <a:cs typeface="Consolas"/>
                <a:sym typeface="Consolas"/>
              </a:rPr>
              <a:t>float</a:t>
            </a:r>
            <a:r>
              <a:rPr lang="en" sz="1300">
                <a:solidFill>
                  <a:srgbClr val="333333"/>
                </a:solidFill>
                <a:latin typeface="Consolas"/>
                <a:ea typeface="Consolas"/>
                <a:cs typeface="Consolas"/>
                <a:sym typeface="Consolas"/>
              </a:rPr>
              <a:t>)px / width * (xmax-xmin) + xmin, x = </a:t>
            </a:r>
            <a:r>
              <a:rPr b="1" lang="en" sz="1300">
                <a:solidFill>
                  <a:srgbClr val="0000DD"/>
                </a:solidFill>
                <a:latin typeface="Consolas"/>
                <a:ea typeface="Consolas"/>
                <a:cs typeface="Consolas"/>
                <a:sym typeface="Consolas"/>
              </a:rPr>
              <a:t>0</a:t>
            </a:r>
            <a:r>
              <a:rPr lang="en" sz="1300">
                <a:solidFill>
                  <a:srgbClr val="333333"/>
                </a:solidFill>
                <a:latin typeface="Consolas"/>
                <a:ea typeface="Consolas"/>
                <a:cs typeface="Consolas"/>
                <a:sym typeface="Consolas"/>
              </a:rPr>
              <a:t>;</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r>
              <a:rPr b="1" lang="en" sz="1300">
                <a:solidFill>
                  <a:srgbClr val="333399"/>
                </a:solidFill>
                <a:latin typeface="Consolas"/>
                <a:ea typeface="Consolas"/>
                <a:cs typeface="Consolas"/>
                <a:sym typeface="Consolas"/>
              </a:rPr>
              <a:t>float</a:t>
            </a:r>
            <a:r>
              <a:rPr lang="en" sz="1300">
                <a:solidFill>
                  <a:srgbClr val="333333"/>
                </a:solidFill>
                <a:latin typeface="Consolas"/>
                <a:ea typeface="Consolas"/>
                <a:cs typeface="Consolas"/>
                <a:sym typeface="Consolas"/>
              </a:rPr>
              <a:t> y0 = (</a:t>
            </a:r>
            <a:r>
              <a:rPr b="1" lang="en" sz="1300">
                <a:solidFill>
                  <a:srgbClr val="333399"/>
                </a:solidFill>
                <a:latin typeface="Consolas"/>
                <a:ea typeface="Consolas"/>
                <a:cs typeface="Consolas"/>
                <a:sym typeface="Consolas"/>
              </a:rPr>
              <a:t>float</a:t>
            </a:r>
            <a:r>
              <a:rPr lang="en" sz="1300">
                <a:solidFill>
                  <a:srgbClr val="333333"/>
                </a:solidFill>
                <a:latin typeface="Consolas"/>
                <a:ea typeface="Consolas"/>
                <a:cs typeface="Consolas"/>
                <a:sym typeface="Consolas"/>
              </a:rPr>
              <a:t>)py / height * (ymax-ymin) + ymin, y = </a:t>
            </a:r>
            <a:r>
              <a:rPr b="1" lang="en" sz="1300">
                <a:solidFill>
                  <a:srgbClr val="0000DD"/>
                </a:solidFill>
                <a:latin typeface="Consolas"/>
                <a:ea typeface="Consolas"/>
                <a:cs typeface="Consolas"/>
                <a:sym typeface="Consolas"/>
              </a:rPr>
              <a:t>0</a:t>
            </a:r>
            <a:r>
              <a:rPr lang="en" sz="1300">
                <a:solidFill>
                  <a:srgbClr val="333333"/>
                </a:solidFill>
                <a:latin typeface="Consolas"/>
                <a:ea typeface="Consolas"/>
                <a:cs typeface="Consolas"/>
                <a:sym typeface="Consolas"/>
              </a:rPr>
              <a:t>;</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r>
              <a:rPr b="1" lang="en" sz="1300">
                <a:solidFill>
                  <a:srgbClr val="333399"/>
                </a:solidFill>
                <a:latin typeface="Consolas"/>
                <a:ea typeface="Consolas"/>
                <a:cs typeface="Consolas"/>
                <a:sym typeface="Consolas"/>
              </a:rPr>
              <a:t>int</a:t>
            </a:r>
            <a:r>
              <a:rPr lang="en" sz="1300">
                <a:solidFill>
                  <a:srgbClr val="333333"/>
                </a:solidFill>
                <a:latin typeface="Consolas"/>
                <a:ea typeface="Consolas"/>
                <a:cs typeface="Consolas"/>
                <a:sym typeface="Consolas"/>
              </a:rPr>
              <a:t> iteration = </a:t>
            </a:r>
            <a:r>
              <a:rPr b="1" lang="en" sz="1300">
                <a:solidFill>
                  <a:srgbClr val="0000DD"/>
                </a:solidFill>
                <a:latin typeface="Consolas"/>
                <a:ea typeface="Consolas"/>
                <a:cs typeface="Consolas"/>
                <a:sym typeface="Consolas"/>
              </a:rPr>
              <a:t>0</a:t>
            </a:r>
            <a:r>
              <a:rPr lang="en" sz="1300">
                <a:solidFill>
                  <a:srgbClr val="333333"/>
                </a:solidFill>
                <a:latin typeface="Consolas"/>
                <a:ea typeface="Consolas"/>
                <a:cs typeface="Consolas"/>
                <a:sym typeface="Consolas"/>
              </a:rPr>
              <a:t>;</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r>
              <a:rPr b="1" lang="en" sz="1300">
                <a:solidFill>
                  <a:srgbClr val="008800"/>
                </a:solidFill>
                <a:latin typeface="Consolas"/>
                <a:ea typeface="Consolas"/>
                <a:cs typeface="Consolas"/>
                <a:sym typeface="Consolas"/>
              </a:rPr>
              <a:t>while</a:t>
            </a:r>
            <a:r>
              <a:rPr lang="en" sz="1300">
                <a:solidFill>
                  <a:srgbClr val="333333"/>
                </a:solidFill>
                <a:latin typeface="Consolas"/>
                <a:ea typeface="Consolas"/>
                <a:cs typeface="Consolas"/>
                <a:sym typeface="Consolas"/>
              </a:rPr>
              <a:t> (x*x+y*y &lt; </a:t>
            </a:r>
            <a:r>
              <a:rPr b="1" lang="en" sz="1300">
                <a:solidFill>
                  <a:srgbClr val="0000DD"/>
                </a:solidFill>
                <a:latin typeface="Consolas"/>
                <a:ea typeface="Consolas"/>
                <a:cs typeface="Consolas"/>
                <a:sym typeface="Consolas"/>
              </a:rPr>
              <a:t>2</a:t>
            </a:r>
            <a:r>
              <a:rPr lang="en" sz="1300">
                <a:solidFill>
                  <a:srgbClr val="333333"/>
                </a:solidFill>
                <a:latin typeface="Consolas"/>
                <a:ea typeface="Consolas"/>
                <a:cs typeface="Consolas"/>
                <a:sym typeface="Consolas"/>
              </a:rPr>
              <a:t> &amp;&amp; iteration &lt; MAX_ITERATION) {</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r>
              <a:rPr b="1" lang="en" sz="1300">
                <a:solidFill>
                  <a:srgbClr val="333399"/>
                </a:solidFill>
                <a:latin typeface="Consolas"/>
                <a:ea typeface="Consolas"/>
                <a:cs typeface="Consolas"/>
                <a:sym typeface="Consolas"/>
              </a:rPr>
              <a:t>float</a:t>
            </a:r>
            <a:r>
              <a:rPr lang="en" sz="1300">
                <a:solidFill>
                  <a:srgbClr val="333333"/>
                </a:solidFill>
                <a:latin typeface="Consolas"/>
                <a:ea typeface="Consolas"/>
                <a:cs typeface="Consolas"/>
                <a:sym typeface="Consolas"/>
              </a:rPr>
              <a:t> xtemp = x*x-y*y+x0;</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y = </a:t>
            </a:r>
            <a:r>
              <a:rPr b="1" lang="en" sz="1300">
                <a:solidFill>
                  <a:srgbClr val="0000DD"/>
                </a:solidFill>
                <a:latin typeface="Consolas"/>
                <a:ea typeface="Consolas"/>
                <a:cs typeface="Consolas"/>
                <a:sym typeface="Consolas"/>
              </a:rPr>
              <a:t>2</a:t>
            </a:r>
            <a:r>
              <a:rPr lang="en" sz="1300">
                <a:solidFill>
                  <a:srgbClr val="333333"/>
                </a:solidFill>
                <a:latin typeface="Consolas"/>
                <a:ea typeface="Consolas"/>
                <a:cs typeface="Consolas"/>
                <a:sym typeface="Consolas"/>
              </a:rPr>
              <a:t>*x*y+y0;</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x = xtemp;</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iteration++;</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SDL_Color color = iteration &lt; MAX_ITERATION ? </a:t>
            </a:r>
            <a:endParaRPr sz="13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300">
                <a:solidFill>
                  <a:srgbClr val="333333"/>
                </a:solidFill>
                <a:latin typeface="Consolas"/>
                <a:ea typeface="Consolas"/>
                <a:cs typeface="Consolas"/>
                <a:sym typeface="Consolas"/>
              </a:rPr>
              <a:t>                PALLETTE[iteration % PALETTE_COUNT] : BLACK_COLOR;</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painter.setColor(color);</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painter.drawPoint(px, py);</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a:t>
            </a:r>
            <a:endParaRPr b="1" sz="1300">
              <a:solidFill>
                <a:srgbClr val="333399"/>
              </a:solidFill>
              <a:latin typeface="Consolas"/>
              <a:ea typeface="Consolas"/>
              <a:cs typeface="Consolas"/>
              <a:sym typeface="Consolas"/>
            </a:endParaRPr>
          </a:p>
        </p:txBody>
      </p:sp>
      <p:sp>
        <p:nvSpPr>
          <p:cNvPr id="739" name="Google Shape;739;p99"/>
          <p:cNvSpPr/>
          <p:nvPr/>
        </p:nvSpPr>
        <p:spPr>
          <a:xfrm>
            <a:off x="6762350" y="3436125"/>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99"/>
          <p:cNvSpPr txBox="1"/>
          <p:nvPr/>
        </p:nvSpPr>
        <p:spPr>
          <a:xfrm>
            <a:off x="7295925" y="3222675"/>
            <a:ext cx="1202400" cy="84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Kiểm tra c có nằm trong tập Mandelbrot</a:t>
            </a:r>
            <a:endParaRPr>
              <a:solidFill>
                <a:srgbClr val="0000FF"/>
              </a:solidFill>
            </a:endParaRPr>
          </a:p>
        </p:txBody>
      </p:sp>
      <p:sp>
        <p:nvSpPr>
          <p:cNvPr id="741" name="Google Shape;741;p99"/>
          <p:cNvSpPr/>
          <p:nvPr/>
        </p:nvSpPr>
        <p:spPr>
          <a:xfrm>
            <a:off x="6762350" y="2504175"/>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99"/>
          <p:cNvSpPr txBox="1"/>
          <p:nvPr/>
        </p:nvSpPr>
        <p:spPr>
          <a:xfrm>
            <a:off x="7295925" y="2290725"/>
            <a:ext cx="1202400" cy="84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Tính điểm thoát của </a:t>
            </a:r>
            <a:br>
              <a:rPr lang="en">
                <a:solidFill>
                  <a:srgbClr val="0000FF"/>
                </a:solidFill>
              </a:rPr>
            </a:br>
            <a:r>
              <a:rPr lang="en">
                <a:solidFill>
                  <a:srgbClr val="9900FF"/>
                </a:solidFill>
              </a:rPr>
              <a:t>c = (x0,y0)</a:t>
            </a:r>
            <a:endParaRPr>
              <a:solidFill>
                <a:srgbClr val="9900FF"/>
              </a:solidFill>
            </a:endParaRPr>
          </a:p>
        </p:txBody>
      </p:sp>
      <p:sp>
        <p:nvSpPr>
          <p:cNvPr id="743" name="Google Shape;743;p99"/>
          <p:cNvSpPr/>
          <p:nvPr/>
        </p:nvSpPr>
        <p:spPr>
          <a:xfrm>
            <a:off x="6762350" y="1501075"/>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99"/>
          <p:cNvSpPr txBox="1"/>
          <p:nvPr/>
        </p:nvSpPr>
        <p:spPr>
          <a:xfrm>
            <a:off x="7295925" y="1287625"/>
            <a:ext cx="1269300" cy="84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Chuyển đổi tọa độ từ (px,py) qua</a:t>
            </a:r>
            <a:r>
              <a:rPr lang="en">
                <a:solidFill>
                  <a:srgbClr val="0000FF"/>
                </a:solidFill>
              </a:rPr>
              <a:t> </a:t>
            </a:r>
            <a:br>
              <a:rPr lang="en">
                <a:solidFill>
                  <a:srgbClr val="0000FF"/>
                </a:solidFill>
              </a:rPr>
            </a:br>
            <a:r>
              <a:rPr lang="en">
                <a:solidFill>
                  <a:srgbClr val="9900FF"/>
                </a:solidFill>
              </a:rPr>
              <a:t>(x0,y0)</a:t>
            </a:r>
            <a:endParaRPr>
              <a:solidFill>
                <a:srgbClr val="9900FF"/>
              </a:solidFill>
            </a:endParaRPr>
          </a:p>
        </p:txBody>
      </p:sp>
      <p:sp>
        <p:nvSpPr>
          <p:cNvPr id="745" name="Google Shape;745;p99"/>
          <p:cNvSpPr/>
          <p:nvPr/>
        </p:nvSpPr>
        <p:spPr>
          <a:xfrm>
            <a:off x="3836375" y="4033725"/>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99"/>
          <p:cNvSpPr txBox="1"/>
          <p:nvPr/>
        </p:nvSpPr>
        <p:spPr>
          <a:xfrm>
            <a:off x="4258200" y="3820275"/>
            <a:ext cx="3419100" cy="84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Sử dụng </a:t>
            </a:r>
            <a:br>
              <a:rPr lang="en">
                <a:solidFill>
                  <a:srgbClr val="0000FF"/>
                </a:solidFill>
              </a:rPr>
            </a:br>
            <a:r>
              <a:rPr lang="en">
                <a:solidFill>
                  <a:srgbClr val="9900FF"/>
                </a:solidFill>
              </a:rPr>
              <a:t>SDL_RenderDrawPoint(renderer, px, py)</a:t>
            </a:r>
            <a:br>
              <a:rPr lang="en">
                <a:solidFill>
                  <a:srgbClr val="9900FF"/>
                </a:solidFill>
              </a:rPr>
            </a:br>
            <a:r>
              <a:rPr lang="en">
                <a:solidFill>
                  <a:srgbClr val="0000FF"/>
                </a:solidFill>
              </a:rPr>
              <a:t>cài đặt hàm này</a:t>
            </a:r>
            <a:endParaRPr>
              <a:solidFill>
                <a:srgbClr val="0000FF"/>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100"/>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Bảng màu</a:t>
            </a:r>
            <a:endParaRPr/>
          </a:p>
        </p:txBody>
      </p:sp>
      <p:sp>
        <p:nvSpPr>
          <p:cNvPr id="752" name="Google Shape;752;p100"/>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u="sng">
                <a:solidFill>
                  <a:schemeClr val="hlink"/>
                </a:solidFill>
                <a:hlinkClick r:id="rId3"/>
              </a:rPr>
              <a:t>http://stackoverflow.com/questions/16500656/which-color-gradient-is-used-to-color-mandelbrot-in-wikipedia</a:t>
            </a:r>
            <a:r>
              <a:rPr lang="en" sz="1600"/>
              <a:t> </a:t>
            </a:r>
            <a:endParaRPr sz="1600"/>
          </a:p>
        </p:txBody>
      </p:sp>
      <p:sp>
        <p:nvSpPr>
          <p:cNvPr id="753" name="Google Shape;753;p100"/>
          <p:cNvSpPr txBox="1"/>
          <p:nvPr/>
        </p:nvSpPr>
        <p:spPr>
          <a:xfrm>
            <a:off x="1067125" y="1792750"/>
            <a:ext cx="6587700" cy="3000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SDL_Color PALLETTE[] =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SDL_Color({</a:t>
            </a:r>
            <a:r>
              <a:rPr b="1" lang="en">
                <a:solidFill>
                  <a:srgbClr val="0000DD"/>
                </a:solidFill>
                <a:latin typeface="Consolas"/>
                <a:ea typeface="Consolas"/>
                <a:cs typeface="Consolas"/>
                <a:sym typeface="Consolas"/>
              </a:rPr>
              <a:t>66</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30</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15</a:t>
            </a:r>
            <a:r>
              <a:rPr lang="en">
                <a:solidFill>
                  <a:srgbClr val="333333"/>
                </a:solidFill>
                <a:latin typeface="Consolas"/>
                <a:ea typeface="Consolas"/>
                <a:cs typeface="Consolas"/>
                <a:sym typeface="Consolas"/>
              </a:rPr>
              <a:t>}), SDL_Color({</a:t>
            </a:r>
            <a:r>
              <a:rPr b="1" lang="en">
                <a:solidFill>
                  <a:srgbClr val="0000DD"/>
                </a:solidFill>
                <a:latin typeface="Consolas"/>
                <a:ea typeface="Consolas"/>
                <a:cs typeface="Consolas"/>
                <a:sym typeface="Consolas"/>
              </a:rPr>
              <a:t>25</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7</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26</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SDL_Color({</a:t>
            </a:r>
            <a:r>
              <a:rPr b="1" lang="en">
                <a:solidFill>
                  <a:srgbClr val="0000DD"/>
                </a:solidFill>
                <a:latin typeface="Consolas"/>
                <a:ea typeface="Consolas"/>
                <a:cs typeface="Consolas"/>
                <a:sym typeface="Consolas"/>
              </a:rPr>
              <a:t>9</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47</a:t>
            </a:r>
            <a:r>
              <a:rPr lang="en">
                <a:solidFill>
                  <a:srgbClr val="333333"/>
                </a:solidFill>
                <a:latin typeface="Consolas"/>
                <a:ea typeface="Consolas"/>
                <a:cs typeface="Consolas"/>
                <a:sym typeface="Consolas"/>
              </a:rPr>
              <a:t>}), SDL_Color({</a:t>
            </a:r>
            <a:r>
              <a:rPr b="1" lang="en">
                <a:solidFill>
                  <a:srgbClr val="0000DD"/>
                </a:solidFill>
                <a:latin typeface="Consolas"/>
                <a:ea typeface="Consolas"/>
                <a:cs typeface="Consolas"/>
                <a:sym typeface="Consolas"/>
              </a:rPr>
              <a:t>4</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4</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73</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SDL_Color({</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7</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100</a:t>
            </a:r>
            <a:r>
              <a:rPr lang="en">
                <a:solidFill>
                  <a:srgbClr val="333333"/>
                </a:solidFill>
                <a:latin typeface="Consolas"/>
                <a:ea typeface="Consolas"/>
                <a:cs typeface="Consolas"/>
                <a:sym typeface="Consolas"/>
              </a:rPr>
              <a:t>}), SDL_Color({</a:t>
            </a:r>
            <a:r>
              <a:rPr b="1" lang="en">
                <a:solidFill>
                  <a:srgbClr val="0000DD"/>
                </a:solidFill>
                <a:latin typeface="Consolas"/>
                <a:ea typeface="Consolas"/>
                <a:cs typeface="Consolas"/>
                <a:sym typeface="Consolas"/>
              </a:rPr>
              <a:t>12</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44</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138</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SDL_Color({</a:t>
            </a:r>
            <a:r>
              <a:rPr b="1" lang="en">
                <a:solidFill>
                  <a:srgbClr val="0000DD"/>
                </a:solidFill>
                <a:latin typeface="Consolas"/>
                <a:ea typeface="Consolas"/>
                <a:cs typeface="Consolas"/>
                <a:sym typeface="Consolas"/>
              </a:rPr>
              <a:t>24</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82</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177</a:t>
            </a:r>
            <a:r>
              <a:rPr lang="en">
                <a:solidFill>
                  <a:srgbClr val="333333"/>
                </a:solidFill>
                <a:latin typeface="Consolas"/>
                <a:ea typeface="Consolas"/>
                <a:cs typeface="Consolas"/>
                <a:sym typeface="Consolas"/>
              </a:rPr>
              <a:t>}), SDL_Color({</a:t>
            </a:r>
            <a:r>
              <a:rPr b="1" lang="en">
                <a:solidFill>
                  <a:srgbClr val="0000DD"/>
                </a:solidFill>
                <a:latin typeface="Consolas"/>
                <a:ea typeface="Consolas"/>
                <a:cs typeface="Consolas"/>
                <a:sym typeface="Consolas"/>
              </a:rPr>
              <a:t>57</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125</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209</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SDL_Color({</a:t>
            </a:r>
            <a:r>
              <a:rPr b="1" lang="en">
                <a:solidFill>
                  <a:srgbClr val="0000DD"/>
                </a:solidFill>
                <a:latin typeface="Consolas"/>
                <a:ea typeface="Consolas"/>
                <a:cs typeface="Consolas"/>
                <a:sym typeface="Consolas"/>
              </a:rPr>
              <a:t>134</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181</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229</a:t>
            </a:r>
            <a:r>
              <a:rPr lang="en">
                <a:solidFill>
                  <a:srgbClr val="333333"/>
                </a:solidFill>
                <a:latin typeface="Consolas"/>
                <a:ea typeface="Consolas"/>
                <a:cs typeface="Consolas"/>
                <a:sym typeface="Consolas"/>
              </a:rPr>
              <a:t>}), SDL_Color({</a:t>
            </a:r>
            <a:r>
              <a:rPr b="1" lang="en">
                <a:solidFill>
                  <a:srgbClr val="0000DD"/>
                </a:solidFill>
                <a:latin typeface="Consolas"/>
                <a:ea typeface="Consolas"/>
                <a:cs typeface="Consolas"/>
                <a:sym typeface="Consolas"/>
              </a:rPr>
              <a:t>211</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236</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248</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SDL_Color({</a:t>
            </a:r>
            <a:r>
              <a:rPr b="1" lang="en">
                <a:solidFill>
                  <a:srgbClr val="0000DD"/>
                </a:solidFill>
                <a:latin typeface="Consolas"/>
                <a:ea typeface="Consolas"/>
                <a:cs typeface="Consolas"/>
                <a:sym typeface="Consolas"/>
              </a:rPr>
              <a:t>241</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233</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191</a:t>
            </a:r>
            <a:r>
              <a:rPr lang="en">
                <a:solidFill>
                  <a:srgbClr val="333333"/>
                </a:solidFill>
                <a:latin typeface="Consolas"/>
                <a:ea typeface="Consolas"/>
                <a:cs typeface="Consolas"/>
                <a:sym typeface="Consolas"/>
              </a:rPr>
              <a:t>}), SDL_Color({</a:t>
            </a:r>
            <a:r>
              <a:rPr b="1" lang="en">
                <a:solidFill>
                  <a:srgbClr val="0000DD"/>
                </a:solidFill>
                <a:latin typeface="Consolas"/>
                <a:ea typeface="Consolas"/>
                <a:cs typeface="Consolas"/>
                <a:sym typeface="Consolas"/>
              </a:rPr>
              <a:t>248</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201</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95</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SDL_Color({</a:t>
            </a:r>
            <a:r>
              <a:rPr b="1" lang="en">
                <a:solidFill>
                  <a:srgbClr val="0000DD"/>
                </a:solidFill>
                <a:latin typeface="Consolas"/>
                <a:ea typeface="Consolas"/>
                <a:cs typeface="Consolas"/>
                <a:sym typeface="Consolas"/>
              </a:rPr>
              <a:t>255</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170</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SDL_Color({</a:t>
            </a:r>
            <a:r>
              <a:rPr b="1" lang="en">
                <a:solidFill>
                  <a:srgbClr val="0000DD"/>
                </a:solidFill>
                <a:latin typeface="Consolas"/>
                <a:ea typeface="Consolas"/>
                <a:cs typeface="Consolas"/>
                <a:sym typeface="Consolas"/>
              </a:rPr>
              <a:t>204</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128</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SDL_Color({</a:t>
            </a:r>
            <a:r>
              <a:rPr b="1" lang="en">
                <a:solidFill>
                  <a:srgbClr val="0000DD"/>
                </a:solidFill>
                <a:latin typeface="Consolas"/>
                <a:ea typeface="Consolas"/>
                <a:cs typeface="Consolas"/>
                <a:sym typeface="Consolas"/>
              </a:rPr>
              <a:t>153</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87</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SDL_Color({</a:t>
            </a:r>
            <a:r>
              <a:rPr b="1" lang="en">
                <a:solidFill>
                  <a:srgbClr val="0000DD"/>
                </a:solidFill>
                <a:latin typeface="Consolas"/>
                <a:ea typeface="Consolas"/>
                <a:cs typeface="Consolas"/>
                <a:sym typeface="Consolas"/>
              </a:rPr>
              <a:t>106</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52</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3</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PALETTE_COUNT = </a:t>
            </a:r>
            <a:r>
              <a:rPr b="1" lang="en">
                <a:solidFill>
                  <a:srgbClr val="008800"/>
                </a:solidFill>
                <a:latin typeface="Consolas"/>
                <a:ea typeface="Consolas"/>
                <a:cs typeface="Consolas"/>
                <a:sym typeface="Consolas"/>
              </a:rPr>
              <a:t>sizeof</a:t>
            </a:r>
            <a:r>
              <a:rPr lang="en">
                <a:solidFill>
                  <a:srgbClr val="333333"/>
                </a:solidFill>
                <a:latin typeface="Consolas"/>
                <a:ea typeface="Consolas"/>
                <a:cs typeface="Consolas"/>
                <a:sym typeface="Consolas"/>
              </a:rPr>
              <a:t>(PALLETTE) / </a:t>
            </a:r>
            <a:r>
              <a:rPr b="1" lang="en">
                <a:solidFill>
                  <a:srgbClr val="008800"/>
                </a:solidFill>
                <a:latin typeface="Consolas"/>
                <a:ea typeface="Consolas"/>
                <a:cs typeface="Consolas"/>
                <a:sym typeface="Consolas"/>
              </a:rPr>
              <a:t>sizeof</a:t>
            </a:r>
            <a:r>
              <a:rPr lang="en">
                <a:solidFill>
                  <a:srgbClr val="333333"/>
                </a:solidFill>
                <a:latin typeface="Consolas"/>
                <a:ea typeface="Consolas"/>
                <a:cs typeface="Consolas"/>
                <a:sym typeface="Consolas"/>
              </a:rPr>
              <a:t>(SDL_Color);</a:t>
            </a:r>
            <a:endParaRPr>
              <a:solidFill>
                <a:srgbClr val="333333"/>
              </a:solidFill>
              <a:latin typeface="Consolas"/>
              <a:ea typeface="Consolas"/>
              <a:cs typeface="Consolas"/>
              <a:sym typeface="Consolas"/>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101"/>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01"/>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760" name="Google Shape;760;p101"/>
          <p:cNvPicPr preferRelativeResize="0"/>
          <p:nvPr/>
        </p:nvPicPr>
        <p:blipFill>
          <a:blip r:embed="rId3">
            <a:alphaModFix/>
          </a:blip>
          <a:stretch>
            <a:fillRect/>
          </a:stretch>
        </p:blipFill>
        <p:spPr>
          <a:xfrm>
            <a:off x="464621" y="0"/>
            <a:ext cx="8214758" cy="5143500"/>
          </a:xfrm>
          <a:prstGeom prst="rect">
            <a:avLst/>
          </a:prstGeom>
          <a:noFill/>
          <a:ln>
            <a:noFill/>
          </a:ln>
        </p:spPr>
      </p:pic>
      <p:sp>
        <p:nvSpPr>
          <p:cNvPr id="761" name="Google Shape;761;p101"/>
          <p:cNvSpPr txBox="1"/>
          <p:nvPr/>
        </p:nvSpPr>
        <p:spPr>
          <a:xfrm>
            <a:off x="184975" y="4403625"/>
            <a:ext cx="5534700" cy="5739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https://github.com/tqlong/advprogram/archive/9d8e1a0d5aed0f94e1095d89813cf0b2ee99bb21.zip</a:t>
            </a:r>
            <a:r>
              <a:rPr lang="en"/>
              <a:t>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02"/>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Zoom in</a:t>
            </a:r>
            <a:endParaRPr/>
          </a:p>
        </p:txBody>
      </p:sp>
      <p:sp>
        <p:nvSpPr>
          <p:cNvPr id="767" name="Google Shape;767;p102"/>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pic>
        <p:nvPicPr>
          <p:cNvPr id="768" name="Google Shape;768;p102"/>
          <p:cNvPicPr preferRelativeResize="0"/>
          <p:nvPr/>
        </p:nvPicPr>
        <p:blipFill>
          <a:blip r:embed="rId3">
            <a:alphaModFix/>
          </a:blip>
          <a:stretch>
            <a:fillRect/>
          </a:stretch>
        </p:blipFill>
        <p:spPr>
          <a:xfrm>
            <a:off x="609604" y="1102675"/>
            <a:ext cx="3514075" cy="2717600"/>
          </a:xfrm>
          <a:prstGeom prst="rect">
            <a:avLst/>
          </a:prstGeom>
          <a:noFill/>
          <a:ln>
            <a:noFill/>
          </a:ln>
        </p:spPr>
      </p:pic>
      <p:sp>
        <p:nvSpPr>
          <p:cNvPr id="769" name="Google Shape;769;p102"/>
          <p:cNvSpPr txBox="1"/>
          <p:nvPr/>
        </p:nvSpPr>
        <p:spPr>
          <a:xfrm>
            <a:off x="1022038" y="3934100"/>
            <a:ext cx="26892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(0, 0, 2*0.5, 1.5*0.5)</a:t>
            </a:r>
            <a:endParaRPr sz="2000"/>
          </a:p>
        </p:txBody>
      </p:sp>
      <p:pic>
        <p:nvPicPr>
          <p:cNvPr id="770" name="Google Shape;770;p102"/>
          <p:cNvPicPr preferRelativeResize="0"/>
          <p:nvPr/>
        </p:nvPicPr>
        <p:blipFill>
          <a:blip r:embed="rId4">
            <a:alphaModFix/>
          </a:blip>
          <a:stretch>
            <a:fillRect/>
          </a:stretch>
        </p:blipFill>
        <p:spPr>
          <a:xfrm>
            <a:off x="5051522" y="1102675"/>
            <a:ext cx="3482878" cy="2717600"/>
          </a:xfrm>
          <a:prstGeom prst="rect">
            <a:avLst/>
          </a:prstGeom>
          <a:noFill/>
          <a:ln>
            <a:noFill/>
          </a:ln>
        </p:spPr>
      </p:pic>
      <p:sp>
        <p:nvSpPr>
          <p:cNvPr id="771" name="Google Shape;771;p102"/>
          <p:cNvSpPr txBox="1"/>
          <p:nvPr/>
        </p:nvSpPr>
        <p:spPr>
          <a:xfrm>
            <a:off x="4685200" y="3934100"/>
            <a:ext cx="42156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a:t>
            </a:r>
            <a:r>
              <a:rPr lang="en" sz="2000"/>
              <a:t>2*0.17, 1.5*0.17, 2*0.25,1.5*0.25</a:t>
            </a:r>
            <a:r>
              <a:rPr lang="en" sz="2000"/>
              <a:t>)</a:t>
            </a:r>
            <a:endParaRPr sz="200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103"/>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Fractal đệ quy</a:t>
            </a:r>
            <a:endParaRPr/>
          </a:p>
        </p:txBody>
      </p:sp>
      <p:sp>
        <p:nvSpPr>
          <p:cNvPr id="777" name="Google Shape;777;p103"/>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Khái niệm đệ quy trong toán học / lập trình</a:t>
            </a:r>
            <a:endParaRPr/>
          </a:p>
          <a:p>
            <a:pPr indent="-381000" lvl="1" marL="914400" rtl="0" algn="l">
              <a:spcBef>
                <a:spcPts val="0"/>
              </a:spcBef>
              <a:spcAft>
                <a:spcPts val="0"/>
              </a:spcAft>
              <a:buSzPts val="2400"/>
              <a:buChar char="○"/>
            </a:pPr>
            <a:r>
              <a:rPr lang="en"/>
              <a:t>Một đối tượng (có tham số) được định nghĩa thông qua chính nó với tham số khác (thường nhỏ hơn)</a:t>
            </a:r>
            <a:endParaRPr/>
          </a:p>
          <a:p>
            <a:pPr indent="-381000" lvl="1" marL="914400" rtl="0" algn="l">
              <a:spcBef>
                <a:spcPts val="0"/>
              </a:spcBef>
              <a:spcAft>
                <a:spcPts val="0"/>
              </a:spcAft>
              <a:buSzPts val="2400"/>
              <a:buChar char="○"/>
            </a:pPr>
            <a:r>
              <a:rPr lang="en"/>
              <a:t>Tổng các số tự nhiên từ 1 đến n: </a:t>
            </a:r>
            <a:r>
              <a:rPr lang="en">
                <a:solidFill>
                  <a:srgbClr val="9900FF"/>
                </a:solidFill>
              </a:rPr>
              <a:t>s(n) = n + s(n-1)</a:t>
            </a:r>
            <a:endParaRPr>
              <a:solidFill>
                <a:srgbClr val="9900FF"/>
              </a:solidFill>
            </a:endParaRPr>
          </a:p>
          <a:p>
            <a:pPr indent="-381000" lvl="1" marL="914400" rtl="0" algn="l">
              <a:spcBef>
                <a:spcPts val="0"/>
              </a:spcBef>
              <a:spcAft>
                <a:spcPts val="0"/>
              </a:spcAft>
              <a:buClr>
                <a:srgbClr val="000000"/>
              </a:buClr>
              <a:buSzPts val="2400"/>
              <a:buChar char="○"/>
            </a:pPr>
            <a:r>
              <a:rPr lang="en">
                <a:solidFill>
                  <a:srgbClr val="000000"/>
                </a:solidFill>
              </a:rPr>
              <a:t>Giai thừa: </a:t>
            </a:r>
            <a:r>
              <a:rPr lang="en">
                <a:solidFill>
                  <a:srgbClr val="9900FF"/>
                </a:solidFill>
              </a:rPr>
              <a:t>factorial(n) = n * factorial(n-1)</a:t>
            </a:r>
            <a:endParaRPr>
              <a:solidFill>
                <a:srgbClr val="9900FF"/>
              </a:solidFill>
            </a:endParaRPr>
          </a:p>
          <a:p>
            <a:pPr indent="-381000" lvl="1" marL="914400" rtl="0" algn="l">
              <a:spcBef>
                <a:spcPts val="0"/>
              </a:spcBef>
              <a:spcAft>
                <a:spcPts val="0"/>
              </a:spcAft>
              <a:buSzPts val="2400"/>
              <a:buChar char="○"/>
            </a:pPr>
            <a:r>
              <a:rPr lang="en"/>
              <a:t>Fibonaci: </a:t>
            </a:r>
            <a:r>
              <a:rPr lang="en">
                <a:solidFill>
                  <a:srgbClr val="9900FF"/>
                </a:solidFill>
              </a:rPr>
              <a:t>fibo(n) = fibo(n-1) + fibo(n-2)</a:t>
            </a:r>
            <a:endParaRPr>
              <a:solidFill>
                <a:srgbClr val="9900FF"/>
              </a:solidFill>
            </a:endParaRPr>
          </a:p>
          <a:p>
            <a:pPr indent="-419100" lvl="0" marL="457200" rtl="0" algn="l">
              <a:spcBef>
                <a:spcPts val="0"/>
              </a:spcBef>
              <a:spcAft>
                <a:spcPts val="0"/>
              </a:spcAft>
              <a:buSzPts val="3000"/>
              <a:buChar char="●"/>
            </a:pPr>
            <a:r>
              <a:rPr lang="en"/>
              <a:t>Hình fractal đệ quy</a:t>
            </a:r>
            <a:endParaRPr/>
          </a:p>
          <a:p>
            <a:pPr indent="-381000" lvl="1" marL="914400" rtl="0" algn="l">
              <a:spcBef>
                <a:spcPts val="0"/>
              </a:spcBef>
              <a:spcAft>
                <a:spcPts val="0"/>
              </a:spcAft>
              <a:buSzPts val="2400"/>
              <a:buChar char="○"/>
            </a:pPr>
            <a:r>
              <a:rPr lang="en" u="sng">
                <a:solidFill>
                  <a:schemeClr val="hlink"/>
                </a:solidFill>
                <a:hlinkClick r:id="rId3"/>
              </a:rPr>
              <a:t>http://natureofcode.com/book/chapter-8-fractals/</a:t>
            </a:r>
            <a:r>
              <a:rPr lang="en"/>
              <a:t> </a:t>
            </a:r>
            <a:endParaRPr/>
          </a:p>
          <a:p>
            <a:pPr indent="-381000" lvl="1" marL="914400" rtl="0" algn="l">
              <a:spcBef>
                <a:spcPts val="0"/>
              </a:spcBef>
              <a:spcAft>
                <a:spcPts val="0"/>
              </a:spcAft>
              <a:buSzPts val="2400"/>
              <a:buChar char="○"/>
            </a:pPr>
            <a:r>
              <a:rPr lang="en"/>
              <a:t>Self-similarity: </a:t>
            </a:r>
            <a:r>
              <a:rPr b="1" i="1" lang="en">
                <a:solidFill>
                  <a:srgbClr val="0000FF"/>
                </a:solidFill>
              </a:rPr>
              <a:t>each part is a “reduced-size copy of the whole.”</a:t>
            </a:r>
            <a:r>
              <a:rPr lang="en"/>
              <a:t> (Mandelbrot)</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104"/>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Tính giai thừa</a:t>
            </a:r>
            <a:endParaRPr/>
          </a:p>
        </p:txBody>
      </p:sp>
      <p:sp>
        <p:nvSpPr>
          <p:cNvPr id="783" name="Google Shape;783;p104"/>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784" name="Google Shape;784;p104"/>
          <p:cNvSpPr txBox="1"/>
          <p:nvPr/>
        </p:nvSpPr>
        <p:spPr>
          <a:xfrm>
            <a:off x="2165050" y="1700275"/>
            <a:ext cx="4813800" cy="24543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factorial</a:t>
            </a:r>
            <a:r>
              <a:rPr lang="en">
                <a:solidFill>
                  <a:srgbClr val="333333"/>
                </a:solidFill>
                <a:latin typeface="Consolas"/>
                <a:ea typeface="Consolas"/>
                <a:cs typeface="Consolas"/>
                <a:sym typeface="Consolas"/>
              </a:rPr>
              <a:t>(</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n)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if</a:t>
            </a:r>
            <a:r>
              <a:rPr lang="en">
                <a:solidFill>
                  <a:srgbClr val="333333"/>
                </a:solidFill>
                <a:latin typeface="Consolas"/>
                <a:ea typeface="Consolas"/>
                <a:cs typeface="Consolas"/>
                <a:sym typeface="Consolas"/>
              </a:rPr>
              <a:t> (n == </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return</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 </a:t>
            </a:r>
            <a:r>
              <a:rPr b="1" lang="en">
                <a:solidFill>
                  <a:srgbClr val="008800"/>
                </a:solidFill>
                <a:latin typeface="Consolas"/>
                <a:ea typeface="Consolas"/>
                <a:cs typeface="Consolas"/>
                <a:sym typeface="Consolas"/>
              </a:rPr>
              <a:t>else</a:t>
            </a: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return</a:t>
            </a:r>
            <a:r>
              <a:rPr lang="en">
                <a:solidFill>
                  <a:srgbClr val="333333"/>
                </a:solidFill>
                <a:latin typeface="Consolas"/>
                <a:ea typeface="Consolas"/>
                <a:cs typeface="Consolas"/>
                <a:sym typeface="Consolas"/>
              </a:rPr>
              <a:t> n * factorial(n-</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785" name="Google Shape;785;p104"/>
          <p:cNvSpPr/>
          <p:nvPr/>
        </p:nvSpPr>
        <p:spPr>
          <a:xfrm>
            <a:off x="4987000" y="2212500"/>
            <a:ext cx="241800" cy="4623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04"/>
          <p:cNvSpPr txBox="1"/>
          <p:nvPr/>
        </p:nvSpPr>
        <p:spPr>
          <a:xfrm>
            <a:off x="5342675" y="1995450"/>
            <a:ext cx="1273500" cy="89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Điều kiện dừng đệ quy</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105"/>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Vẽ hình tròn lồng nhau</a:t>
            </a:r>
            <a:endParaRPr/>
          </a:p>
        </p:txBody>
      </p:sp>
      <p:sp>
        <p:nvSpPr>
          <p:cNvPr id="792" name="Google Shape;792;p105"/>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793" name="Google Shape;793;p105"/>
          <p:cNvSpPr txBox="1"/>
          <p:nvPr/>
        </p:nvSpPr>
        <p:spPr>
          <a:xfrm>
            <a:off x="1048200" y="1073025"/>
            <a:ext cx="7047600" cy="38997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drawRecursiveCircle</a:t>
            </a:r>
            <a:r>
              <a:rPr lang="en">
                <a:solidFill>
                  <a:srgbClr val="333333"/>
                </a:solidFill>
                <a:latin typeface="Consolas"/>
                <a:ea typeface="Consolas"/>
                <a:cs typeface="Consolas"/>
                <a:sym typeface="Consolas"/>
              </a:rPr>
              <a:t>(Painter&amp; painter,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radius = </a:t>
            </a:r>
            <a:r>
              <a:rPr b="1" lang="en">
                <a:solidFill>
                  <a:srgbClr val="0000DD"/>
                </a:solidFill>
                <a:latin typeface="Consolas"/>
                <a:ea typeface="Consolas"/>
                <a:cs typeface="Consolas"/>
                <a:sym typeface="Consolas"/>
              </a:rPr>
              <a:t>400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case</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18</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painter.jumpBackward(</a:t>
            </a:r>
            <a:r>
              <a:rPr b="1" lang="en">
                <a:solidFill>
                  <a:srgbClr val="0000DD"/>
                </a:solidFill>
                <a:latin typeface="Consolas"/>
                <a:ea typeface="Consolas"/>
                <a:cs typeface="Consolas"/>
                <a:sym typeface="Consolas"/>
              </a:rPr>
              <a:t>400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drawRecursiveCircle(painter, </a:t>
            </a:r>
            <a:r>
              <a:rPr b="1" lang="en">
                <a:solidFill>
                  <a:srgbClr val="0000DD"/>
                </a:solidFill>
                <a:latin typeface="Consolas"/>
                <a:ea typeface="Consolas"/>
                <a:cs typeface="Consolas"/>
                <a:sym typeface="Consolas"/>
              </a:rPr>
              <a:t>400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break</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drawRecursiveCircle(Painter&amp; painter,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radius)</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painter.createCircle(radius);</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if</a:t>
            </a:r>
            <a:r>
              <a:rPr lang="en">
                <a:solidFill>
                  <a:srgbClr val="333333"/>
                </a:solidFill>
                <a:latin typeface="Consolas"/>
                <a:ea typeface="Consolas"/>
                <a:cs typeface="Consolas"/>
                <a:sym typeface="Consolas"/>
              </a:rPr>
              <a:t>(radius &gt; </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painter.jumpForward(radius*</a:t>
            </a:r>
            <a:r>
              <a:rPr b="1" lang="en">
                <a:solidFill>
                  <a:srgbClr val="6600EE"/>
                </a:solidFill>
                <a:latin typeface="Consolas"/>
                <a:ea typeface="Consolas"/>
                <a:cs typeface="Consolas"/>
                <a:sym typeface="Consolas"/>
              </a:rPr>
              <a:t>0.25f</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drawRecursiveCircle(painter, radius*</a:t>
            </a:r>
            <a:r>
              <a:rPr b="1" lang="en">
                <a:solidFill>
                  <a:srgbClr val="6600EE"/>
                </a:solidFill>
                <a:latin typeface="Consolas"/>
                <a:ea typeface="Consolas"/>
                <a:cs typeface="Consolas"/>
                <a:sym typeface="Consolas"/>
              </a:rPr>
              <a:t>0.75f</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painter.jumpBackward(radius*</a:t>
            </a:r>
            <a:r>
              <a:rPr b="1" lang="en">
                <a:solidFill>
                  <a:srgbClr val="6600EE"/>
                </a:solidFill>
                <a:latin typeface="Consolas"/>
                <a:ea typeface="Consolas"/>
                <a:cs typeface="Consolas"/>
                <a:sym typeface="Consolas"/>
              </a:rPr>
              <a:t>0.25f</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b="1">
              <a:solidFill>
                <a:srgbClr val="333399"/>
              </a:solidFill>
              <a:latin typeface="Consolas"/>
              <a:ea typeface="Consolas"/>
              <a:cs typeface="Consolas"/>
              <a:sym typeface="Consolas"/>
            </a:endParaRPr>
          </a:p>
        </p:txBody>
      </p:sp>
      <p:sp>
        <p:nvSpPr>
          <p:cNvPr id="794" name="Google Shape;794;p105"/>
          <p:cNvSpPr/>
          <p:nvPr/>
        </p:nvSpPr>
        <p:spPr>
          <a:xfrm>
            <a:off x="5456525" y="3258250"/>
            <a:ext cx="241800" cy="4623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05"/>
          <p:cNvSpPr txBox="1"/>
          <p:nvPr/>
        </p:nvSpPr>
        <p:spPr>
          <a:xfrm>
            <a:off x="5812200" y="3041200"/>
            <a:ext cx="1273500" cy="89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Điều kiện đệ quy (bán kính lớn hơn 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Cấu hình CodeBlocks</a:t>
            </a:r>
            <a:endParaRPr/>
          </a:p>
        </p:txBody>
      </p:sp>
      <p:sp>
        <p:nvSpPr>
          <p:cNvPr id="135" name="Google Shape;135;p25"/>
          <p:cNvSpPr txBox="1"/>
          <p:nvPr>
            <p:ph idx="1" type="body"/>
          </p:nvPr>
        </p:nvSpPr>
        <p:spPr>
          <a:xfrm>
            <a:off x="457200" y="1460500"/>
            <a:ext cx="86484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800"/>
              <a:t>Liên kết thư viện:</a:t>
            </a:r>
            <a:endParaRPr sz="2800"/>
          </a:p>
          <a:p>
            <a:pPr indent="-406400" lvl="0" marL="457200" rtl="0" algn="l">
              <a:spcBef>
                <a:spcPts val="600"/>
              </a:spcBef>
              <a:spcAft>
                <a:spcPts val="0"/>
              </a:spcAft>
              <a:buSzPts val="2800"/>
              <a:buChar char="●"/>
            </a:pPr>
            <a:r>
              <a:rPr lang="en" sz="2800"/>
              <a:t>Linker settings: </a:t>
            </a:r>
            <a:r>
              <a:rPr b="1" lang="en" sz="2800"/>
              <a:t>-lmingw32 -lSDL2main -lSDL2</a:t>
            </a:r>
            <a:endParaRPr b="1" sz="2800"/>
          </a:p>
          <a:p>
            <a:pPr indent="0" lvl="0" marL="0" rtl="0" algn="l">
              <a:spcBef>
                <a:spcPts val="600"/>
              </a:spcBef>
              <a:spcAft>
                <a:spcPts val="0"/>
              </a:spcAft>
              <a:buNone/>
            </a:pPr>
            <a:r>
              <a:t/>
            </a:r>
            <a:endParaRPr sz="2800"/>
          </a:p>
        </p:txBody>
      </p:sp>
      <p:pic>
        <p:nvPicPr>
          <p:cNvPr id="136" name="Google Shape;136;p25"/>
          <p:cNvPicPr preferRelativeResize="0"/>
          <p:nvPr/>
        </p:nvPicPr>
        <p:blipFill>
          <a:blip r:embed="rId3">
            <a:alphaModFix/>
          </a:blip>
          <a:stretch>
            <a:fillRect/>
          </a:stretch>
        </p:blipFill>
        <p:spPr>
          <a:xfrm>
            <a:off x="2926401" y="2665963"/>
            <a:ext cx="5974000" cy="4561375"/>
          </a:xfrm>
          <a:prstGeom prst="rect">
            <a:avLst/>
          </a:prstGeom>
          <a:noFill/>
          <a:ln>
            <a:noFill/>
          </a:ln>
        </p:spPr>
      </p:pic>
      <p:sp>
        <p:nvSpPr>
          <p:cNvPr id="137" name="Google Shape;137;p25"/>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15</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106"/>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06"/>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802" name="Google Shape;802;p106"/>
          <p:cNvPicPr preferRelativeResize="0"/>
          <p:nvPr/>
        </p:nvPicPr>
        <p:blipFill>
          <a:blip r:embed="rId3">
            <a:alphaModFix/>
          </a:blip>
          <a:stretch>
            <a:fillRect/>
          </a:stretch>
        </p:blipFill>
        <p:spPr>
          <a:xfrm>
            <a:off x="1281976" y="0"/>
            <a:ext cx="6580048" cy="514350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107"/>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Vẽ 2 hình tròn bên trái, phải</a:t>
            </a:r>
            <a:endParaRPr/>
          </a:p>
        </p:txBody>
      </p:sp>
      <p:sp>
        <p:nvSpPr>
          <p:cNvPr id="808" name="Google Shape;808;p107"/>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809" name="Google Shape;809;p107"/>
          <p:cNvSpPr txBox="1"/>
          <p:nvPr/>
        </p:nvSpPr>
        <p:spPr>
          <a:xfrm>
            <a:off x="969900" y="1427425"/>
            <a:ext cx="7204200" cy="3000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drawRecursiveCircle2</a:t>
            </a:r>
            <a:r>
              <a:rPr lang="en">
                <a:solidFill>
                  <a:srgbClr val="333333"/>
                </a:solidFill>
                <a:latin typeface="Consolas"/>
                <a:ea typeface="Consolas"/>
                <a:cs typeface="Consolas"/>
                <a:sym typeface="Consolas"/>
              </a:rPr>
              <a:t>(Painter&amp; painter,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radius)</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painter.createCircle(radius);</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if</a:t>
            </a:r>
            <a:r>
              <a:rPr lang="en">
                <a:solidFill>
                  <a:srgbClr val="333333"/>
                </a:solidFill>
                <a:latin typeface="Consolas"/>
                <a:ea typeface="Consolas"/>
                <a:cs typeface="Consolas"/>
                <a:sym typeface="Consolas"/>
              </a:rPr>
              <a:t>(radius &gt; </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painter.jumpBackward(radius / </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drawRecursiveCircle2(painter, radius / </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painter.jumpForward(radius * </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drawRecursiveCircle2(painter, radius / </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painter.jumpBackward(radius*</a:t>
            </a:r>
            <a:r>
              <a:rPr b="1" lang="en">
                <a:solidFill>
                  <a:srgbClr val="0000DD"/>
                </a:solidFill>
                <a:latin typeface="Consolas"/>
                <a:ea typeface="Consolas"/>
                <a:cs typeface="Consolas"/>
                <a:sym typeface="Consolas"/>
              </a:rPr>
              <a:t>3</a:t>
            </a:r>
            <a:r>
              <a:rPr lang="en">
                <a:solidFill>
                  <a:srgbClr val="333333"/>
                </a:solidFill>
                <a:latin typeface="Consolas"/>
                <a:ea typeface="Consolas"/>
                <a:cs typeface="Consolas"/>
                <a:sym typeface="Consolas"/>
              </a:rPr>
              <a:t>/</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108"/>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08"/>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pic>
        <p:nvPicPr>
          <p:cNvPr id="816" name="Google Shape;816;p108"/>
          <p:cNvPicPr preferRelativeResize="0"/>
          <p:nvPr/>
        </p:nvPicPr>
        <p:blipFill>
          <a:blip r:embed="rId3">
            <a:alphaModFix/>
          </a:blip>
          <a:stretch>
            <a:fillRect/>
          </a:stretch>
        </p:blipFill>
        <p:spPr>
          <a:xfrm>
            <a:off x="1254815" y="0"/>
            <a:ext cx="6634369" cy="5143499"/>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109"/>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Thêm 2 hình tròn trên, dưới</a:t>
            </a:r>
            <a:endParaRPr/>
          </a:p>
        </p:txBody>
      </p:sp>
      <p:sp>
        <p:nvSpPr>
          <p:cNvPr id="822" name="Google Shape;822;p109"/>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823" name="Google Shape;823;p109"/>
          <p:cNvSpPr txBox="1"/>
          <p:nvPr/>
        </p:nvSpPr>
        <p:spPr>
          <a:xfrm>
            <a:off x="691200" y="981750"/>
            <a:ext cx="7761600" cy="38913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drawRecursiveCircle4</a:t>
            </a:r>
            <a:r>
              <a:rPr lang="en">
                <a:solidFill>
                  <a:srgbClr val="333333"/>
                </a:solidFill>
                <a:latin typeface="Consolas"/>
                <a:ea typeface="Consolas"/>
                <a:cs typeface="Consolas"/>
                <a:sym typeface="Consolas"/>
              </a:rPr>
              <a:t>(Painter&amp; painter,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radius)</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painter.createCircle(radius);</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if</a:t>
            </a:r>
            <a:r>
              <a:rPr lang="en">
                <a:solidFill>
                  <a:srgbClr val="333333"/>
                </a:solidFill>
                <a:latin typeface="Consolas"/>
                <a:ea typeface="Consolas"/>
                <a:cs typeface="Consolas"/>
                <a:sym typeface="Consolas"/>
              </a:rPr>
              <a:t>(radius &gt; </a:t>
            </a:r>
            <a:r>
              <a:rPr b="1" lang="en">
                <a:solidFill>
                  <a:srgbClr val="0000DD"/>
                </a:solidFill>
                <a:latin typeface="Consolas"/>
                <a:ea typeface="Consolas"/>
                <a:cs typeface="Consolas"/>
                <a:sym typeface="Consolas"/>
              </a:rPr>
              <a:t>8</a:t>
            </a: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x = painter.getX(), y = painter.getY();</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painter.setPosition(x-radius/</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,y);</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drawRecursiveCircle4(painter, radius / </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painter.setPosition(x+radius/</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,y-radius);</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drawRecursiveCircle4(painter, radius / </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painter.setPosition(x+radius*</a:t>
            </a:r>
            <a:r>
              <a:rPr b="1" lang="en">
                <a:solidFill>
                  <a:srgbClr val="0000DD"/>
                </a:solidFill>
                <a:latin typeface="Consolas"/>
                <a:ea typeface="Consolas"/>
                <a:cs typeface="Consolas"/>
                <a:sym typeface="Consolas"/>
              </a:rPr>
              <a:t>3</a:t>
            </a:r>
            <a:r>
              <a:rPr lang="en">
                <a:solidFill>
                  <a:srgbClr val="333333"/>
                </a:solidFill>
                <a:latin typeface="Consolas"/>
                <a:ea typeface="Consolas"/>
                <a:cs typeface="Consolas"/>
                <a:sym typeface="Consolas"/>
              </a:rPr>
              <a:t>/</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,y);</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drawRecursiveCircle4(painter, radius / </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painter.setPosition(x+radius/</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,y+radius);</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drawRecursiveCircle4(painter, radius / </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painter.setPosition(x,y);</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110"/>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0"/>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pic>
        <p:nvPicPr>
          <p:cNvPr id="830" name="Google Shape;830;p110"/>
          <p:cNvPicPr preferRelativeResize="0"/>
          <p:nvPr/>
        </p:nvPicPr>
        <p:blipFill>
          <a:blip r:embed="rId3">
            <a:alphaModFix/>
          </a:blip>
          <a:stretch>
            <a:fillRect/>
          </a:stretch>
        </p:blipFill>
        <p:spPr>
          <a:xfrm>
            <a:off x="1265464" y="0"/>
            <a:ext cx="6613072" cy="5143500"/>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111"/>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Đường Koch</a:t>
            </a:r>
            <a:endParaRPr/>
          </a:p>
        </p:txBody>
      </p:sp>
      <p:sp>
        <p:nvSpPr>
          <p:cNvPr id="836" name="Google Shape;836;p111"/>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837" name="Google Shape;837;p111"/>
          <p:cNvSpPr txBox="1"/>
          <p:nvPr/>
        </p:nvSpPr>
        <p:spPr>
          <a:xfrm>
            <a:off x="407075" y="1074225"/>
            <a:ext cx="6805800" cy="37065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drawKoch</a:t>
            </a:r>
            <a:r>
              <a:rPr lang="en">
                <a:solidFill>
                  <a:srgbClr val="333333"/>
                </a:solidFill>
                <a:latin typeface="Consolas"/>
                <a:ea typeface="Consolas"/>
                <a:cs typeface="Consolas"/>
                <a:sym typeface="Consolas"/>
              </a:rPr>
              <a:t>(Painter&amp; painter,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len,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levels)</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if</a:t>
            </a:r>
            <a:r>
              <a:rPr lang="en">
                <a:solidFill>
                  <a:srgbClr val="333333"/>
                </a:solidFill>
                <a:latin typeface="Consolas"/>
                <a:ea typeface="Consolas"/>
                <a:cs typeface="Consolas"/>
                <a:sym typeface="Consolas"/>
              </a:rPr>
              <a:t> (levels == </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painter.moveForward(len);</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 </a:t>
            </a:r>
            <a:r>
              <a:rPr b="1" lang="en">
                <a:solidFill>
                  <a:srgbClr val="008800"/>
                </a:solidFill>
                <a:latin typeface="Consolas"/>
                <a:ea typeface="Consolas"/>
                <a:cs typeface="Consolas"/>
                <a:sym typeface="Consolas"/>
              </a:rPr>
              <a:t>else</a:t>
            </a: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drawKoch(painter, len/</a:t>
            </a:r>
            <a:r>
              <a:rPr b="1" lang="en">
                <a:solidFill>
                  <a:srgbClr val="0000DD"/>
                </a:solidFill>
                <a:latin typeface="Consolas"/>
                <a:ea typeface="Consolas"/>
                <a:cs typeface="Consolas"/>
                <a:sym typeface="Consolas"/>
              </a:rPr>
              <a:t>3</a:t>
            </a:r>
            <a:r>
              <a:rPr lang="en">
                <a:solidFill>
                  <a:srgbClr val="333333"/>
                </a:solidFill>
                <a:latin typeface="Consolas"/>
                <a:ea typeface="Consolas"/>
                <a:cs typeface="Consolas"/>
                <a:sym typeface="Consolas"/>
              </a:rPr>
              <a:t>, levels-</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painter.turnLeft(</a:t>
            </a:r>
            <a:r>
              <a:rPr b="1" lang="en">
                <a:solidFill>
                  <a:srgbClr val="0000DD"/>
                </a:solidFill>
                <a:latin typeface="Consolas"/>
                <a:ea typeface="Consolas"/>
                <a:cs typeface="Consolas"/>
                <a:sym typeface="Consolas"/>
              </a:rPr>
              <a:t>60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drawKoch(painter, len/</a:t>
            </a:r>
            <a:r>
              <a:rPr b="1" lang="en">
                <a:solidFill>
                  <a:srgbClr val="0000DD"/>
                </a:solidFill>
                <a:latin typeface="Consolas"/>
                <a:ea typeface="Consolas"/>
                <a:cs typeface="Consolas"/>
                <a:sym typeface="Consolas"/>
              </a:rPr>
              <a:t>3</a:t>
            </a:r>
            <a:r>
              <a:rPr lang="en">
                <a:solidFill>
                  <a:srgbClr val="333333"/>
                </a:solidFill>
                <a:latin typeface="Consolas"/>
                <a:ea typeface="Consolas"/>
                <a:cs typeface="Consolas"/>
                <a:sym typeface="Consolas"/>
              </a:rPr>
              <a:t>, levels-</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painter.turnRight(</a:t>
            </a:r>
            <a:r>
              <a:rPr b="1" lang="en">
                <a:solidFill>
                  <a:srgbClr val="0000DD"/>
                </a:solidFill>
                <a:latin typeface="Consolas"/>
                <a:ea typeface="Consolas"/>
                <a:cs typeface="Consolas"/>
                <a:sym typeface="Consolas"/>
              </a:rPr>
              <a:t>120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drawKoch(painter, len/</a:t>
            </a:r>
            <a:r>
              <a:rPr b="1" lang="en">
                <a:solidFill>
                  <a:srgbClr val="0000DD"/>
                </a:solidFill>
                <a:latin typeface="Consolas"/>
                <a:ea typeface="Consolas"/>
                <a:cs typeface="Consolas"/>
                <a:sym typeface="Consolas"/>
              </a:rPr>
              <a:t>3</a:t>
            </a:r>
            <a:r>
              <a:rPr lang="en">
                <a:solidFill>
                  <a:srgbClr val="333333"/>
                </a:solidFill>
                <a:latin typeface="Consolas"/>
                <a:ea typeface="Consolas"/>
                <a:cs typeface="Consolas"/>
                <a:sym typeface="Consolas"/>
              </a:rPr>
              <a:t>, levels-</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painter.turnLeft(</a:t>
            </a:r>
            <a:r>
              <a:rPr b="1" lang="en">
                <a:solidFill>
                  <a:srgbClr val="0000DD"/>
                </a:solidFill>
                <a:latin typeface="Consolas"/>
                <a:ea typeface="Consolas"/>
                <a:cs typeface="Consolas"/>
                <a:sym typeface="Consolas"/>
              </a:rPr>
              <a:t>60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drawKoch(painter, len/</a:t>
            </a:r>
            <a:r>
              <a:rPr b="1" lang="en">
                <a:solidFill>
                  <a:srgbClr val="0000DD"/>
                </a:solidFill>
                <a:latin typeface="Consolas"/>
                <a:ea typeface="Consolas"/>
                <a:cs typeface="Consolas"/>
                <a:sym typeface="Consolas"/>
              </a:rPr>
              <a:t>3</a:t>
            </a:r>
            <a:r>
              <a:rPr lang="en">
                <a:solidFill>
                  <a:srgbClr val="333333"/>
                </a:solidFill>
                <a:latin typeface="Consolas"/>
                <a:ea typeface="Consolas"/>
                <a:cs typeface="Consolas"/>
                <a:sym typeface="Consolas"/>
              </a:rPr>
              <a:t>, levels-</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pic>
        <p:nvPicPr>
          <p:cNvPr id="838" name="Google Shape;838;p111"/>
          <p:cNvPicPr preferRelativeResize="0"/>
          <p:nvPr/>
        </p:nvPicPr>
        <p:blipFill>
          <a:blip r:embed="rId3">
            <a:alphaModFix/>
          </a:blip>
          <a:stretch>
            <a:fillRect/>
          </a:stretch>
        </p:blipFill>
        <p:spPr>
          <a:xfrm>
            <a:off x="3919695" y="1624400"/>
            <a:ext cx="4767107" cy="723000"/>
          </a:xfrm>
          <a:prstGeom prst="rect">
            <a:avLst/>
          </a:prstGeom>
          <a:noFill/>
          <a:ln cap="flat" cmpd="sng" w="19050">
            <a:solidFill>
              <a:srgbClr val="CCCCCC"/>
            </a:solidFill>
            <a:prstDash val="solid"/>
            <a:round/>
            <a:headEnd len="sm" w="sm" type="none"/>
            <a:tailEnd len="sm" w="sm" type="none"/>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112"/>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12"/>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pic>
        <p:nvPicPr>
          <p:cNvPr id="845" name="Google Shape;845;p112"/>
          <p:cNvPicPr preferRelativeResize="0"/>
          <p:nvPr/>
        </p:nvPicPr>
        <p:blipFill>
          <a:blip r:embed="rId3">
            <a:alphaModFix/>
          </a:blip>
          <a:stretch>
            <a:fillRect/>
          </a:stretch>
        </p:blipFill>
        <p:spPr>
          <a:xfrm>
            <a:off x="1263098" y="0"/>
            <a:ext cx="6617803" cy="5143499"/>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113"/>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3"/>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pic>
        <p:nvPicPr>
          <p:cNvPr id="852" name="Google Shape;852;p113"/>
          <p:cNvPicPr preferRelativeResize="0"/>
          <p:nvPr/>
        </p:nvPicPr>
        <p:blipFill>
          <a:blip r:embed="rId3">
            <a:alphaModFix/>
          </a:blip>
          <a:stretch>
            <a:fillRect/>
          </a:stretch>
        </p:blipFill>
        <p:spPr>
          <a:xfrm>
            <a:off x="1257208" y="0"/>
            <a:ext cx="6629584" cy="5143500"/>
          </a:xfrm>
          <a:prstGeom prst="rect">
            <a:avLst/>
          </a:prstGeom>
          <a:noFill/>
          <a:ln>
            <a:noFill/>
          </a:ln>
        </p:spPr>
      </p:pic>
      <p:sp>
        <p:nvSpPr>
          <p:cNvPr id="853" name="Google Shape;853;p113"/>
          <p:cNvSpPr txBox="1"/>
          <p:nvPr/>
        </p:nvSpPr>
        <p:spPr>
          <a:xfrm>
            <a:off x="457200" y="4131175"/>
            <a:ext cx="4674000" cy="7947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Consolas"/>
                <a:ea typeface="Consolas"/>
                <a:cs typeface="Consolas"/>
                <a:sym typeface="Consolas"/>
                <a:hlinkClick r:id="rId4"/>
              </a:rPr>
              <a:t>https://github.com/tqlong/advprogram/archive/bf6e82b1c9465dc78b3c2a9bdcdf2d79b83a584c.zip</a:t>
            </a:r>
            <a:r>
              <a:rPr lang="en">
                <a:latin typeface="Consolas"/>
                <a:ea typeface="Consolas"/>
                <a:cs typeface="Consolas"/>
                <a:sym typeface="Consolas"/>
              </a:rPr>
              <a:t> </a:t>
            </a:r>
            <a:endParaRPr>
              <a:latin typeface="Consolas"/>
              <a:ea typeface="Consolas"/>
              <a:cs typeface="Consolas"/>
              <a:sym typeface="Consolas"/>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114"/>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Bài tập</a:t>
            </a:r>
            <a:endParaRPr/>
          </a:p>
        </p:txBody>
      </p:sp>
      <p:sp>
        <p:nvSpPr>
          <p:cNvPr id="859" name="Google Shape;859;p114"/>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Viết thêm hàm trong </a:t>
            </a:r>
            <a:r>
              <a:rPr lang="en">
                <a:solidFill>
                  <a:srgbClr val="9900FF"/>
                </a:solidFill>
              </a:rPr>
              <a:t>Painter</a:t>
            </a:r>
            <a:endParaRPr>
              <a:solidFill>
                <a:srgbClr val="9900FF"/>
              </a:solidFill>
            </a:endParaRPr>
          </a:p>
          <a:p>
            <a:pPr indent="-381000" lvl="1" marL="914400" rtl="0" algn="l">
              <a:spcBef>
                <a:spcPts val="0"/>
              </a:spcBef>
              <a:spcAft>
                <a:spcPts val="0"/>
              </a:spcAft>
              <a:buSzPts val="2400"/>
              <a:buChar char="○"/>
            </a:pPr>
            <a:r>
              <a:rPr lang="en"/>
              <a:t>Vẽ hình chữ nhật</a:t>
            </a:r>
            <a:endParaRPr/>
          </a:p>
          <a:p>
            <a:pPr indent="-381000" lvl="1" marL="914400" rtl="0" algn="l">
              <a:spcBef>
                <a:spcPts val="0"/>
              </a:spcBef>
              <a:spcAft>
                <a:spcPts val="0"/>
              </a:spcAft>
              <a:buSzPts val="2400"/>
              <a:buChar char="○"/>
            </a:pPr>
            <a:r>
              <a:rPr lang="en"/>
              <a:t>Vẽ bánh răng (trong cơ khí)</a:t>
            </a:r>
            <a:endParaRPr/>
          </a:p>
          <a:p>
            <a:pPr indent="-419100" lvl="0" marL="457200" rtl="0" algn="l">
              <a:spcBef>
                <a:spcPts val="0"/>
              </a:spcBef>
              <a:spcAft>
                <a:spcPts val="0"/>
              </a:spcAft>
              <a:buSzPts val="3000"/>
              <a:buChar char="●"/>
            </a:pPr>
            <a:r>
              <a:rPr lang="en"/>
              <a:t>Vẽ tập hợp Julia</a:t>
            </a:r>
            <a:endParaRPr/>
          </a:p>
          <a:p>
            <a:pPr indent="-381000" lvl="1" marL="914400" rtl="0" algn="l">
              <a:spcBef>
                <a:spcPts val="0"/>
              </a:spcBef>
              <a:spcAft>
                <a:spcPts val="0"/>
              </a:spcAft>
              <a:buSzPts val="2400"/>
              <a:buChar char="○"/>
            </a:pPr>
            <a:r>
              <a:rPr lang="en" u="sng">
                <a:solidFill>
                  <a:schemeClr val="hlink"/>
                </a:solidFill>
                <a:hlinkClick r:id="rId3"/>
              </a:rPr>
              <a:t>https://en.wikipedia.org/wiki/Julia_set</a:t>
            </a:r>
            <a:r>
              <a:rPr lang="en"/>
              <a:t> </a:t>
            </a:r>
            <a:endParaRPr/>
          </a:p>
          <a:p>
            <a:pPr indent="-419100" lvl="0" marL="457200" rtl="0" algn="l">
              <a:spcBef>
                <a:spcPts val="0"/>
              </a:spcBef>
              <a:spcAft>
                <a:spcPts val="0"/>
              </a:spcAft>
              <a:buSzPts val="3000"/>
              <a:buChar char="●"/>
            </a:pPr>
            <a:r>
              <a:rPr lang="en"/>
              <a:t>Tìm kiếm và vẽ các loại fractal đệ quy</a:t>
            </a:r>
            <a:endParaRPr/>
          </a:p>
          <a:p>
            <a:pPr indent="-419100" lvl="0" marL="457200" rtl="0" algn="l">
              <a:spcBef>
                <a:spcPts val="0"/>
              </a:spcBef>
              <a:spcAft>
                <a:spcPts val="0"/>
              </a:spcAft>
              <a:buSzPts val="3000"/>
              <a:buChar char="●"/>
            </a:pPr>
            <a:r>
              <a:rPr lang="en"/>
              <a:t>Tìm hiểu cách ghi ảnh thành tệp JPG, PNG</a:t>
            </a:r>
            <a:endParaRPr/>
          </a:p>
          <a:p>
            <a:pPr indent="-419100" lvl="0" marL="457200" rtl="0" algn="l">
              <a:spcBef>
                <a:spcPts val="0"/>
              </a:spcBef>
              <a:spcAft>
                <a:spcPts val="0"/>
              </a:spcAft>
              <a:buSzPts val="3000"/>
              <a:buChar char="●"/>
            </a:pPr>
            <a:r>
              <a:rPr lang="en"/>
              <a:t>Thử sức: phát triển phần mềm quản lý ảnh trên máy: xem ảnh, slideshow</a:t>
            </a:r>
            <a:r>
              <a:rPr lang="en"/>
              <a:t>, thumbnails</a:t>
            </a:r>
            <a:r>
              <a:rPr lang="en"/>
              <a:t> ...</a:t>
            </a:r>
            <a:endParaRPr/>
          </a:p>
        </p:txBody>
      </p:sp>
      <p:pic>
        <p:nvPicPr>
          <p:cNvPr id="860" name="Google Shape;860;p114"/>
          <p:cNvPicPr preferRelativeResize="0"/>
          <p:nvPr/>
        </p:nvPicPr>
        <p:blipFill>
          <a:blip r:embed="rId4">
            <a:alphaModFix/>
          </a:blip>
          <a:stretch>
            <a:fillRect/>
          </a:stretch>
        </p:blipFill>
        <p:spPr>
          <a:xfrm>
            <a:off x="6416925" y="1017075"/>
            <a:ext cx="2269875" cy="1702400"/>
          </a:xfrm>
          <a:prstGeom prst="rect">
            <a:avLst/>
          </a:prstGeom>
          <a:noFill/>
          <a:ln cap="flat" cmpd="sng" w="19050">
            <a:solidFill>
              <a:srgbClr val="CCCCCC"/>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