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85f26d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85f26d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85f26dc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85f26dc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85f26d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85f26d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85f26d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85f26d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85f26d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85f26d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85f26d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85f26d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85f26dc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85f26dc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85f26dc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85f26dc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85f26dc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c85f26dc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85f26dc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c85f26dc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8410031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8410031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85f26dc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85f26dc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c85f26dc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c85f26dc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85f26dc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85f26dc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85f26dc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85f26dc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85f26dc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c85f26dc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c85f26dc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c85f26dc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85f26dc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c85f26dc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85f26dc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c85f26dc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c85f26dc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c85f26dc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c85f26dc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c85f26dc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c8410031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c8410031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85f26dc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c85f26dc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c85f26dc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c85f26dc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c85f26dc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c85f26dc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c85f26dc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c85f26dc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c85f26dcc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c85f26dc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c8965a31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c8965a3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c8965a3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c8965a3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c8965a31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c8965a31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c8965a31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c8965a3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c8965a3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c8965a3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8410031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c8410031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c8965a31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c8965a31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c8aadca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c8aadca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c8aadca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c8aadca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c8aadcab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c8aadcab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c8aadcab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c8aadcab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c8aadcab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c8aadcab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c8aadcab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c8aadcab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c8aadcab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c8aadcab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c8aadcab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c8aadcab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c8aadcab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c8aadcab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8410031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8410031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c8aadcab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c8aadcab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c8aadcab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c8aadcab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c8aadcab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c8aadcab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8410031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8410031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8410031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8410031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8410031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8410031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8410031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8410031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tqlong/advprogram/archive/aacb5c9fbfde9876b586bab9aa409994dffc856c.zip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mrdziuban/Hangman/blob/master/dictionary.tx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ithub.com/tqlong/advprogram/archive/faf729381c8ecb47578a170cad022102841e53b1.zi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stackoverflow.com/questions/4892680/sorting-a-vector-of-struc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github.com/tqlong/advprogram/archive/cf6e81dbcd38b1960225fbe4881145e90a0d81bc.zip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</a:t>
            </a:r>
            <a:endParaRPr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9 - Lớp = Dữ liệu + Hàm; </a:t>
            </a:r>
            <a:r>
              <a:rPr lang="en" sz="2400"/>
              <a:t>Sắp xếp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https://github.com/tqlong/advprogram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 dụng lớp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MyClass obj;                    </a:t>
            </a:r>
            <a:r>
              <a:rPr lang="en" sz="14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gọi hàm khởi tạo MyClass::MyClass()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obj.getValue() &lt;&lt; endl; </a:t>
            </a:r>
            <a:r>
              <a:rPr lang="en" sz="14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0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obj.setValue(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obj.getValue() &lt;&lt; endl; </a:t>
            </a:r>
            <a:r>
              <a:rPr lang="en" sz="14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5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obj.setValue(-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obj.getValue() &lt;&lt; endl; </a:t>
            </a:r>
            <a:r>
              <a:rPr lang="en" sz="14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5, không thay đổi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obj.checkNewValue(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" sz="14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lỗi biên dịch</a:t>
            </a:r>
            <a:endParaRPr sz="14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obj.value &lt;&lt; endl;      </a:t>
            </a:r>
            <a:r>
              <a:rPr lang="en" sz="14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lỗi biên dịch</a:t>
            </a:r>
            <a:endParaRPr sz="1400">
              <a:solidFill>
                <a:srgbClr val="8888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Ở bên ngoài</a:t>
            </a:r>
            <a:r>
              <a:rPr lang="en">
                <a:solidFill>
                  <a:srgbClr val="9900FF"/>
                </a:solidFill>
              </a:rPr>
              <a:t> </a:t>
            </a:r>
            <a:endParaRPr>
              <a:solidFill>
                <a:srgbClr val="9900FF"/>
              </a:solidFill>
            </a:endParaRPr>
          </a:p>
          <a:p>
            <a:pPr indent="-4191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chỉ cần biết các hàm </a:t>
            </a:r>
            <a:r>
              <a:rPr lang="en">
                <a:solidFill>
                  <a:srgbClr val="9900FF"/>
                </a:solidFill>
              </a:rPr>
              <a:t>setValue(), getValue()</a:t>
            </a:r>
            <a:endParaRPr>
              <a:solidFill>
                <a:srgbClr val="9900FF"/>
              </a:solidFill>
            </a:endParaRPr>
          </a:p>
          <a:p>
            <a:pPr indent="-4191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không cần biết </a:t>
            </a:r>
            <a:r>
              <a:rPr lang="en">
                <a:solidFill>
                  <a:srgbClr val="9900FF"/>
                </a:solidFill>
              </a:rPr>
              <a:t>checkNewValue()</a:t>
            </a:r>
            <a:endParaRPr>
              <a:solidFill>
                <a:srgbClr val="9900FF"/>
              </a:solidFill>
            </a:endParaRPr>
          </a:p>
          <a:p>
            <a:pPr indent="-381000" lvl="1" marL="9144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Là xử lý nội tại bên trong </a:t>
            </a:r>
            <a:r>
              <a:rPr lang="en">
                <a:solidFill>
                  <a:srgbClr val="9900FF"/>
                </a:solidFill>
              </a:rPr>
              <a:t>MyClass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 dụng lớp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MyClass another_obj;                    </a:t>
            </a:r>
            <a:r>
              <a:rPr lang="en" sz="14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gọi hàm khởi tạo MyClass::MyClass()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another_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obj.getValue() &lt;&lt; endl; </a:t>
            </a:r>
            <a:r>
              <a:rPr lang="en" sz="14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0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another_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obj.setValue(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another_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obj.getValue() &lt;&lt; endl; </a:t>
            </a:r>
            <a:r>
              <a:rPr lang="en" sz="14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7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obj.getValue() &lt;&lt; endl;         </a:t>
            </a:r>
            <a:r>
              <a:rPr lang="en" sz="14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5, obj chứa value khác another_obj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another_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obj.setValue(-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another_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obj.getValue() &lt;&lt; endl; </a:t>
            </a:r>
            <a:r>
              <a:rPr lang="en" sz="14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7, không thay đổi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</a:rPr>
              <a:t>Các biến cùng kiểu </a:t>
            </a:r>
            <a:r>
              <a:rPr lang="en">
                <a:solidFill>
                  <a:srgbClr val="9900FF"/>
                </a:solidFill>
              </a:rPr>
              <a:t>MyClass </a:t>
            </a:r>
            <a:r>
              <a:rPr lang="en">
                <a:solidFill>
                  <a:srgbClr val="000000"/>
                </a:solidFill>
              </a:rPr>
              <a:t>gọi là </a:t>
            </a:r>
            <a:r>
              <a:rPr i="1" lang="en">
                <a:solidFill>
                  <a:srgbClr val="0000FF"/>
                </a:solidFill>
              </a:rPr>
              <a:t>đối tượng</a:t>
            </a:r>
            <a:r>
              <a:rPr lang="en">
                <a:solidFill>
                  <a:srgbClr val="000000"/>
                </a:solidFill>
              </a:rPr>
              <a:t> thuộc lớp </a:t>
            </a:r>
            <a:r>
              <a:rPr lang="en">
                <a:solidFill>
                  <a:srgbClr val="9900FF"/>
                </a:solidFill>
              </a:rPr>
              <a:t>MyClass</a:t>
            </a:r>
            <a:endParaRPr sz="1400">
              <a:solidFill>
                <a:srgbClr val="99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Cấu trúc lại SimpleAI (refactor)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Mục đích: </a:t>
            </a:r>
            <a:r>
              <a:rPr i="1" lang="en">
                <a:solidFill>
                  <a:srgbClr val="0000FF"/>
                </a:solidFill>
              </a:rPr>
              <a:t>đóng gói hàm và dữ liệu</a:t>
            </a:r>
            <a:r>
              <a:rPr lang="en"/>
              <a:t> của guesser bằng Class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Dữ liệu của guesser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secretWord</a:t>
            </a:r>
            <a:endParaRPr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incorrectGuess</a:t>
            </a:r>
            <a:endParaRPr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previousGuesses</a:t>
            </a:r>
            <a:endParaRPr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stop</a:t>
            </a:r>
            <a:endParaRPr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wordList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Chức năng của guesser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Khởi tạo: đọc từ vựng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Bắt đầu ván chơi: </a:t>
            </a:r>
            <a:r>
              <a:rPr lang="en">
                <a:solidFill>
                  <a:srgbClr val="9900FF"/>
                </a:solidFill>
              </a:rPr>
              <a:t>newGame(wordLength)</a:t>
            </a:r>
            <a:endParaRPr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Đoán chữ cái: </a:t>
            </a:r>
            <a:r>
              <a:rPr lang="en">
                <a:solidFill>
                  <a:srgbClr val="9900FF"/>
                </a:solidFill>
              </a:rPr>
              <a:t>getNextGuess()</a:t>
            </a:r>
            <a:endParaRPr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Dựa vào </a:t>
            </a:r>
            <a:r>
              <a:rPr lang="en">
                <a:solidFill>
                  <a:srgbClr val="9900FF"/>
                </a:solidFill>
              </a:rPr>
              <a:t>previousGuesses, secretWord</a:t>
            </a:r>
            <a:endParaRPr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Các dữ liệu này là dữ liệu nội tại của guesser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Gửi trả lời của chủ trò (host)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receive</a:t>
            </a:r>
            <a:r>
              <a:rPr lang="en">
                <a:solidFill>
                  <a:srgbClr val="9900FF"/>
                </a:solidFill>
              </a:rPr>
              <a:t>HostAnswer(guess, mask)</a:t>
            </a:r>
            <a:endParaRPr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Nhận trả lời và cập nhật các dữ liệu trong guesser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Ngoài ra, còn các chức năng “của riêng”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Xây dựng lớp Guesser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Trong tệp </a:t>
            </a:r>
            <a:r>
              <a:rPr lang="en">
                <a:solidFill>
                  <a:srgbClr val="FF0000"/>
                </a:solidFill>
              </a:rPr>
              <a:t>guesser.h</a:t>
            </a:r>
            <a:r>
              <a:rPr lang="en"/>
              <a:t>, khai báo lớp Guesser, trước tiên đưa vào các dữ liệu cần thiết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2295600" y="2077450"/>
            <a:ext cx="4552800" cy="28485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BB0066"/>
                </a:solidFill>
                <a:latin typeface="Consolas"/>
                <a:ea typeface="Consolas"/>
                <a:cs typeface="Consolas"/>
                <a:sym typeface="Consolas"/>
              </a:rPr>
              <a:t>Guesser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std::string secretWord;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incorrectGuess;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std::set&lt;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previousGuesses;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stop;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std::vector&lt;std::string&gt; wordList;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khởi tạo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Có tên trùng với tên lớp </a:t>
            </a:r>
            <a:r>
              <a:rPr lang="en">
                <a:solidFill>
                  <a:srgbClr val="9900FF"/>
                </a:solidFill>
              </a:rPr>
              <a:t>Guesser()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57200" y="1925875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Guesser();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2256300" y="1925875"/>
            <a:ext cx="12009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guesser.h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3789600" y="1925875"/>
            <a:ext cx="4897200" cy="3000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Guesser::Guesser()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wordList = 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readWordListFromFile(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"data/Ogden_Picturable_200.txt"</a:t>
            </a:r>
            <a:endParaRPr>
              <a:solidFill>
                <a:srgbClr val="333333"/>
              </a:solidFill>
              <a:highlight>
                <a:srgbClr val="FF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7486025" y="1925875"/>
            <a:ext cx="12009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guesser.cpp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6117750" y="3058875"/>
            <a:ext cx="759300" cy="1935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6905825" y="2449975"/>
            <a:ext cx="17811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khởi tạo vốn từ vựng của đối tượng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thay thế cho biến static của hàm cũ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newGame()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</a:t>
            </a:r>
            <a:r>
              <a:rPr lang="en" sz="2400"/>
              <a:t>hay hàm </a:t>
            </a:r>
            <a:r>
              <a:rPr lang="en" sz="2400">
                <a:solidFill>
                  <a:srgbClr val="9900FF"/>
                </a:solidFill>
              </a:rPr>
              <a:t>initialize()</a:t>
            </a:r>
            <a:r>
              <a:rPr lang="en" sz="2400"/>
              <a:t> cũ, khởi tạo các biến</a:t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FF"/>
                </a:solidFill>
              </a:rPr>
              <a:t>secretWord, previousGuesses, incorrectGuess, stop</a:t>
            </a:r>
            <a:endParaRPr sz="2400">
              <a:solidFill>
                <a:srgbClr val="9900FF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457200" y="1925875"/>
            <a:ext cx="3432600" cy="3000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Guesser();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    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newGame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wordLength);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2688900" y="1925875"/>
            <a:ext cx="12009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guesser.h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3975825" y="1925875"/>
            <a:ext cx="4710900" cy="3000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Guesser::newGame(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wordLength)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secretWord = string(wordLength, </a:t>
            </a:r>
            <a:r>
              <a:rPr lang="en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incorrectGuess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previousGuesses = 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stop =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7486025" y="1925875"/>
            <a:ext cx="12009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guesser.cpp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5995975" y="3938050"/>
            <a:ext cx="300900" cy="2793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4835500" y="4267575"/>
            <a:ext cx="26217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mã giống hệt </a:t>
            </a:r>
            <a:r>
              <a:rPr lang="en">
                <a:solidFill>
                  <a:srgbClr val="9900FF"/>
                </a:solidFill>
              </a:rPr>
              <a:t>initialize()</a:t>
            </a:r>
            <a:br>
              <a:rPr lang="en"/>
            </a:br>
            <a:r>
              <a:rPr lang="en"/>
              <a:t>nhưng đây là dữ liệu của lớp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receiveHostAnswer()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Chuyển hóa từ </a:t>
            </a:r>
            <a:r>
              <a:rPr lang="en">
                <a:solidFill>
                  <a:srgbClr val="9900FF"/>
                </a:solidFill>
              </a:rPr>
              <a:t>update()</a:t>
            </a:r>
            <a:r>
              <a:rPr lang="en"/>
              <a:t> cũ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Không cần truyền </a:t>
            </a:r>
            <a:r>
              <a:rPr lang="en">
                <a:solidFill>
                  <a:srgbClr val="9900FF"/>
                </a:solidFill>
              </a:rPr>
              <a:t>secretWord </a:t>
            </a:r>
            <a:r>
              <a:rPr lang="en"/>
              <a:t>(tại sao?)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1926450" y="2334025"/>
            <a:ext cx="5291100" cy="14196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receiveHostAnswer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guess, 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std::string&amp; mask);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6016650" y="2334025"/>
            <a:ext cx="12009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guesser.h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receiveHostAnswer()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776850" y="1076700"/>
            <a:ext cx="7590000" cy="3701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Guesser::receiveHostAnswer(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guess,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std::string&amp; mask)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(!isGoodMask(guess, mask</a:t>
            </a:r>
            <a:r>
              <a:rPr lang="en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secretWord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invalid_argument(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"mistake entering answer"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previousGuesses.insert(guess);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(isAllDash(mask))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incorrectGuess ++;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(incorrectGuess == MAX_GUESSES) stop =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updateSecretWord(mask</a:t>
            </a:r>
            <a:r>
              <a:rPr lang="en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secretWord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(isAllNotDash(secretWord)) stop =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// sao chép nguyên xi hàm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update()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bỏ đi tham số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secretWord</a:t>
            </a:r>
            <a:endParaRPr>
              <a:solidFill>
                <a:srgbClr val="99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báo lỗi biên dịch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isGoodMask, MAX_GUESSES, updateSecretWord</a:t>
            </a:r>
            <a:endParaRPr>
              <a:solidFill>
                <a:srgbClr val="99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7063350" y="4419900"/>
            <a:ext cx="13035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guesser.cpp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receiveHostAnswer()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9900FF"/>
                </a:solidFill>
              </a:rPr>
              <a:t>isGoodMask(), updateSecretWord()</a:t>
            </a:r>
            <a:r>
              <a:rPr lang="en" sz="2400"/>
              <a:t>: là chức năng “của riêng” Guesser → đặt trong </a:t>
            </a:r>
            <a:r>
              <a:rPr i="1" lang="en" sz="2400" u="sng"/>
              <a:t>private</a:t>
            </a:r>
            <a:endParaRPr i="1" sz="2400" u="sng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9900FF"/>
                </a:solidFill>
              </a:rPr>
              <a:t>MAX_GUESSES</a:t>
            </a:r>
            <a:r>
              <a:rPr lang="en" sz="2400"/>
              <a:t>: tùy vào ý định của người viết có muốn bên ngoài nhìn thấy giá trị hằng số này</a:t>
            </a:r>
            <a:endParaRPr sz="2400"/>
          </a:p>
        </p:txBody>
      </p:sp>
      <p:sp>
        <p:nvSpPr>
          <p:cNvPr id="198" name="Google Shape;198;p27"/>
          <p:cNvSpPr txBox="1"/>
          <p:nvPr/>
        </p:nvSpPr>
        <p:spPr>
          <a:xfrm>
            <a:off x="1521875" y="2806825"/>
            <a:ext cx="6100200" cy="2021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isGoodMask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guess,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std::string&amp; mask);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updateSecretWord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std::string&amp; mask);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MAX_GUESSES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6421175" y="2806825"/>
            <a:ext cx="12009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guesser.h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Lớp (Class) = Dữ liệu + Hàm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Đóng gói mô-đun Guesser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Đánh giá SimpleAI (assessment)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Máy chơi với máy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Đóng gói mô-đun Assessment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Kỹ thuật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c</a:t>
            </a:r>
            <a:r>
              <a:rPr lang="en">
                <a:solidFill>
                  <a:srgbClr val="9900FF"/>
                </a:solidFill>
              </a:rPr>
              <a:t>lass</a:t>
            </a:r>
            <a:endParaRPr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Hàm khởi tạo, danh sách khởi tạo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Hàm </a:t>
            </a:r>
            <a:r>
              <a:rPr lang="en">
                <a:solidFill>
                  <a:srgbClr val="9900FF"/>
                </a:solidFill>
              </a:rPr>
              <a:t>public</a:t>
            </a:r>
            <a:r>
              <a:rPr lang="en"/>
              <a:t>, hàm </a:t>
            </a:r>
            <a:r>
              <a:rPr lang="en">
                <a:solidFill>
                  <a:srgbClr val="9900FF"/>
                </a:solidFill>
              </a:rPr>
              <a:t>private</a:t>
            </a:r>
            <a:r>
              <a:rPr lang="en"/>
              <a:t>, hàm </a:t>
            </a:r>
            <a:r>
              <a:rPr lang="en">
                <a:solidFill>
                  <a:srgbClr val="9900FF"/>
                </a:solidFill>
              </a:rPr>
              <a:t>const</a:t>
            </a:r>
            <a:endParaRPr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/>
              <a:t>Sắp xếp với </a:t>
            </a:r>
            <a:r>
              <a:rPr lang="en">
                <a:solidFill>
                  <a:srgbClr val="9900FF"/>
                </a:solidFill>
              </a:rPr>
              <a:t>sort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Guesser::isGoodMask()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Không cần tham số </a:t>
            </a:r>
            <a:r>
              <a:rPr lang="en">
                <a:solidFill>
                  <a:srgbClr val="9900FF"/>
                </a:solidFill>
              </a:rPr>
              <a:t>secretWord </a:t>
            </a:r>
            <a:r>
              <a:rPr lang="en"/>
              <a:t>nữa 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1027575" y="1785075"/>
            <a:ext cx="7089000" cy="30465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Guesser::isGoodMask(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guess,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string&amp; mask)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(mask.length() != secretWord.length())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secretWord.length(); i++)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(mask[i] != </a:t>
            </a:r>
            <a:r>
              <a:rPr lang="en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(mask[i] != guess)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(secretWord[i] != </a:t>
            </a:r>
            <a:r>
              <a:rPr lang="en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&amp;&amp; secretWord[i] != mask[i])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6813075" y="1785075"/>
            <a:ext cx="13035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guesser.cpp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Guesser::updateSecretWord()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Sửa dữ liệu </a:t>
            </a:r>
            <a:r>
              <a:rPr lang="en">
                <a:solidFill>
                  <a:srgbClr val="9900FF"/>
                </a:solidFill>
              </a:rPr>
              <a:t>secretWord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622100" y="1777675"/>
            <a:ext cx="5899800" cy="22995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Guesser::updateSecretWord(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string&amp; mask)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secretWord.length(); i++)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(mask[i] != </a:t>
            </a:r>
            <a:r>
              <a:rPr lang="en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secretWord[i] = mask[i];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6218400" y="1777675"/>
            <a:ext cx="13035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guesser.cpp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getNextGuess()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Chuyển hóa từ </a:t>
            </a:r>
            <a:r>
              <a:rPr lang="en">
                <a:solidFill>
                  <a:srgbClr val="9900FF"/>
                </a:solidFill>
              </a:rPr>
              <a:t>update()</a:t>
            </a:r>
            <a:r>
              <a:rPr lang="en"/>
              <a:t> cũ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Không cần truyền </a:t>
            </a:r>
            <a:r>
              <a:rPr lang="en" sz="2400">
                <a:solidFill>
                  <a:srgbClr val="9900FF"/>
                </a:solidFill>
              </a:rPr>
              <a:t>previousGuesses, secretWord</a:t>
            </a:r>
            <a:endParaRPr sz="2400">
              <a:solidFill>
                <a:srgbClr val="9900FF"/>
              </a:solidFill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1926450" y="2334025"/>
            <a:ext cx="5291100" cy="14196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getNextGuess();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016650" y="2334025"/>
            <a:ext cx="12009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guesser.h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FF"/>
                </a:solidFill>
              </a:rPr>
              <a:t> </a:t>
            </a:r>
            <a:endParaRPr sz="2400">
              <a:solidFill>
                <a:srgbClr val="9900FF"/>
              </a:solidFill>
            </a:endParaRPr>
          </a:p>
        </p:txBody>
      </p:sp>
      <p:sp>
        <p:nvSpPr>
          <p:cNvPr id="229" name="Google Shape;229;p3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getNextGuess()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457275" y="1167675"/>
            <a:ext cx="8229600" cy="3758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Guesser::getNextGuess()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remainingChars = getRemainingChars(previousGuesses);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(remainingChars.size() ==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(isAllDash(secretWord))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getVowelGuess(remainingChars);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vector&lt;string&gt; filteredWordList = 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getSuitableWords(wordList, secretWord, remainingChars);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map&lt;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occurenceCount = 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getOccurenceCount(remainingChars, filteredWordList);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getMaxOccurenceChar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(remainingChars, occurenceCount);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7383300" y="1167675"/>
            <a:ext cx="13035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guesser.cpp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hàm tiện ích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Đưa các hàm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9900FF"/>
                </a:solidFill>
              </a:rPr>
              <a:t>getRemainingChars()</a:t>
            </a:r>
            <a:endParaRPr sz="2400">
              <a:solidFill>
                <a:srgbClr val="99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9900FF"/>
                </a:solidFill>
              </a:rPr>
              <a:t>getVowelGuess()</a:t>
            </a:r>
            <a:endParaRPr sz="2400">
              <a:solidFill>
                <a:srgbClr val="99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9900FF"/>
                </a:solidFill>
              </a:rPr>
              <a:t>selectRandomChar() </a:t>
            </a:r>
            <a:endParaRPr sz="2400">
              <a:solidFill>
                <a:srgbClr val="99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9900FF"/>
                </a:solidFill>
              </a:rPr>
              <a:t>getOccurenceCount()</a:t>
            </a:r>
            <a:endParaRPr sz="2400">
              <a:solidFill>
                <a:srgbClr val="99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9900FF"/>
                </a:solidFill>
              </a:rPr>
              <a:t>getMaxOccurenceChar() </a:t>
            </a:r>
            <a:endParaRPr sz="2400">
              <a:solidFill>
                <a:srgbClr val="99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9900FF"/>
                </a:solidFill>
              </a:rPr>
              <a:t>isSuitableWord()</a:t>
            </a:r>
            <a:endParaRPr sz="2400">
              <a:solidFill>
                <a:srgbClr val="99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9900FF"/>
                </a:solidFill>
              </a:rPr>
              <a:t>getSuitableWords()</a:t>
            </a:r>
            <a:endParaRPr sz="2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vào phần </a:t>
            </a:r>
            <a:r>
              <a:rPr lang="en">
                <a:solidFill>
                  <a:srgbClr val="9900FF"/>
                </a:solidFill>
              </a:rPr>
              <a:t>private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hàm tiện ích</a:t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503100" y="933875"/>
            <a:ext cx="81378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std::set&lt;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getRemainingChars(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previousGuesses);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getVowelGuess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remainingChars);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selectRandomChar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s);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std::map&lt;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getOccurenceCount(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remainingChars,  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std::vector&lt;std::string&gt;&amp; wordList);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getMaxOccurenceChar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remainingChars, 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std::map&lt;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count);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isSuitableWord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std::string&amp; word, 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std::string&amp; secretWord,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remainingChars);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std::vector&lt;std::string&gt; getSuitableWords(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std::vector&lt;std::string&gt;&amp; wordList, 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std::string&amp; secretWord, 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remainingChars);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5516000" y="3603325"/>
            <a:ext cx="3137700" cy="1411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Thêm </a:t>
            </a:r>
            <a:r>
              <a:rPr lang="en">
                <a:solidFill>
                  <a:srgbClr val="9900FF"/>
                </a:solidFill>
              </a:rPr>
              <a:t>Guesser::</a:t>
            </a:r>
            <a:r>
              <a:rPr lang="en"/>
              <a:t> vào trước cài đặt các hàm này trong </a:t>
            </a:r>
            <a:r>
              <a:rPr lang="en">
                <a:solidFill>
                  <a:srgbClr val="FF0000"/>
                </a:solidFill>
              </a:rPr>
              <a:t>guesser.cpp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Xóa khai báo và cài đặt của hàm </a:t>
            </a:r>
            <a:r>
              <a:rPr lang="en">
                <a:solidFill>
                  <a:srgbClr val="9900FF"/>
                </a:solidFill>
              </a:rPr>
              <a:t>getNextGuess()</a:t>
            </a:r>
            <a:r>
              <a:rPr lang="en"/>
              <a:t> cũ khỏi </a:t>
            </a:r>
            <a:r>
              <a:rPr lang="en">
                <a:solidFill>
                  <a:srgbClr val="FF0000"/>
                </a:solidFill>
              </a:rPr>
              <a:t>guesser.*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 dụng lớp Guesser</a:t>
            </a:r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Lúc này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solidFill>
                  <a:srgbClr val="FF0000"/>
                </a:solidFill>
              </a:rPr>
              <a:t>guesser.*</a:t>
            </a:r>
            <a:r>
              <a:rPr lang="en"/>
              <a:t> chỉ còn khai báo và cài đặt của lớp </a:t>
            </a:r>
            <a:r>
              <a:rPr lang="en">
                <a:solidFill>
                  <a:srgbClr val="9900FF"/>
                </a:solidFill>
              </a:rPr>
              <a:t>Guesser</a:t>
            </a:r>
            <a:endParaRPr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Nếu dịch, sẽ thấy báo lỗi không tìm thấy hàm </a:t>
            </a:r>
            <a:r>
              <a:rPr lang="en">
                <a:solidFill>
                  <a:srgbClr val="9900FF"/>
                </a:solidFill>
              </a:rPr>
              <a:t>getNextGuess()</a:t>
            </a:r>
            <a:r>
              <a:rPr lang="en"/>
              <a:t> ở </a:t>
            </a:r>
            <a:r>
              <a:rPr lang="en">
                <a:solidFill>
                  <a:srgbClr val="FF0000"/>
                </a:solidFill>
              </a:rPr>
              <a:t>main.cpp</a:t>
            </a:r>
            <a:endParaRPr>
              <a:solidFill>
                <a:srgbClr val="FF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Cần sử dụng lớp Guesser ở </a:t>
            </a:r>
            <a:r>
              <a:rPr lang="en">
                <a:solidFill>
                  <a:srgbClr val="FF0000"/>
                </a:solidFill>
              </a:rPr>
              <a:t>main.cpp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 dụng lớp Guesser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Loại bỏ các biến ở đầu hàm </a:t>
            </a:r>
            <a:r>
              <a:rPr lang="en">
                <a:solidFill>
                  <a:srgbClr val="9900FF"/>
                </a:solidFill>
              </a:rPr>
              <a:t>main()</a:t>
            </a:r>
            <a:r>
              <a:rPr lang="en"/>
              <a:t>, thay thế bằng đối tượng </a:t>
            </a:r>
            <a:r>
              <a:rPr lang="en">
                <a:solidFill>
                  <a:srgbClr val="9900FF"/>
                </a:solidFill>
              </a:rPr>
              <a:t>guesser</a:t>
            </a:r>
            <a:endParaRPr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Khởi động trò chơi bằng </a:t>
            </a:r>
            <a:r>
              <a:rPr lang="en">
                <a:solidFill>
                  <a:srgbClr val="9900FF"/>
                </a:solidFill>
              </a:rPr>
              <a:t>newGame()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304800" y="2576950"/>
            <a:ext cx="4421100" cy="21966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wordLength;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secretWord;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incorrectGuess;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previousGuesses;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stop;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initialize(wordLength, secretWord, 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incorrectGuess, previousGuesses, stop);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5165025" y="2709400"/>
            <a:ext cx="3810900" cy="19317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Guesser guesser;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guesser.newGame(getUserWordLength());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35"/>
          <p:cNvSpPr/>
          <p:nvPr/>
        </p:nvSpPr>
        <p:spPr>
          <a:xfrm>
            <a:off x="4830863" y="3292000"/>
            <a:ext cx="229200" cy="766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render()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Có lỗi: hàm </a:t>
            </a:r>
            <a:r>
              <a:rPr lang="en">
                <a:solidFill>
                  <a:srgbClr val="9900FF"/>
                </a:solidFill>
              </a:rPr>
              <a:t>render()</a:t>
            </a:r>
            <a:r>
              <a:rPr lang="en"/>
              <a:t> dùng tham số là dữ liệu của </a:t>
            </a:r>
            <a:r>
              <a:rPr lang="en">
                <a:solidFill>
                  <a:srgbClr val="9900FF"/>
                </a:solidFill>
              </a:rPr>
              <a:t>guesser</a:t>
            </a:r>
            <a:r>
              <a:rPr lang="en"/>
              <a:t>, có 2 cách sửa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Đưa </a:t>
            </a:r>
            <a:r>
              <a:rPr lang="en">
                <a:solidFill>
                  <a:srgbClr val="9900FF"/>
                </a:solidFill>
              </a:rPr>
              <a:t>render()</a:t>
            </a:r>
            <a:r>
              <a:rPr lang="en"/>
              <a:t> vào Guesser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Cố định cách vẽ của trò chơi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Tạo hàm lấy dữ liệu của Guesser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Mềm dẻo hơn, cho phép </a:t>
            </a:r>
            <a:r>
              <a:rPr lang="en">
                <a:solidFill>
                  <a:srgbClr val="9900FF"/>
                </a:solidFill>
              </a:rPr>
              <a:t>main()</a:t>
            </a:r>
            <a:r>
              <a:rPr lang="en"/>
              <a:t> vẽ theo ý mình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Sẽ làm theo cách này để lấy các dữ liệu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">
                <a:solidFill>
                  <a:srgbClr val="9900FF"/>
                </a:solidFill>
              </a:rPr>
              <a:t>incorrectGuess, previousGuesses</a:t>
            </a:r>
            <a:endParaRPr>
              <a:solidFill>
                <a:srgbClr val="9900FF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">
                <a:solidFill>
                  <a:srgbClr val="9900FF"/>
                </a:solidFill>
              </a:rPr>
              <a:t>secretWord, stop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Getters</a:t>
            </a:r>
            <a:endParaRPr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Các hàm này ngắn, có thể viết ngay trong </a:t>
            </a:r>
            <a:r>
              <a:rPr lang="en" sz="2600">
                <a:solidFill>
                  <a:srgbClr val="FF0000"/>
                </a:solidFill>
              </a:rPr>
              <a:t>guesser.h</a:t>
            </a:r>
            <a:endParaRPr sz="26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Chỉ lấy dữ liệu, không sửa dữ liệu (</a:t>
            </a:r>
            <a:r>
              <a:rPr lang="en" sz="2400">
                <a:solidFill>
                  <a:srgbClr val="9900FF"/>
                </a:solidFill>
              </a:rPr>
              <a:t>cons</a:t>
            </a:r>
            <a:r>
              <a:rPr lang="en">
                <a:solidFill>
                  <a:srgbClr val="9900FF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669550" y="2117850"/>
            <a:ext cx="7805100" cy="17718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getIncorrectGuess() </a:t>
            </a:r>
            <a:r>
              <a:rPr b="1" lang="en">
                <a:solidFill>
                  <a:srgbClr val="0088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incorrectGuess;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std::set&lt;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getPreviousGuesses() </a:t>
            </a:r>
            <a:r>
              <a:rPr b="1" lang="en">
                <a:solidFill>
                  <a:srgbClr val="0088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previousGuesses;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isStop() </a:t>
            </a:r>
            <a:r>
              <a:rPr b="1" lang="en">
                <a:solidFill>
                  <a:srgbClr val="0088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stop;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std::string getSecretWord() </a:t>
            </a:r>
            <a:r>
              <a:rPr b="1" lang="en">
                <a:solidFill>
                  <a:srgbClr val="0088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secretWord; 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7273750" y="2117850"/>
            <a:ext cx="12009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guesser.h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Đặt vấn đề: đánh giá SimpleAI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Một số câu hỏi cho SimpleAI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Các </a:t>
            </a:r>
            <a:r>
              <a:rPr i="1" lang="en" sz="2400">
                <a:solidFill>
                  <a:srgbClr val="0000FF"/>
                </a:solidFill>
              </a:rPr>
              <a:t>tập từ vựng khác nhau</a:t>
            </a:r>
            <a:r>
              <a:rPr lang="en" sz="2400"/>
              <a:t> có cho kết quả khác nhau ? Nên chọn tập từ vựng nào 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Các thay đổi trong </a:t>
            </a:r>
            <a:r>
              <a:rPr i="1" lang="en" sz="2400">
                <a:solidFill>
                  <a:srgbClr val="0000FF"/>
                </a:solidFill>
              </a:rPr>
              <a:t>thuật toán đoán kí tự</a:t>
            </a:r>
            <a:r>
              <a:rPr lang="en" sz="2400"/>
              <a:t> có thực sự giúp việc đoán từ chính xác hơn ?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Cần có đánh giá định lượng (số hoá)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Giúp trả lời rõ các câu hỏi trên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Lựa chọn chương trình đoán từ chính xác hơn.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render()</a:t>
            </a:r>
            <a:endParaRPr/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Thay tham số là </a:t>
            </a:r>
            <a:r>
              <a:rPr lang="en">
                <a:solidFill>
                  <a:srgbClr val="9900FF"/>
                </a:solidFill>
              </a:rPr>
              <a:t>const Guesser&amp;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Gọi hàm </a:t>
            </a:r>
            <a:r>
              <a:rPr lang="en">
                <a:solidFill>
                  <a:srgbClr val="9900FF"/>
                </a:solidFill>
              </a:rPr>
              <a:t>render(guesser)</a:t>
            </a:r>
            <a:r>
              <a:rPr lang="en"/>
              <a:t> để vẽ</a:t>
            </a:r>
            <a:endParaRPr/>
          </a:p>
        </p:txBody>
      </p:sp>
      <p:sp>
        <p:nvSpPr>
          <p:cNvPr id="281" name="Google Shape;281;p38"/>
          <p:cNvSpPr txBox="1"/>
          <p:nvPr/>
        </p:nvSpPr>
        <p:spPr>
          <a:xfrm>
            <a:off x="948750" y="1618975"/>
            <a:ext cx="7246500" cy="25776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Guesser&amp; guesser)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clearScreen();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endl &lt;&lt;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"Incorrect guess = 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guesser.getIncorrectGuess()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previous guesses = 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 : guesser.getPreviousGuesses())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c;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secretWord = 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guesser.getSecretWord() &lt;&lt; endl;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getDrawing(guesser.getIncorrectGuess()) &lt;&lt; endl;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 dụng lớp Guesser</a:t>
            </a:r>
            <a:endParaRPr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8" name="Google Shape;288;p39"/>
          <p:cNvSpPr txBox="1"/>
          <p:nvPr/>
        </p:nvSpPr>
        <p:spPr>
          <a:xfrm>
            <a:off x="1770450" y="1245850"/>
            <a:ext cx="5603100" cy="498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 = getNextGuess(previousGuesses, secretWord);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39"/>
          <p:cNvSpPr txBox="1"/>
          <p:nvPr/>
        </p:nvSpPr>
        <p:spPr>
          <a:xfrm>
            <a:off x="2577000" y="2024375"/>
            <a:ext cx="3990000" cy="498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 = guesser.getNextGuess();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807000" y="2691600"/>
            <a:ext cx="7530000" cy="498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update(guess, mask, incorrectGuess, previousGuesses, secretWord, stop);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3981000" y="1803413"/>
            <a:ext cx="1182000" cy="162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9"/>
          <p:cNvSpPr txBox="1"/>
          <p:nvPr/>
        </p:nvSpPr>
        <p:spPr>
          <a:xfrm>
            <a:off x="2467475" y="3542475"/>
            <a:ext cx="4209000" cy="498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guesser.receiveHostAnswer(guess, mask);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3981000" y="3285325"/>
            <a:ext cx="1182000" cy="162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2905125" y="4209675"/>
            <a:ext cx="753300" cy="498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stop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3852000" y="4209675"/>
            <a:ext cx="229200" cy="498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 txBox="1"/>
          <p:nvPr/>
        </p:nvSpPr>
        <p:spPr>
          <a:xfrm>
            <a:off x="4274775" y="4209675"/>
            <a:ext cx="1964100" cy="498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guesser.isStop()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playAnimation()</a:t>
            </a:r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3" name="Google Shape;303;p40"/>
          <p:cNvSpPr txBox="1"/>
          <p:nvPr/>
        </p:nvSpPr>
        <p:spPr>
          <a:xfrm>
            <a:off x="633575" y="1069375"/>
            <a:ext cx="7876800" cy="3716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playAnimation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Guesser&amp; guesser)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clearScreen();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isLosing = guesser.getIncorrectGuess() == guesser.MAX_GUESSES;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 = guesser.getSecretWord();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(isLosing)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endl &lt;&lt;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 lost :(. My best word is: 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endl &lt;&lt;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"Haha, I win :D. The word is: 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(isLosing ? getNextHangman() : getNextStandingman());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this_thread::sleep_for(chrono::milliseconds(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clearScreen();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6304000" y="4154925"/>
            <a:ext cx="2206200" cy="6306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Gọi hàm: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playAnimation(guesser)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Hoàn thành đóng gói</a:t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Xóa các hàm </a:t>
            </a:r>
            <a:r>
              <a:rPr lang="en">
                <a:solidFill>
                  <a:srgbClr val="9900FF"/>
                </a:solidFill>
              </a:rPr>
              <a:t>initialize, updateSecretWord, update, isGoodMask</a:t>
            </a:r>
            <a:r>
              <a:rPr lang="en"/>
              <a:t> khỏi </a:t>
            </a:r>
            <a:r>
              <a:rPr lang="en">
                <a:solidFill>
                  <a:srgbClr val="FF0000"/>
                </a:solidFill>
              </a:rPr>
              <a:t>main.cpp</a:t>
            </a:r>
            <a:endParaRPr>
              <a:solidFill>
                <a:srgbClr val="FF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Chương trình trong </a:t>
            </a:r>
            <a:r>
              <a:rPr lang="en">
                <a:solidFill>
                  <a:srgbClr val="FF0000"/>
                </a:solidFill>
              </a:rPr>
              <a:t>main.cpp</a:t>
            </a:r>
            <a:r>
              <a:rPr lang="en">
                <a:solidFill>
                  <a:srgbClr val="000000"/>
                </a:solidFill>
              </a:rPr>
              <a:t> chỉ còn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Nhập liệu: </a:t>
            </a:r>
            <a:r>
              <a:rPr lang="en">
                <a:solidFill>
                  <a:srgbClr val="9900FF"/>
                </a:solidFill>
              </a:rPr>
              <a:t>getUserWordLength, getUserAnswer</a:t>
            </a:r>
            <a:endParaRPr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Hiển thị: </a:t>
            </a:r>
            <a:r>
              <a:rPr lang="en">
                <a:solidFill>
                  <a:srgbClr val="9900FF"/>
                </a:solidFill>
              </a:rPr>
              <a:t>render, playAnimation</a:t>
            </a:r>
            <a:endParaRPr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Vòng lặp chính sử dụng </a:t>
            </a:r>
            <a:r>
              <a:rPr lang="en">
                <a:solidFill>
                  <a:srgbClr val="9900FF"/>
                </a:solidFill>
              </a:rPr>
              <a:t>guesser</a:t>
            </a:r>
            <a:endParaRPr>
              <a:solidFill>
                <a:srgbClr val="9900FF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">
                <a:solidFill>
                  <a:srgbClr val="000000"/>
                </a:solidFill>
              </a:rPr>
              <a:t>Không cần biết chi tiết </a:t>
            </a:r>
            <a:r>
              <a:rPr lang="en">
                <a:solidFill>
                  <a:srgbClr val="9900FF"/>
                </a:solidFill>
              </a:rPr>
              <a:t>guesser </a:t>
            </a:r>
            <a:r>
              <a:rPr lang="en">
                <a:solidFill>
                  <a:srgbClr val="000000"/>
                </a:solidFill>
              </a:rPr>
              <a:t>đoán như thế nào</a:t>
            </a:r>
            <a:endParaRPr>
              <a:solidFill>
                <a:srgbClr val="000000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">
                <a:solidFill>
                  <a:srgbClr val="000000"/>
                </a:solidFill>
              </a:rPr>
              <a:t>Chỉ giao tiếp thông qua</a:t>
            </a:r>
            <a:endParaRPr>
              <a:solidFill>
                <a:srgbClr val="000000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newGame, getNextGuess, receiveHostAnswer</a:t>
            </a:r>
            <a:endParaRPr>
              <a:solidFill>
                <a:srgbClr val="9900FF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Các getters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 4.0</a:t>
            </a:r>
            <a:endParaRPr/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Đóng gói hàm và dữ liệu</a:t>
            </a:r>
            <a:br>
              <a:rPr lang="en"/>
            </a:br>
            <a:r>
              <a:rPr lang="en"/>
              <a:t>của </a:t>
            </a:r>
            <a:r>
              <a:rPr lang="en">
                <a:solidFill>
                  <a:srgbClr val="9900FF"/>
                </a:solidFill>
              </a:rPr>
              <a:t>Guesser</a:t>
            </a:r>
            <a:endParaRPr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Phân biệt các hàm </a:t>
            </a:r>
            <a:r>
              <a:rPr lang="en">
                <a:solidFill>
                  <a:srgbClr val="9900FF"/>
                </a:solidFill>
              </a:rPr>
              <a:t>private </a:t>
            </a:r>
            <a:r>
              <a:rPr lang="en"/>
              <a:t>“của riêng” </a:t>
            </a:r>
            <a:r>
              <a:rPr lang="en">
                <a:solidFill>
                  <a:srgbClr val="9900FF"/>
                </a:solidFill>
              </a:rPr>
              <a:t>Guesser </a:t>
            </a:r>
            <a:r>
              <a:rPr lang="en"/>
              <a:t>và các hàm </a:t>
            </a:r>
            <a:r>
              <a:rPr lang="en">
                <a:solidFill>
                  <a:srgbClr val="9900FF"/>
                </a:solidFill>
              </a:rPr>
              <a:t>public </a:t>
            </a:r>
            <a:r>
              <a:rPr lang="en"/>
              <a:t>có thể gọi từ bên ngoài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Giao tiếp thông qua các hàm </a:t>
            </a:r>
            <a:r>
              <a:rPr lang="en">
                <a:solidFill>
                  <a:srgbClr val="9900FF"/>
                </a:solidFill>
              </a:rPr>
              <a:t>public</a:t>
            </a:r>
            <a:endParaRPr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Sử dụng getters (với từ khóa </a:t>
            </a:r>
            <a:r>
              <a:rPr lang="en">
                <a:solidFill>
                  <a:srgbClr val="9900FF"/>
                </a:solidFill>
              </a:rPr>
              <a:t>const</a:t>
            </a:r>
            <a:r>
              <a:rPr lang="en"/>
              <a:t>) để lấy dữ liệu</a:t>
            </a:r>
            <a:endParaRPr/>
          </a:p>
        </p:txBody>
      </p:sp>
      <p:sp>
        <p:nvSpPr>
          <p:cNvPr id="317" name="Google Shape;317;p42"/>
          <p:cNvSpPr txBox="1"/>
          <p:nvPr/>
        </p:nvSpPr>
        <p:spPr>
          <a:xfrm>
            <a:off x="5686800" y="995550"/>
            <a:ext cx="3000000" cy="9915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https://github.com/tqlong/advprogram/archive/aacb5c9fbfde9876b586bab9aa409994dffc856c.zip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323" name="Google Shape;323;p4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Lớp (Class) = Dữ liệu + Hàm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Đóng gói một mô-đun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/>
              <a:t>Đánh giá SimpleAI</a:t>
            </a:r>
            <a:endParaRPr b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Máy chơi với máy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Kỹ thuật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Class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Hàm khởi tạo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Hàm public, hàm private, hàm const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Đánh giá SimpleAI</a:t>
            </a:r>
            <a:endParaRPr/>
          </a:p>
        </p:txBody>
      </p:sp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Lớp Guesser đã đóng gói 1 thuật toán đoán ký tự tiếp theo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Ta cần đánh giá thuật toán này tốt hay xấu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Trên tập từ vựng nào 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Độ đo là gì ?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Số lần đoán sai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Do mỗi từ có số lần đoán sai khác nhau </a:t>
            </a:r>
            <a:br>
              <a:rPr lang="en"/>
            </a:br>
            <a:r>
              <a:rPr lang="en"/>
              <a:t>→ lấy trung bình cộng số lần sai trên tập từ vựng làm độ đo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Trung bình cộng số lần sai càng nhỏ càng tốt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Đánh giá SimpleAI - mã giả</a:t>
            </a:r>
            <a:endParaRPr/>
          </a:p>
        </p:txBody>
      </p:sp>
      <p:sp>
        <p:nvSpPr>
          <p:cNvPr id="335" name="Google Shape;335;p4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testWordList = readWordListFromFile(testFile)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sum = 0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for (word : testWordList)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run guesser until stop to guess word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using generated masks for host answers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add guesser.getIncorrectGuess() to sum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return sum / testWordList.size()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main() mới</a:t>
            </a:r>
            <a:endParaRPr/>
          </a:p>
        </p:txBody>
      </p:sp>
      <p:sp>
        <p:nvSpPr>
          <p:cNvPr id="341" name="Google Shape;341;p4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2" name="Google Shape;342;p46"/>
          <p:cNvSpPr txBox="1"/>
          <p:nvPr/>
        </p:nvSpPr>
        <p:spPr>
          <a:xfrm>
            <a:off x="457200" y="979025"/>
            <a:ext cx="8229600" cy="3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argc,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* argv[])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testFile = argc &gt;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? argv[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 :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"data/Ogden_Picturable_200.txt"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vector&lt;string&gt; testWordList = readWordListFromFile(testFile);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totalGuess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 : testWordList)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Guesser guesser;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guesser.newGame(word.length());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 = guesser.getNextGuess();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(guess ==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 // guesser chịu thua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totalGuess += guesser.MAX_GUESSES;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46"/>
          <p:cNvSpPr txBox="1"/>
          <p:nvPr/>
        </p:nvSpPr>
        <p:spPr>
          <a:xfrm>
            <a:off x="5606225" y="2689100"/>
            <a:ext cx="3080400" cy="2237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</a:rPr>
              <a:t>Chuyển hàm </a:t>
            </a:r>
            <a:r>
              <a:rPr lang="en" sz="1900">
                <a:solidFill>
                  <a:srgbClr val="9900FF"/>
                </a:solidFill>
              </a:rPr>
              <a:t>main()</a:t>
            </a:r>
            <a:r>
              <a:rPr lang="en" sz="1900">
                <a:solidFill>
                  <a:srgbClr val="333333"/>
                </a:solidFill>
              </a:rPr>
              <a:t> cũ thành hàm </a:t>
            </a:r>
            <a:r>
              <a:rPr lang="en" sz="1900">
                <a:solidFill>
                  <a:srgbClr val="9900FF"/>
                </a:solidFill>
              </a:rPr>
              <a:t>playHangman()</a:t>
            </a:r>
            <a:endParaRPr sz="1900">
              <a:solidFill>
                <a:srgbClr val="9900FF"/>
              </a:solidFill>
            </a:endParaRPr>
          </a:p>
          <a:p>
            <a:pPr indent="-3302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</a:rPr>
              <a:t>Lưu lại code chơi Hangman cũ để sau này có thể cần dùng lại hoặc tham khảo cách dùng </a:t>
            </a:r>
            <a:r>
              <a:rPr lang="en" sz="1600">
                <a:solidFill>
                  <a:srgbClr val="9900FF"/>
                </a:solidFill>
              </a:rPr>
              <a:t>Guesser</a:t>
            </a:r>
            <a:endParaRPr sz="16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main() mới</a:t>
            </a:r>
            <a:endParaRPr/>
          </a:p>
        </p:txBody>
      </p:sp>
      <p:sp>
        <p:nvSpPr>
          <p:cNvPr id="349" name="Google Shape;349;p4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Chạy thử sẽ thấy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con số 1.885 trên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bộ từ vựng sẵn có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50" name="Google Shape;350;p47"/>
          <p:cNvSpPr txBox="1"/>
          <p:nvPr/>
        </p:nvSpPr>
        <p:spPr>
          <a:xfrm>
            <a:off x="457200" y="1032725"/>
            <a:ext cx="8229600" cy="23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guesser.receiveHostAnswer(guess, getMask(guess, word));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(guesser.isStop()) totalGuess += guesser.getIncorrectGuess();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(!guesser.isStop());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"For testFile 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testFile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", average number of guesses = 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totalGuess / testWordList.size()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47"/>
          <p:cNvSpPr txBox="1"/>
          <p:nvPr/>
        </p:nvSpPr>
        <p:spPr>
          <a:xfrm>
            <a:off x="3775475" y="3259125"/>
            <a:ext cx="4911300" cy="1666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 sz="12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getMask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guess,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mask(word.length(), </a:t>
            </a:r>
            <a:r>
              <a:rPr lang="en" sz="12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word.length(); i++)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(tolower(word[i]) == guess) mask[i] = guess;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mask;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47"/>
          <p:cNvSpPr txBox="1"/>
          <p:nvPr/>
        </p:nvSpPr>
        <p:spPr>
          <a:xfrm>
            <a:off x="3964475" y="2883525"/>
            <a:ext cx="4533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Máy chơi với máy</a:t>
            </a:r>
            <a:r>
              <a:rPr lang="en"/>
              <a:t> - sinh mặt nạ từ </a:t>
            </a:r>
            <a:r>
              <a:rPr lang="en">
                <a:solidFill>
                  <a:srgbClr val="9900FF"/>
                </a:solidFill>
              </a:rPr>
              <a:t>guess </a:t>
            </a:r>
            <a:r>
              <a:rPr lang="en"/>
              <a:t>và </a:t>
            </a:r>
            <a:r>
              <a:rPr lang="en">
                <a:solidFill>
                  <a:srgbClr val="9900FF"/>
                </a:solidFill>
              </a:rPr>
              <a:t>word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Đặt vấn đề: đánh giá SimpleAI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Cần suy nghĩ về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Cách đánh giá SimpleAI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Cách tính điểm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Cách tổ chức chương trình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Đánh giá tự động trên tập từ vựng bất kỳ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 phép máy tự động chơi </a:t>
            </a:r>
            <a:r>
              <a:rPr i="1" lang="en" u="sng"/>
              <a:t>nhiều lần và ghi lại kết quả chơi</a:t>
            </a:r>
            <a:r>
              <a:rPr lang="en"/>
              <a:t> (từ cần đoán, số lần đoán, số chữ cái đoán đúng …)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Đánh giá trên nhiều bộ từ vựng</a:t>
            </a:r>
            <a:endParaRPr/>
          </a:p>
        </p:txBody>
      </p:sp>
      <p:sp>
        <p:nvSpPr>
          <p:cNvPr id="358" name="Google Shape;358;p4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Guesser hiện đang dùng từ vựng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Ogden_Picturable_200.txt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Xem hàm khởi tạo Guesser::Guesser()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Để tăng “trí tuệ” của Guesser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 phép khởi tạo </a:t>
            </a:r>
            <a:r>
              <a:rPr lang="en">
                <a:solidFill>
                  <a:srgbClr val="9900FF"/>
                </a:solidFill>
              </a:rPr>
              <a:t>wordList </a:t>
            </a:r>
            <a:r>
              <a:rPr lang="en"/>
              <a:t>với bộ từ vựng khác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Dùng hàm khởi tạo có tham số là tên tệp</a:t>
            </a:r>
            <a:endParaRPr/>
          </a:p>
        </p:txBody>
      </p:sp>
      <p:sp>
        <p:nvSpPr>
          <p:cNvPr id="359" name="Google Shape;359;p48"/>
          <p:cNvSpPr txBox="1"/>
          <p:nvPr/>
        </p:nvSpPr>
        <p:spPr>
          <a:xfrm>
            <a:off x="457200" y="3601075"/>
            <a:ext cx="3486000" cy="1324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Guesser(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std::string&amp;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wordFile);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48"/>
          <p:cNvSpPr txBox="1"/>
          <p:nvPr/>
        </p:nvSpPr>
        <p:spPr>
          <a:xfrm>
            <a:off x="2742300" y="3601075"/>
            <a:ext cx="12009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guesser.h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1" name="Google Shape;361;p48"/>
          <p:cNvSpPr txBox="1"/>
          <p:nvPr/>
        </p:nvSpPr>
        <p:spPr>
          <a:xfrm>
            <a:off x="3996775" y="3601125"/>
            <a:ext cx="4689600" cy="1324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Guesser::Guesser(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wordFile)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wordList = readWordListFromFile(wordFile);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977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48"/>
          <p:cNvSpPr txBox="1"/>
          <p:nvPr/>
        </p:nvSpPr>
        <p:spPr>
          <a:xfrm>
            <a:off x="7485775" y="4567725"/>
            <a:ext cx="12009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guesser.cpp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Thử dùng các bộ từ vựng</a:t>
            </a:r>
            <a:endParaRPr/>
          </a:p>
        </p:txBody>
      </p:sp>
      <p:sp>
        <p:nvSpPr>
          <p:cNvPr id="368" name="Google Shape;368;p4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Thay thế khai báo </a:t>
            </a:r>
            <a:br>
              <a:rPr lang="en"/>
            </a:br>
            <a:r>
              <a:rPr lang="en">
                <a:solidFill>
                  <a:srgbClr val="9900FF"/>
                </a:solidFill>
              </a:rPr>
              <a:t>Guesser guesser;</a:t>
            </a:r>
            <a:endParaRPr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Bằng khai báo</a:t>
            </a:r>
            <a:br>
              <a:rPr lang="en"/>
            </a:br>
            <a:r>
              <a:rPr lang="en">
                <a:solidFill>
                  <a:srgbClr val="9900FF"/>
                </a:solidFill>
              </a:rPr>
              <a:t>Guesser guesser("data/dictionary.txt");</a:t>
            </a:r>
            <a:endParaRPr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Download ở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https://github.com/mrdziuban/Hangman/blob/master/dictionary.txt</a:t>
            </a:r>
            <a:endParaRPr sz="20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Thử nghiệm xong, dùng tham số dòng lệnh để nhập tên tệp từ vựng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1.0</a:t>
            </a:r>
            <a:endParaRPr/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75" name="Google Shape;375;p50"/>
          <p:cNvSpPr txBox="1"/>
          <p:nvPr/>
        </p:nvSpPr>
        <p:spPr>
          <a:xfrm>
            <a:off x="740850" y="1945275"/>
            <a:ext cx="7662000" cy="2574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argc,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* argv[])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testFile = argc &gt;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? argv[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 :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"data/Ogden_Picturable_200.txt"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dictFile = argc &gt;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? argv[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 :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"data/dictionary.txt"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 : testWordList)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Guesser guesser(dictFile);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50"/>
          <p:cNvSpPr txBox="1"/>
          <p:nvPr/>
        </p:nvSpPr>
        <p:spPr>
          <a:xfrm>
            <a:off x="4218300" y="1010050"/>
            <a:ext cx="4468500" cy="580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https://github.com/tqlong/advprogram/archive/faf729381c8ecb47578a170cad022102841e53b1.zip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Tiếp tục cấu trúc và tối ưu mã</a:t>
            </a:r>
            <a:endParaRPr/>
          </a:p>
        </p:txBody>
      </p:sp>
      <p:sp>
        <p:nvSpPr>
          <p:cNvPr id="382" name="Google Shape;382;p5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Trong phần này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Đóng gói các đoạn mã đánh giá </a:t>
            </a:r>
            <a:r>
              <a:rPr lang="en">
                <a:solidFill>
                  <a:schemeClr val="dk1"/>
                </a:solidFill>
              </a:rPr>
              <a:t>thành lớp </a:t>
            </a:r>
            <a:r>
              <a:rPr lang="en">
                <a:solidFill>
                  <a:srgbClr val="9900FF"/>
                </a:solidFill>
              </a:rPr>
              <a:t>Assessment </a:t>
            </a:r>
            <a:r>
              <a:rPr lang="en"/>
              <a:t>vào </a:t>
            </a:r>
            <a:r>
              <a:rPr lang="en">
                <a:solidFill>
                  <a:srgbClr val="FF0000"/>
                </a:solidFill>
              </a:rPr>
              <a:t>assessment.*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Cho phép liệt kê các từ theo thứ tự giảm dần số lần đoán sai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Biết từ nào khó đoán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Cải tiến tốc độ của </a:t>
            </a:r>
            <a:r>
              <a:rPr lang="en">
                <a:solidFill>
                  <a:srgbClr val="9900FF"/>
                </a:solidFill>
              </a:rPr>
              <a:t>guesser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Dữ liệu và hàm của Assessment</a:t>
            </a:r>
            <a:endParaRPr/>
          </a:p>
        </p:txBody>
      </p:sp>
      <p:sp>
        <p:nvSpPr>
          <p:cNvPr id="388" name="Google Shape;388;p5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9" name="Google Shape;389;p52"/>
          <p:cNvSpPr/>
          <p:nvPr/>
        </p:nvSpPr>
        <p:spPr>
          <a:xfrm>
            <a:off x="2886275" y="2102250"/>
            <a:ext cx="2034600" cy="124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Assessment</a:t>
            </a:r>
            <a:endParaRPr sz="2400"/>
          </a:p>
        </p:txBody>
      </p:sp>
      <p:sp>
        <p:nvSpPr>
          <p:cNvPr id="390" name="Google Shape;390;p52"/>
          <p:cNvSpPr txBox="1"/>
          <p:nvPr/>
        </p:nvSpPr>
        <p:spPr>
          <a:xfrm>
            <a:off x="1074550" y="1828450"/>
            <a:ext cx="1309500" cy="62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testWordList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guesser</a:t>
            </a:r>
            <a:endParaRPr/>
          </a:p>
        </p:txBody>
      </p:sp>
      <p:sp>
        <p:nvSpPr>
          <p:cNvPr id="391" name="Google Shape;391;p52"/>
          <p:cNvSpPr txBox="1"/>
          <p:nvPr/>
        </p:nvSpPr>
        <p:spPr>
          <a:xfrm>
            <a:off x="1074550" y="2944200"/>
            <a:ext cx="1309500" cy="809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dach sách từ và số lần đoán sai</a:t>
            </a:r>
            <a:endParaRPr/>
          </a:p>
        </p:txBody>
      </p:sp>
      <p:sp>
        <p:nvSpPr>
          <p:cNvPr id="392" name="Google Shape;392;p52"/>
          <p:cNvSpPr txBox="1"/>
          <p:nvPr/>
        </p:nvSpPr>
        <p:spPr>
          <a:xfrm>
            <a:off x="5423100" y="1833925"/>
            <a:ext cx="3263700" cy="4155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Assessment(testFile, guesser)</a:t>
            </a:r>
            <a:endParaRPr/>
          </a:p>
        </p:txBody>
      </p:sp>
      <p:sp>
        <p:nvSpPr>
          <p:cNvPr id="393" name="Google Shape;393;p52"/>
          <p:cNvSpPr txBox="1"/>
          <p:nvPr/>
        </p:nvSpPr>
        <p:spPr>
          <a:xfrm>
            <a:off x="5423100" y="2364000"/>
            <a:ext cx="3263700" cy="580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playSimulation</a:t>
            </a:r>
            <a:r>
              <a:rPr lang="en"/>
              <a:t>() → danh sách từ và số lần đoán sai theo thứ tự giảm dần</a:t>
            </a:r>
            <a:endParaRPr/>
          </a:p>
        </p:txBody>
      </p:sp>
      <p:sp>
        <p:nvSpPr>
          <p:cNvPr id="394" name="Google Shape;394;p52"/>
          <p:cNvSpPr txBox="1"/>
          <p:nvPr/>
        </p:nvSpPr>
        <p:spPr>
          <a:xfrm>
            <a:off x="5423100" y="3058775"/>
            <a:ext cx="3263700" cy="580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getAverageIncorrectGuess</a:t>
            </a:r>
            <a:r>
              <a:rPr lang="en"/>
              <a:t>() → trung bình cộng số lần đoán sai</a:t>
            </a:r>
            <a:endParaRPr/>
          </a:p>
        </p:txBody>
      </p:sp>
      <p:sp>
        <p:nvSpPr>
          <p:cNvPr id="395" name="Google Shape;395;p52"/>
          <p:cNvSpPr txBox="1"/>
          <p:nvPr/>
        </p:nvSpPr>
        <p:spPr>
          <a:xfrm>
            <a:off x="1120450" y="1404063"/>
            <a:ext cx="1217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Dữ liệu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96" name="Google Shape;396;p52"/>
          <p:cNvSpPr txBox="1"/>
          <p:nvPr/>
        </p:nvSpPr>
        <p:spPr>
          <a:xfrm>
            <a:off x="6065125" y="1404075"/>
            <a:ext cx="1979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Các hàm public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397" name="Google Shape;397;p52"/>
          <p:cNvCxnSpPr>
            <a:stCxn id="390" idx="3"/>
            <a:endCxn id="389" idx="1"/>
          </p:cNvCxnSpPr>
          <p:nvPr/>
        </p:nvCxnSpPr>
        <p:spPr>
          <a:xfrm>
            <a:off x="2384050" y="2140150"/>
            <a:ext cx="502200" cy="5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52"/>
          <p:cNvCxnSpPr>
            <a:stCxn id="391" idx="3"/>
            <a:endCxn id="389" idx="1"/>
          </p:cNvCxnSpPr>
          <p:nvPr/>
        </p:nvCxnSpPr>
        <p:spPr>
          <a:xfrm flipH="1" rot="10800000">
            <a:off x="2384050" y="2725500"/>
            <a:ext cx="502200" cy="6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52"/>
          <p:cNvCxnSpPr>
            <a:stCxn id="389" idx="3"/>
            <a:endCxn id="392" idx="1"/>
          </p:cNvCxnSpPr>
          <p:nvPr/>
        </p:nvCxnSpPr>
        <p:spPr>
          <a:xfrm flipH="1" rot="10800000">
            <a:off x="4920875" y="2041800"/>
            <a:ext cx="502200" cy="68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52"/>
          <p:cNvCxnSpPr>
            <a:stCxn id="389" idx="3"/>
            <a:endCxn id="393" idx="1"/>
          </p:cNvCxnSpPr>
          <p:nvPr/>
        </p:nvCxnSpPr>
        <p:spPr>
          <a:xfrm flipH="1" rot="10800000">
            <a:off x="4920875" y="2654100"/>
            <a:ext cx="502200" cy="7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52"/>
          <p:cNvCxnSpPr>
            <a:stCxn id="389" idx="3"/>
            <a:endCxn id="394" idx="1"/>
          </p:cNvCxnSpPr>
          <p:nvPr/>
        </p:nvCxnSpPr>
        <p:spPr>
          <a:xfrm>
            <a:off x="4920875" y="2725500"/>
            <a:ext cx="502200" cy="6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khởi tạo Assessment()</a:t>
            </a:r>
            <a:endParaRPr/>
          </a:p>
        </p:txBody>
      </p:sp>
      <p:sp>
        <p:nvSpPr>
          <p:cNvPr id="407" name="Google Shape;407;p5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08" name="Google Shape;408;p53"/>
          <p:cNvSpPr txBox="1"/>
          <p:nvPr/>
        </p:nvSpPr>
        <p:spPr>
          <a:xfrm>
            <a:off x="457200" y="1272625"/>
            <a:ext cx="6391200" cy="33096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#pragma once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&lt;string&gt;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&lt;vector&gt;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"guesser.h"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BB0066"/>
                </a:solidFill>
                <a:latin typeface="Consolas"/>
                <a:ea typeface="Consolas"/>
                <a:cs typeface="Consolas"/>
                <a:sym typeface="Consolas"/>
              </a:rPr>
              <a:t>Assessment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std::vector&lt;std::string&gt; testWordList;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Guesser&amp; guesser;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Assessment(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std::string&amp; testFile, Guesser&amp; guesser_);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53"/>
          <p:cNvSpPr txBox="1"/>
          <p:nvPr/>
        </p:nvSpPr>
        <p:spPr>
          <a:xfrm>
            <a:off x="7228125" y="2508325"/>
            <a:ext cx="10530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sẽ đưa tham chiếu vào phần dữ liệu</a:t>
            </a:r>
            <a:endParaRPr/>
          </a:p>
        </p:txBody>
      </p:sp>
      <p:sp>
        <p:nvSpPr>
          <p:cNvPr id="410" name="Google Shape;410;p53"/>
          <p:cNvSpPr/>
          <p:nvPr/>
        </p:nvSpPr>
        <p:spPr>
          <a:xfrm rot="-984661">
            <a:off x="4679768" y="2989702"/>
            <a:ext cx="2484729" cy="494186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3"/>
          <p:cNvSpPr/>
          <p:nvPr/>
        </p:nvSpPr>
        <p:spPr>
          <a:xfrm rot="-1999103">
            <a:off x="6085859" y="3297787"/>
            <a:ext cx="1218480" cy="494332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3"/>
          <p:cNvSpPr txBox="1"/>
          <p:nvPr/>
        </p:nvSpPr>
        <p:spPr>
          <a:xfrm>
            <a:off x="5336925" y="1272625"/>
            <a:ext cx="15114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assessment.</a:t>
            </a:r>
            <a:r>
              <a:rPr lang="en">
                <a:solidFill>
                  <a:srgbClr val="FF0000"/>
                </a:solidFill>
              </a:rPr>
              <a:t>h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khởi tạo Assessment()</a:t>
            </a:r>
            <a:endParaRPr/>
          </a:p>
        </p:txBody>
      </p:sp>
      <p:sp>
        <p:nvSpPr>
          <p:cNvPr id="418" name="Google Shape;418;p5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9" name="Google Shape;419;p54"/>
          <p:cNvSpPr txBox="1"/>
          <p:nvPr/>
        </p:nvSpPr>
        <p:spPr>
          <a:xfrm>
            <a:off x="457200" y="1272625"/>
            <a:ext cx="6670500" cy="28536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"assessment.h"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"util.h"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Assessment::Assessment(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testFile, Guesser&amp; guesser_)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: guesser(guesser_)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testWordList = readWordListFromFile(testFile);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54"/>
          <p:cNvSpPr txBox="1"/>
          <p:nvPr/>
        </p:nvSpPr>
        <p:spPr>
          <a:xfrm>
            <a:off x="7228125" y="2653450"/>
            <a:ext cx="10530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danh sách khởi tạo dữ liệu lớp</a:t>
            </a:r>
            <a:endParaRPr/>
          </a:p>
        </p:txBody>
      </p:sp>
      <p:sp>
        <p:nvSpPr>
          <p:cNvPr id="421" name="Google Shape;421;p54"/>
          <p:cNvSpPr/>
          <p:nvPr/>
        </p:nvSpPr>
        <p:spPr>
          <a:xfrm rot="1146">
            <a:off x="4507876" y="2918050"/>
            <a:ext cx="2698800" cy="4941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4"/>
          <p:cNvSpPr txBox="1"/>
          <p:nvPr/>
        </p:nvSpPr>
        <p:spPr>
          <a:xfrm>
            <a:off x="5616300" y="1272625"/>
            <a:ext cx="15114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assessment.cpp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playSimulation(): máy chơi với máy </a:t>
            </a:r>
            <a:endParaRPr sz="3700"/>
          </a:p>
        </p:txBody>
      </p:sp>
      <p:sp>
        <p:nvSpPr>
          <p:cNvPr id="428" name="Google Shape;428;p5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Cần lưu số lần đoán sai mỗi từ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Định nghĩa </a:t>
            </a:r>
            <a:r>
              <a:rPr lang="en">
                <a:solidFill>
                  <a:srgbClr val="9900FF"/>
                </a:solidFill>
              </a:rPr>
              <a:t>struct WordCount</a:t>
            </a:r>
            <a:r>
              <a:rPr lang="en"/>
              <a:t> gồm từ và số đếm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struct </a:t>
            </a:r>
            <a:r>
              <a:rPr lang="en"/>
              <a:t>giống </a:t>
            </a:r>
            <a:r>
              <a:rPr lang="en">
                <a:solidFill>
                  <a:srgbClr val="9900FF"/>
                </a:solidFill>
              </a:rPr>
              <a:t>class </a:t>
            </a:r>
            <a:r>
              <a:rPr lang="en"/>
              <a:t>nhưng mặc định là </a:t>
            </a:r>
            <a:r>
              <a:rPr lang="en">
                <a:solidFill>
                  <a:srgbClr val="9900FF"/>
                </a:solidFill>
              </a:rPr>
              <a:t>public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29" name="Google Shape;429;p55"/>
          <p:cNvSpPr txBox="1"/>
          <p:nvPr/>
        </p:nvSpPr>
        <p:spPr>
          <a:xfrm>
            <a:off x="457200" y="2382775"/>
            <a:ext cx="3210600" cy="26787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WordCount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std::string word;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count;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WordCount(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 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std::string&amp; word_, 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     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count_)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: word(word_), 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count(count_) {}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55"/>
          <p:cNvSpPr txBox="1"/>
          <p:nvPr/>
        </p:nvSpPr>
        <p:spPr>
          <a:xfrm>
            <a:off x="2292375" y="2382775"/>
            <a:ext cx="13755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assessment.h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1" name="Google Shape;431;p55"/>
          <p:cNvSpPr txBox="1"/>
          <p:nvPr/>
        </p:nvSpPr>
        <p:spPr>
          <a:xfrm>
            <a:off x="3739425" y="2382775"/>
            <a:ext cx="4947300" cy="26787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BB0066"/>
                </a:solidFill>
                <a:latin typeface="Consolas"/>
                <a:ea typeface="Consolas"/>
                <a:cs typeface="Consolas"/>
                <a:sym typeface="Consolas"/>
              </a:rPr>
              <a:t>Assessment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std::vector&lt; WordCount &gt; wordIncorrectGuess;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playSimulation();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7311300" y="2382775"/>
            <a:ext cx="13755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assessment.h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3" name="Google Shape;433;p55"/>
          <p:cNvSpPr txBox="1"/>
          <p:nvPr/>
        </p:nvSpPr>
        <p:spPr>
          <a:xfrm>
            <a:off x="6783975" y="4338475"/>
            <a:ext cx="14613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lưu số lần đoán sai mỗi từ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34" name="Google Shape;434;p55"/>
          <p:cNvSpPr/>
          <p:nvPr/>
        </p:nvSpPr>
        <p:spPr>
          <a:xfrm rot="5402227">
            <a:off x="7283000" y="3874525"/>
            <a:ext cx="463200" cy="4941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5"/>
          <p:cNvSpPr txBox="1"/>
          <p:nvPr/>
        </p:nvSpPr>
        <p:spPr>
          <a:xfrm>
            <a:off x="2385500" y="3708775"/>
            <a:ext cx="128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playSimulation(): máy chơi với máy</a:t>
            </a:r>
            <a:r>
              <a:rPr lang="en" sz="3700"/>
              <a:t> </a:t>
            </a:r>
            <a:endParaRPr sz="3700"/>
          </a:p>
        </p:txBody>
      </p:sp>
      <p:sp>
        <p:nvSpPr>
          <p:cNvPr id="441" name="Google Shape;441;p5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2" name="Google Shape;442;p56"/>
          <p:cNvSpPr txBox="1"/>
          <p:nvPr/>
        </p:nvSpPr>
        <p:spPr>
          <a:xfrm>
            <a:off x="289575" y="1074550"/>
            <a:ext cx="8564700" cy="3851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Assessment::playSimulation()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wordIncorrectGuess.clear();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 : testWordList) 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guesser.newGame(word.length());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 = guesser.getNextGuess();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(guess == 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wordIncorrectGuess.push_back(</a:t>
            </a:r>
            <a:r>
              <a:rPr lang="en" sz="13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WordCount(word, guesser.MAX_GUESSES)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guesser.receiveHostAnswer(guess, </a:t>
            </a:r>
            <a:r>
              <a:rPr lang="en" sz="1300">
                <a:solidFill>
                  <a:srgbClr val="333333"/>
                </a:solidFill>
                <a:highlight>
                  <a:srgbClr val="D9D2E9"/>
                </a:highlight>
                <a:latin typeface="Consolas"/>
                <a:ea typeface="Consolas"/>
                <a:cs typeface="Consolas"/>
                <a:sym typeface="Consolas"/>
              </a:rPr>
              <a:t>getMask(guess, word)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(guesser.isStop())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wordIncorrectGuess.push_back(</a:t>
            </a:r>
            <a:r>
              <a:rPr lang="en" sz="13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WordCount(word, guesser.getIncorrectGuess())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(!guesser.isStop());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3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56"/>
          <p:cNvSpPr txBox="1"/>
          <p:nvPr/>
        </p:nvSpPr>
        <p:spPr>
          <a:xfrm>
            <a:off x="7345575" y="1074550"/>
            <a:ext cx="15087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assessment.cpp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44" name="Google Shape;444;p56"/>
          <p:cNvSpPr/>
          <p:nvPr/>
        </p:nvSpPr>
        <p:spPr>
          <a:xfrm>
            <a:off x="5910000" y="2686375"/>
            <a:ext cx="744900" cy="171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6"/>
          <p:cNvSpPr txBox="1"/>
          <p:nvPr/>
        </p:nvSpPr>
        <p:spPr>
          <a:xfrm>
            <a:off x="5351100" y="1938650"/>
            <a:ext cx="1862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dùng hàm khởi tạo để tạo đối tượng WordCount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46" name="Google Shape;446;p56"/>
          <p:cNvSpPr/>
          <p:nvPr/>
        </p:nvSpPr>
        <p:spPr>
          <a:xfrm rot="5400000">
            <a:off x="6436500" y="3387525"/>
            <a:ext cx="5445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6"/>
          <p:cNvSpPr txBox="1"/>
          <p:nvPr/>
        </p:nvSpPr>
        <p:spPr>
          <a:xfrm>
            <a:off x="6824100" y="3237375"/>
            <a:ext cx="1862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Đưa hàm </a:t>
            </a:r>
            <a:r>
              <a:rPr lang="en">
                <a:solidFill>
                  <a:srgbClr val="9900FF"/>
                </a:solidFill>
              </a:rPr>
              <a:t>getMask </a:t>
            </a:r>
            <a:r>
              <a:rPr lang="en">
                <a:solidFill>
                  <a:srgbClr val="0000FF"/>
                </a:solidFill>
              </a:rPr>
              <a:t>thành </a:t>
            </a:r>
            <a:r>
              <a:rPr lang="en">
                <a:solidFill>
                  <a:srgbClr val="9900FF"/>
                </a:solidFill>
              </a:rPr>
              <a:t>private </a:t>
            </a:r>
            <a:r>
              <a:rPr lang="en">
                <a:solidFill>
                  <a:srgbClr val="0000FF"/>
                </a:solidFill>
              </a:rPr>
              <a:t>trong </a:t>
            </a:r>
            <a:r>
              <a:rPr lang="en">
                <a:solidFill>
                  <a:srgbClr val="9900FF"/>
                </a:solidFill>
              </a:rPr>
              <a:t>Assessment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playSimulation(): sắp xếp kết quả</a:t>
            </a:r>
            <a:endParaRPr sz="3700"/>
          </a:p>
        </p:txBody>
      </p:sp>
      <p:sp>
        <p:nvSpPr>
          <p:cNvPr id="453" name="Google Shape;453;p5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Sử dụng hàm </a:t>
            </a:r>
            <a:r>
              <a:rPr lang="en">
                <a:solidFill>
                  <a:srgbClr val="9900FF"/>
                </a:solidFill>
              </a:rPr>
              <a:t>sort</a:t>
            </a:r>
            <a:r>
              <a:rPr lang="en"/>
              <a:t> trong </a:t>
            </a:r>
            <a:r>
              <a:rPr lang="en">
                <a:solidFill>
                  <a:srgbClr val="9900FF"/>
                </a:solidFill>
              </a:rPr>
              <a:t>&lt;algorithm&gt;</a:t>
            </a:r>
            <a:endParaRPr>
              <a:solidFill>
                <a:srgbClr val="9900FF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Cần làm hàm so sánh hai </a:t>
            </a:r>
            <a:r>
              <a:rPr lang="en">
                <a:solidFill>
                  <a:srgbClr val="9900FF"/>
                </a:solidFill>
              </a:rPr>
              <a:t>WordCount</a:t>
            </a:r>
            <a:endParaRPr>
              <a:solidFill>
                <a:srgbClr val="9900FF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http://stackoverflow.com/questions/4892680/sorting-a-vector-of-structs</a:t>
            </a:r>
            <a:r>
              <a:rPr lang="en" sz="1600"/>
              <a:t> </a:t>
            </a:r>
            <a:endParaRPr sz="1600"/>
          </a:p>
        </p:txBody>
      </p:sp>
      <p:sp>
        <p:nvSpPr>
          <p:cNvPr id="454" name="Google Shape;454;p57"/>
          <p:cNvSpPr txBox="1"/>
          <p:nvPr/>
        </p:nvSpPr>
        <p:spPr>
          <a:xfrm>
            <a:off x="457275" y="2342525"/>
            <a:ext cx="8229600" cy="2636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&lt;algorithm&gt;</a:t>
            </a:r>
            <a:endParaRPr sz="13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greaterWordCount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WordCount&amp; a,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WordCount&amp; b)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a.count &gt; b.count;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Assessment::playSimulation()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wordIncorrectGuess.clear();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 : testWordList) { ... }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(wordIncorrectGuess.begin(), wordIncorrectGuess.end(), greaterWordCount);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57"/>
          <p:cNvSpPr txBox="1"/>
          <p:nvPr/>
        </p:nvSpPr>
        <p:spPr>
          <a:xfrm>
            <a:off x="7178100" y="2342525"/>
            <a:ext cx="15087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assessment.cpp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6" name="Google Shape;456;p57"/>
          <p:cNvSpPr/>
          <p:nvPr/>
        </p:nvSpPr>
        <p:spPr>
          <a:xfrm rot="5400000">
            <a:off x="3470750" y="3072325"/>
            <a:ext cx="5445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7"/>
          <p:cNvSpPr txBox="1"/>
          <p:nvPr/>
        </p:nvSpPr>
        <p:spPr>
          <a:xfrm>
            <a:off x="3972975" y="2922175"/>
            <a:ext cx="19515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Sửa thành nhỏ hơn &lt; để sắp xếp tăng dần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Chung và riêng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SimpleAI hiện có các mô-đun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Giao diện, Util, Draw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Guesser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Chương trình chính chỉ cần biết khai báo của </a:t>
            </a:r>
            <a:r>
              <a:rPr b="1" lang="en">
                <a:solidFill>
                  <a:srgbClr val="9900FF"/>
                </a:solidFill>
              </a:rPr>
              <a:t>getNextGuess()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→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FF"/>
                </a:solidFill>
              </a:rPr>
              <a:t>public</a:t>
            </a:r>
            <a:endParaRPr b="1"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Bản thân cài đặt của </a:t>
            </a:r>
            <a:r>
              <a:rPr b="1" lang="en">
                <a:solidFill>
                  <a:srgbClr val="9900FF"/>
                </a:solidFill>
              </a:rPr>
              <a:t>getNextGuess() </a:t>
            </a:r>
            <a:r>
              <a:rPr lang="en"/>
              <a:t>và c</a:t>
            </a:r>
            <a:r>
              <a:rPr lang="en"/>
              <a:t>ác hàm khác (độ thông minh của thuật toán), chương trình chính không cần biết → </a:t>
            </a:r>
            <a:r>
              <a:rPr b="1" lang="en">
                <a:solidFill>
                  <a:srgbClr val="0000FF"/>
                </a:solidFill>
              </a:rPr>
              <a:t>private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rgbClr val="000000"/>
                </a:solidFill>
              </a:rPr>
              <a:t>Có thể tách guesser và dữ liệu liên quan thành mô-đun riêng</a:t>
            </a:r>
            <a:endParaRPr i="1"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getAverageIncorrectGuess()</a:t>
            </a:r>
            <a:endParaRPr/>
          </a:p>
        </p:txBody>
      </p:sp>
      <p:sp>
        <p:nvSpPr>
          <p:cNvPr id="463" name="Google Shape;463;p5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Dùng vòng lặp </a:t>
            </a:r>
            <a:r>
              <a:rPr lang="en">
                <a:solidFill>
                  <a:srgbClr val="9900FF"/>
                </a:solidFill>
              </a:rPr>
              <a:t>for </a:t>
            </a:r>
            <a:r>
              <a:rPr lang="en"/>
              <a:t>duyệt </a:t>
            </a:r>
            <a:r>
              <a:rPr lang="en">
                <a:solidFill>
                  <a:srgbClr val="9900FF"/>
                </a:solidFill>
              </a:rPr>
              <a:t>wordIncorrectGuess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64" name="Google Shape;464;p58"/>
          <p:cNvSpPr txBox="1"/>
          <p:nvPr/>
        </p:nvSpPr>
        <p:spPr>
          <a:xfrm>
            <a:off x="3932850" y="1732225"/>
            <a:ext cx="4753800" cy="3000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Assessment::getAverageIncorrectGuess()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totalGuess = 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WordCount&amp; p : wordIncorrectGuess)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totalGuess += p.count;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totalGuess / wordIncorrectGuess.size();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58"/>
          <p:cNvSpPr txBox="1"/>
          <p:nvPr/>
        </p:nvSpPr>
        <p:spPr>
          <a:xfrm>
            <a:off x="457200" y="1732225"/>
            <a:ext cx="3389700" cy="3000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getAverageIncorrectGuess();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58"/>
          <p:cNvSpPr txBox="1"/>
          <p:nvPr/>
        </p:nvSpPr>
        <p:spPr>
          <a:xfrm>
            <a:off x="7177950" y="1732225"/>
            <a:ext cx="15087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assessment.cpp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7" name="Google Shape;467;p58"/>
          <p:cNvSpPr txBox="1"/>
          <p:nvPr/>
        </p:nvSpPr>
        <p:spPr>
          <a:xfrm>
            <a:off x="2338200" y="1732225"/>
            <a:ext cx="1508700" cy="35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assessment.h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2.0</a:t>
            </a:r>
            <a:endParaRPr/>
          </a:p>
        </p:txBody>
      </p:sp>
      <p:sp>
        <p:nvSpPr>
          <p:cNvPr id="473" name="Google Shape;473;p5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74" name="Google Shape;474;p59"/>
          <p:cNvSpPr txBox="1"/>
          <p:nvPr/>
        </p:nvSpPr>
        <p:spPr>
          <a:xfrm>
            <a:off x="457200" y="981425"/>
            <a:ext cx="8229600" cy="40545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"guesser.h"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"assessment.h"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argc, 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* argv[])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testFile = argc &gt; 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? argv[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 :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"data/Ogden_Picturable_200.txt"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dictFile = argc &gt; 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? argv[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 :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"data/dictionary.txt"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Guesser guesser(dictFile);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Assessment assessment(testFile, guesser);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assessment.playSimulation();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"Using dictFile "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dictFile &lt;&lt; endl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"on testFile "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testFile &lt;&lt; endl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"average #incorrect guesses = "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assessment.getAverageIncorrectGuess()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endl;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59"/>
          <p:cNvSpPr txBox="1"/>
          <p:nvPr/>
        </p:nvSpPr>
        <p:spPr>
          <a:xfrm>
            <a:off x="4577575" y="981425"/>
            <a:ext cx="4109400" cy="623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https://github.com/tqlong/advprogram/archive/cf6e81dbcd38b1960225fbe4881145e90a0d81bc.zip</a:t>
            </a:r>
            <a:r>
              <a:rPr lang="en"/>
              <a:t> </a:t>
            </a:r>
            <a:endParaRPr/>
          </a:p>
        </p:txBody>
      </p:sp>
      <p:sp>
        <p:nvSpPr>
          <p:cNvPr id="476" name="Google Shape;476;p59"/>
          <p:cNvSpPr/>
          <p:nvPr/>
        </p:nvSpPr>
        <p:spPr>
          <a:xfrm rot="5400000">
            <a:off x="2441800" y="1480050"/>
            <a:ext cx="5445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9"/>
          <p:cNvSpPr txBox="1"/>
          <p:nvPr/>
        </p:nvSpPr>
        <p:spPr>
          <a:xfrm>
            <a:off x="2829400" y="1329900"/>
            <a:ext cx="1671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Bỏ hết các </a:t>
            </a:r>
            <a:r>
              <a:rPr lang="en">
                <a:solidFill>
                  <a:srgbClr val="9900FF"/>
                </a:solidFill>
              </a:rPr>
              <a:t>#include</a:t>
            </a:r>
            <a:r>
              <a:rPr lang="en">
                <a:solidFill>
                  <a:srgbClr val="0000FF"/>
                </a:solidFill>
              </a:rPr>
              <a:t> thừa, xóa các hàm không còn cần thiết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78" name="Google Shape;478;p59"/>
          <p:cNvSpPr/>
          <p:nvPr/>
        </p:nvSpPr>
        <p:spPr>
          <a:xfrm rot="5400000">
            <a:off x="4397350" y="3034550"/>
            <a:ext cx="5445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9"/>
          <p:cNvSpPr txBox="1"/>
          <p:nvPr/>
        </p:nvSpPr>
        <p:spPr>
          <a:xfrm>
            <a:off x="4861150" y="2884400"/>
            <a:ext cx="18198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Sử dụng hai mô-đun đã đóng gói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</a:t>
            </a:r>
            <a:endParaRPr/>
          </a:p>
        </p:txBody>
      </p:sp>
      <p:sp>
        <p:nvSpPr>
          <p:cNvPr id="485" name="Google Shape;485;p6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Sử dụng </a:t>
            </a:r>
            <a:r>
              <a:rPr lang="en">
                <a:solidFill>
                  <a:srgbClr val="9900FF"/>
                </a:solidFill>
              </a:rPr>
              <a:t>map </a:t>
            </a:r>
            <a:r>
              <a:rPr lang="en"/>
              <a:t>thay cho </a:t>
            </a:r>
            <a:r>
              <a:rPr lang="en">
                <a:solidFill>
                  <a:srgbClr val="9900FF"/>
                </a:solidFill>
              </a:rPr>
              <a:t>vector </a:t>
            </a:r>
            <a:r>
              <a:rPr lang="en"/>
              <a:t>để lưu số lần đoán sai mỗi từ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map&lt;string, int&gt; wordIncorrectGuess;</a:t>
            </a:r>
            <a:endParaRPr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Cải tiến tốc độ của Guesser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Mỗi lần lọc từ, dùng </a:t>
            </a:r>
            <a:r>
              <a:rPr lang="en">
                <a:solidFill>
                  <a:srgbClr val="9900FF"/>
                </a:solidFill>
              </a:rPr>
              <a:t>vector&lt;string&gt;</a:t>
            </a:r>
            <a:r>
              <a:rPr lang="en">
                <a:solidFill>
                  <a:srgbClr val="000000"/>
                </a:solidFill>
              </a:rPr>
              <a:t> sẽ chậm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Thay thế bằng </a:t>
            </a:r>
            <a:r>
              <a:rPr lang="en">
                <a:solidFill>
                  <a:srgbClr val="9900FF"/>
                </a:solidFill>
              </a:rPr>
              <a:t>vector&lt;int&gt;</a:t>
            </a:r>
            <a:r>
              <a:rPr lang="en">
                <a:solidFill>
                  <a:srgbClr val="000000"/>
                </a:solidFill>
              </a:rPr>
              <a:t> các chỉ số từ hợp lệ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Mỗi lần chỉ lọc trên </a:t>
            </a:r>
            <a:r>
              <a:rPr i="1" lang="en" u="sng">
                <a:solidFill>
                  <a:srgbClr val="000000"/>
                </a:solidFill>
              </a:rPr>
              <a:t>các từ hợp lệ của lần đoán trước</a:t>
            </a:r>
            <a:endParaRPr i="1" u="sng">
              <a:solidFill>
                <a:srgbClr val="000000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">
                <a:solidFill>
                  <a:srgbClr val="000000"/>
                </a:solidFill>
              </a:rPr>
              <a:t>Không lọc lại từ danh sách từ ban đầu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Phân tích chức năng của guesser</a:t>
            </a:r>
            <a:endParaRPr sz="3900"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Các chức năng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Bắt đầu ván chơi </a:t>
            </a:r>
            <a:r>
              <a:rPr b="1" lang="en" sz="2400">
                <a:solidFill>
                  <a:srgbClr val="9900FF"/>
                </a:solidFill>
              </a:rPr>
              <a:t>newGame()</a:t>
            </a:r>
            <a:r>
              <a:rPr lang="en" sz="2400"/>
              <a:t> với độ dài từ cho trước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Đoán ký tự tiếp theo </a:t>
            </a:r>
            <a:r>
              <a:rPr b="1" lang="en" sz="2400">
                <a:solidFill>
                  <a:srgbClr val="9900FF"/>
                </a:solidFill>
              </a:rPr>
              <a:t>getNextGuess()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Nhận trả lời </a:t>
            </a:r>
            <a:r>
              <a:rPr lang="en" sz="2400"/>
              <a:t>của chủ trò </a:t>
            </a:r>
            <a:r>
              <a:rPr b="1" lang="en" sz="2400">
                <a:solidFill>
                  <a:srgbClr val="9900FF"/>
                </a:solidFill>
              </a:rPr>
              <a:t>receive</a:t>
            </a:r>
            <a:r>
              <a:rPr b="1" lang="en" sz="2400">
                <a:solidFill>
                  <a:srgbClr val="9900FF"/>
                </a:solidFill>
              </a:rPr>
              <a:t>HostAnswer()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Phía ngoài (chủ trò, hệ thống) chỉ cần biết các chức năng này của guesser còn bên trong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guesser đoán thế nào không cần biết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guesser quản lý dữ liệu thế nào không cần biết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25425" y="10252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82" name="Google Shape;82;p15"/>
          <p:cNvSpPr txBox="1"/>
          <p:nvPr/>
        </p:nvSpPr>
        <p:spPr>
          <a:xfrm>
            <a:off x="2607575" y="1941675"/>
            <a:ext cx="3125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newGame(4)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603400" y="2278900"/>
            <a:ext cx="3129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getNextGuess() = ‘a’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623900" y="2615800"/>
            <a:ext cx="3108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receive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HostAnswer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(‘a’, “-a--”)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623950" y="2952950"/>
            <a:ext cx="3108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getNextGuess() = ‘n’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607850" y="3289850"/>
            <a:ext cx="3125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receive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Host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Answer(‘n’, “--n-”)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Phân tích chức năng của guesser</a:t>
            </a:r>
            <a:endParaRPr sz="3900"/>
          </a:p>
        </p:txBody>
      </p:sp>
      <p:sp>
        <p:nvSpPr>
          <p:cNvPr id="88" name="Google Shape;88;p15"/>
          <p:cNvSpPr/>
          <p:nvPr/>
        </p:nvSpPr>
        <p:spPr>
          <a:xfrm>
            <a:off x="5732800" y="1837525"/>
            <a:ext cx="2499900" cy="214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9" name="Google Shape;89;p15"/>
          <p:cNvSpPr txBox="1"/>
          <p:nvPr/>
        </p:nvSpPr>
        <p:spPr>
          <a:xfrm>
            <a:off x="5648800" y="1452375"/>
            <a:ext cx="2704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</a:rPr>
              <a:t>GUESSER</a:t>
            </a:r>
            <a:endParaRPr b="1" sz="2000">
              <a:solidFill>
                <a:srgbClr val="0000FF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946975" y="1837525"/>
            <a:ext cx="1661100" cy="214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hand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" name="Google Shape;91;p15"/>
          <p:cNvCxnSpPr>
            <a:endCxn id="92" idx="1"/>
          </p:cNvCxnSpPr>
          <p:nvPr/>
        </p:nvCxnSpPr>
        <p:spPr>
          <a:xfrm>
            <a:off x="2624050" y="2262675"/>
            <a:ext cx="31491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 txBox="1"/>
          <p:nvPr/>
        </p:nvSpPr>
        <p:spPr>
          <a:xfrm>
            <a:off x="425425" y="1452375"/>
            <a:ext cx="2704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</a:rPr>
              <a:t>HOST</a:t>
            </a:r>
            <a:endParaRPr b="1" sz="2000">
              <a:solidFill>
                <a:srgbClr val="0000FF"/>
              </a:solidFill>
            </a:endParaRPr>
          </a:p>
        </p:txBody>
      </p:sp>
      <p:cxnSp>
        <p:nvCxnSpPr>
          <p:cNvPr id="94" name="Google Shape;94;p15"/>
          <p:cNvCxnSpPr/>
          <p:nvPr/>
        </p:nvCxnSpPr>
        <p:spPr>
          <a:xfrm>
            <a:off x="2615875" y="2623900"/>
            <a:ext cx="3129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5" name="Google Shape;95;p15"/>
          <p:cNvCxnSpPr>
            <a:endCxn id="96" idx="1"/>
          </p:cNvCxnSpPr>
          <p:nvPr/>
        </p:nvCxnSpPr>
        <p:spPr>
          <a:xfrm>
            <a:off x="2607850" y="2952950"/>
            <a:ext cx="316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 txBox="1"/>
          <p:nvPr/>
        </p:nvSpPr>
        <p:spPr>
          <a:xfrm>
            <a:off x="5773150" y="2074275"/>
            <a:ext cx="245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----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773150" y="2760350"/>
            <a:ext cx="245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-a--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7" name="Google Shape;97;p15"/>
          <p:cNvCxnSpPr/>
          <p:nvPr/>
        </p:nvCxnSpPr>
        <p:spPr>
          <a:xfrm>
            <a:off x="2611900" y="3297950"/>
            <a:ext cx="311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8" name="Google Shape;98;p15"/>
          <p:cNvCxnSpPr>
            <a:endCxn id="99" idx="1"/>
          </p:cNvCxnSpPr>
          <p:nvPr/>
        </p:nvCxnSpPr>
        <p:spPr>
          <a:xfrm>
            <a:off x="2607850" y="3627000"/>
            <a:ext cx="316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5"/>
          <p:cNvSpPr txBox="1"/>
          <p:nvPr/>
        </p:nvSpPr>
        <p:spPr>
          <a:xfrm>
            <a:off x="5773150" y="3434400"/>
            <a:ext cx="245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-an-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773150" y="3980125"/>
            <a:ext cx="2455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00FF"/>
                </a:solidFill>
              </a:rPr>
              <a:t>secretWord</a:t>
            </a:r>
            <a:br>
              <a:rPr i="1" lang="en">
                <a:solidFill>
                  <a:srgbClr val="9900FF"/>
                </a:solidFill>
              </a:rPr>
            </a:br>
            <a:r>
              <a:rPr i="1" lang="en">
                <a:solidFill>
                  <a:srgbClr val="9900FF"/>
                </a:solidFill>
              </a:rPr>
              <a:t>incorrectGuess previousGuesses</a:t>
            </a:r>
            <a:endParaRPr i="1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00FF"/>
                </a:solidFill>
              </a:rPr>
              <a:t>stop</a:t>
            </a:r>
            <a:endParaRPr i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60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C++</a:t>
            </a:r>
            <a:r>
              <a:rPr lang="en" sz="2900"/>
              <a:t> hỗ trợ cơ chế đóng gói hàm và dữ liệu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Ví dụ: trong tệp </a:t>
            </a:r>
            <a:r>
              <a:rPr lang="en" sz="2900">
                <a:solidFill>
                  <a:srgbClr val="FF0000"/>
                </a:solidFill>
              </a:rPr>
              <a:t>MyClass.h</a:t>
            </a:r>
            <a:endParaRPr sz="2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BB0066"/>
                </a:solidFill>
                <a:latin typeface="Consolas"/>
                <a:ea typeface="Consolas"/>
                <a:cs typeface="Consolas"/>
                <a:sym typeface="Consolas"/>
              </a:rPr>
              <a:t>MyClass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checkNewValue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newValue);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MyClass();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setValue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newValue);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getValue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4797125" y="2470400"/>
            <a:ext cx="465600" cy="4431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442900" y="2330450"/>
            <a:ext cx="32439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đối tượng thuộc lớp MyClass sẽ có dữ liệu kiểu nguyên value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4797125" y="3004625"/>
            <a:ext cx="465600" cy="4431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442900" y="2864675"/>
            <a:ext cx="32439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dành riêng cho các đối tượng của lớp, bên ngoài không dùng được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4797125" y="3815550"/>
            <a:ext cx="465600" cy="4431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442900" y="3675600"/>
            <a:ext cx="32439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</a:t>
            </a:r>
            <a:r>
              <a:rPr lang="en"/>
              <a:t>hàm “của công”, bên ngoài có thể gọi được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Cài đặt hàm trong MyClass.cpp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Thêm phạm vi </a:t>
            </a:r>
            <a:r>
              <a:rPr lang="en">
                <a:solidFill>
                  <a:srgbClr val="9900FF"/>
                </a:solidFill>
              </a:rPr>
              <a:t>MyClass::</a:t>
            </a:r>
            <a:r>
              <a:rPr lang="en">
                <a:solidFill>
                  <a:srgbClr val="000000"/>
                </a:solidFill>
              </a:rPr>
              <a:t> vào trước tên hàm</a:t>
            </a:r>
            <a:r>
              <a:rPr lang="en"/>
              <a:t> 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457200" y="1656025"/>
            <a:ext cx="4198200" cy="3000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"MyClass.h"</a:t>
            </a:r>
            <a:endParaRPr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MyClass::MyClass()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value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MyClass::checkNewValue(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newValue)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newValue &gt;=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850650" y="1656025"/>
            <a:ext cx="3836100" cy="3000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MyClass::setValue(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newValue) 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(checkNewValue(newValue))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value = newValue;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MyClass::getValue()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