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8B2EF3-09AD-44D5-B3FA-B3DAF692C821}">
  <a:tblStyle styleId="{098B2EF3-09AD-44D5-B3FA-B3DAF692C8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bf6a3c22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f6a3c22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f6a3c22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bf6a3c22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f6a3c22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f6a3c22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f6a3c22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bf6a3c22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f6a3c22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bf6a3c22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f6a3c22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f6a3c22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bf6a3c22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bf6a3c22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Thường môn lập trình (ở ta) mỗi ngày một bài lý thuyết rồi bài tập là một ít chương trình. Học cả mấy năm vẫn ko ra chương trình chạy được. </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Để chương trình chạy được thì cần đơn giản.</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Truyền thống là chương trình quản lý điểm sinh viên, bởi trường đại học ai cũng làm. Nhưng hệ thống đó mà chạy được thực ra là phức tạp, và hơn nữa cần có kiến thức và công cụ CSDL. (chứ làm bằng C++ ko đúng thực tế, và nếu ko dùng hệ DBMS nào thì là việc làm "sai"). Thường bây giờ làm bằng công nghệ khác (C#, Java + DBMS) chứ không dùng C++</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Làm chương trình, cái không thể thiếu là giao diện. Chứ lập trình C++ với STL ko giúp làm được giao diện đơn giản.</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=&gt; thường giao diện là text với printf, scanf ko hấp dẫn và thực tế ko ai làm thế nếu viết app.</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Muốn có giao diện GUI, thường phải dùng GUI toolkit (ví dụ như thử làm việc tạo diallog box mà ko có GUI toolkit xem ?). Với C++ có rất nhiều, nhưng khá khó dùng (ko dễ như các ngôn ngữ khác). </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Muốn đẹp một chút phải dùng đồ hoạ.</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SDL vì thế là lựa chọn đơn giản nhất, giúp làm được việc tối thiểu: nhận sự kiện từ bàn phím, từ chuột. Công cấp khả năng đồ hoạ tối thiếu: vẽ điểm, đường thẳng, đoạn thẳng, hình chữ nhật. Như thế học đủ nhanh để đủ làm cái GUI đơn giản nhất. Từ đó đủ để vẽ các hình, và lập trình các game đơn giản hoàn chỉnh. </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(chứ làm game dùng các game engine dễ hơn).</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(Chứ SDL với lý do là open source Direct X, chạy multiplatform, xử lý đồ hoạ nhanh, ... thực chất ko phải là lý do lựa chọn. Tuy nhiên, do SDL cũng là công cụ làm được chuyên nghiệp nên qua việc học nó sinh viên cũng học được ít nhiều công cụ thực, cho việc thực và vì thế nó có tính thuyết phục người học hơn).</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Do SDL là công cụ chuyên nghiệp, nên làm việc này việc khác thường có thêm hỗ trợ mở rộng từ cộng đồng. Ví dụ muốn load ảnh jpg hay png, dùng SDL_image, muốn vẽ 3D kết nối với OpenGL. Đó là những cái mọi người thường làm. Nhưng cũng do thời lượng và trình độ, cũng như mục đích môn học, chúng ta ko tìm hiểu việc đó. (Nhưng công cụ cho phép làm việc đó nên dạy mình cũng dễ nói với sinh viên hơn, và sinh viên nào muốn làm thì vẫn được)</a:t>
            </a:r>
            <a:endParaRPr sz="950">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bf6a3c22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bf6a3c22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Thêm chút ít về C++ và game:</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Vì sao họ dùng C++ nhiều trong lập trình Game lý do là hiệu năng. Game thường cần tương tác trực tiếp với phần cứng (vì thế phải dùng DirectX trên Windows, và hay SDL). C++ cho phép làm việc đó. Chứ Java ko làm được việc đó một cách dễ dàng.</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Lý do khác là C++ lâu đời rồi, nhiều thư viện, nhiều người làm.</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Chứ thiết kế ngôn ngữ giờ ko phải lợi thế của C++ nữa. Cách ngôn ngữ khác thường được đánh giá sạch sẽ sáng sủa hơn. </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(Một số người nổi tiếng như Toval Linus hay một trong 2 ông tạo ra ngôn ngữ C nói rõ là họ ko thích C++. Một số tính năng trong C++ nhiều người nói ko có còn hơn. Debug báo lỗi đọc khó biết từ đâu. ... Đấy chính là lý do ko dùng C++ cho beginner. Vì thế thực tế dạy C++ vì nó được dùng nhiều (nhưng ko phải ở VN ), vì chương trình yêu cầu thế chứ tạo slide nói điểm mạnh của nó có lẽ nên giảm bớt đi một tí :)</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Và thực tế chúng ta học để có tư duy lập trình độc lập tương đối với ngôn ngữ mà. Còn làm chủ một ngôn ngữ phải code nhiều và học thêm nhiều, mấy chục tiết trên lớp ko làm được.</a:t>
            </a:r>
            <a:endParaRPr sz="950">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bf6a3c22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f6a3c22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bf6a3c22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bf6a3c22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f6a3c22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f6a3c22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f6a3c22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f6a3c2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f6a3c22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f6a3c22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f6a3c22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f6a3c22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0" y="3093235"/>
            <a:ext cx="8458200" cy="7125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lvl1pPr lvl="0">
              <a:spcBef>
                <a:spcPts val="0"/>
              </a:spcBef>
              <a:spcAft>
                <a:spcPts val="0"/>
              </a:spcAft>
              <a:buClr>
                <a:srgbClr val="1155CC"/>
              </a:buClr>
              <a:buSzPts val="7200"/>
              <a:buNone/>
              <a:defRPr sz="7200">
                <a:solidFill>
                  <a:srgbClr val="1155CC"/>
                </a:solidFill>
              </a:defRPr>
            </a:lvl1pPr>
            <a:lvl2pPr lvl="1">
              <a:spcBef>
                <a:spcPts val="0"/>
              </a:spcBef>
              <a:spcAft>
                <a:spcPts val="0"/>
              </a:spcAft>
              <a:buClr>
                <a:srgbClr val="1155CC"/>
              </a:buClr>
              <a:buSzPts val="7200"/>
              <a:buNone/>
              <a:defRPr sz="7200">
                <a:solidFill>
                  <a:srgbClr val="1155CC"/>
                </a:solidFill>
              </a:defRPr>
            </a:lvl2pPr>
            <a:lvl3pPr lvl="2">
              <a:spcBef>
                <a:spcPts val="0"/>
              </a:spcBef>
              <a:spcAft>
                <a:spcPts val="0"/>
              </a:spcAft>
              <a:buClr>
                <a:srgbClr val="1155CC"/>
              </a:buClr>
              <a:buSzPts val="7200"/>
              <a:buNone/>
              <a:defRPr sz="7200">
                <a:solidFill>
                  <a:srgbClr val="1155CC"/>
                </a:solidFill>
              </a:defRPr>
            </a:lvl3pPr>
            <a:lvl4pPr lvl="3">
              <a:spcBef>
                <a:spcPts val="0"/>
              </a:spcBef>
              <a:spcAft>
                <a:spcPts val="0"/>
              </a:spcAft>
              <a:buClr>
                <a:srgbClr val="1155CC"/>
              </a:buClr>
              <a:buSzPts val="7200"/>
              <a:buNone/>
              <a:defRPr sz="7200">
                <a:solidFill>
                  <a:srgbClr val="1155CC"/>
                </a:solidFill>
              </a:defRPr>
            </a:lvl4pPr>
            <a:lvl5pPr lvl="4">
              <a:spcBef>
                <a:spcPts val="0"/>
              </a:spcBef>
              <a:spcAft>
                <a:spcPts val="0"/>
              </a:spcAft>
              <a:buClr>
                <a:srgbClr val="1155CC"/>
              </a:buClr>
              <a:buSzPts val="7200"/>
              <a:buNone/>
              <a:defRPr sz="7200">
                <a:solidFill>
                  <a:srgbClr val="1155CC"/>
                </a:solidFill>
              </a:defRPr>
            </a:lvl5pPr>
            <a:lvl6pPr lvl="5">
              <a:spcBef>
                <a:spcPts val="0"/>
              </a:spcBef>
              <a:spcAft>
                <a:spcPts val="0"/>
              </a:spcAft>
              <a:buClr>
                <a:srgbClr val="1155CC"/>
              </a:buClr>
              <a:buSzPts val="7200"/>
              <a:buNone/>
              <a:defRPr sz="7200">
                <a:solidFill>
                  <a:srgbClr val="1155CC"/>
                </a:solidFill>
              </a:defRPr>
            </a:lvl6pPr>
            <a:lvl7pPr lvl="6">
              <a:spcBef>
                <a:spcPts val="0"/>
              </a:spcBef>
              <a:spcAft>
                <a:spcPts val="0"/>
              </a:spcAft>
              <a:buClr>
                <a:srgbClr val="1155CC"/>
              </a:buClr>
              <a:buSzPts val="7200"/>
              <a:buNone/>
              <a:defRPr sz="7200">
                <a:solidFill>
                  <a:srgbClr val="1155CC"/>
                </a:solidFill>
              </a:defRPr>
            </a:lvl7pPr>
            <a:lvl8pPr lvl="7">
              <a:spcBef>
                <a:spcPts val="0"/>
              </a:spcBef>
              <a:spcAft>
                <a:spcPts val="0"/>
              </a:spcAft>
              <a:buClr>
                <a:srgbClr val="1155CC"/>
              </a:buClr>
              <a:buSzPts val="7200"/>
              <a:buNone/>
              <a:defRPr sz="7200">
                <a:solidFill>
                  <a:srgbClr val="1155CC"/>
                </a:solidFill>
              </a:defRPr>
            </a:lvl8pPr>
            <a:lvl9pPr lvl="8">
              <a:spcBef>
                <a:spcPts val="0"/>
              </a:spcBef>
              <a:spcAft>
                <a:spcPts val="0"/>
              </a:spcAft>
              <a:buClr>
                <a:srgbClr val="1155CC"/>
              </a:buClr>
              <a:buSzPts val="7200"/>
              <a:buNone/>
              <a:defRPr sz="7200">
                <a:solidFill>
                  <a:srgbClr val="1155CC"/>
                </a:solidFill>
              </a:defRPr>
            </a:lvl9pPr>
          </a:lstStyle>
          <a:p/>
        </p:txBody>
      </p:sp>
      <p:sp>
        <p:nvSpPr>
          <p:cNvPr id="12" name="Google Shape;12;p2"/>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3000"/>
              <a:buNone/>
              <a:defRPr b="1">
                <a:solidFill>
                  <a:srgbClr val="FFFFFF"/>
                </a:solidFill>
              </a:defRPr>
            </a:lvl1pPr>
            <a:lvl2pPr lvl="1">
              <a:spcBef>
                <a:spcPts val="0"/>
              </a:spcBef>
              <a:spcAft>
                <a:spcPts val="0"/>
              </a:spcAft>
              <a:buClr>
                <a:srgbClr val="FFFFFF"/>
              </a:buClr>
              <a:buSzPts val="3000"/>
              <a:buNone/>
              <a:defRPr b="1" sz="3000">
                <a:solidFill>
                  <a:srgbClr val="FFFFFF"/>
                </a:solidFill>
              </a:defRPr>
            </a:lvl2pPr>
            <a:lvl3pPr lvl="2">
              <a:spcBef>
                <a:spcPts val="0"/>
              </a:spcBef>
              <a:spcAft>
                <a:spcPts val="0"/>
              </a:spcAft>
              <a:buClr>
                <a:srgbClr val="FFFFFF"/>
              </a:buClr>
              <a:buSzPts val="3000"/>
              <a:buNone/>
              <a:defRPr b="1" sz="3000">
                <a:solidFill>
                  <a:srgbClr val="FFFFFF"/>
                </a:solidFill>
              </a:defRPr>
            </a:lvl3pPr>
            <a:lvl4pPr lvl="3">
              <a:spcBef>
                <a:spcPts val="0"/>
              </a:spcBef>
              <a:spcAft>
                <a:spcPts val="0"/>
              </a:spcAft>
              <a:buClr>
                <a:srgbClr val="FFFFFF"/>
              </a:buClr>
              <a:buSzPts val="3000"/>
              <a:buNone/>
              <a:defRPr b="1" sz="3000">
                <a:solidFill>
                  <a:srgbClr val="FFFFFF"/>
                </a:solidFill>
              </a:defRPr>
            </a:lvl4pPr>
            <a:lvl5pPr lvl="4">
              <a:spcBef>
                <a:spcPts val="0"/>
              </a:spcBef>
              <a:spcAft>
                <a:spcPts val="0"/>
              </a:spcAft>
              <a:buClr>
                <a:srgbClr val="FFFFFF"/>
              </a:buClr>
              <a:buSzPts val="3000"/>
              <a:buNone/>
              <a:defRPr b="1" sz="3000">
                <a:solidFill>
                  <a:srgbClr val="FFFFFF"/>
                </a:solidFill>
              </a:defRPr>
            </a:lvl5pPr>
            <a:lvl6pPr lvl="5">
              <a:spcBef>
                <a:spcPts val="0"/>
              </a:spcBef>
              <a:spcAft>
                <a:spcPts val="0"/>
              </a:spcAft>
              <a:buClr>
                <a:srgbClr val="FFFFFF"/>
              </a:buClr>
              <a:buSzPts val="3000"/>
              <a:buNone/>
              <a:defRPr b="1" sz="3000">
                <a:solidFill>
                  <a:srgbClr val="FFFFFF"/>
                </a:solidFill>
              </a:defRPr>
            </a:lvl6pPr>
            <a:lvl7pPr lvl="6">
              <a:spcBef>
                <a:spcPts val="0"/>
              </a:spcBef>
              <a:spcAft>
                <a:spcPts val="0"/>
              </a:spcAft>
              <a:buClr>
                <a:srgbClr val="FFFFFF"/>
              </a:buClr>
              <a:buSzPts val="3000"/>
              <a:buNone/>
              <a:defRPr b="1" sz="3000">
                <a:solidFill>
                  <a:srgbClr val="FFFFFF"/>
                </a:solidFill>
              </a:defRPr>
            </a:lvl7pPr>
            <a:lvl8pPr lvl="7">
              <a:spcBef>
                <a:spcPts val="0"/>
              </a:spcBef>
              <a:spcAft>
                <a:spcPts val="0"/>
              </a:spcAft>
              <a:buClr>
                <a:srgbClr val="FFFFFF"/>
              </a:buClr>
              <a:buSzPts val="3000"/>
              <a:buNone/>
              <a:defRPr b="1" sz="3000">
                <a:solidFill>
                  <a:srgbClr val="FFFFFF"/>
                </a:solidFill>
              </a:defRPr>
            </a:lvl8pPr>
            <a:lvl9pPr lvl="8">
              <a:spcBef>
                <a:spcPts val="0"/>
              </a:spcBef>
              <a:spcAft>
                <a:spcPts val="0"/>
              </a:spcAft>
              <a:buClr>
                <a:srgbClr val="FFFFFF"/>
              </a:buClr>
              <a:buSzPts val="3000"/>
              <a:buNone/>
              <a:defRPr b="1" sz="3000">
                <a:solidFill>
                  <a:srgbClr val="FFFFFF"/>
                </a:solidFill>
              </a:defRPr>
            </a:lvl9pPr>
          </a:lstStyle>
          <a:p/>
        </p:txBody>
      </p:sp>
      <p:sp>
        <p:nvSpPr>
          <p:cNvPr id="13" name="Google Shape;13;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205977"/>
            <a:ext cx="8686800" cy="11655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7" name="Google Shape;17;p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8" name="Google Shape;18;p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2" name="Google Shape;22;p4"/>
          <p:cNvSpPr txBox="1"/>
          <p:nvPr>
            <p:ph idx="1" type="body"/>
          </p:nvPr>
        </p:nvSpPr>
        <p:spPr>
          <a:xfrm>
            <a:off x="457200" y="1460499"/>
            <a:ext cx="4030200" cy="3465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3" name="Google Shape;23;p4"/>
          <p:cNvSpPr txBox="1"/>
          <p:nvPr>
            <p:ph idx="2" type="body"/>
          </p:nvPr>
        </p:nvSpPr>
        <p:spPr>
          <a:xfrm>
            <a:off x="4656667" y="1461909"/>
            <a:ext cx="4030200" cy="3465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 name="Google Shape;24;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Google Shape;28;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 name="Shape 29"/>
        <p:cNvGrpSpPr/>
        <p:nvPr/>
      </p:nvGrpSpPr>
      <p:grpSpPr>
        <a:xfrm>
          <a:off x="0" y="0"/>
          <a:ext cx="0" cy="0"/>
          <a:chOff x="0" y="0"/>
          <a:chExt cx="0" cy="0"/>
        </a:xfrm>
      </p:grpSpPr>
      <p:sp>
        <p:nvSpPr>
          <p:cNvPr id="30" name="Google Shape;30;p6"/>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6"/>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lt1"/>
              </a:buClr>
              <a:buSzPts val="2400"/>
              <a:buNone/>
              <a:defRPr b="1" sz="2400">
                <a:solidFill>
                  <a:schemeClr val="lt1"/>
                </a:solidFill>
              </a:defRPr>
            </a:lvl1pPr>
          </a:lstStyle>
          <a:p/>
        </p:txBody>
      </p:sp>
      <p:sp>
        <p:nvSpPr>
          <p:cNvPr id="32" name="Google Shape;32;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9pPr>
          </a:lstStyle>
          <a:p/>
        </p:txBody>
      </p:sp>
      <p:sp>
        <p:nvSpPr>
          <p:cNvPr id="37" name="Google Shape;37;p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 name="Google Shape;38;p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9" name="Google Shape;39;p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0" name="Google Shape;40;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3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hyperlink" Target="https://raw.githubusercontent.com/tqlong/advprogram/1f9d465ec1c743956cf2e0c0dd012318fcef5869/lec0-gameover/sdl/GameOver/GameOver_SDL.cp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libsdl.org/" TargetMode="External"/><Relationship Id="rId4" Type="http://schemas.openxmlformats.org/officeDocument/2006/relationships/hyperlink" Target="http://wiki.libsdl.org/FrontPa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libsdl.org/release/SDL2-devel-2.0.5-mingw.tar.gz"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raw.githubusercontent.com/tqlong/advprogram/7974e0cc0a0ccc1a2c5d6ec00e4e638350fdb5e0/lec0-gameover/sdl/GameOver/GameOver_SDL.cp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9"/>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Nâng cao:</a:t>
            </a:r>
            <a:endParaRPr/>
          </a:p>
          <a:p>
            <a:pPr indent="0" lvl="0" marL="0" rtl="0" algn="l">
              <a:spcBef>
                <a:spcPts val="0"/>
              </a:spcBef>
              <a:spcAft>
                <a:spcPts val="0"/>
              </a:spcAft>
              <a:buNone/>
            </a:pPr>
            <a:r>
              <a:rPr lang="en" sz="6600"/>
              <a:t>Game Over đồ họa</a:t>
            </a:r>
            <a:endParaRPr sz="6600"/>
          </a:p>
        </p:txBody>
      </p:sp>
      <p:sp>
        <p:nvSpPr>
          <p:cNvPr id="46" name="Google Shape;46;p9"/>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INT 2202 Lập trình nâng cao - Bài giảng 0</a:t>
            </a:r>
            <a:endParaRPr sz="2400"/>
          </a:p>
          <a:p>
            <a:pPr indent="0" lvl="0" marL="0" rtl="0" algn="l">
              <a:spcBef>
                <a:spcPts val="0"/>
              </a:spcBef>
              <a:spcAft>
                <a:spcPts val="0"/>
              </a:spcAft>
              <a:buClr>
                <a:schemeClr val="dk1"/>
              </a:buClr>
              <a:buSzPts val="1100"/>
              <a:buFont typeface="Arial"/>
              <a:buNone/>
            </a:pPr>
            <a:r>
              <a:rPr lang="en" sz="2400">
                <a:solidFill>
                  <a:schemeClr val="lt1"/>
                </a:solidFill>
              </a:rPr>
              <a:t>https://github.com/tqlong/advprogram</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Một số đoạn mã chính</a:t>
            </a:r>
            <a:endParaRPr/>
          </a:p>
        </p:txBody>
      </p:sp>
      <p:graphicFrame>
        <p:nvGraphicFramePr>
          <p:cNvPr id="113" name="Google Shape;113;p18"/>
          <p:cNvGraphicFramePr/>
          <p:nvPr/>
        </p:nvGraphicFramePr>
        <p:xfrm>
          <a:off x="508550" y="1849000"/>
          <a:ext cx="3000000" cy="3000000"/>
        </p:xfrm>
        <a:graphic>
          <a:graphicData uri="http://schemas.openxmlformats.org/drawingml/2006/table">
            <a:tbl>
              <a:tblPr>
                <a:noFill/>
                <a:tableStyleId>{098B2EF3-09AD-44D5-B3FA-B3DAF692C821}</a:tableStyleId>
              </a:tblPr>
              <a:tblGrid>
                <a:gridCol w="4343375"/>
                <a:gridCol w="3783525"/>
              </a:tblGrid>
              <a:tr h="3160350">
                <a:tc>
                  <a:txBody>
                    <a:bodyPr/>
                    <a:lstStyle/>
                    <a:p>
                      <a:pPr indent="0" lvl="0" marL="0" rtl="0" algn="l">
                        <a:lnSpc>
                          <a:spcPct val="150000"/>
                        </a:lnSpc>
                        <a:spcBef>
                          <a:spcPts val="0"/>
                        </a:spcBef>
                        <a:spcAft>
                          <a:spcPts val="0"/>
                        </a:spcAft>
                        <a:buNone/>
                      </a:pPr>
                      <a:r>
                        <a:rPr b="1" lang="en" sz="1200">
                          <a:solidFill>
                            <a:srgbClr val="0100B6"/>
                          </a:solidFill>
                          <a:highlight>
                            <a:srgbClr val="FFFFFF"/>
                          </a:highlight>
                          <a:latin typeface="Consolas"/>
                          <a:ea typeface="Consolas"/>
                          <a:cs typeface="Consolas"/>
                          <a:sym typeface="Consolas"/>
                        </a:rPr>
                        <a:t>if</a:t>
                      </a:r>
                      <a:r>
                        <a:rPr b="1" lang="en" sz="1200">
                          <a:solidFill>
                            <a:schemeClr val="dk1"/>
                          </a:solidFill>
                          <a:highlight>
                            <a:srgbClr val="FFFFFF"/>
                          </a:highlight>
                          <a:latin typeface="Consolas"/>
                          <a:ea typeface="Consolas"/>
                          <a:cs typeface="Consolas"/>
                          <a:sym typeface="Consolas"/>
                        </a:rPr>
                        <a:t>( window == </a:t>
                      </a:r>
                      <a:r>
                        <a:rPr b="1" i="1" lang="en" sz="1200">
                          <a:solidFill>
                            <a:srgbClr val="585CF6"/>
                          </a:solidFill>
                          <a:highlight>
                            <a:srgbClr val="FFFFFF"/>
                          </a:highlight>
                          <a:latin typeface="Consolas"/>
                          <a:ea typeface="Consolas"/>
                          <a:cs typeface="Consolas"/>
                          <a:sym typeface="Consolas"/>
                        </a:rPr>
                        <a:t>NULL</a:t>
                      </a:r>
                      <a:r>
                        <a:rPr b="1" lang="en" sz="1200">
                          <a:solidFill>
                            <a:schemeClr val="dk1"/>
                          </a:solidFill>
                          <a:highlight>
                            <a:srgbClr val="FFFFFF"/>
                          </a:highlight>
                          <a:latin typeface="Consolas"/>
                          <a:ea typeface="Consolas"/>
                          <a:cs typeface="Consolas"/>
                          <a:sym typeface="Consolas"/>
                        </a:rPr>
                        <a:t> )</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screenSurface = SDL_GetWindowSurface(window );</a:t>
                      </a:r>
                      <a:br>
                        <a:rPr b="1" lang="en" sz="1200">
                          <a:solidFill>
                            <a:schemeClr val="dk1"/>
                          </a:solidFill>
                          <a:highlight>
                            <a:srgbClr val="FFFFFF"/>
                          </a:highlight>
                          <a:latin typeface="Consolas"/>
                          <a:ea typeface="Consolas"/>
                          <a:cs typeface="Consolas"/>
                          <a:sym typeface="Consolas"/>
                        </a:rPr>
                      </a:br>
                      <a:r>
                        <a:rPr b="1" lang="en" sz="1200">
                          <a:solidFill>
                            <a:srgbClr val="0000A2"/>
                          </a:solidFill>
                          <a:highlight>
                            <a:srgbClr val="FFFFFF"/>
                          </a:highlight>
                          <a:latin typeface="Consolas"/>
                          <a:ea typeface="Consolas"/>
                          <a:cs typeface="Consolas"/>
                          <a:sym typeface="Consolas"/>
                        </a:rPr>
                        <a:t>SDL_FillRect</a:t>
                      </a:r>
                      <a:r>
                        <a:rPr b="1" lang="en" sz="1200">
                          <a:solidFill>
                            <a:schemeClr val="dk1"/>
                          </a:solidFill>
                          <a:highlight>
                            <a:srgbClr val="FFFFFF"/>
                          </a:highlight>
                          <a:latin typeface="Consolas"/>
                          <a:ea typeface="Consolas"/>
                          <a:cs typeface="Consolas"/>
                          <a:sym typeface="Consolas"/>
                        </a:rPr>
                        <a:t>( screenSurface, NULL, SDL_MapRGB( screenSurface-&gt;format, 0xFF, 0xFF, 0xFF ) );</a:t>
                      </a:r>
                      <a:br>
                        <a:rPr b="1" lang="en" sz="1200">
                          <a:solidFill>
                            <a:schemeClr val="dk1"/>
                          </a:solidFill>
                          <a:highlight>
                            <a:srgbClr val="FFFFFF"/>
                          </a:highlight>
                          <a:latin typeface="Consolas"/>
                          <a:ea typeface="Consolas"/>
                          <a:cs typeface="Consolas"/>
                          <a:sym typeface="Consolas"/>
                        </a:rPr>
                      </a:br>
                      <a:r>
                        <a:rPr b="1" lang="en" sz="1200">
                          <a:solidFill>
                            <a:srgbClr val="0000A2"/>
                          </a:solidFill>
                          <a:highlight>
                            <a:srgbClr val="FFFFFF"/>
                          </a:highlight>
                          <a:latin typeface="Consolas"/>
                          <a:ea typeface="Consolas"/>
                          <a:cs typeface="Consolas"/>
                          <a:sym typeface="Consolas"/>
                        </a:rPr>
                        <a:t>SDL_UpdateWindowSurface</a:t>
                      </a:r>
                      <a:r>
                        <a:rPr b="1" lang="en" sz="1200">
                          <a:solidFill>
                            <a:schemeClr val="dk1"/>
                          </a:solidFill>
                          <a:highlight>
                            <a:srgbClr val="FFFFFF"/>
                          </a:highlight>
                          <a:latin typeface="Consolas"/>
                          <a:ea typeface="Consolas"/>
                          <a:cs typeface="Consolas"/>
                          <a:sym typeface="Consolas"/>
                        </a:rPr>
                        <a:t>( window ); </a:t>
                      </a:r>
                      <a:br>
                        <a:rPr b="1" lang="en" sz="1200">
                          <a:solidFill>
                            <a:schemeClr val="dk1"/>
                          </a:solidFill>
                          <a:highlight>
                            <a:srgbClr val="FFFFFF"/>
                          </a:highlight>
                          <a:latin typeface="Consolas"/>
                          <a:ea typeface="Consolas"/>
                          <a:cs typeface="Consolas"/>
                          <a:sym typeface="Consolas"/>
                        </a:rPr>
                      </a:br>
                      <a:r>
                        <a:rPr b="1" lang="en" sz="1200">
                          <a:solidFill>
                            <a:srgbClr val="0000A2"/>
                          </a:solidFill>
                          <a:highlight>
                            <a:srgbClr val="FFFFFF"/>
                          </a:highlight>
                          <a:latin typeface="Consolas"/>
                          <a:ea typeface="Consolas"/>
                          <a:cs typeface="Consolas"/>
                          <a:sym typeface="Consolas"/>
                        </a:rPr>
                        <a:t>SDL_Delay</a:t>
                      </a:r>
                      <a:r>
                        <a:rPr b="1" lang="en" sz="1200">
                          <a:solidFill>
                            <a:schemeClr val="dk1"/>
                          </a:solidFill>
                          <a:highlight>
                            <a:srgbClr val="FFFFFF"/>
                          </a:highlight>
                          <a:latin typeface="Consolas"/>
                          <a:ea typeface="Consolas"/>
                          <a:cs typeface="Consolas"/>
                          <a:sym typeface="Consolas"/>
                        </a:rPr>
                        <a:t>( 2000 );</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a:t>
                      </a:r>
                      <a:br>
                        <a:rPr b="1" lang="en" sz="1200">
                          <a:solidFill>
                            <a:schemeClr val="dk1"/>
                          </a:solidFill>
                          <a:highlight>
                            <a:srgbClr val="FFFFFF"/>
                          </a:highlight>
                          <a:latin typeface="Consolas"/>
                          <a:ea typeface="Consolas"/>
                          <a:cs typeface="Consolas"/>
                          <a:sym typeface="Consolas"/>
                        </a:rPr>
                      </a:br>
                      <a:r>
                        <a:rPr b="1" lang="en" sz="1200">
                          <a:solidFill>
                            <a:srgbClr val="0000A2"/>
                          </a:solidFill>
                          <a:highlight>
                            <a:srgbClr val="FFFFFF"/>
                          </a:highlight>
                          <a:latin typeface="Consolas"/>
                          <a:ea typeface="Consolas"/>
                          <a:cs typeface="Consolas"/>
                          <a:sym typeface="Consolas"/>
                        </a:rPr>
                        <a:t>SDL_DestroyWindow</a:t>
                      </a:r>
                      <a:r>
                        <a:rPr b="1" lang="en" sz="1200">
                          <a:solidFill>
                            <a:schemeClr val="dk1"/>
                          </a:solidFill>
                          <a:highlight>
                            <a:srgbClr val="FFFFFF"/>
                          </a:highlight>
                          <a:latin typeface="Consolas"/>
                          <a:ea typeface="Consolas"/>
                          <a:cs typeface="Consolas"/>
                          <a:sym typeface="Consolas"/>
                        </a:rPr>
                        <a:t>( window );</a:t>
                      </a:r>
                      <a:br>
                        <a:rPr b="1" lang="en" sz="1200">
                          <a:solidFill>
                            <a:schemeClr val="dk1"/>
                          </a:solidFill>
                          <a:highlight>
                            <a:srgbClr val="FFFFFF"/>
                          </a:highlight>
                          <a:latin typeface="Consolas"/>
                          <a:ea typeface="Consolas"/>
                          <a:cs typeface="Consolas"/>
                          <a:sym typeface="Consolas"/>
                        </a:rPr>
                      </a:br>
                      <a:r>
                        <a:rPr b="1" lang="en" sz="1200">
                          <a:solidFill>
                            <a:srgbClr val="0000A2"/>
                          </a:solidFill>
                          <a:highlight>
                            <a:srgbClr val="FFFFFF"/>
                          </a:highlight>
                          <a:latin typeface="Consolas"/>
                          <a:ea typeface="Consolas"/>
                          <a:cs typeface="Consolas"/>
                          <a:sym typeface="Consolas"/>
                        </a:rPr>
                        <a:t>SDL_Quit</a:t>
                      </a:r>
                      <a:r>
                        <a:rPr b="1" lang="en" sz="1200">
                          <a:solidFill>
                            <a:schemeClr val="dk1"/>
                          </a:solidFill>
                          <a:highlight>
                            <a:srgbClr val="FFFFFF"/>
                          </a:highlight>
                          <a:latin typeface="Consolas"/>
                          <a:ea typeface="Consolas"/>
                          <a:cs typeface="Consolas"/>
                          <a:sym typeface="Consolas"/>
                        </a:rPr>
                        <a:t>();</a:t>
                      </a:r>
                      <a:endParaRPr b="1" sz="1200">
                        <a:solidFill>
                          <a:schemeClr val="dk1"/>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solidFill>
                          <a:srgbClr val="00B418"/>
                        </a:solidFill>
                        <a:highlight>
                          <a:srgbClr val="FFFFFF"/>
                        </a:highlight>
                        <a:latin typeface="Consolas"/>
                        <a:ea typeface="Consolas"/>
                        <a:cs typeface="Consolas"/>
                        <a:sym typeface="Consolas"/>
                      </a:endParaRPr>
                    </a:p>
                  </a:txBody>
                  <a:tcPr marT="91425" marB="91425" marR="91425" marL="91425"/>
                </a:tc>
                <a:tc>
                  <a:txBody>
                    <a:bodyPr/>
                    <a:lstStyle/>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Kiểm tra xem cửa sổ có được tạo thành công</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Lấy bề mặt cửa sổ (để vẽ)</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Vẽ hình chữ nhật màu trắng (màu RGB)</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Cập nhật cửa sổ</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Đợi 2 giây</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Giải phóng bộ nhớ dành cho cửa sổ</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Thoát khỏi SDL</a:t>
                      </a:r>
                      <a:endParaRPr b="1" sz="1200">
                        <a:highlight>
                          <a:srgbClr val="FFFFFF"/>
                        </a:highlight>
                        <a:latin typeface="Consolas"/>
                        <a:ea typeface="Consolas"/>
                        <a:cs typeface="Consolas"/>
                        <a:sym typeface="Consolas"/>
                      </a:endParaRPr>
                    </a:p>
                  </a:txBody>
                  <a:tcPr marT="91425" marB="91425" marR="91425" marL="91425"/>
                </a:tc>
              </a:tr>
            </a:tbl>
          </a:graphicData>
        </a:graphic>
      </p:graphicFrame>
      <p:sp>
        <p:nvSpPr>
          <p:cNvPr id="114" name="Google Shape;114;p18"/>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
        <p:nvSpPr>
          <p:cNvPr id="115" name="Google Shape;115;p1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Kết quả khi chạy</a:t>
            </a:r>
            <a:endParaRPr/>
          </a:p>
        </p:txBody>
      </p:sp>
      <p:pic>
        <p:nvPicPr>
          <p:cNvPr id="121" name="Google Shape;121;p19"/>
          <p:cNvPicPr preferRelativeResize="0"/>
          <p:nvPr/>
        </p:nvPicPr>
        <p:blipFill>
          <a:blip r:embed="rId3">
            <a:alphaModFix/>
          </a:blip>
          <a:stretch>
            <a:fillRect/>
          </a:stretch>
        </p:blipFill>
        <p:spPr>
          <a:xfrm>
            <a:off x="2370863" y="1499878"/>
            <a:ext cx="4402278" cy="3491222"/>
          </a:xfrm>
          <a:prstGeom prst="rect">
            <a:avLst/>
          </a:prstGeom>
          <a:noFill/>
          <a:ln>
            <a:noFill/>
          </a:ln>
        </p:spPr>
      </p:pic>
      <p:sp>
        <p:nvSpPr>
          <p:cNvPr id="122" name="Google Shape;122;p19"/>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
        <p:nvSpPr>
          <p:cNvPr id="123" name="Google Shape;123;p1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thông báo "Game Over !"</a:t>
            </a:r>
            <a:endParaRPr/>
          </a:p>
        </p:txBody>
      </p:sp>
      <p:sp>
        <p:nvSpPr>
          <p:cNvPr id="129" name="Google Shape;129;p2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600"/>
              </a:spcBef>
              <a:spcAft>
                <a:spcPts val="0"/>
              </a:spcAft>
              <a:buSzPts val="3000"/>
              <a:buChar char="●"/>
            </a:pPr>
            <a:r>
              <a:rPr lang="en"/>
              <a:t>Cần thay lệnh vẽ </a:t>
            </a:r>
            <a:r>
              <a:rPr lang="en">
                <a:solidFill>
                  <a:srgbClr val="FF0000"/>
                </a:solidFill>
              </a:rPr>
              <a:t>hình chữ nhật màu trắng</a:t>
            </a:r>
            <a:endParaRPr>
              <a:solidFill>
                <a:srgbClr val="FF0000"/>
              </a:solidFill>
            </a:endParaRPr>
          </a:p>
          <a:p>
            <a:pPr indent="-419100" lvl="0" marL="457200" rtl="0" algn="l">
              <a:lnSpc>
                <a:spcPct val="115000"/>
              </a:lnSpc>
              <a:spcBef>
                <a:spcPts val="0"/>
              </a:spcBef>
              <a:spcAft>
                <a:spcPts val="0"/>
              </a:spcAft>
              <a:buSzPts val="3000"/>
              <a:buChar char="●"/>
            </a:pPr>
            <a:r>
              <a:rPr lang="en"/>
              <a:t>Bằng thông báo </a:t>
            </a:r>
            <a:r>
              <a:rPr lang="en">
                <a:solidFill>
                  <a:srgbClr val="0000FF"/>
                </a:solidFill>
              </a:rPr>
              <a:t>"Game Over !"</a:t>
            </a:r>
            <a:endParaRPr>
              <a:solidFill>
                <a:srgbClr val="0000FF"/>
              </a:solidFill>
            </a:endParaRPr>
          </a:p>
          <a:p>
            <a:pPr indent="-419100" lvl="0" marL="457200" rtl="0" algn="l">
              <a:lnSpc>
                <a:spcPct val="115000"/>
              </a:lnSpc>
              <a:spcBef>
                <a:spcPts val="0"/>
              </a:spcBef>
              <a:spcAft>
                <a:spcPts val="0"/>
              </a:spcAft>
              <a:buSzPts val="3000"/>
              <a:buChar char="●"/>
            </a:pPr>
            <a:r>
              <a:rPr lang="en"/>
              <a:t>Lựa chọn phương án:</a:t>
            </a:r>
            <a:endParaRPr/>
          </a:p>
          <a:p>
            <a:pPr indent="-381000" lvl="1" marL="914400" rtl="0" algn="l">
              <a:lnSpc>
                <a:spcPct val="115000"/>
              </a:lnSpc>
              <a:spcBef>
                <a:spcPts val="0"/>
              </a:spcBef>
              <a:spcAft>
                <a:spcPts val="0"/>
              </a:spcAft>
              <a:buSzPts val="2400"/>
              <a:buChar char="○"/>
            </a:pPr>
            <a:r>
              <a:rPr lang="en"/>
              <a:t>Vẽ một ảnh có chữ Game Over</a:t>
            </a:r>
            <a:endParaRPr/>
          </a:p>
          <a:p>
            <a:pPr indent="-381000" lvl="1" marL="914400" rtl="0" algn="l">
              <a:lnSpc>
                <a:spcPct val="115000"/>
              </a:lnSpc>
              <a:spcBef>
                <a:spcPts val="0"/>
              </a:spcBef>
              <a:spcAft>
                <a:spcPts val="0"/>
              </a:spcAft>
              <a:buSzPts val="2400"/>
              <a:buChar char="○"/>
            </a:pPr>
            <a:r>
              <a:rPr lang="en"/>
              <a:t>Dùng lệnh vẽ chữ của SDL</a:t>
            </a:r>
            <a:endParaRPr/>
          </a:p>
          <a:p>
            <a:pPr indent="-381000" lvl="1" marL="914400" rtl="0" algn="l">
              <a:lnSpc>
                <a:spcPct val="115000"/>
              </a:lnSpc>
              <a:spcBef>
                <a:spcPts val="0"/>
              </a:spcBef>
              <a:spcAft>
                <a:spcPts val="0"/>
              </a:spcAft>
              <a:buSzPts val="2400"/>
              <a:buChar char="○"/>
            </a:pPr>
            <a:r>
              <a:rPr lang="en"/>
              <a:t>Vẽ từng điểm ảnh của chữ Game Over</a:t>
            </a:r>
            <a:endParaRPr/>
          </a:p>
          <a:p>
            <a:pPr indent="-381000" lvl="1" marL="914400" rtl="0" algn="l">
              <a:lnSpc>
                <a:spcPct val="115000"/>
              </a:lnSpc>
              <a:spcBef>
                <a:spcPts val="0"/>
              </a:spcBef>
              <a:spcAft>
                <a:spcPts val="0"/>
              </a:spcAft>
              <a:buSzPts val="2400"/>
              <a:buChar char="○"/>
            </a:pPr>
            <a:r>
              <a:rPr lang="en"/>
              <a:t>... </a:t>
            </a:r>
            <a:endParaRPr/>
          </a:p>
        </p:txBody>
      </p:sp>
      <p:sp>
        <p:nvSpPr>
          <p:cNvPr id="130" name="Google Shape;130;p20"/>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Vẽ một ảnh có chữ Game Over</a:t>
            </a:r>
            <a:endParaRPr sz="4000"/>
          </a:p>
        </p:txBody>
      </p:sp>
      <p:sp>
        <p:nvSpPr>
          <p:cNvPr id="136" name="Google Shape;136;p2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600"/>
              </a:spcBef>
              <a:spcAft>
                <a:spcPts val="0"/>
              </a:spcAft>
              <a:buClr>
                <a:schemeClr val="dk2"/>
              </a:buClr>
              <a:buSzPts val="3000"/>
              <a:buFont typeface="Arial"/>
              <a:buChar char="●"/>
            </a:pPr>
            <a:r>
              <a:rPr lang="en"/>
              <a:t>Dùng </a:t>
            </a:r>
            <a:r>
              <a:rPr b="1" lang="en">
                <a:solidFill>
                  <a:srgbClr val="FF0000"/>
                </a:solidFill>
              </a:rPr>
              <a:t>Paint</a:t>
            </a:r>
            <a:r>
              <a:rPr lang="en"/>
              <a:t> hoặc chương trình vẽ khác tạo file ảnh BMP có chữ Game Over</a:t>
            </a:r>
            <a:endParaRPr/>
          </a:p>
          <a:p>
            <a:pPr indent="-419100" lvl="0" marL="457200" marR="0" rtl="0" algn="l">
              <a:lnSpc>
                <a:spcPct val="115000"/>
              </a:lnSpc>
              <a:spcBef>
                <a:spcPts val="0"/>
              </a:spcBef>
              <a:spcAft>
                <a:spcPts val="0"/>
              </a:spcAft>
              <a:buSzPts val="3000"/>
              <a:buChar char="●"/>
            </a:pPr>
            <a:r>
              <a:rPr lang="en"/>
              <a:t>Đọc file ảnh vào biến bằng lệnh của SDL</a:t>
            </a:r>
            <a:endParaRPr b="1">
              <a:solidFill>
                <a:srgbClr val="9900FF"/>
              </a:solidFill>
            </a:endParaRPr>
          </a:p>
          <a:p>
            <a:pPr indent="-419100" lvl="0" marL="457200" marR="0" rtl="0" algn="l">
              <a:lnSpc>
                <a:spcPct val="115000"/>
              </a:lnSpc>
              <a:spcBef>
                <a:spcPts val="0"/>
              </a:spcBef>
              <a:spcAft>
                <a:spcPts val="0"/>
              </a:spcAft>
              <a:buClr>
                <a:srgbClr val="000000"/>
              </a:buClr>
              <a:buSzPts val="3000"/>
              <a:buChar char="●"/>
            </a:pPr>
            <a:r>
              <a:rPr lang="en">
                <a:solidFill>
                  <a:srgbClr val="000000"/>
                </a:solidFill>
              </a:rPr>
              <a:t>Đưa ảnh ra bề mặt cửa sổ</a:t>
            </a:r>
            <a:endParaRPr>
              <a:solidFill>
                <a:srgbClr val="000000"/>
              </a:solidFill>
            </a:endParaRPr>
          </a:p>
        </p:txBody>
      </p:sp>
      <p:sp>
        <p:nvSpPr>
          <p:cNvPr id="137" name="Google Shape;137;p21"/>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Vẽ một ảnh có chữ Game Over</a:t>
            </a:r>
            <a:endParaRPr/>
          </a:p>
        </p:txBody>
      </p:sp>
      <p:sp>
        <p:nvSpPr>
          <p:cNvPr id="143" name="Google Shape;143;p2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Thay thế lệnh vẽ hình chữ nhật</a:t>
            </a:r>
            <a:endParaRPr>
              <a:solidFill>
                <a:srgbClr val="000000"/>
              </a:solidFill>
            </a:endParaRPr>
          </a:p>
        </p:txBody>
      </p:sp>
      <p:graphicFrame>
        <p:nvGraphicFramePr>
          <p:cNvPr id="144" name="Google Shape;144;p22"/>
          <p:cNvGraphicFramePr/>
          <p:nvPr/>
        </p:nvGraphicFramePr>
        <p:xfrm>
          <a:off x="508550" y="2079275"/>
          <a:ext cx="3000000" cy="3000000"/>
        </p:xfrm>
        <a:graphic>
          <a:graphicData uri="http://schemas.openxmlformats.org/drawingml/2006/table">
            <a:tbl>
              <a:tblPr>
                <a:noFill/>
                <a:tableStyleId>{098B2EF3-09AD-44D5-B3FA-B3DAF692C821}</a:tableStyleId>
              </a:tblPr>
              <a:tblGrid>
                <a:gridCol w="5690475"/>
                <a:gridCol w="2436425"/>
              </a:tblGrid>
              <a:tr h="1425525">
                <a:tc>
                  <a:txBody>
                    <a:bodyPr/>
                    <a:lstStyle/>
                    <a:p>
                      <a:pPr indent="0" lvl="0" marL="0" rtl="0" algn="l">
                        <a:lnSpc>
                          <a:spcPct val="150000"/>
                        </a:lnSpc>
                        <a:spcBef>
                          <a:spcPts val="0"/>
                        </a:spcBef>
                        <a:spcAft>
                          <a:spcPts val="0"/>
                        </a:spcAft>
                        <a:buNone/>
                      </a:pPr>
                      <a:r>
                        <a:rPr lang="en" sz="1200">
                          <a:solidFill>
                            <a:schemeClr val="dk1"/>
                          </a:solidFill>
                          <a:highlight>
                            <a:srgbClr val="FFFFFF"/>
                          </a:highlight>
                          <a:latin typeface="Consolas"/>
                          <a:ea typeface="Consolas"/>
                          <a:cs typeface="Consolas"/>
                          <a:sym typeface="Consolas"/>
                        </a:rPr>
                        <a:t>SDL_Surface* </a:t>
                      </a:r>
                      <a:r>
                        <a:rPr i="1" lang="en" sz="1200">
                          <a:solidFill>
                            <a:srgbClr val="0206FF"/>
                          </a:solidFill>
                          <a:highlight>
                            <a:srgbClr val="FFFFFF"/>
                          </a:highlight>
                          <a:latin typeface="Consolas"/>
                          <a:ea typeface="Consolas"/>
                          <a:cs typeface="Consolas"/>
                          <a:sym typeface="Consolas"/>
                        </a:rPr>
                        <a:t>gGameOver</a:t>
                      </a:r>
                      <a:r>
                        <a:rPr lang="en" sz="1200">
                          <a:solidFill>
                            <a:schemeClr val="dk1"/>
                          </a:solidFill>
                          <a:highlight>
                            <a:srgbClr val="FFFFFF"/>
                          </a:highlight>
                          <a:latin typeface="Consolas"/>
                          <a:ea typeface="Consolas"/>
                          <a:cs typeface="Consolas"/>
                          <a:sym typeface="Consolas"/>
                        </a:rPr>
                        <a:t> = SDL_LoadBMP( </a:t>
                      </a:r>
                      <a:r>
                        <a:rPr lang="en" sz="1200">
                          <a:solidFill>
                            <a:srgbClr val="D80800"/>
                          </a:solidFill>
                          <a:highlight>
                            <a:srgbClr val="FFFFFF"/>
                          </a:highlight>
                          <a:latin typeface="Consolas"/>
                          <a:ea typeface="Consolas"/>
                          <a:cs typeface="Consolas"/>
                          <a:sym typeface="Consolas"/>
                        </a:rPr>
                        <a:t>"gameover.bmp"</a:t>
                      </a:r>
                      <a:r>
                        <a:rPr lang="en" sz="1200">
                          <a:solidFill>
                            <a:schemeClr val="dk1"/>
                          </a:solidFill>
                          <a:highlight>
                            <a:srgbClr val="FFFFFF"/>
                          </a:highlight>
                          <a:latin typeface="Consolas"/>
                          <a:ea typeface="Consolas"/>
                          <a:cs typeface="Consolas"/>
                          <a:sym typeface="Consolas"/>
                        </a:rPr>
                        <a:t> );</a:t>
                      </a:r>
                      <a:br>
                        <a:rPr lang="en" sz="1200">
                          <a:solidFill>
                            <a:schemeClr val="dk1"/>
                          </a:solidFill>
                          <a:highlight>
                            <a:srgbClr val="FFFFFF"/>
                          </a:highlight>
                          <a:latin typeface="Consolas"/>
                          <a:ea typeface="Consolas"/>
                          <a:cs typeface="Consolas"/>
                          <a:sym typeface="Consolas"/>
                        </a:rPr>
                      </a:br>
                      <a:r>
                        <a:rPr lang="en" sz="1200">
                          <a:solidFill>
                            <a:srgbClr val="0100B6"/>
                          </a:solidFill>
                          <a:highlight>
                            <a:srgbClr val="FFFFFF"/>
                          </a:highlight>
                          <a:latin typeface="Consolas"/>
                          <a:ea typeface="Consolas"/>
                          <a:cs typeface="Consolas"/>
                          <a:sym typeface="Consolas"/>
                        </a:rPr>
                        <a:t>if</a:t>
                      </a:r>
                      <a:r>
                        <a:rPr lang="en" sz="1200">
                          <a:solidFill>
                            <a:schemeClr val="dk1"/>
                          </a:solidFill>
                          <a:highlight>
                            <a:srgbClr val="FFFFFF"/>
                          </a:highlight>
                          <a:latin typeface="Consolas"/>
                          <a:ea typeface="Consolas"/>
                          <a:cs typeface="Consolas"/>
                          <a:sym typeface="Consolas"/>
                        </a:rPr>
                        <a:t>( </a:t>
                      </a:r>
                      <a:r>
                        <a:rPr i="1" lang="en" sz="1200">
                          <a:solidFill>
                            <a:srgbClr val="0206FF"/>
                          </a:solidFill>
                          <a:highlight>
                            <a:srgbClr val="FFFFFF"/>
                          </a:highlight>
                          <a:latin typeface="Consolas"/>
                          <a:ea typeface="Consolas"/>
                          <a:cs typeface="Consolas"/>
                          <a:sym typeface="Consolas"/>
                        </a:rPr>
                        <a:t>gGameOver</a:t>
                      </a:r>
                      <a:r>
                        <a:rPr lang="en" sz="1200">
                          <a:solidFill>
                            <a:schemeClr val="dk1"/>
                          </a:solidFill>
                          <a:highlight>
                            <a:srgbClr val="FFFFFF"/>
                          </a:highlight>
                          <a:latin typeface="Consolas"/>
                          <a:ea typeface="Consolas"/>
                          <a:cs typeface="Consolas"/>
                          <a:sym typeface="Consolas"/>
                        </a:rPr>
                        <a:t> == </a:t>
                      </a:r>
                      <a:r>
                        <a:rPr i="1" lang="en" sz="1200">
                          <a:solidFill>
                            <a:srgbClr val="585CF6"/>
                          </a:solidFill>
                          <a:highlight>
                            <a:srgbClr val="FFFFFF"/>
                          </a:highlight>
                          <a:latin typeface="Consolas"/>
                          <a:ea typeface="Consolas"/>
                          <a:cs typeface="Consolas"/>
                          <a:sym typeface="Consolas"/>
                        </a:rPr>
                        <a:t>NULL</a:t>
                      </a:r>
                      <a:r>
                        <a:rPr lang="en" sz="1200">
                          <a:solidFill>
                            <a:schemeClr val="dk1"/>
                          </a:solidFill>
                          <a:highlight>
                            <a:srgbClr val="FFFFFF"/>
                          </a:highlight>
                          <a:latin typeface="Consolas"/>
                          <a:ea typeface="Consolas"/>
                          <a:cs typeface="Consolas"/>
                          <a:sym typeface="Consolas"/>
                        </a:rPr>
                        <a:t> )</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    cout &lt;&lt; "Unable to load image gameover</a:t>
                      </a:r>
                      <a:r>
                        <a:rPr i="1" lang="en" sz="1200">
                          <a:solidFill>
                            <a:srgbClr val="0206FF"/>
                          </a:solidFill>
                          <a:highlight>
                            <a:srgbClr val="FFFFFF"/>
                          </a:highlight>
                          <a:latin typeface="Consolas"/>
                          <a:ea typeface="Consolas"/>
                          <a:cs typeface="Consolas"/>
                          <a:sym typeface="Consolas"/>
                        </a:rPr>
                        <a:t>.bmp</a:t>
                      </a:r>
                      <a:r>
                        <a:rPr lang="en" sz="1200">
                          <a:solidFill>
                            <a:schemeClr val="dk1"/>
                          </a:solidFill>
                          <a:highlight>
                            <a:srgbClr val="FFFFFF"/>
                          </a:highlight>
                          <a:latin typeface="Consolas"/>
                          <a:ea typeface="Consolas"/>
                          <a:cs typeface="Consolas"/>
                          <a:sym typeface="Consolas"/>
                        </a:rPr>
                        <a:t> SDL Error: " &lt;&lt; SDL_GetError() &lt;&lt; endl;</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a:t>
                      </a:r>
                      <a:br>
                        <a:rPr lang="en" sz="1200">
                          <a:solidFill>
                            <a:schemeClr val="dk1"/>
                          </a:solidFill>
                          <a:highlight>
                            <a:srgbClr val="FFFFFF"/>
                          </a:highlight>
                          <a:latin typeface="Consolas"/>
                          <a:ea typeface="Consolas"/>
                          <a:cs typeface="Consolas"/>
                          <a:sym typeface="Consolas"/>
                        </a:rPr>
                      </a:br>
                      <a:r>
                        <a:rPr lang="en" sz="1200">
                          <a:solidFill>
                            <a:srgbClr val="0100B6"/>
                          </a:solidFill>
                          <a:highlight>
                            <a:srgbClr val="FFFFFF"/>
                          </a:highlight>
                          <a:latin typeface="Consolas"/>
                          <a:ea typeface="Consolas"/>
                          <a:cs typeface="Consolas"/>
                          <a:sym typeface="Consolas"/>
                        </a:rPr>
                        <a:t>else</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    SDL_BlitSurface( gGameOver, NULL, screenSurface, NULL );</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a:t>
                      </a:r>
                      <a:endParaRPr b="1" i="1" sz="1200">
                        <a:solidFill>
                          <a:srgbClr val="0206FF"/>
                        </a:solidFill>
                        <a:highlight>
                          <a:srgbClr val="FFFFFF"/>
                        </a:highlight>
                        <a:latin typeface="Consolas"/>
                        <a:ea typeface="Consolas"/>
                        <a:cs typeface="Consolas"/>
                        <a:sym typeface="Consolas"/>
                      </a:endParaRPr>
                    </a:p>
                  </a:txBody>
                  <a:tcPr marT="91425" marB="91425" marR="91425" marL="91425"/>
                </a:tc>
                <a:tc>
                  <a:txBody>
                    <a:bodyPr/>
                    <a:lstStyle/>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Đọc ảnh từ file BMP</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Kiểm tra ảnh có đọc tốt</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Đưa ảnh ra bề mặt cửa sổ</a:t>
                      </a:r>
                      <a:endParaRPr b="1" sz="1200">
                        <a:highlight>
                          <a:srgbClr val="FFFFFF"/>
                        </a:highlight>
                        <a:latin typeface="Consolas"/>
                        <a:ea typeface="Consolas"/>
                        <a:cs typeface="Consolas"/>
                        <a:sym typeface="Consolas"/>
                      </a:endParaRPr>
                    </a:p>
                  </a:txBody>
                  <a:tcPr marT="91425" marB="91425" marR="91425" marL="91425"/>
                </a:tc>
              </a:tr>
            </a:tbl>
          </a:graphicData>
        </a:graphic>
      </p:graphicFrame>
      <p:sp>
        <p:nvSpPr>
          <p:cNvPr id="145" name="Google Shape;145;p22"/>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Kết quả khi chạy</a:t>
            </a:r>
            <a:endParaRPr/>
          </a:p>
        </p:txBody>
      </p:sp>
      <p:pic>
        <p:nvPicPr>
          <p:cNvPr id="151" name="Google Shape;151;p23"/>
          <p:cNvPicPr preferRelativeResize="0"/>
          <p:nvPr/>
        </p:nvPicPr>
        <p:blipFill>
          <a:blip r:embed="rId3">
            <a:alphaModFix/>
          </a:blip>
          <a:stretch>
            <a:fillRect/>
          </a:stretch>
        </p:blipFill>
        <p:spPr>
          <a:xfrm>
            <a:off x="4502099" y="1685523"/>
            <a:ext cx="4184700" cy="3318677"/>
          </a:xfrm>
          <a:prstGeom prst="rect">
            <a:avLst/>
          </a:prstGeom>
          <a:noFill/>
          <a:ln>
            <a:noFill/>
          </a:ln>
        </p:spPr>
      </p:pic>
      <p:sp>
        <p:nvSpPr>
          <p:cNvPr id="152" name="Google Shape;152;p23"/>
          <p:cNvSpPr txBox="1"/>
          <p:nvPr>
            <p:ph idx="1" type="body"/>
          </p:nvPr>
        </p:nvSpPr>
        <p:spPr>
          <a:xfrm>
            <a:off x="457200" y="1460500"/>
            <a:ext cx="40449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hlinkClick r:id="rId4"/>
              </a:rPr>
              <a:t>https://raw.githubusercontent.com/tqlong/advprogram/1f9d465ec1c743956cf2e0c0dd012318fcef5869/lec0-gameover/sdl/GameOver/GameOver_SDL.cpp</a:t>
            </a:r>
            <a:endParaRPr/>
          </a:p>
        </p:txBody>
      </p:sp>
      <p:sp>
        <p:nvSpPr>
          <p:cNvPr id="153" name="Google Shape;153;p2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Nâng cao: đồ họa với SDL</a:t>
            </a:r>
            <a:endParaRPr/>
          </a:p>
        </p:txBody>
      </p:sp>
      <p:sp>
        <p:nvSpPr>
          <p:cNvPr id="52" name="Google Shape;52;p1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t>Lựa chọn phương án:</a:t>
            </a:r>
            <a:endParaRPr/>
          </a:p>
          <a:p>
            <a:pPr indent="-355600" lvl="0" marL="457200" rtl="0" algn="l">
              <a:lnSpc>
                <a:spcPct val="115000"/>
              </a:lnSpc>
              <a:spcBef>
                <a:spcPts val="600"/>
              </a:spcBef>
              <a:spcAft>
                <a:spcPts val="0"/>
              </a:spcAft>
              <a:buSzPts val="2000"/>
              <a:buChar char="●"/>
            </a:pPr>
            <a:r>
              <a:rPr lang="en" sz="2000"/>
              <a:t>In output ra màn hình đồ họa</a:t>
            </a:r>
            <a:endParaRPr sz="2000"/>
          </a:p>
          <a:p>
            <a:pPr indent="0" lvl="0" marL="0" rtl="0" algn="l">
              <a:lnSpc>
                <a:spcPct val="115000"/>
              </a:lnSpc>
              <a:spcBef>
                <a:spcPts val="600"/>
              </a:spcBef>
              <a:spcAft>
                <a:spcPts val="0"/>
              </a:spcAft>
              <a:buNone/>
            </a:pPr>
            <a:r>
              <a:rPr lang="en"/>
              <a:t>Kỹ thuật: Sử dụng thư viện đồ họa SDL</a:t>
            </a:r>
            <a:endParaRPr/>
          </a:p>
          <a:p>
            <a:pPr indent="-355600" lvl="0" marL="457200" rtl="0" algn="l">
              <a:lnSpc>
                <a:spcPct val="115000"/>
              </a:lnSpc>
              <a:spcBef>
                <a:spcPts val="600"/>
              </a:spcBef>
              <a:spcAft>
                <a:spcPts val="0"/>
              </a:spcAft>
              <a:buSzPts val="2000"/>
              <a:buChar char="●"/>
            </a:pPr>
            <a:r>
              <a:rPr lang="en" sz="2000" u="sng">
                <a:solidFill>
                  <a:schemeClr val="hlink"/>
                </a:solidFill>
                <a:hlinkClick r:id="rId3"/>
              </a:rPr>
              <a:t>https://www.libsdl.org/</a:t>
            </a:r>
            <a:endParaRPr sz="2000"/>
          </a:p>
          <a:p>
            <a:pPr indent="-355600" lvl="0" marL="457200" rtl="0" algn="l">
              <a:lnSpc>
                <a:spcPct val="115000"/>
              </a:lnSpc>
              <a:spcBef>
                <a:spcPts val="0"/>
              </a:spcBef>
              <a:spcAft>
                <a:spcPts val="0"/>
              </a:spcAft>
              <a:buSzPts val="2000"/>
              <a:buChar char="●"/>
            </a:pPr>
            <a:r>
              <a:rPr lang="en" sz="2000"/>
              <a:t>Hướng dẫn: </a:t>
            </a:r>
            <a:r>
              <a:rPr lang="en" sz="2000" u="sng">
                <a:solidFill>
                  <a:schemeClr val="hlink"/>
                </a:solidFill>
                <a:hlinkClick r:id="rId4"/>
              </a:rPr>
              <a:t>http://wiki.libsdl.org/FrontPage</a:t>
            </a:r>
            <a:endParaRPr sz="2000"/>
          </a:p>
          <a:p>
            <a:pPr indent="-355600" lvl="0" marL="457200" rtl="0" algn="l">
              <a:lnSpc>
                <a:spcPct val="115000"/>
              </a:lnSpc>
              <a:spcBef>
                <a:spcPts val="0"/>
              </a:spcBef>
              <a:spcAft>
                <a:spcPts val="0"/>
              </a:spcAft>
              <a:buSzPts val="2000"/>
              <a:buChar char="●"/>
            </a:pPr>
            <a:r>
              <a:rPr lang="en" sz="2000"/>
              <a:t>SDL là thư viện đồ họa C/C++ để phát triển trò chơi chuyên nghiệp</a:t>
            </a:r>
            <a:endParaRPr sz="2000"/>
          </a:p>
          <a:p>
            <a:pPr indent="-355600" lvl="0" marL="457200" rtl="0" algn="l">
              <a:lnSpc>
                <a:spcPct val="115000"/>
              </a:lnSpc>
              <a:spcBef>
                <a:spcPts val="0"/>
              </a:spcBef>
              <a:spcAft>
                <a:spcPts val="0"/>
              </a:spcAft>
              <a:buSzPts val="2000"/>
              <a:buChar char="●"/>
            </a:pPr>
            <a:r>
              <a:rPr lang="en" sz="2000"/>
              <a:t>SDL dễ dàng kết nối với CodeBlocks</a:t>
            </a:r>
            <a:endParaRPr sz="2000"/>
          </a:p>
          <a:p>
            <a:pPr indent="-355600" lvl="0" marL="457200" rtl="0" algn="l">
              <a:lnSpc>
                <a:spcPct val="115000"/>
              </a:lnSpc>
              <a:spcBef>
                <a:spcPts val="0"/>
              </a:spcBef>
              <a:spcAft>
                <a:spcPts val="0"/>
              </a:spcAft>
              <a:buSzPts val="2000"/>
              <a:buChar char="●"/>
            </a:pPr>
            <a:r>
              <a:rPr lang="en" sz="2000"/>
              <a:t>SDL chạy trên nhiều nền tảng (Windows, Linux, Android, iOS …)</a:t>
            </a:r>
            <a:endParaRPr sz="2000"/>
          </a:p>
        </p:txBody>
      </p:sp>
      <p:sp>
        <p:nvSpPr>
          <p:cNvPr id="53" name="Google Shape;53;p10"/>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600"/>
              <a:t>Cài đặt SDL với CodeBlocks-MinGW</a:t>
            </a:r>
            <a:endParaRPr sz="3600"/>
          </a:p>
        </p:txBody>
      </p:sp>
      <p:sp>
        <p:nvSpPr>
          <p:cNvPr id="59" name="Google Shape;59;p1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SzPts val="1800"/>
              <a:buChar char="●"/>
            </a:pPr>
            <a:r>
              <a:rPr lang="en" sz="1800"/>
              <a:t>Tải về </a:t>
            </a:r>
            <a:r>
              <a:rPr lang="en" sz="1800" u="sng">
                <a:solidFill>
                  <a:schemeClr val="hlink"/>
                </a:solidFill>
                <a:hlinkClick r:id="rId3"/>
              </a:rPr>
              <a:t>https://www.libsdl.org/release/SDL2-devel-2.0.5-mingw.tar.gz</a:t>
            </a:r>
            <a:endParaRPr sz="1800"/>
          </a:p>
          <a:p>
            <a:pPr indent="-342900" lvl="0" marL="457200" rtl="0" algn="l">
              <a:lnSpc>
                <a:spcPct val="115000"/>
              </a:lnSpc>
              <a:spcBef>
                <a:spcPts val="0"/>
              </a:spcBef>
              <a:spcAft>
                <a:spcPts val="0"/>
              </a:spcAft>
              <a:buSzPts val="1800"/>
              <a:buChar char="●"/>
            </a:pPr>
            <a:r>
              <a:rPr lang="en" sz="1800"/>
              <a:t>Giải nén vào một thư mục nào đó, trong đó có 2 thư mục</a:t>
            </a:r>
            <a:endParaRPr sz="1800"/>
          </a:p>
          <a:p>
            <a:pPr indent="-342900" lvl="1" marL="914400" rtl="0" algn="l">
              <a:lnSpc>
                <a:spcPct val="115000"/>
              </a:lnSpc>
              <a:spcBef>
                <a:spcPts val="0"/>
              </a:spcBef>
              <a:spcAft>
                <a:spcPts val="0"/>
              </a:spcAft>
              <a:buSzPts val="1800"/>
              <a:buChar char="○"/>
            </a:pPr>
            <a:r>
              <a:rPr lang="en" sz="1800"/>
              <a:t>Bản 32bit: i686-w64-mingw32</a:t>
            </a:r>
            <a:endParaRPr sz="1800"/>
          </a:p>
          <a:p>
            <a:pPr indent="-342900" lvl="1" marL="914400" rtl="0" algn="l">
              <a:lnSpc>
                <a:spcPct val="115000"/>
              </a:lnSpc>
              <a:spcBef>
                <a:spcPts val="0"/>
              </a:spcBef>
              <a:spcAft>
                <a:spcPts val="0"/>
              </a:spcAft>
              <a:buSzPts val="1800"/>
              <a:buChar char="○"/>
            </a:pPr>
            <a:r>
              <a:rPr lang="en" sz="1800"/>
              <a:t>Bản 64bit: x86_64-w64-mingw32</a:t>
            </a:r>
            <a:endParaRPr sz="1800"/>
          </a:p>
          <a:p>
            <a:pPr indent="-342900" lvl="0" marL="457200" rtl="0" algn="l">
              <a:lnSpc>
                <a:spcPct val="115000"/>
              </a:lnSpc>
              <a:spcBef>
                <a:spcPts val="0"/>
              </a:spcBef>
              <a:spcAft>
                <a:spcPts val="0"/>
              </a:spcAft>
              <a:buSzPts val="1800"/>
              <a:buChar char="●"/>
            </a:pPr>
            <a:r>
              <a:rPr lang="en" sz="1800"/>
              <a:t>Ở đây ta dùng bản 32 bit, trong thư mục này có 4 thư mục </a:t>
            </a:r>
            <a:r>
              <a:rPr b="1" lang="en" sz="1800"/>
              <a:t>bin, include, lib, share</a:t>
            </a:r>
            <a:endParaRPr b="1" sz="1800"/>
          </a:p>
          <a:p>
            <a:pPr indent="-342900" lvl="0" marL="457200" rtl="0" algn="l">
              <a:lnSpc>
                <a:spcPct val="115000"/>
              </a:lnSpc>
              <a:spcBef>
                <a:spcPts val="0"/>
              </a:spcBef>
              <a:spcAft>
                <a:spcPts val="0"/>
              </a:spcAft>
              <a:buSzPts val="1800"/>
              <a:buChar char="●"/>
            </a:pPr>
            <a:r>
              <a:rPr lang="en" sz="1800"/>
              <a:t>Thư mục </a:t>
            </a:r>
            <a:r>
              <a:rPr b="1" lang="en" sz="1800"/>
              <a:t>bin </a:t>
            </a:r>
            <a:r>
              <a:rPr lang="en" sz="1800"/>
              <a:t>chứa SDL2.dll (liên kết khi chạy, </a:t>
            </a:r>
            <a:r>
              <a:rPr b="1" lang="en" sz="1800">
                <a:solidFill>
                  <a:srgbClr val="FF0000"/>
                </a:solidFill>
              </a:rPr>
              <a:t>copy file này vào thư mục mã nguồn hoặc thư mục C:\Windows\System32</a:t>
            </a:r>
            <a:r>
              <a:rPr lang="en" sz="1800"/>
              <a:t>)</a:t>
            </a:r>
            <a:endParaRPr sz="1800"/>
          </a:p>
          <a:p>
            <a:pPr indent="-342900" lvl="0" marL="457200" rtl="0" algn="l">
              <a:lnSpc>
                <a:spcPct val="115000"/>
              </a:lnSpc>
              <a:spcBef>
                <a:spcPts val="0"/>
              </a:spcBef>
              <a:spcAft>
                <a:spcPts val="0"/>
              </a:spcAft>
              <a:buSzPts val="1800"/>
              <a:buChar char="●"/>
            </a:pPr>
            <a:r>
              <a:rPr lang="en" sz="1800"/>
              <a:t>Thư mục </a:t>
            </a:r>
            <a:r>
              <a:rPr b="1" lang="en" sz="1800"/>
              <a:t>include </a:t>
            </a:r>
            <a:r>
              <a:rPr lang="en" sz="1800"/>
              <a:t>chứa các file .h (như stdio.h) khai báo các hàm của SDL</a:t>
            </a:r>
            <a:endParaRPr sz="1800"/>
          </a:p>
          <a:p>
            <a:pPr indent="-342900" lvl="0" marL="457200" rtl="0" algn="l">
              <a:lnSpc>
                <a:spcPct val="115000"/>
              </a:lnSpc>
              <a:spcBef>
                <a:spcPts val="0"/>
              </a:spcBef>
              <a:spcAft>
                <a:spcPts val="0"/>
              </a:spcAft>
              <a:buSzPts val="1800"/>
              <a:buChar char="●"/>
            </a:pPr>
            <a:r>
              <a:rPr lang="en" sz="1800"/>
              <a:t>Thư mục </a:t>
            </a:r>
            <a:r>
              <a:rPr b="1" lang="en" sz="1800"/>
              <a:t>lib </a:t>
            </a:r>
            <a:r>
              <a:rPr lang="en" sz="1800"/>
              <a:t>chứa các thư viện (mã đối tượng) để liên kết chương trình</a:t>
            </a:r>
            <a:endParaRPr sz="1800"/>
          </a:p>
        </p:txBody>
      </p:sp>
      <p:sp>
        <p:nvSpPr>
          <p:cNvPr id="60" name="Google Shape;60;p11"/>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Cấu hình CodeBlocks</a:t>
            </a:r>
            <a:endParaRPr/>
          </a:p>
        </p:txBody>
      </p:sp>
      <p:sp>
        <p:nvSpPr>
          <p:cNvPr id="66" name="Google Shape;66;p1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Settings / Compiler ...</a:t>
            </a:r>
            <a:endParaRPr sz="2800"/>
          </a:p>
          <a:p>
            <a:pPr indent="0" lvl="0" marL="0" rtl="0" algn="l">
              <a:spcBef>
                <a:spcPts val="600"/>
              </a:spcBef>
              <a:spcAft>
                <a:spcPts val="0"/>
              </a:spcAft>
              <a:buNone/>
            </a:pPr>
            <a:r>
              <a:t/>
            </a:r>
            <a:endParaRPr sz="2800"/>
          </a:p>
        </p:txBody>
      </p:sp>
      <p:pic>
        <p:nvPicPr>
          <p:cNvPr id="67" name="Google Shape;67;p12"/>
          <p:cNvPicPr preferRelativeResize="0"/>
          <p:nvPr/>
        </p:nvPicPr>
        <p:blipFill>
          <a:blip r:embed="rId3">
            <a:alphaModFix/>
          </a:blip>
          <a:stretch>
            <a:fillRect/>
          </a:stretch>
        </p:blipFill>
        <p:spPr>
          <a:xfrm>
            <a:off x="4339029" y="1643900"/>
            <a:ext cx="4347776" cy="3281900"/>
          </a:xfrm>
          <a:prstGeom prst="rect">
            <a:avLst/>
          </a:prstGeom>
          <a:noFill/>
          <a:ln>
            <a:noFill/>
          </a:ln>
        </p:spPr>
      </p:pic>
      <p:sp>
        <p:nvSpPr>
          <p:cNvPr id="68" name="Google Shape;68;p12"/>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Cấu hình CodeBlocks</a:t>
            </a:r>
            <a:endParaRPr/>
          </a:p>
        </p:txBody>
      </p:sp>
      <p:sp>
        <p:nvSpPr>
          <p:cNvPr id="74" name="Google Shape;74;p13"/>
          <p:cNvSpPr txBox="1"/>
          <p:nvPr>
            <p:ph idx="1" type="body"/>
          </p:nvPr>
        </p:nvSpPr>
        <p:spPr>
          <a:xfrm>
            <a:off x="457200" y="1460500"/>
            <a:ext cx="36912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Liên kết thư viện:</a:t>
            </a:r>
            <a:endParaRPr sz="2800"/>
          </a:p>
          <a:p>
            <a:pPr indent="-406400" lvl="0" marL="457200" rtl="0" algn="l">
              <a:spcBef>
                <a:spcPts val="600"/>
              </a:spcBef>
              <a:spcAft>
                <a:spcPts val="0"/>
              </a:spcAft>
              <a:buSzPts val="2800"/>
              <a:buChar char="●"/>
            </a:pPr>
            <a:r>
              <a:rPr lang="en" sz="2800"/>
              <a:t>Linker settings</a:t>
            </a:r>
            <a:endParaRPr sz="2800"/>
          </a:p>
          <a:p>
            <a:pPr indent="0" lvl="0" marL="0" rtl="0" algn="l">
              <a:spcBef>
                <a:spcPts val="600"/>
              </a:spcBef>
              <a:spcAft>
                <a:spcPts val="0"/>
              </a:spcAft>
              <a:buNone/>
            </a:pPr>
            <a:r>
              <a:rPr lang="en" sz="2800"/>
              <a:t>-lmingw32 -lSDL2main -lSDL2</a:t>
            </a:r>
            <a:endParaRPr sz="2800"/>
          </a:p>
          <a:p>
            <a:pPr indent="0" lvl="0" marL="0" rtl="0" algn="l">
              <a:spcBef>
                <a:spcPts val="600"/>
              </a:spcBef>
              <a:spcAft>
                <a:spcPts val="0"/>
              </a:spcAft>
              <a:buNone/>
            </a:pPr>
            <a:r>
              <a:t/>
            </a:r>
            <a:endParaRPr sz="2800"/>
          </a:p>
        </p:txBody>
      </p:sp>
      <p:pic>
        <p:nvPicPr>
          <p:cNvPr id="75" name="Google Shape;75;p13"/>
          <p:cNvPicPr preferRelativeResize="0"/>
          <p:nvPr/>
        </p:nvPicPr>
        <p:blipFill>
          <a:blip r:embed="rId3">
            <a:alphaModFix/>
          </a:blip>
          <a:stretch>
            <a:fillRect/>
          </a:stretch>
        </p:blipFill>
        <p:spPr>
          <a:xfrm>
            <a:off x="4148322" y="1460500"/>
            <a:ext cx="4538474" cy="3465299"/>
          </a:xfrm>
          <a:prstGeom prst="rect">
            <a:avLst/>
          </a:prstGeom>
          <a:noFill/>
          <a:ln>
            <a:noFill/>
          </a:ln>
        </p:spPr>
      </p:pic>
      <p:sp>
        <p:nvSpPr>
          <p:cNvPr id="76" name="Google Shape;76;p1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Cấu hình CodeBlocks</a:t>
            </a:r>
            <a:endParaRPr/>
          </a:p>
        </p:txBody>
      </p:sp>
      <p:sp>
        <p:nvSpPr>
          <p:cNvPr id="82" name="Google Shape;82;p14"/>
          <p:cNvSpPr txBox="1"/>
          <p:nvPr>
            <p:ph idx="1" type="body"/>
          </p:nvPr>
        </p:nvSpPr>
        <p:spPr>
          <a:xfrm>
            <a:off x="457200" y="1460500"/>
            <a:ext cx="36573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Vị trí thư mục include và lib</a:t>
            </a:r>
            <a:endParaRPr sz="2800"/>
          </a:p>
          <a:p>
            <a:pPr indent="-406400" lvl="0" marL="457200" rtl="0" algn="l">
              <a:spcBef>
                <a:spcPts val="600"/>
              </a:spcBef>
              <a:spcAft>
                <a:spcPts val="0"/>
              </a:spcAft>
              <a:buSzPts val="2800"/>
              <a:buChar char="●"/>
            </a:pPr>
            <a:r>
              <a:rPr lang="en" sz="2800"/>
              <a:t>Search directories</a:t>
            </a:r>
            <a:endParaRPr sz="2800"/>
          </a:p>
          <a:p>
            <a:pPr indent="-406400" lvl="0" marL="457200" rtl="0" algn="l">
              <a:spcBef>
                <a:spcPts val="0"/>
              </a:spcBef>
              <a:spcAft>
                <a:spcPts val="0"/>
              </a:spcAft>
              <a:buSzPts val="2800"/>
              <a:buChar char="●"/>
            </a:pPr>
            <a:r>
              <a:rPr lang="en" sz="2800"/>
              <a:t>Compilers</a:t>
            </a:r>
            <a:endParaRPr sz="2800"/>
          </a:p>
          <a:p>
            <a:pPr indent="0" lvl="0" marL="0" rtl="0" algn="l">
              <a:spcBef>
                <a:spcPts val="600"/>
              </a:spcBef>
              <a:spcAft>
                <a:spcPts val="0"/>
              </a:spcAft>
              <a:buNone/>
            </a:pPr>
            <a:r>
              <a:t/>
            </a:r>
            <a:endParaRPr sz="2800"/>
          </a:p>
        </p:txBody>
      </p:sp>
      <p:pic>
        <p:nvPicPr>
          <p:cNvPr id="83" name="Google Shape;83;p14"/>
          <p:cNvPicPr preferRelativeResize="0"/>
          <p:nvPr/>
        </p:nvPicPr>
        <p:blipFill>
          <a:blip r:embed="rId3">
            <a:alphaModFix/>
          </a:blip>
          <a:stretch>
            <a:fillRect/>
          </a:stretch>
        </p:blipFill>
        <p:spPr>
          <a:xfrm>
            <a:off x="4114375" y="1434578"/>
            <a:ext cx="4572414" cy="3491223"/>
          </a:xfrm>
          <a:prstGeom prst="rect">
            <a:avLst/>
          </a:prstGeom>
          <a:noFill/>
          <a:ln>
            <a:noFill/>
          </a:ln>
        </p:spPr>
      </p:pic>
      <p:sp>
        <p:nvSpPr>
          <p:cNvPr id="84" name="Google Shape;84;p14"/>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Cấu hình CodeBlocks</a:t>
            </a:r>
            <a:endParaRPr/>
          </a:p>
        </p:txBody>
      </p:sp>
      <p:sp>
        <p:nvSpPr>
          <p:cNvPr id="90" name="Google Shape;90;p15"/>
          <p:cNvSpPr txBox="1"/>
          <p:nvPr>
            <p:ph idx="1" type="body"/>
          </p:nvPr>
        </p:nvSpPr>
        <p:spPr>
          <a:xfrm>
            <a:off x="457200" y="1460500"/>
            <a:ext cx="36573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Vị trí thư mục include và lib</a:t>
            </a:r>
            <a:endParaRPr sz="2800"/>
          </a:p>
          <a:p>
            <a:pPr indent="-406400" lvl="0" marL="457200" rtl="0" algn="l">
              <a:spcBef>
                <a:spcPts val="600"/>
              </a:spcBef>
              <a:spcAft>
                <a:spcPts val="0"/>
              </a:spcAft>
              <a:buSzPts val="2800"/>
              <a:buChar char="●"/>
            </a:pPr>
            <a:r>
              <a:rPr lang="en" sz="2800"/>
              <a:t>Search directories</a:t>
            </a:r>
            <a:endParaRPr sz="2800"/>
          </a:p>
          <a:p>
            <a:pPr indent="-406400" lvl="0" marL="457200" rtl="0" algn="l">
              <a:spcBef>
                <a:spcPts val="0"/>
              </a:spcBef>
              <a:spcAft>
                <a:spcPts val="0"/>
              </a:spcAft>
              <a:buSzPts val="2800"/>
              <a:buChar char="●"/>
            </a:pPr>
            <a:r>
              <a:rPr lang="en" sz="2800"/>
              <a:t>Linker</a:t>
            </a:r>
            <a:endParaRPr sz="2800"/>
          </a:p>
          <a:p>
            <a:pPr indent="-406400" lvl="0" marL="457200" rtl="0" algn="l">
              <a:spcBef>
                <a:spcPts val="0"/>
              </a:spcBef>
              <a:spcAft>
                <a:spcPts val="0"/>
              </a:spcAft>
              <a:buSzPts val="2800"/>
              <a:buChar char="●"/>
            </a:pPr>
            <a:r>
              <a:rPr b="1" lang="en" sz="2800">
                <a:solidFill>
                  <a:srgbClr val="FF0000"/>
                </a:solidFill>
              </a:rPr>
              <a:t>OK</a:t>
            </a:r>
            <a:r>
              <a:rPr lang="en" sz="2800"/>
              <a:t> để xác nhận</a:t>
            </a:r>
            <a:endParaRPr sz="2800"/>
          </a:p>
          <a:p>
            <a:pPr indent="0" lvl="0" marL="0" rtl="0" algn="l">
              <a:spcBef>
                <a:spcPts val="600"/>
              </a:spcBef>
              <a:spcAft>
                <a:spcPts val="0"/>
              </a:spcAft>
              <a:buNone/>
            </a:pPr>
            <a:r>
              <a:t/>
            </a:r>
            <a:endParaRPr sz="2800"/>
          </a:p>
        </p:txBody>
      </p:sp>
      <p:pic>
        <p:nvPicPr>
          <p:cNvPr id="91" name="Google Shape;91;p15"/>
          <p:cNvPicPr preferRelativeResize="0"/>
          <p:nvPr/>
        </p:nvPicPr>
        <p:blipFill>
          <a:blip r:embed="rId3">
            <a:alphaModFix/>
          </a:blip>
          <a:stretch>
            <a:fillRect/>
          </a:stretch>
        </p:blipFill>
        <p:spPr>
          <a:xfrm>
            <a:off x="4114375" y="1434578"/>
            <a:ext cx="4572414" cy="3491223"/>
          </a:xfrm>
          <a:prstGeom prst="rect">
            <a:avLst/>
          </a:prstGeom>
          <a:noFill/>
          <a:ln>
            <a:noFill/>
          </a:ln>
        </p:spPr>
      </p:pic>
      <p:sp>
        <p:nvSpPr>
          <p:cNvPr id="92" name="Google Shape;92;p15"/>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400"/>
              <a:t>Mã nguồn mẫu sử dụng SDL</a:t>
            </a:r>
            <a:endParaRPr sz="4400"/>
          </a:p>
        </p:txBody>
      </p:sp>
      <p:sp>
        <p:nvSpPr>
          <p:cNvPr id="98" name="Google Shape;98;p1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600"/>
              <a:t>Sao chép mã nguồn sau vào tệp GameOver_SDL.cpp</a:t>
            </a:r>
            <a:endParaRPr sz="2600"/>
          </a:p>
          <a:p>
            <a:pPr indent="0" lvl="0" marL="0" rtl="0" algn="l">
              <a:lnSpc>
                <a:spcPct val="115000"/>
              </a:lnSpc>
              <a:spcBef>
                <a:spcPts val="600"/>
              </a:spcBef>
              <a:spcAft>
                <a:spcPts val="0"/>
              </a:spcAft>
              <a:buNone/>
            </a:pPr>
            <a:r>
              <a:rPr lang="en" sz="2000" u="sng">
                <a:solidFill>
                  <a:schemeClr val="hlink"/>
                </a:solidFill>
                <a:hlinkClick r:id="rId3"/>
              </a:rPr>
              <a:t>https://raw.githubusercontent.com/tqlong/advprogram/7974e0cc0a0ccc1a2c5d6ec00e4e638350fdb5e0/lec0-gameover/sdl/GameOver/GameOver_SDL.cpp</a:t>
            </a:r>
            <a:endParaRPr sz="2000"/>
          </a:p>
          <a:p>
            <a:pPr indent="0" lvl="0" marL="0" rtl="0" algn="l">
              <a:lnSpc>
                <a:spcPct val="115000"/>
              </a:lnSpc>
              <a:spcBef>
                <a:spcPts val="600"/>
              </a:spcBef>
              <a:spcAft>
                <a:spcPts val="0"/>
              </a:spcAft>
              <a:buNone/>
            </a:pPr>
            <a:r>
              <a:rPr lang="en" sz="2600"/>
              <a:t>Chương trình này cho phép mở </a:t>
            </a:r>
            <a:r>
              <a:rPr b="1" lang="en" sz="2600">
                <a:solidFill>
                  <a:srgbClr val="0000FF"/>
                </a:solidFill>
              </a:rPr>
              <a:t>một cửa sổ đồ họa màu trắng trong 2 giây</a:t>
            </a:r>
            <a:endParaRPr sz="2600">
              <a:latin typeface="Courier New"/>
              <a:ea typeface="Courier New"/>
              <a:cs typeface="Courier New"/>
              <a:sym typeface="Courier New"/>
            </a:endParaRPr>
          </a:p>
        </p:txBody>
      </p:sp>
      <p:sp>
        <p:nvSpPr>
          <p:cNvPr id="99" name="Google Shape;99;p16"/>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Một số đoạn mã chính</a:t>
            </a:r>
            <a:endParaRPr/>
          </a:p>
        </p:txBody>
      </p:sp>
      <p:graphicFrame>
        <p:nvGraphicFramePr>
          <p:cNvPr id="105" name="Google Shape;105;p17"/>
          <p:cNvGraphicFramePr/>
          <p:nvPr/>
        </p:nvGraphicFramePr>
        <p:xfrm>
          <a:off x="508550" y="1849000"/>
          <a:ext cx="3000000" cy="3000000"/>
        </p:xfrm>
        <a:graphic>
          <a:graphicData uri="http://schemas.openxmlformats.org/drawingml/2006/table">
            <a:tbl>
              <a:tblPr>
                <a:noFill/>
                <a:tableStyleId>{098B2EF3-09AD-44D5-B3FA-B3DAF692C821}</a:tableStyleId>
              </a:tblPr>
              <a:tblGrid>
                <a:gridCol w="4914850"/>
                <a:gridCol w="3212050"/>
              </a:tblGrid>
              <a:tr h="3160350">
                <a:tc>
                  <a:txBody>
                    <a:bodyPr/>
                    <a:lstStyle/>
                    <a:p>
                      <a:pPr indent="0" lvl="0" marL="0" rtl="0" algn="l">
                        <a:lnSpc>
                          <a:spcPct val="150000"/>
                        </a:lnSpc>
                        <a:spcBef>
                          <a:spcPts val="0"/>
                        </a:spcBef>
                        <a:spcAft>
                          <a:spcPts val="0"/>
                        </a:spcAft>
                        <a:buNone/>
                      </a:pPr>
                      <a:r>
                        <a:rPr b="1" lang="en" sz="1200">
                          <a:solidFill>
                            <a:srgbClr val="1A921C"/>
                          </a:solidFill>
                          <a:highlight>
                            <a:srgbClr val="FFFFFF"/>
                          </a:highlight>
                          <a:latin typeface="Consolas"/>
                          <a:ea typeface="Consolas"/>
                          <a:cs typeface="Consolas"/>
                          <a:sym typeface="Consolas"/>
                        </a:rPr>
                        <a:t>#</a:t>
                      </a:r>
                      <a:r>
                        <a:rPr b="1" lang="en" sz="1200">
                          <a:solidFill>
                            <a:srgbClr val="0C450D"/>
                          </a:solidFill>
                          <a:highlight>
                            <a:srgbClr val="FFFFFF"/>
                          </a:highlight>
                          <a:latin typeface="Consolas"/>
                          <a:ea typeface="Consolas"/>
                          <a:cs typeface="Consolas"/>
                          <a:sym typeface="Consolas"/>
                        </a:rPr>
                        <a:t>include</a:t>
                      </a:r>
                      <a:r>
                        <a:rPr b="1" lang="en" sz="1200">
                          <a:solidFill>
                            <a:srgbClr val="1A921C"/>
                          </a:solidFill>
                          <a:highlight>
                            <a:srgbClr val="FFFFFF"/>
                          </a:highlight>
                          <a:latin typeface="Consolas"/>
                          <a:ea typeface="Consolas"/>
                          <a:cs typeface="Consolas"/>
                          <a:sym typeface="Consolas"/>
                        </a:rPr>
                        <a:t> </a:t>
                      </a:r>
                      <a:r>
                        <a:rPr b="1" lang="en" sz="1200">
                          <a:solidFill>
                            <a:srgbClr val="D80800"/>
                          </a:solidFill>
                          <a:highlight>
                            <a:srgbClr val="FFFFFF"/>
                          </a:highlight>
                          <a:latin typeface="Consolas"/>
                          <a:ea typeface="Consolas"/>
                          <a:cs typeface="Consolas"/>
                          <a:sym typeface="Consolas"/>
                        </a:rPr>
                        <a:t>&lt;SDL.h&gt;</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SDL_Window* window = </a:t>
                      </a:r>
                      <a:r>
                        <a:rPr b="1" i="1" lang="en" sz="1200">
                          <a:solidFill>
                            <a:srgbClr val="585CF6"/>
                          </a:solidFill>
                          <a:highlight>
                            <a:srgbClr val="FFFFFF"/>
                          </a:highlight>
                          <a:latin typeface="Consolas"/>
                          <a:ea typeface="Consolas"/>
                          <a:cs typeface="Consolas"/>
                          <a:sym typeface="Consolas"/>
                        </a:rPr>
                        <a:t>NULL</a:t>
                      </a:r>
                      <a:r>
                        <a:rPr b="1" lang="en" sz="1200">
                          <a:solidFill>
                            <a:schemeClr val="dk1"/>
                          </a:solidFill>
                          <a:highlight>
                            <a:srgbClr val="FFFFFF"/>
                          </a:highlight>
                          <a:latin typeface="Consolas"/>
                          <a:ea typeface="Consolas"/>
                          <a:cs typeface="Consolas"/>
                          <a:sym typeface="Consolas"/>
                        </a:rPr>
                        <a:t>;</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SDL_Surface* screenSurface = </a:t>
                      </a:r>
                      <a:r>
                        <a:rPr b="1" i="1" lang="en" sz="1200">
                          <a:solidFill>
                            <a:srgbClr val="585CF6"/>
                          </a:solidFill>
                          <a:highlight>
                            <a:srgbClr val="FFFFFF"/>
                          </a:highlight>
                          <a:latin typeface="Consolas"/>
                          <a:ea typeface="Consolas"/>
                          <a:cs typeface="Consolas"/>
                          <a:sym typeface="Consolas"/>
                        </a:rPr>
                        <a:t>NULL</a:t>
                      </a:r>
                      <a:r>
                        <a:rPr b="1" lang="en" sz="1200">
                          <a:solidFill>
                            <a:schemeClr val="dk1"/>
                          </a:solidFill>
                          <a:highlight>
                            <a:srgbClr val="FFFFFF"/>
                          </a:highlight>
                          <a:latin typeface="Consolas"/>
                          <a:ea typeface="Consolas"/>
                          <a:cs typeface="Consolas"/>
                          <a:sym typeface="Consolas"/>
                        </a:rPr>
                        <a:t>;</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a:t>
                      </a:r>
                      <a:br>
                        <a:rPr b="1" lang="en" sz="1200">
                          <a:solidFill>
                            <a:schemeClr val="dk1"/>
                          </a:solidFill>
                          <a:highlight>
                            <a:srgbClr val="FFFFFF"/>
                          </a:highlight>
                          <a:latin typeface="Consolas"/>
                          <a:ea typeface="Consolas"/>
                          <a:cs typeface="Consolas"/>
                          <a:sym typeface="Consolas"/>
                        </a:rPr>
                      </a:br>
                      <a:r>
                        <a:rPr b="1" lang="en" sz="1200">
                          <a:solidFill>
                            <a:srgbClr val="0100B6"/>
                          </a:solidFill>
                          <a:highlight>
                            <a:srgbClr val="FFFFFF"/>
                          </a:highlight>
                          <a:latin typeface="Consolas"/>
                          <a:ea typeface="Consolas"/>
                          <a:cs typeface="Consolas"/>
                          <a:sym typeface="Consolas"/>
                        </a:rPr>
                        <a:t>if</a:t>
                      </a:r>
                      <a:r>
                        <a:rPr b="1" lang="en" sz="1200">
                          <a:solidFill>
                            <a:schemeClr val="dk1"/>
                          </a:solidFill>
                          <a:highlight>
                            <a:srgbClr val="FFFFFF"/>
                          </a:highlight>
                          <a:latin typeface="Consolas"/>
                          <a:ea typeface="Consolas"/>
                          <a:cs typeface="Consolas"/>
                          <a:sym typeface="Consolas"/>
                        </a:rPr>
                        <a:t>( SDL_Init( SDL_INIT_VIDEO ) &lt; </a:t>
                      </a:r>
                      <a:r>
                        <a:rPr b="1" i="1" lang="en" sz="1200">
                          <a:solidFill>
                            <a:srgbClr val="CD0000"/>
                          </a:solidFill>
                          <a:highlight>
                            <a:srgbClr val="FFFFFF"/>
                          </a:highlight>
                          <a:latin typeface="Consolas"/>
                          <a:ea typeface="Consolas"/>
                          <a:cs typeface="Consolas"/>
                          <a:sym typeface="Consolas"/>
                        </a:rPr>
                        <a:t>0</a:t>
                      </a:r>
                      <a:r>
                        <a:rPr b="1" lang="en" sz="1200">
                          <a:solidFill>
                            <a:schemeClr val="dk1"/>
                          </a:solidFill>
                          <a:highlight>
                            <a:srgbClr val="FFFFFF"/>
                          </a:highlight>
                          <a:latin typeface="Consolas"/>
                          <a:ea typeface="Consolas"/>
                          <a:cs typeface="Consolas"/>
                          <a:sym typeface="Consolas"/>
                        </a:rPr>
                        <a:t> )</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a:t>
                      </a:r>
                      <a:br>
                        <a:rPr b="1" lang="en" sz="1200">
                          <a:solidFill>
                            <a:schemeClr val="dk1"/>
                          </a:solidFill>
                          <a:highlight>
                            <a:srgbClr val="FFFFFF"/>
                          </a:highlight>
                          <a:latin typeface="Consolas"/>
                          <a:ea typeface="Consolas"/>
                          <a:cs typeface="Consolas"/>
                          <a:sym typeface="Consolas"/>
                        </a:rPr>
                      </a:br>
                      <a:r>
                        <a:rPr b="1" lang="en" sz="1200">
                          <a:solidFill>
                            <a:schemeClr val="dk1"/>
                          </a:solidFill>
                          <a:highlight>
                            <a:srgbClr val="FFFFFF"/>
                          </a:highlight>
                          <a:latin typeface="Consolas"/>
                          <a:ea typeface="Consolas"/>
                          <a:cs typeface="Consolas"/>
                          <a:sym typeface="Consolas"/>
                        </a:rPr>
                        <a:t>window = SDL_CreateWindow( </a:t>
                      </a:r>
                      <a:r>
                        <a:rPr b="1" lang="en" sz="1200">
                          <a:solidFill>
                            <a:srgbClr val="D80800"/>
                          </a:solidFill>
                          <a:highlight>
                            <a:srgbClr val="FFFFFF"/>
                          </a:highlight>
                          <a:latin typeface="Consolas"/>
                          <a:ea typeface="Consolas"/>
                          <a:cs typeface="Consolas"/>
                          <a:sym typeface="Consolas"/>
                        </a:rPr>
                        <a:t>"SDL Tutorial"</a:t>
                      </a:r>
                      <a:r>
                        <a:rPr b="1" lang="en" sz="1200">
                          <a:solidFill>
                            <a:schemeClr val="dk1"/>
                          </a:solidFill>
                          <a:highlight>
                            <a:srgbClr val="FFFFFF"/>
                          </a:highlight>
                          <a:latin typeface="Consolas"/>
                          <a:ea typeface="Consolas"/>
                          <a:cs typeface="Consolas"/>
                          <a:sym typeface="Consolas"/>
                        </a:rPr>
                        <a:t>, SDL_WINDOWPOS_UNDEFINED, SDL_WINDOWPOS_UNDEFINED, SCREEN_WIDTH, SCREEN_HEIGHT, SDL_WINDOW_SHOWN );</a:t>
                      </a:r>
                      <a:endParaRPr b="1" sz="1200">
                        <a:solidFill>
                          <a:srgbClr val="00B418"/>
                        </a:solidFill>
                        <a:highlight>
                          <a:srgbClr val="FFFFFF"/>
                        </a:highlight>
                        <a:latin typeface="Consolas"/>
                        <a:ea typeface="Consolas"/>
                        <a:cs typeface="Consolas"/>
                        <a:sym typeface="Consolas"/>
                      </a:endParaRPr>
                    </a:p>
                  </a:txBody>
                  <a:tcPr marT="91425" marB="91425" marR="91425" marL="91425"/>
                </a:tc>
                <a:tc>
                  <a:txBody>
                    <a:bodyPr/>
                    <a:lstStyle/>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Sử dụng thư viện SDL</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Khai báo biến đại diện cho cửa sổ</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Khai báo biến đại diện cho bề mặt cửa sổ (dùng để vẽ)</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Kiểm tra việc khởi tạo SDL có lỗi không</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 sz="1200">
                          <a:highlight>
                            <a:srgbClr val="FFFFFF"/>
                          </a:highlight>
                          <a:latin typeface="Consolas"/>
                          <a:ea typeface="Consolas"/>
                          <a:cs typeface="Consolas"/>
                          <a:sym typeface="Consolas"/>
                        </a:rPr>
                        <a:t>Khởi tạo cửa sổ (biến window) với chiều rộng và chiều dài cho trước, đồng thời hiển thị cửa sổ</a:t>
                      </a:r>
                      <a:endParaRPr b="1" sz="1200">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t/>
                      </a:r>
                      <a:endParaRPr b="1" sz="1200">
                        <a:highlight>
                          <a:srgbClr val="FFFFFF"/>
                        </a:highlight>
                        <a:latin typeface="Consolas"/>
                        <a:ea typeface="Consolas"/>
                        <a:cs typeface="Consolas"/>
                        <a:sym typeface="Consolas"/>
                      </a:endParaRPr>
                    </a:p>
                  </a:txBody>
                  <a:tcPr marT="91425" marB="91425" marR="91425" marL="91425"/>
                </a:tc>
              </a:tr>
            </a:tbl>
          </a:graphicData>
        </a:graphic>
      </p:graphicFrame>
      <p:sp>
        <p:nvSpPr>
          <p:cNvPr id="106" name="Google Shape;106;p17"/>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
        <p:nvSpPr>
          <p:cNvPr id="107" name="Google Shape;107;p1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