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69f68d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69f68d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6ce5a6a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6ce5a6a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69f68d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69f68d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69f68d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69f68d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6ce5a6a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6ce5a6a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6caea3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6caea3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6d11a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6d11a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6d11a2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d6d11a2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6d11a2b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d6d11a2b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6d11a2b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d6d11a2b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b5d19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b5d19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d6d11a2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d6d11a2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d6d11a2b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d6d11a2b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d6ce5a6a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d6ce5a6a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6d6603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d6d660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d6ce5a6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d6ce5a6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d6ce5a6a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d6ce5a6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6ce5a6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6ce5a6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d6ce5a6a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d6ce5a6a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d6e84a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d6e84a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d6e84a1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d6e84a1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eb5d197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eb5d197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d6ce5a6a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d6ce5a6a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d6ce5a6a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d6ce5a6a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d6ce5a6a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d6ce5a6a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d6ce5a6a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d6ce5a6a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d6ce5a6a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d6ce5a6a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d6ce5a6a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d6ce5a6a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d6ce5a6a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d6ce5a6a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d6ce5a6a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d6ce5a6a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d6e84a1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d6e84a1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d6ce5a6a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d6ce5a6a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b5d197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b5d197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d6ce5a6a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d6ce5a6a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d6dc84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d6dc84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d6dc848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d6dc848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d6dc848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d6dc848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d6dc848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d6dc848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d693061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d693061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d693061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d693061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d693061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d693061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d693061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d693061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d6930612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d6930612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ce5a6a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ce5a6a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d6930612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d6930612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d693061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d693061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d6930612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d6930612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d693061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d693061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d6930612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d6930612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d6930612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d6930612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d6930612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d693061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caea3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caea3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6caea3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6caea3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6caea3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6caea3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6caea39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6caea39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kTIPpbIbk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9&amp;10 - Danh sách liên kết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https://github.com/tqlong/advprogram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tập: Khởi tạo sân chơi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</a:t>
            </a:r>
            <a:r>
              <a:rPr lang="en" sz="2800"/>
              <a:t>ắt đầu tạo </a:t>
            </a:r>
            <a:br>
              <a:rPr lang="en" sz="2800"/>
            </a:br>
            <a:r>
              <a:rPr lang="en" sz="2800"/>
              <a:t>lớp sân chơi </a:t>
            </a:r>
            <a:br>
              <a:rPr lang="en" sz="2800"/>
            </a:br>
            <a:r>
              <a:rPr lang="en" sz="2800"/>
              <a:t>Game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Làm hàm </a:t>
            </a:r>
            <a:br>
              <a:rPr lang="en" sz="2800"/>
            </a:br>
            <a:r>
              <a:rPr lang="en" sz="2800"/>
              <a:t>khởi tạo 2</a:t>
            </a:r>
            <a:br>
              <a:rPr lang="en" sz="2800"/>
            </a:br>
            <a:r>
              <a:rPr lang="en" sz="2800"/>
              <a:t>tham số:</a:t>
            </a:r>
            <a:br>
              <a:rPr lang="en" sz="2800"/>
            </a:br>
            <a:r>
              <a:rPr lang="en" sz="2800"/>
              <a:t>chiều rộng,</a:t>
            </a:r>
            <a:br>
              <a:rPr lang="en" sz="2800"/>
            </a:br>
            <a:r>
              <a:rPr lang="en" sz="2800"/>
              <a:t>chiều cao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  <p:sp>
        <p:nvSpPr>
          <p:cNvPr id="171" name="Google Shape;171;p18"/>
          <p:cNvSpPr txBox="1"/>
          <p:nvPr/>
        </p:nvSpPr>
        <p:spPr>
          <a:xfrm>
            <a:off x="3131400" y="1196125"/>
            <a:ext cx="5555400" cy="3462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BB0066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977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width;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height;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97700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CellType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squares;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977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Game(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_width, 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_height);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tập: Th</a:t>
            </a:r>
            <a:r>
              <a:rPr lang="en"/>
              <a:t>ay đổi trạng thái ô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</a:t>
            </a:r>
            <a:r>
              <a:rPr lang="en"/>
              <a:t>iết hàm 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setCellType(int x, int y, CellType type) </a:t>
            </a:r>
            <a:br>
              <a:rPr lang="en"/>
            </a:br>
            <a:r>
              <a:rPr lang="en"/>
              <a:t>thay đổi trạng thái ô tại dòng 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, cột </a:t>
            </a:r>
            <a:r>
              <a:rPr lang="en">
                <a:solidFill>
                  <a:srgbClr val="0000FF"/>
                </a:solidFill>
              </a:rPr>
              <a:t>x</a:t>
            </a:r>
            <a:endParaRPr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</a:t>
            </a:r>
            <a:r>
              <a:rPr lang="en">
                <a:solidFill>
                  <a:srgbClr val="0000FF"/>
                </a:solidFill>
              </a:rPr>
              <a:t>addCherry(int x, int y)</a:t>
            </a:r>
            <a:r>
              <a:rPr lang="en"/>
              <a:t> đặt quả cherry ở dòng 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, cột </a:t>
            </a:r>
            <a:r>
              <a:rPr lang="en">
                <a:solidFill>
                  <a:srgbClr val="0000FF"/>
                </a:solidFill>
              </a:rPr>
              <a:t>x</a:t>
            </a:r>
            <a:endParaRPr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thành viên </a:t>
            </a:r>
            <a:r>
              <a:rPr lang="en">
                <a:solidFill>
                  <a:srgbClr val="0000FF"/>
                </a:solidFill>
              </a:rPr>
              <a:t>addRandomCherry(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</a:t>
            </a:r>
            <a:r>
              <a:rPr lang="en"/>
              <a:t>đặt quả cherry ở một vị trí ngẫu nhiên có trạng thái </a:t>
            </a:r>
            <a:r>
              <a:rPr lang="en">
                <a:solidFill>
                  <a:srgbClr val="0000FF"/>
                </a:solidFill>
              </a:rPr>
              <a:t>CELL_EMPTY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tập: Vẽ sân chơi đơn giản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thành viên </a:t>
            </a:r>
            <a:r>
              <a:rPr lang="en">
                <a:solidFill>
                  <a:srgbClr val="0000FF"/>
                </a:solidFill>
              </a:rPr>
              <a:t>getSquares()</a:t>
            </a:r>
            <a:r>
              <a:rPr lang="en"/>
              <a:t> lấy bảng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</a:t>
            </a:r>
            <a:r>
              <a:rPr lang="en"/>
              <a:t>ả về tham chiếu hằng đến bảng squares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không thay đổi sân chơi (hàm hằng)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</a:t>
            </a:r>
            <a:r>
              <a:rPr b="1" lang="en">
                <a:solidFill>
                  <a:srgbClr val="0000FF"/>
                </a:solidFill>
              </a:rPr>
              <a:t>vẽ sân chơi</a:t>
            </a:r>
            <a:r>
              <a:rPr lang="en"/>
              <a:t> </a:t>
            </a:r>
            <a:r>
              <a:rPr i="1" lang="en" u="sng"/>
              <a:t>bên ngoài lớp Game</a:t>
            </a:r>
            <a:r>
              <a:rPr lang="en"/>
              <a:t>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tham số là tham chiếu hằng đến Game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Vẽ các đường kẻ ngang cách đều nhau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Vẽ các đường kẻ dọc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Duyệt bảng, 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nếu ô chứa quả, vẽ hình vuông;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nếu ô chứa rắn, vẽ hình tròn.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tập: Vẽ sân chơi đơn giản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Kết quả cần đạt được ở bài tập này 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609850" y="19736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1"/>
          <p:cNvCxnSpPr/>
          <p:nvPr/>
        </p:nvCxnSpPr>
        <p:spPr>
          <a:xfrm>
            <a:off x="30883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35402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40054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44772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49756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548065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59990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1"/>
          <p:cNvCxnSpPr>
            <a:stCxn id="190" idx="1"/>
            <a:endCxn id="190" idx="3"/>
          </p:cNvCxnSpPr>
          <p:nvPr/>
        </p:nvCxnSpPr>
        <p:spPr>
          <a:xfrm>
            <a:off x="2609850" y="29605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/>
          <p:nvPr/>
        </p:nvCxnSpPr>
        <p:spPr>
          <a:xfrm>
            <a:off x="2609850" y="24554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1"/>
          <p:cNvCxnSpPr/>
          <p:nvPr/>
        </p:nvCxnSpPr>
        <p:spPr>
          <a:xfrm>
            <a:off x="2609850" y="34655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1"/>
          <p:cNvSpPr/>
          <p:nvPr/>
        </p:nvSpPr>
        <p:spPr>
          <a:xfrm>
            <a:off x="4096700" y="3068450"/>
            <a:ext cx="2892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4096700" y="2563400"/>
            <a:ext cx="2892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4581800" y="2563400"/>
            <a:ext cx="2892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083525" y="2563400"/>
            <a:ext cx="2892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187975" y="2563400"/>
            <a:ext cx="252600" cy="28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Trò chơi: Snake</a:t>
            </a:r>
            <a:endParaRPr>
              <a:solidFill>
                <a:srgbClr val="999999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Sân chơi</a:t>
            </a:r>
            <a:endParaRPr>
              <a:solidFill>
                <a:srgbClr val="999999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>
                <a:solidFill>
                  <a:srgbClr val="999999"/>
                </a:solidFill>
              </a:rPr>
              <a:t>Mảng 2 chiều</a:t>
            </a:r>
            <a:endParaRPr>
              <a:solidFill>
                <a:srgbClr val="999999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>
                <a:solidFill>
                  <a:srgbClr val="000000"/>
                </a:solidFill>
              </a:rPr>
              <a:t>Con rắn</a:t>
            </a:r>
            <a:endParaRPr b="1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">
                <a:solidFill>
                  <a:srgbClr val="000000"/>
                </a:solidFill>
              </a:rPr>
              <a:t>Danh sách liên kết có đuôi</a:t>
            </a:r>
            <a:endParaRPr b="1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Bắt phím di chuyển rắn</a:t>
            </a:r>
            <a:endParaRPr>
              <a:solidFill>
                <a:srgbClr val="99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>
                <a:solidFill>
                  <a:srgbClr val="999999"/>
                </a:solidFill>
              </a:rPr>
              <a:t>SDL_PollEvent()</a:t>
            </a:r>
            <a:endParaRPr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Xử lý va chạm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Phân tích trạng thái trò chơi: Con rắn</a:t>
            </a:r>
            <a:endParaRPr sz="3400"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Di chuyển theo </a:t>
            </a:r>
            <a:br>
              <a:rPr lang="en"/>
            </a:br>
            <a:r>
              <a:rPr lang="en"/>
              <a:t>1 hướng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Ăn quả</a:t>
            </a:r>
            <a:endParaRPr b="1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"/>
              <a:t>Dài ra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○"/>
            </a:pPr>
            <a:r>
              <a:rPr lang="en">
                <a:solidFill>
                  <a:srgbClr val="B7B7B7"/>
                </a:solidFill>
              </a:rPr>
              <a:t>Không ăn quả</a:t>
            </a:r>
            <a:endParaRPr>
              <a:solidFill>
                <a:srgbClr val="B7B7B7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■"/>
            </a:pPr>
            <a:r>
              <a:rPr lang="en">
                <a:solidFill>
                  <a:srgbClr val="B7B7B7"/>
                </a:solidFill>
              </a:rPr>
              <a:t>Vị trí các đốt 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tịnh tiến</a:t>
            </a:r>
            <a:endParaRPr>
              <a:solidFill>
                <a:srgbClr val="B7B7B7"/>
              </a:solidFill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4286250" y="1973675"/>
            <a:ext cx="3900900" cy="1980375"/>
            <a:chOff x="4286250" y="1973675"/>
            <a:chExt cx="3900900" cy="1980375"/>
          </a:xfrm>
        </p:grpSpPr>
        <p:sp>
          <p:nvSpPr>
            <p:cNvPr id="219" name="Google Shape;219;p23"/>
            <p:cNvSpPr/>
            <p:nvPr/>
          </p:nvSpPr>
          <p:spPr>
            <a:xfrm>
              <a:off x="4286250" y="1973675"/>
              <a:ext cx="3900900" cy="1973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Google Shape;220;p23"/>
            <p:cNvCxnSpPr/>
            <p:nvPr/>
          </p:nvCxnSpPr>
          <p:spPr>
            <a:xfrm>
              <a:off x="4764725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3"/>
            <p:cNvCxnSpPr/>
            <p:nvPr/>
          </p:nvCxnSpPr>
          <p:spPr>
            <a:xfrm>
              <a:off x="5216625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3"/>
            <p:cNvCxnSpPr/>
            <p:nvPr/>
          </p:nvCxnSpPr>
          <p:spPr>
            <a:xfrm>
              <a:off x="56818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3"/>
            <p:cNvCxnSpPr/>
            <p:nvPr/>
          </p:nvCxnSpPr>
          <p:spPr>
            <a:xfrm>
              <a:off x="61536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3"/>
            <p:cNvCxnSpPr/>
            <p:nvPr/>
          </p:nvCxnSpPr>
          <p:spPr>
            <a:xfrm>
              <a:off x="66520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3"/>
            <p:cNvCxnSpPr/>
            <p:nvPr/>
          </p:nvCxnSpPr>
          <p:spPr>
            <a:xfrm>
              <a:off x="715705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3"/>
            <p:cNvCxnSpPr/>
            <p:nvPr/>
          </p:nvCxnSpPr>
          <p:spPr>
            <a:xfrm>
              <a:off x="76754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3"/>
            <p:cNvCxnSpPr>
              <a:stCxn id="219" idx="1"/>
              <a:endCxn id="219" idx="3"/>
            </p:cNvCxnSpPr>
            <p:nvPr/>
          </p:nvCxnSpPr>
          <p:spPr>
            <a:xfrm>
              <a:off x="4286250" y="296052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3"/>
            <p:cNvCxnSpPr/>
            <p:nvPr/>
          </p:nvCxnSpPr>
          <p:spPr>
            <a:xfrm>
              <a:off x="4286250" y="24554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3"/>
            <p:cNvCxnSpPr/>
            <p:nvPr/>
          </p:nvCxnSpPr>
          <p:spPr>
            <a:xfrm>
              <a:off x="4286250" y="34655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30" name="Google Shape;23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88288" y="2480050"/>
              <a:ext cx="455875" cy="45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76575" y="2480050"/>
              <a:ext cx="455875" cy="45587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32" name="Google Shape;232;p23"/>
            <p:cNvSpPr/>
            <p:nvPr/>
          </p:nvSpPr>
          <p:spPr>
            <a:xfrm>
              <a:off x="6193475" y="26415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5708300" y="3146650"/>
              <a:ext cx="4188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 rot="5400000">
              <a:off x="5852500" y="2669250"/>
              <a:ext cx="239100" cy="216900"/>
            </a:xfrm>
            <a:prstGeom prst="corner">
              <a:avLst>
                <a:gd fmla="val 55639" name="adj1"/>
                <a:gd fmla="val 60006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Phân tích trạng thái trò chơi: Con rắn</a:t>
            </a:r>
            <a:endParaRPr sz="3400"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Di chuyển theo </a:t>
            </a:r>
            <a:br>
              <a:rPr lang="en"/>
            </a:br>
            <a:r>
              <a:rPr lang="en"/>
              <a:t>1 hướng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Ăn quả</a:t>
            </a:r>
            <a:endParaRPr b="1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"/>
              <a:t>Dài ra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○"/>
            </a:pPr>
            <a:r>
              <a:rPr lang="en">
                <a:solidFill>
                  <a:srgbClr val="B7B7B7"/>
                </a:solidFill>
              </a:rPr>
              <a:t>Không ăn quả</a:t>
            </a:r>
            <a:endParaRPr>
              <a:solidFill>
                <a:srgbClr val="B7B7B7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■"/>
            </a:pPr>
            <a:r>
              <a:rPr lang="en">
                <a:solidFill>
                  <a:srgbClr val="B7B7B7"/>
                </a:solidFill>
              </a:rPr>
              <a:t>Vị trí các đốt 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tịnh tiến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4286250" y="19736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4"/>
          <p:cNvCxnSpPr/>
          <p:nvPr/>
        </p:nvCxnSpPr>
        <p:spPr>
          <a:xfrm>
            <a:off x="47647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>
            <a:off x="52166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4"/>
          <p:cNvCxnSpPr/>
          <p:nvPr/>
        </p:nvCxnSpPr>
        <p:spPr>
          <a:xfrm>
            <a:off x="56818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4"/>
          <p:cNvCxnSpPr/>
          <p:nvPr/>
        </p:nvCxnSpPr>
        <p:spPr>
          <a:xfrm>
            <a:off x="61536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66520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715705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/>
          <p:nvPr/>
        </p:nvCxnSpPr>
        <p:spPr>
          <a:xfrm>
            <a:off x="76754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4"/>
          <p:cNvCxnSpPr>
            <a:stCxn id="241" idx="1"/>
            <a:endCxn id="241" idx="3"/>
          </p:cNvCxnSpPr>
          <p:nvPr/>
        </p:nvCxnSpPr>
        <p:spPr>
          <a:xfrm>
            <a:off x="4286250" y="29605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4"/>
          <p:cNvCxnSpPr/>
          <p:nvPr/>
        </p:nvCxnSpPr>
        <p:spPr>
          <a:xfrm>
            <a:off x="4286250" y="24554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4"/>
          <p:cNvCxnSpPr/>
          <p:nvPr/>
        </p:nvCxnSpPr>
        <p:spPr>
          <a:xfrm>
            <a:off x="4286250" y="34655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113" y="1979675"/>
            <a:ext cx="455875" cy="4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288" y="2480063"/>
            <a:ext cx="455875" cy="4558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24"/>
          <p:cNvSpPr/>
          <p:nvPr/>
        </p:nvSpPr>
        <p:spPr>
          <a:xfrm>
            <a:off x="6193475" y="26415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 rot="5400000">
            <a:off x="5708300" y="3146650"/>
            <a:ext cx="4188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 rot="5400000">
            <a:off x="5852500" y="2669250"/>
            <a:ext cx="239100" cy="216900"/>
          </a:xfrm>
          <a:prstGeom prst="corner">
            <a:avLst>
              <a:gd fmla="val 55639" name="adj1"/>
              <a:gd fmla="val 6000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6695275" y="26415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Phân tích trạng thái trò chơi: Con rắn</a:t>
            </a:r>
            <a:endParaRPr sz="3400"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Di chuyển theo </a:t>
            </a:r>
            <a:br>
              <a:rPr lang="en"/>
            </a:br>
            <a:r>
              <a:rPr lang="en"/>
              <a:t>1 hướng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○"/>
            </a:pPr>
            <a:r>
              <a:rPr b="1" lang="en">
                <a:solidFill>
                  <a:srgbClr val="B7B7B7"/>
                </a:solidFill>
              </a:rPr>
              <a:t>Ăn quả</a:t>
            </a:r>
            <a:endParaRPr b="1">
              <a:solidFill>
                <a:srgbClr val="B7B7B7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■"/>
            </a:pPr>
            <a:r>
              <a:rPr b="1" lang="en">
                <a:solidFill>
                  <a:srgbClr val="B7B7B7"/>
                </a:solidFill>
              </a:rPr>
              <a:t>Dài ra</a:t>
            </a:r>
            <a:endParaRPr b="1">
              <a:solidFill>
                <a:srgbClr val="B7B7B7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">
                <a:solidFill>
                  <a:srgbClr val="000000"/>
                </a:solidFill>
              </a:rPr>
              <a:t>Không ăn quả</a:t>
            </a:r>
            <a:endParaRPr b="1"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b="1" lang="en">
                <a:solidFill>
                  <a:srgbClr val="000000"/>
                </a:solidFill>
              </a:rPr>
              <a:t>Vị trí các đốt 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tịnh tiến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4286250" y="1973675"/>
            <a:ext cx="3900900" cy="1980375"/>
            <a:chOff x="4286250" y="1973675"/>
            <a:chExt cx="3900900" cy="1980375"/>
          </a:xfrm>
        </p:grpSpPr>
        <p:sp>
          <p:nvSpPr>
            <p:cNvPr id="265" name="Google Shape;265;p25"/>
            <p:cNvSpPr/>
            <p:nvPr/>
          </p:nvSpPr>
          <p:spPr>
            <a:xfrm>
              <a:off x="4286250" y="1973675"/>
              <a:ext cx="3900900" cy="1973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" name="Google Shape;266;p25"/>
            <p:cNvCxnSpPr/>
            <p:nvPr/>
          </p:nvCxnSpPr>
          <p:spPr>
            <a:xfrm>
              <a:off x="4764725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5"/>
            <p:cNvCxnSpPr/>
            <p:nvPr/>
          </p:nvCxnSpPr>
          <p:spPr>
            <a:xfrm>
              <a:off x="5216625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5"/>
            <p:cNvCxnSpPr/>
            <p:nvPr/>
          </p:nvCxnSpPr>
          <p:spPr>
            <a:xfrm>
              <a:off x="56818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5"/>
            <p:cNvCxnSpPr/>
            <p:nvPr/>
          </p:nvCxnSpPr>
          <p:spPr>
            <a:xfrm>
              <a:off x="61536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5"/>
            <p:cNvCxnSpPr/>
            <p:nvPr/>
          </p:nvCxnSpPr>
          <p:spPr>
            <a:xfrm>
              <a:off x="66520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5"/>
            <p:cNvCxnSpPr/>
            <p:nvPr/>
          </p:nvCxnSpPr>
          <p:spPr>
            <a:xfrm>
              <a:off x="715705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5"/>
            <p:cNvCxnSpPr/>
            <p:nvPr/>
          </p:nvCxnSpPr>
          <p:spPr>
            <a:xfrm>
              <a:off x="76754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5"/>
            <p:cNvCxnSpPr>
              <a:stCxn id="265" idx="1"/>
              <a:endCxn id="265" idx="3"/>
            </p:cNvCxnSpPr>
            <p:nvPr/>
          </p:nvCxnSpPr>
          <p:spPr>
            <a:xfrm>
              <a:off x="4286250" y="296052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25"/>
            <p:cNvCxnSpPr/>
            <p:nvPr/>
          </p:nvCxnSpPr>
          <p:spPr>
            <a:xfrm>
              <a:off x="4286250" y="24554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5"/>
            <p:cNvCxnSpPr/>
            <p:nvPr/>
          </p:nvCxnSpPr>
          <p:spPr>
            <a:xfrm>
              <a:off x="4286250" y="34655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76" name="Google Shape;27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4113" y="1979675"/>
              <a:ext cx="455875" cy="45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88288" y="2480063"/>
              <a:ext cx="455875" cy="45587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78" name="Google Shape;278;p25"/>
            <p:cNvSpPr/>
            <p:nvPr/>
          </p:nvSpPr>
          <p:spPr>
            <a:xfrm>
              <a:off x="6193475" y="26415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 rot="5400000">
              <a:off x="5708300" y="3146650"/>
              <a:ext cx="4188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 rot="5400000">
              <a:off x="5852500" y="2669250"/>
              <a:ext cx="239100" cy="216900"/>
            </a:xfrm>
            <a:prstGeom prst="corner">
              <a:avLst>
                <a:gd fmla="val 55639" name="adj1"/>
                <a:gd fmla="val 60006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695275" y="26415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Phân tích trạng thái trò chơi: Con rắn</a:t>
            </a:r>
            <a:endParaRPr sz="3400"/>
          </a:p>
        </p:txBody>
      </p:sp>
      <p:sp>
        <p:nvSpPr>
          <p:cNvPr id="287" name="Google Shape;287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Di chuyển theo </a:t>
            </a:r>
            <a:br>
              <a:rPr lang="en"/>
            </a:br>
            <a:r>
              <a:rPr lang="en"/>
              <a:t>1 hướng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○"/>
            </a:pPr>
            <a:r>
              <a:rPr b="1" lang="en">
                <a:solidFill>
                  <a:srgbClr val="B7B7B7"/>
                </a:solidFill>
              </a:rPr>
              <a:t>Ăn quả</a:t>
            </a:r>
            <a:endParaRPr b="1">
              <a:solidFill>
                <a:srgbClr val="B7B7B7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■"/>
            </a:pPr>
            <a:r>
              <a:rPr b="1" lang="en">
                <a:solidFill>
                  <a:srgbClr val="B7B7B7"/>
                </a:solidFill>
              </a:rPr>
              <a:t>Dài ra</a:t>
            </a:r>
            <a:endParaRPr b="1">
              <a:solidFill>
                <a:srgbClr val="B7B7B7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">
                <a:solidFill>
                  <a:srgbClr val="000000"/>
                </a:solidFill>
              </a:rPr>
              <a:t>Không ăn quả</a:t>
            </a:r>
            <a:endParaRPr b="1"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b="1" lang="en">
                <a:solidFill>
                  <a:srgbClr val="000000"/>
                </a:solidFill>
              </a:rPr>
              <a:t>Vị trí các đốt 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tịnh tiến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4286250" y="19736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26"/>
          <p:cNvCxnSpPr/>
          <p:nvPr/>
        </p:nvCxnSpPr>
        <p:spPr>
          <a:xfrm>
            <a:off x="47647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6"/>
          <p:cNvCxnSpPr/>
          <p:nvPr/>
        </p:nvCxnSpPr>
        <p:spPr>
          <a:xfrm>
            <a:off x="52166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6"/>
          <p:cNvCxnSpPr/>
          <p:nvPr/>
        </p:nvCxnSpPr>
        <p:spPr>
          <a:xfrm>
            <a:off x="56818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6"/>
          <p:cNvCxnSpPr/>
          <p:nvPr/>
        </p:nvCxnSpPr>
        <p:spPr>
          <a:xfrm>
            <a:off x="61536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6"/>
          <p:cNvCxnSpPr/>
          <p:nvPr/>
        </p:nvCxnSpPr>
        <p:spPr>
          <a:xfrm>
            <a:off x="66520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6"/>
          <p:cNvCxnSpPr/>
          <p:nvPr/>
        </p:nvCxnSpPr>
        <p:spPr>
          <a:xfrm>
            <a:off x="715705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6"/>
          <p:cNvCxnSpPr/>
          <p:nvPr/>
        </p:nvCxnSpPr>
        <p:spPr>
          <a:xfrm>
            <a:off x="76754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6"/>
          <p:cNvCxnSpPr>
            <a:stCxn id="288" idx="1"/>
            <a:endCxn id="288" idx="3"/>
          </p:cNvCxnSpPr>
          <p:nvPr/>
        </p:nvCxnSpPr>
        <p:spPr>
          <a:xfrm>
            <a:off x="4286250" y="29605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6"/>
          <p:cNvCxnSpPr/>
          <p:nvPr/>
        </p:nvCxnSpPr>
        <p:spPr>
          <a:xfrm>
            <a:off x="4286250" y="24554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6"/>
          <p:cNvCxnSpPr/>
          <p:nvPr/>
        </p:nvCxnSpPr>
        <p:spPr>
          <a:xfrm>
            <a:off x="4286250" y="34655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9" name="Google Shape;2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113" y="1979675"/>
            <a:ext cx="455875" cy="4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5688" y="2480063"/>
            <a:ext cx="455875" cy="4558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26"/>
          <p:cNvSpPr/>
          <p:nvPr/>
        </p:nvSpPr>
        <p:spPr>
          <a:xfrm>
            <a:off x="6700875" y="26415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202675" y="26415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193550" y="26415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5708450" y="26415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con rắn</a:t>
            </a:r>
            <a:endParaRPr sz="3400"/>
          </a:p>
        </p:txBody>
      </p:sp>
      <p:sp>
        <p:nvSpPr>
          <p:cNvPr id="310" name="Google Shape;310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Di chuyển theo 1 hướng nào đó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4743450" y="22022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27"/>
          <p:cNvCxnSpPr/>
          <p:nvPr/>
        </p:nvCxnSpPr>
        <p:spPr>
          <a:xfrm>
            <a:off x="5221925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7"/>
          <p:cNvCxnSpPr/>
          <p:nvPr/>
        </p:nvCxnSpPr>
        <p:spPr>
          <a:xfrm>
            <a:off x="5673825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7"/>
          <p:cNvCxnSpPr/>
          <p:nvPr/>
        </p:nvCxnSpPr>
        <p:spPr>
          <a:xfrm>
            <a:off x="61390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7"/>
          <p:cNvCxnSpPr/>
          <p:nvPr/>
        </p:nvCxnSpPr>
        <p:spPr>
          <a:xfrm>
            <a:off x="66108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7"/>
          <p:cNvCxnSpPr/>
          <p:nvPr/>
        </p:nvCxnSpPr>
        <p:spPr>
          <a:xfrm>
            <a:off x="71092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7"/>
          <p:cNvCxnSpPr/>
          <p:nvPr/>
        </p:nvCxnSpPr>
        <p:spPr>
          <a:xfrm>
            <a:off x="761425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7"/>
          <p:cNvCxnSpPr/>
          <p:nvPr/>
        </p:nvCxnSpPr>
        <p:spPr>
          <a:xfrm>
            <a:off x="81326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7"/>
          <p:cNvCxnSpPr>
            <a:stCxn id="311" idx="1"/>
            <a:endCxn id="311" idx="3"/>
          </p:cNvCxnSpPr>
          <p:nvPr/>
        </p:nvCxnSpPr>
        <p:spPr>
          <a:xfrm>
            <a:off x="4743450" y="31891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7"/>
          <p:cNvCxnSpPr/>
          <p:nvPr/>
        </p:nvCxnSpPr>
        <p:spPr>
          <a:xfrm>
            <a:off x="4743450" y="26840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7"/>
          <p:cNvCxnSpPr/>
          <p:nvPr/>
        </p:nvCxnSpPr>
        <p:spPr>
          <a:xfrm>
            <a:off x="4743450" y="36941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2" name="Google Shape;3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13" y="2208275"/>
            <a:ext cx="455875" cy="4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888" y="2708663"/>
            <a:ext cx="455875" cy="4558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" name="Google Shape;324;p27"/>
          <p:cNvSpPr/>
          <p:nvPr/>
        </p:nvSpPr>
        <p:spPr>
          <a:xfrm>
            <a:off x="7158075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7659875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6650750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6165650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304800" y="2216450"/>
            <a:ext cx="4239900" cy="1053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Direction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UP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DOWN, LEFT, RIGHT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27"/>
          <p:cNvSpPr/>
          <p:nvPr/>
        </p:nvSpPr>
        <p:spPr>
          <a:xfrm rot="5400000">
            <a:off x="2215488" y="3069700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304788" y="3527950"/>
            <a:ext cx="4239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Dùng enum để mô tả các hướng đi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Trò chơi: Snake</a:t>
            </a:r>
            <a:endParaRPr b="1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S</a:t>
            </a:r>
            <a:r>
              <a:rPr lang="en"/>
              <a:t>ân chơi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Mảng 2 chiều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Danh sách liên kết có đuôi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Bắt phím di chuyển rắn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SDL_PollEvent()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Xử lý va chạm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</a:t>
            </a:r>
            <a:r>
              <a:rPr lang="en" sz="3400"/>
              <a:t>on rắn</a:t>
            </a:r>
            <a:endParaRPr sz="3400"/>
          </a:p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V</a:t>
            </a:r>
            <a:r>
              <a:rPr lang="en"/>
              <a:t>ị trí gồm tọa độ x,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4743450" y="22022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28"/>
          <p:cNvCxnSpPr/>
          <p:nvPr/>
        </p:nvCxnSpPr>
        <p:spPr>
          <a:xfrm>
            <a:off x="5221925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8"/>
          <p:cNvCxnSpPr/>
          <p:nvPr/>
        </p:nvCxnSpPr>
        <p:spPr>
          <a:xfrm>
            <a:off x="5673825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8"/>
          <p:cNvCxnSpPr/>
          <p:nvPr/>
        </p:nvCxnSpPr>
        <p:spPr>
          <a:xfrm>
            <a:off x="61390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8"/>
          <p:cNvCxnSpPr/>
          <p:nvPr/>
        </p:nvCxnSpPr>
        <p:spPr>
          <a:xfrm>
            <a:off x="66108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8"/>
          <p:cNvCxnSpPr/>
          <p:nvPr/>
        </p:nvCxnSpPr>
        <p:spPr>
          <a:xfrm>
            <a:off x="71092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8"/>
          <p:cNvCxnSpPr/>
          <p:nvPr/>
        </p:nvCxnSpPr>
        <p:spPr>
          <a:xfrm>
            <a:off x="761425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8"/>
          <p:cNvCxnSpPr/>
          <p:nvPr/>
        </p:nvCxnSpPr>
        <p:spPr>
          <a:xfrm>
            <a:off x="81326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8"/>
          <p:cNvCxnSpPr>
            <a:stCxn id="337" idx="1"/>
            <a:endCxn id="337" idx="3"/>
          </p:cNvCxnSpPr>
          <p:nvPr/>
        </p:nvCxnSpPr>
        <p:spPr>
          <a:xfrm>
            <a:off x="4743450" y="31891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8"/>
          <p:cNvCxnSpPr/>
          <p:nvPr/>
        </p:nvCxnSpPr>
        <p:spPr>
          <a:xfrm>
            <a:off x="4743450" y="26840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8"/>
          <p:cNvCxnSpPr/>
          <p:nvPr/>
        </p:nvCxnSpPr>
        <p:spPr>
          <a:xfrm>
            <a:off x="4743450" y="36941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" name="Google Shape;3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13" y="2208275"/>
            <a:ext cx="455875" cy="4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888" y="2708663"/>
            <a:ext cx="455875" cy="4558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p28"/>
          <p:cNvSpPr/>
          <p:nvPr/>
        </p:nvSpPr>
        <p:spPr>
          <a:xfrm>
            <a:off x="7158075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7659875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6650750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6165650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304800" y="2216450"/>
            <a:ext cx="4239900" cy="20799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Position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Position(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x_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y_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28"/>
          <p:cNvSpPr/>
          <p:nvPr/>
        </p:nvSpPr>
        <p:spPr>
          <a:xfrm rot="5400000">
            <a:off x="2215488" y="4060300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304788" y="4442350"/>
            <a:ext cx="4239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</a:t>
            </a:r>
            <a:r>
              <a:rPr b="1" lang="en">
                <a:solidFill>
                  <a:srgbClr val="FF0000"/>
                </a:solidFill>
              </a:rPr>
              <a:t>ài tập:</a:t>
            </a:r>
            <a:r>
              <a:rPr lang="en"/>
              <a:t> viết hàm khởi tạo một vị trí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con rắn</a:t>
            </a:r>
            <a:endParaRPr sz="3400"/>
          </a:p>
        </p:txBody>
      </p:sp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C</a:t>
            </a:r>
            <a:r>
              <a:rPr lang="en"/>
              <a:t>ách 1: sử dụng vector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743450" y="22022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29"/>
          <p:cNvCxnSpPr/>
          <p:nvPr/>
        </p:nvCxnSpPr>
        <p:spPr>
          <a:xfrm>
            <a:off x="5221925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9"/>
          <p:cNvCxnSpPr/>
          <p:nvPr/>
        </p:nvCxnSpPr>
        <p:spPr>
          <a:xfrm>
            <a:off x="5673825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9"/>
          <p:cNvCxnSpPr/>
          <p:nvPr/>
        </p:nvCxnSpPr>
        <p:spPr>
          <a:xfrm>
            <a:off x="61390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9"/>
          <p:cNvCxnSpPr/>
          <p:nvPr/>
        </p:nvCxnSpPr>
        <p:spPr>
          <a:xfrm>
            <a:off x="66108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9"/>
          <p:cNvCxnSpPr/>
          <p:nvPr/>
        </p:nvCxnSpPr>
        <p:spPr>
          <a:xfrm>
            <a:off x="71092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9"/>
          <p:cNvCxnSpPr/>
          <p:nvPr/>
        </p:nvCxnSpPr>
        <p:spPr>
          <a:xfrm>
            <a:off x="761425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9"/>
          <p:cNvCxnSpPr/>
          <p:nvPr/>
        </p:nvCxnSpPr>
        <p:spPr>
          <a:xfrm>
            <a:off x="8132600" y="22155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9"/>
          <p:cNvCxnSpPr>
            <a:stCxn id="363" idx="1"/>
            <a:endCxn id="363" idx="3"/>
          </p:cNvCxnSpPr>
          <p:nvPr/>
        </p:nvCxnSpPr>
        <p:spPr>
          <a:xfrm>
            <a:off x="4743450" y="31891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9"/>
          <p:cNvCxnSpPr/>
          <p:nvPr/>
        </p:nvCxnSpPr>
        <p:spPr>
          <a:xfrm>
            <a:off x="4743450" y="26840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9"/>
          <p:cNvCxnSpPr/>
          <p:nvPr/>
        </p:nvCxnSpPr>
        <p:spPr>
          <a:xfrm>
            <a:off x="4743450" y="36941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13" y="2208275"/>
            <a:ext cx="455875" cy="4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888" y="2708663"/>
            <a:ext cx="455875" cy="4558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p29"/>
          <p:cNvSpPr/>
          <p:nvPr/>
        </p:nvSpPr>
        <p:spPr>
          <a:xfrm>
            <a:off x="7158075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7659875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6650750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6165650" y="28701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 txBox="1"/>
          <p:nvPr/>
        </p:nvSpPr>
        <p:spPr>
          <a:xfrm>
            <a:off x="304800" y="2064050"/>
            <a:ext cx="4239900" cy="1026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BB0066"/>
                </a:solidFill>
                <a:latin typeface="Courier New"/>
                <a:ea typeface="Courier New"/>
                <a:cs typeface="Courier New"/>
                <a:sym typeface="Courier New"/>
              </a:rPr>
              <a:t>Snake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positions;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29"/>
          <p:cNvSpPr txBox="1"/>
          <p:nvPr/>
        </p:nvSpPr>
        <p:spPr>
          <a:xfrm>
            <a:off x="6125725" y="3302750"/>
            <a:ext cx="2561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p[4]    p[3]    p[2]    p[1]     p[0]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82" name="Google Shape;382;p29"/>
          <p:cNvSpPr/>
          <p:nvPr/>
        </p:nvSpPr>
        <p:spPr>
          <a:xfrm rot="5400000">
            <a:off x="2215488" y="2841100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 txBox="1"/>
          <p:nvPr/>
        </p:nvSpPr>
        <p:spPr>
          <a:xfrm>
            <a:off x="304800" y="3223150"/>
            <a:ext cx="4359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Suy nghĩ: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chức năng của rắn cần cài đặt thế nào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Nếu positions[0] là đầu rắn, cần chèn vào đầu vector khi ăn quả (dịch cả vector về sau)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Nếu </a:t>
            </a:r>
            <a:r>
              <a:rPr lang="en">
                <a:solidFill>
                  <a:schemeClr val="dk1"/>
                </a:solidFill>
              </a:rPr>
              <a:t>positions[0]</a:t>
            </a:r>
            <a:r>
              <a:rPr lang="en"/>
              <a:t> là đuôi rắn (positions[4] là đầu rắn), ăn quả = push_back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Nhưng khi không ăn quả vẫn phải duyệt từ đầu đến cuối con rắn để thay đổi vị trí</a:t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4617400" y="4166950"/>
            <a:ext cx="467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Có cách nào hay hơn 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5" name="Google Shape;385;p29"/>
          <p:cNvSpPr txBox="1"/>
          <p:nvPr/>
        </p:nvSpPr>
        <p:spPr>
          <a:xfrm>
            <a:off x="6125725" y="3793013"/>
            <a:ext cx="2561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p[0]    p[1]    p[2]    p[3]     p[4]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ại sao cần cách hiệu quả hơn ?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</a:t>
            </a:r>
            <a:r>
              <a:rPr lang="en"/>
              <a:t>i rắn chỉ có ít đốt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Cách cài đặt nào cũng chạy nhanh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i="1" lang="en" u="sng"/>
              <a:t>Khi rắn nhiều đốt</a:t>
            </a:r>
            <a:r>
              <a:rPr lang="en"/>
              <a:t> (gần kín màn hình)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cài đặt không đủ nhanh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Hình vẽ giật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Người chơi có thể lỡ nhịp, thua cuộc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trò chơi càng phức tạp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Xử lý logic của game càng phải hiệu quả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con rắn: C</a:t>
            </a:r>
            <a:r>
              <a:rPr lang="en" sz="3400"/>
              <a:t>ách hay hơn</a:t>
            </a:r>
            <a:endParaRPr sz="3400"/>
          </a:p>
        </p:txBody>
      </p:sp>
      <p:sp>
        <p:nvSpPr>
          <p:cNvPr id="397" name="Google Shape;397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Cách 2: sử dụng </a:t>
            </a:r>
            <a:r>
              <a:rPr i="1" lang="en" u="sng">
                <a:solidFill>
                  <a:srgbClr val="0000FF"/>
                </a:solidFill>
              </a:rPr>
              <a:t>danh sách liên kết có đuôi</a:t>
            </a:r>
            <a:endParaRPr i="1" u="sng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304800" y="2064050"/>
            <a:ext cx="4239900" cy="28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SnakeNode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Position position;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SnakeNode 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SnakeNode(Position p, 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SnakeNode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_next 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nullptr)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: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position(p), next(_next) {}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BB0066"/>
                </a:solidFill>
                <a:latin typeface="Courier New"/>
                <a:ea typeface="Courier New"/>
                <a:cs typeface="Courier New"/>
                <a:sym typeface="Courier New"/>
              </a:rPr>
              <a:t>Snake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SnakeNode 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head, 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9" name="Google Shape;399;p31"/>
          <p:cNvGrpSpPr/>
          <p:nvPr/>
        </p:nvGrpSpPr>
        <p:grpSpPr>
          <a:xfrm>
            <a:off x="4743450" y="2202275"/>
            <a:ext cx="3904425" cy="1980375"/>
            <a:chOff x="4743450" y="2202275"/>
            <a:chExt cx="3904425" cy="1980375"/>
          </a:xfrm>
        </p:grpSpPr>
        <p:sp>
          <p:nvSpPr>
            <p:cNvPr id="400" name="Google Shape;400;p31"/>
            <p:cNvSpPr/>
            <p:nvPr/>
          </p:nvSpPr>
          <p:spPr>
            <a:xfrm>
              <a:off x="4743450" y="2202275"/>
              <a:ext cx="3900900" cy="1973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1" name="Google Shape;401;p31"/>
            <p:cNvCxnSpPr/>
            <p:nvPr/>
          </p:nvCxnSpPr>
          <p:spPr>
            <a:xfrm>
              <a:off x="5221925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31"/>
            <p:cNvCxnSpPr/>
            <p:nvPr/>
          </p:nvCxnSpPr>
          <p:spPr>
            <a:xfrm>
              <a:off x="5673825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31"/>
            <p:cNvCxnSpPr/>
            <p:nvPr/>
          </p:nvCxnSpPr>
          <p:spPr>
            <a:xfrm>
              <a:off x="61390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1"/>
            <p:cNvCxnSpPr/>
            <p:nvPr/>
          </p:nvCxnSpPr>
          <p:spPr>
            <a:xfrm>
              <a:off x="66108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31"/>
            <p:cNvCxnSpPr/>
            <p:nvPr/>
          </p:nvCxnSpPr>
          <p:spPr>
            <a:xfrm>
              <a:off x="71092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31"/>
            <p:cNvCxnSpPr/>
            <p:nvPr/>
          </p:nvCxnSpPr>
          <p:spPr>
            <a:xfrm>
              <a:off x="761425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31"/>
            <p:cNvCxnSpPr/>
            <p:nvPr/>
          </p:nvCxnSpPr>
          <p:spPr>
            <a:xfrm>
              <a:off x="81326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31"/>
            <p:cNvCxnSpPr>
              <a:stCxn id="400" idx="1"/>
              <a:endCxn id="400" idx="3"/>
            </p:cNvCxnSpPr>
            <p:nvPr/>
          </p:nvCxnSpPr>
          <p:spPr>
            <a:xfrm>
              <a:off x="4743450" y="318912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31"/>
            <p:cNvCxnSpPr/>
            <p:nvPr/>
          </p:nvCxnSpPr>
          <p:spPr>
            <a:xfrm>
              <a:off x="4743450" y="26840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31"/>
            <p:cNvCxnSpPr/>
            <p:nvPr/>
          </p:nvCxnSpPr>
          <p:spPr>
            <a:xfrm>
              <a:off x="4743450" y="36941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11" name="Google Shape;41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1313" y="2208275"/>
              <a:ext cx="455875" cy="45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52888" y="2708663"/>
              <a:ext cx="455875" cy="45587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13" name="Google Shape;413;p31"/>
            <p:cNvSpPr/>
            <p:nvPr/>
          </p:nvSpPr>
          <p:spPr>
            <a:xfrm>
              <a:off x="7158075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659875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6650750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6165650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 txBox="1"/>
            <p:nvPr/>
          </p:nvSpPr>
          <p:spPr>
            <a:xfrm>
              <a:off x="6086775" y="3302750"/>
              <a:ext cx="25611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head                                  tail</a:t>
              </a:r>
              <a:endParaRPr>
                <a:solidFill>
                  <a:srgbClr val="0B5394"/>
                </a:solidFill>
              </a:endParaRPr>
            </a:p>
          </p:txBody>
        </p:sp>
        <p:cxnSp>
          <p:nvCxnSpPr>
            <p:cNvPr id="418" name="Google Shape;418;p31"/>
            <p:cNvCxnSpPr>
              <a:endCxn id="416" idx="2"/>
            </p:cNvCxnSpPr>
            <p:nvPr/>
          </p:nvCxnSpPr>
          <p:spPr>
            <a:xfrm rot="10800000">
              <a:off x="6374900" y="30030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9" name="Google Shape;419;p31"/>
            <p:cNvCxnSpPr/>
            <p:nvPr/>
          </p:nvCxnSpPr>
          <p:spPr>
            <a:xfrm rot="10800000">
              <a:off x="8380838" y="30030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con rắn: Cách hay hơn</a:t>
            </a:r>
            <a:endParaRPr sz="3400"/>
          </a:p>
        </p:txBody>
      </p:sp>
      <p:sp>
        <p:nvSpPr>
          <p:cNvPr id="425" name="Google Shape;425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Cách 2: sử dụng danh sách liên kết có đuôi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b="1" lang="en"/>
              <a:t>Ăn quả</a:t>
            </a:r>
            <a:endParaRPr b="1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○"/>
            </a:pPr>
            <a:r>
              <a:rPr b="1" lang="en"/>
              <a:t>Dài ra </a:t>
            </a:r>
            <a:endParaRPr/>
          </a:p>
        </p:txBody>
      </p:sp>
      <p:grpSp>
        <p:nvGrpSpPr>
          <p:cNvPr id="426" name="Google Shape;426;p32"/>
          <p:cNvGrpSpPr/>
          <p:nvPr/>
        </p:nvGrpSpPr>
        <p:grpSpPr>
          <a:xfrm>
            <a:off x="4667250" y="2126075"/>
            <a:ext cx="3900900" cy="1980375"/>
            <a:chOff x="4286250" y="1973675"/>
            <a:chExt cx="3900900" cy="1980375"/>
          </a:xfrm>
        </p:grpSpPr>
        <p:sp>
          <p:nvSpPr>
            <p:cNvPr id="427" name="Google Shape;427;p32"/>
            <p:cNvSpPr/>
            <p:nvPr/>
          </p:nvSpPr>
          <p:spPr>
            <a:xfrm>
              <a:off x="4286250" y="1973675"/>
              <a:ext cx="3900900" cy="1973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8" name="Google Shape;428;p32"/>
            <p:cNvCxnSpPr/>
            <p:nvPr/>
          </p:nvCxnSpPr>
          <p:spPr>
            <a:xfrm>
              <a:off x="4764725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32"/>
            <p:cNvCxnSpPr/>
            <p:nvPr/>
          </p:nvCxnSpPr>
          <p:spPr>
            <a:xfrm>
              <a:off x="5216625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32"/>
            <p:cNvCxnSpPr/>
            <p:nvPr/>
          </p:nvCxnSpPr>
          <p:spPr>
            <a:xfrm>
              <a:off x="56818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32"/>
            <p:cNvCxnSpPr/>
            <p:nvPr/>
          </p:nvCxnSpPr>
          <p:spPr>
            <a:xfrm>
              <a:off x="61536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32"/>
            <p:cNvCxnSpPr/>
            <p:nvPr/>
          </p:nvCxnSpPr>
          <p:spPr>
            <a:xfrm>
              <a:off x="66520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32"/>
            <p:cNvCxnSpPr/>
            <p:nvPr/>
          </p:nvCxnSpPr>
          <p:spPr>
            <a:xfrm>
              <a:off x="715705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2"/>
            <p:cNvCxnSpPr/>
            <p:nvPr/>
          </p:nvCxnSpPr>
          <p:spPr>
            <a:xfrm>
              <a:off x="7675400" y="19869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32"/>
            <p:cNvCxnSpPr>
              <a:stCxn id="427" idx="1"/>
              <a:endCxn id="427" idx="3"/>
            </p:cNvCxnSpPr>
            <p:nvPr/>
          </p:nvCxnSpPr>
          <p:spPr>
            <a:xfrm>
              <a:off x="4286250" y="296052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32"/>
            <p:cNvCxnSpPr/>
            <p:nvPr/>
          </p:nvCxnSpPr>
          <p:spPr>
            <a:xfrm>
              <a:off x="4286250" y="24554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32"/>
            <p:cNvCxnSpPr/>
            <p:nvPr/>
          </p:nvCxnSpPr>
          <p:spPr>
            <a:xfrm>
              <a:off x="4286250" y="34655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38" name="Google Shape;43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88288" y="2480050"/>
              <a:ext cx="455875" cy="45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76575" y="2480050"/>
              <a:ext cx="455875" cy="45587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40" name="Google Shape;440;p32"/>
            <p:cNvSpPr/>
            <p:nvPr/>
          </p:nvSpPr>
          <p:spPr>
            <a:xfrm>
              <a:off x="6193475" y="26415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 rot="5400000">
              <a:off x="5708300" y="3146650"/>
              <a:ext cx="4188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 rot="5400000">
              <a:off x="5852500" y="2669250"/>
              <a:ext cx="239100" cy="216900"/>
            </a:xfrm>
            <a:prstGeom prst="corner">
              <a:avLst>
                <a:gd fmla="val 55639" name="adj1"/>
                <a:gd fmla="val 60006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2"/>
          <p:cNvSpPr txBox="1"/>
          <p:nvPr/>
        </p:nvSpPr>
        <p:spPr>
          <a:xfrm>
            <a:off x="4993400" y="3302750"/>
            <a:ext cx="2561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        </a:t>
            </a:r>
            <a:r>
              <a:rPr lang="en">
                <a:solidFill>
                  <a:srgbClr val="0B5394"/>
                </a:solidFill>
              </a:rPr>
              <a:t>                                  tail</a:t>
            </a:r>
            <a:endParaRPr>
              <a:solidFill>
                <a:srgbClr val="0B5394"/>
              </a:solidFill>
            </a:endParaRPr>
          </a:p>
        </p:txBody>
      </p:sp>
      <p:cxnSp>
        <p:nvCxnSpPr>
          <p:cNvPr id="444" name="Google Shape;444;p32"/>
          <p:cNvCxnSpPr/>
          <p:nvPr/>
        </p:nvCxnSpPr>
        <p:spPr>
          <a:xfrm rot="10800000">
            <a:off x="7287463" y="30030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con rắn: Cách hay hơn</a:t>
            </a:r>
            <a:endParaRPr sz="3400"/>
          </a:p>
        </p:txBody>
      </p:sp>
      <p:sp>
        <p:nvSpPr>
          <p:cNvPr id="450" name="Google Shape;450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Cách 2: sử dụng danh sách liên kết có đuôi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b="1" lang="en"/>
              <a:t>Ăn quả</a:t>
            </a:r>
            <a:endParaRPr b="1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○"/>
            </a:pPr>
            <a:r>
              <a:rPr b="1" lang="en"/>
              <a:t>Dài ra </a:t>
            </a:r>
            <a:endParaRPr b="1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○"/>
            </a:pPr>
            <a:r>
              <a:rPr b="1" lang="en">
                <a:solidFill>
                  <a:srgbClr val="FF0000"/>
                </a:solidFill>
              </a:rPr>
              <a:t>= addLast(newPos)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451" name="Google Shape;451;p33"/>
          <p:cNvGrpSpPr/>
          <p:nvPr/>
        </p:nvGrpSpPr>
        <p:grpSpPr>
          <a:xfrm>
            <a:off x="4667250" y="2126075"/>
            <a:ext cx="3900900" cy="1980375"/>
            <a:chOff x="4667250" y="2126075"/>
            <a:chExt cx="3900900" cy="1980375"/>
          </a:xfrm>
        </p:grpSpPr>
        <p:grpSp>
          <p:nvGrpSpPr>
            <p:cNvPr id="452" name="Google Shape;452;p33"/>
            <p:cNvGrpSpPr/>
            <p:nvPr/>
          </p:nvGrpSpPr>
          <p:grpSpPr>
            <a:xfrm>
              <a:off x="4667250" y="2126075"/>
              <a:ext cx="3900900" cy="1980375"/>
              <a:chOff x="4286250" y="1973675"/>
              <a:chExt cx="3900900" cy="1980375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4286250" y="1973675"/>
                <a:ext cx="3900900" cy="1973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4" name="Google Shape;454;p33"/>
              <p:cNvCxnSpPr/>
              <p:nvPr/>
            </p:nvCxnSpPr>
            <p:spPr>
              <a:xfrm>
                <a:off x="4764725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33"/>
              <p:cNvCxnSpPr/>
              <p:nvPr/>
            </p:nvCxnSpPr>
            <p:spPr>
              <a:xfrm>
                <a:off x="5216625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33"/>
              <p:cNvCxnSpPr/>
              <p:nvPr/>
            </p:nvCxnSpPr>
            <p:spPr>
              <a:xfrm>
                <a:off x="568180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33"/>
              <p:cNvCxnSpPr/>
              <p:nvPr/>
            </p:nvCxnSpPr>
            <p:spPr>
              <a:xfrm>
                <a:off x="615360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33"/>
              <p:cNvCxnSpPr/>
              <p:nvPr/>
            </p:nvCxnSpPr>
            <p:spPr>
              <a:xfrm>
                <a:off x="665200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33"/>
              <p:cNvCxnSpPr/>
              <p:nvPr/>
            </p:nvCxnSpPr>
            <p:spPr>
              <a:xfrm>
                <a:off x="715705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33"/>
              <p:cNvCxnSpPr/>
              <p:nvPr/>
            </p:nvCxnSpPr>
            <p:spPr>
              <a:xfrm>
                <a:off x="767540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33"/>
              <p:cNvCxnSpPr>
                <a:stCxn id="453" idx="1"/>
                <a:endCxn id="453" idx="3"/>
              </p:cNvCxnSpPr>
              <p:nvPr/>
            </p:nvCxnSpPr>
            <p:spPr>
              <a:xfrm>
                <a:off x="4286250" y="2960525"/>
                <a:ext cx="3900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33"/>
              <p:cNvCxnSpPr/>
              <p:nvPr/>
            </p:nvCxnSpPr>
            <p:spPr>
              <a:xfrm>
                <a:off x="4286250" y="2455475"/>
                <a:ext cx="3900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33"/>
              <p:cNvCxnSpPr/>
              <p:nvPr/>
            </p:nvCxnSpPr>
            <p:spPr>
              <a:xfrm>
                <a:off x="4286250" y="3465575"/>
                <a:ext cx="3900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464" name="Google Shape;4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754113" y="1979675"/>
                <a:ext cx="455875" cy="455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5" name="Google Shape;4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188288" y="2480063"/>
                <a:ext cx="455875" cy="455875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466" name="Google Shape;466;p33"/>
              <p:cNvSpPr/>
              <p:nvPr/>
            </p:nvSpPr>
            <p:spPr>
              <a:xfrm>
                <a:off x="6193475" y="2641550"/>
                <a:ext cx="418500" cy="13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 rot="5400000">
                <a:off x="5708300" y="3146650"/>
                <a:ext cx="418800" cy="13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 rot="5400000">
                <a:off x="5852500" y="2669250"/>
                <a:ext cx="239100" cy="216900"/>
              </a:xfrm>
              <a:prstGeom prst="corner">
                <a:avLst>
                  <a:gd fmla="val 55639" name="adj1"/>
                  <a:gd fmla="val 60006" name="adj2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6695275" y="2641550"/>
                <a:ext cx="418500" cy="13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0" name="Google Shape;470;p33"/>
            <p:cNvSpPr txBox="1"/>
            <p:nvPr/>
          </p:nvSpPr>
          <p:spPr>
            <a:xfrm>
              <a:off x="5513500" y="3302750"/>
              <a:ext cx="25611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                                          tail</a:t>
              </a:r>
              <a:endParaRPr>
                <a:solidFill>
                  <a:srgbClr val="0B5394"/>
                </a:solidFill>
              </a:endParaRPr>
            </a:p>
          </p:txBody>
        </p:sp>
        <p:cxnSp>
          <p:nvCxnSpPr>
            <p:cNvPr id="471" name="Google Shape;471;p33"/>
            <p:cNvCxnSpPr/>
            <p:nvPr/>
          </p:nvCxnSpPr>
          <p:spPr>
            <a:xfrm rot="10800000">
              <a:off x="7807563" y="30030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con rắn: Cách hay hơn</a:t>
            </a:r>
            <a:endParaRPr sz="3400"/>
          </a:p>
        </p:txBody>
      </p:sp>
      <p:sp>
        <p:nvSpPr>
          <p:cNvPr id="477" name="Google Shape;477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Cách 2: sử dụng danh sách liên kết có đuôi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b="1" lang="en"/>
              <a:t>Không ăn quả</a:t>
            </a:r>
            <a:endParaRPr b="1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○"/>
            </a:pPr>
            <a:r>
              <a:rPr b="1" lang="en"/>
              <a:t>T</a:t>
            </a:r>
            <a:r>
              <a:rPr b="1" lang="en"/>
              <a:t>ịnh tiến các vị trí</a:t>
            </a:r>
            <a:endParaRPr b="1"/>
          </a:p>
        </p:txBody>
      </p:sp>
      <p:grpSp>
        <p:nvGrpSpPr>
          <p:cNvPr id="478" name="Google Shape;478;p34"/>
          <p:cNvGrpSpPr/>
          <p:nvPr/>
        </p:nvGrpSpPr>
        <p:grpSpPr>
          <a:xfrm>
            <a:off x="4667250" y="2126075"/>
            <a:ext cx="3900900" cy="1980375"/>
            <a:chOff x="4667250" y="2126075"/>
            <a:chExt cx="3900900" cy="1980375"/>
          </a:xfrm>
        </p:grpSpPr>
        <p:grpSp>
          <p:nvGrpSpPr>
            <p:cNvPr id="479" name="Google Shape;479;p34"/>
            <p:cNvGrpSpPr/>
            <p:nvPr/>
          </p:nvGrpSpPr>
          <p:grpSpPr>
            <a:xfrm>
              <a:off x="4667250" y="2126075"/>
              <a:ext cx="3900900" cy="1980375"/>
              <a:chOff x="4286250" y="1973675"/>
              <a:chExt cx="3900900" cy="1980375"/>
            </a:xfrm>
          </p:grpSpPr>
          <p:sp>
            <p:nvSpPr>
              <p:cNvPr id="480" name="Google Shape;480;p34"/>
              <p:cNvSpPr/>
              <p:nvPr/>
            </p:nvSpPr>
            <p:spPr>
              <a:xfrm>
                <a:off x="4286250" y="1973675"/>
                <a:ext cx="3900900" cy="1973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1" name="Google Shape;481;p34"/>
              <p:cNvCxnSpPr/>
              <p:nvPr/>
            </p:nvCxnSpPr>
            <p:spPr>
              <a:xfrm>
                <a:off x="4764725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34"/>
              <p:cNvCxnSpPr/>
              <p:nvPr/>
            </p:nvCxnSpPr>
            <p:spPr>
              <a:xfrm>
                <a:off x="5216625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34"/>
              <p:cNvCxnSpPr/>
              <p:nvPr/>
            </p:nvCxnSpPr>
            <p:spPr>
              <a:xfrm>
                <a:off x="568180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34"/>
              <p:cNvCxnSpPr/>
              <p:nvPr/>
            </p:nvCxnSpPr>
            <p:spPr>
              <a:xfrm>
                <a:off x="615360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34"/>
              <p:cNvCxnSpPr/>
              <p:nvPr/>
            </p:nvCxnSpPr>
            <p:spPr>
              <a:xfrm>
                <a:off x="665200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34"/>
              <p:cNvCxnSpPr/>
              <p:nvPr/>
            </p:nvCxnSpPr>
            <p:spPr>
              <a:xfrm>
                <a:off x="715705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34"/>
              <p:cNvCxnSpPr/>
              <p:nvPr/>
            </p:nvCxnSpPr>
            <p:spPr>
              <a:xfrm>
                <a:off x="7675400" y="1986950"/>
                <a:ext cx="0" cy="196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34"/>
              <p:cNvCxnSpPr>
                <a:stCxn id="480" idx="1"/>
                <a:endCxn id="480" idx="3"/>
              </p:cNvCxnSpPr>
              <p:nvPr/>
            </p:nvCxnSpPr>
            <p:spPr>
              <a:xfrm>
                <a:off x="4286250" y="2960525"/>
                <a:ext cx="3900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34"/>
              <p:cNvCxnSpPr/>
              <p:nvPr/>
            </p:nvCxnSpPr>
            <p:spPr>
              <a:xfrm>
                <a:off x="4286250" y="2455475"/>
                <a:ext cx="3900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34"/>
              <p:cNvCxnSpPr/>
              <p:nvPr/>
            </p:nvCxnSpPr>
            <p:spPr>
              <a:xfrm>
                <a:off x="4286250" y="3465575"/>
                <a:ext cx="3900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491" name="Google Shape;491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754113" y="1979675"/>
                <a:ext cx="455875" cy="455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2" name="Google Shape;492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188288" y="2480063"/>
                <a:ext cx="455875" cy="455875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493" name="Google Shape;493;p34"/>
              <p:cNvSpPr/>
              <p:nvPr/>
            </p:nvSpPr>
            <p:spPr>
              <a:xfrm>
                <a:off x="6193475" y="2641550"/>
                <a:ext cx="418500" cy="13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4"/>
              <p:cNvSpPr/>
              <p:nvPr/>
            </p:nvSpPr>
            <p:spPr>
              <a:xfrm rot="5400000">
                <a:off x="5708300" y="3146650"/>
                <a:ext cx="418800" cy="13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4"/>
              <p:cNvSpPr/>
              <p:nvPr/>
            </p:nvSpPr>
            <p:spPr>
              <a:xfrm rot="5400000">
                <a:off x="5852500" y="2669250"/>
                <a:ext cx="239100" cy="216900"/>
              </a:xfrm>
              <a:prstGeom prst="corner">
                <a:avLst>
                  <a:gd fmla="val 55639" name="adj1"/>
                  <a:gd fmla="val 60006" name="adj2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>
                <a:off x="6695275" y="2641550"/>
                <a:ext cx="418500" cy="13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7" name="Google Shape;497;p34"/>
            <p:cNvSpPr txBox="1"/>
            <p:nvPr/>
          </p:nvSpPr>
          <p:spPr>
            <a:xfrm>
              <a:off x="5513500" y="3302750"/>
              <a:ext cx="25611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                                          tail</a:t>
              </a:r>
              <a:endParaRPr>
                <a:solidFill>
                  <a:srgbClr val="0B5394"/>
                </a:solidFill>
              </a:endParaRPr>
            </a:p>
          </p:txBody>
        </p:sp>
        <p:cxnSp>
          <p:nvCxnSpPr>
            <p:cNvPr id="498" name="Google Shape;498;p34"/>
            <p:cNvCxnSpPr/>
            <p:nvPr/>
          </p:nvCxnSpPr>
          <p:spPr>
            <a:xfrm rot="10800000">
              <a:off x="7807563" y="30030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99" name="Google Shape;499;p34"/>
          <p:cNvSpPr txBox="1"/>
          <p:nvPr/>
        </p:nvSpPr>
        <p:spPr>
          <a:xfrm>
            <a:off x="5513500" y="3681350"/>
            <a:ext cx="2561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          h</a:t>
            </a:r>
            <a:r>
              <a:rPr lang="en">
                <a:solidFill>
                  <a:srgbClr val="0B5394"/>
                </a:solidFill>
              </a:rPr>
              <a:t>ead</a:t>
            </a:r>
            <a:endParaRPr>
              <a:solidFill>
                <a:srgbClr val="0B5394"/>
              </a:solidFill>
            </a:endParaRPr>
          </a:p>
        </p:txBody>
      </p:sp>
      <p:cxnSp>
        <p:nvCxnSpPr>
          <p:cNvPr id="500" name="Google Shape;500;p34"/>
          <p:cNvCxnSpPr/>
          <p:nvPr/>
        </p:nvCxnSpPr>
        <p:spPr>
          <a:xfrm rot="10800000">
            <a:off x="6298688" y="341860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con rắn: Cách hay hơn</a:t>
            </a:r>
            <a:endParaRPr sz="3400"/>
          </a:p>
        </p:txBody>
      </p:sp>
      <p:sp>
        <p:nvSpPr>
          <p:cNvPr id="506" name="Google Shape;506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Cách 2: sử dụng danh sách liên kết có đuôi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b="1" lang="en"/>
              <a:t>Không ăn quả</a:t>
            </a:r>
            <a:endParaRPr b="1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○"/>
            </a:pPr>
            <a:r>
              <a:rPr b="1" lang="en"/>
              <a:t>Tịnh tiến các vị trí</a:t>
            </a:r>
            <a:endParaRPr b="1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○"/>
            </a:pPr>
            <a:r>
              <a:rPr b="1" lang="en">
                <a:solidFill>
                  <a:srgbClr val="FF0000"/>
                </a:solidFill>
              </a:rPr>
              <a:t>= addLast(newPos)</a:t>
            </a:r>
            <a:br>
              <a:rPr b="1" lang="en">
                <a:solidFill>
                  <a:srgbClr val="FF0000"/>
                </a:solidFill>
              </a:rPr>
            </a:b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07" name="Google Shape;507;p35"/>
          <p:cNvGrpSpPr/>
          <p:nvPr/>
        </p:nvGrpSpPr>
        <p:grpSpPr>
          <a:xfrm>
            <a:off x="4667250" y="2126075"/>
            <a:ext cx="3904425" cy="1980375"/>
            <a:chOff x="4743450" y="2202275"/>
            <a:chExt cx="3904425" cy="1980375"/>
          </a:xfrm>
        </p:grpSpPr>
        <p:sp>
          <p:nvSpPr>
            <p:cNvPr id="508" name="Google Shape;508;p35"/>
            <p:cNvSpPr/>
            <p:nvPr/>
          </p:nvSpPr>
          <p:spPr>
            <a:xfrm>
              <a:off x="4743450" y="2202275"/>
              <a:ext cx="3900900" cy="1973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9" name="Google Shape;509;p35"/>
            <p:cNvCxnSpPr/>
            <p:nvPr/>
          </p:nvCxnSpPr>
          <p:spPr>
            <a:xfrm>
              <a:off x="5221925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35"/>
            <p:cNvCxnSpPr/>
            <p:nvPr/>
          </p:nvCxnSpPr>
          <p:spPr>
            <a:xfrm>
              <a:off x="5673825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35"/>
            <p:cNvCxnSpPr/>
            <p:nvPr/>
          </p:nvCxnSpPr>
          <p:spPr>
            <a:xfrm>
              <a:off x="61390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35"/>
            <p:cNvCxnSpPr/>
            <p:nvPr/>
          </p:nvCxnSpPr>
          <p:spPr>
            <a:xfrm>
              <a:off x="66108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35"/>
            <p:cNvCxnSpPr/>
            <p:nvPr/>
          </p:nvCxnSpPr>
          <p:spPr>
            <a:xfrm>
              <a:off x="71092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35"/>
            <p:cNvCxnSpPr/>
            <p:nvPr/>
          </p:nvCxnSpPr>
          <p:spPr>
            <a:xfrm>
              <a:off x="761425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5"/>
            <p:cNvCxnSpPr/>
            <p:nvPr/>
          </p:nvCxnSpPr>
          <p:spPr>
            <a:xfrm>
              <a:off x="81326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5"/>
            <p:cNvCxnSpPr>
              <a:stCxn id="508" idx="1"/>
              <a:endCxn id="508" idx="3"/>
            </p:cNvCxnSpPr>
            <p:nvPr/>
          </p:nvCxnSpPr>
          <p:spPr>
            <a:xfrm>
              <a:off x="4743450" y="318912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35"/>
            <p:cNvCxnSpPr/>
            <p:nvPr/>
          </p:nvCxnSpPr>
          <p:spPr>
            <a:xfrm>
              <a:off x="4743450" y="26840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35"/>
            <p:cNvCxnSpPr/>
            <p:nvPr/>
          </p:nvCxnSpPr>
          <p:spPr>
            <a:xfrm>
              <a:off x="4743450" y="36941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519" name="Google Shape;519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1313" y="2208275"/>
              <a:ext cx="455875" cy="45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52888" y="2708663"/>
              <a:ext cx="455875" cy="45587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21" name="Google Shape;521;p35"/>
            <p:cNvSpPr/>
            <p:nvPr/>
          </p:nvSpPr>
          <p:spPr>
            <a:xfrm>
              <a:off x="7158075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7659875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6650750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 txBox="1"/>
            <p:nvPr/>
          </p:nvSpPr>
          <p:spPr>
            <a:xfrm>
              <a:off x="6086775" y="3836150"/>
              <a:ext cx="25611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head                                  </a:t>
              </a:r>
              <a:endParaRPr>
                <a:solidFill>
                  <a:srgbClr val="0B5394"/>
                </a:solidFill>
              </a:endParaRPr>
            </a:p>
          </p:txBody>
        </p:sp>
        <p:cxnSp>
          <p:nvCxnSpPr>
            <p:cNvPr id="525" name="Google Shape;525;p35"/>
            <p:cNvCxnSpPr/>
            <p:nvPr/>
          </p:nvCxnSpPr>
          <p:spPr>
            <a:xfrm rot="10800000">
              <a:off x="6374900" y="35364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6" name="Google Shape;526;p35"/>
            <p:cNvCxnSpPr/>
            <p:nvPr/>
          </p:nvCxnSpPr>
          <p:spPr>
            <a:xfrm rot="10800000">
              <a:off x="8380838" y="30030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27" name="Google Shape;527;p35"/>
          <p:cNvSpPr/>
          <p:nvPr/>
        </p:nvSpPr>
        <p:spPr>
          <a:xfrm rot="5400000">
            <a:off x="6089300" y="3299050"/>
            <a:ext cx="4188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5"/>
          <p:cNvSpPr txBox="1"/>
          <p:nvPr/>
        </p:nvSpPr>
        <p:spPr>
          <a:xfrm>
            <a:off x="6010575" y="3226550"/>
            <a:ext cx="2561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        </a:t>
            </a:r>
            <a:r>
              <a:rPr lang="en">
                <a:solidFill>
                  <a:srgbClr val="0B5394"/>
                </a:solidFill>
              </a:rPr>
              <a:t>                                  tail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29" name="Google Shape;529;p35"/>
          <p:cNvSpPr/>
          <p:nvPr/>
        </p:nvSpPr>
        <p:spPr>
          <a:xfrm rot="5400000">
            <a:off x="6233500" y="2821650"/>
            <a:ext cx="239100" cy="216900"/>
          </a:xfrm>
          <a:prstGeom prst="corner">
            <a:avLst>
              <a:gd fmla="val 55639" name="adj1"/>
              <a:gd fmla="val 6000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con rắn: Cách hay hơn</a:t>
            </a:r>
            <a:endParaRPr sz="3400"/>
          </a:p>
        </p:txBody>
      </p:sp>
      <p:sp>
        <p:nvSpPr>
          <p:cNvPr id="535" name="Google Shape;535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Cách 2: sử dụng danh sách liên kết có đuôi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b="1" lang="en"/>
              <a:t>Không ăn quả</a:t>
            </a:r>
            <a:endParaRPr b="1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○"/>
            </a:pPr>
            <a:r>
              <a:rPr b="1" lang="en"/>
              <a:t>Tịnh tiến các vị trí</a:t>
            </a:r>
            <a:endParaRPr b="1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○"/>
            </a:pPr>
            <a:r>
              <a:rPr b="1" lang="en">
                <a:solidFill>
                  <a:srgbClr val="FF0000"/>
                </a:solidFill>
              </a:rPr>
              <a:t>= addLast(newPos)</a:t>
            </a:r>
            <a:br>
              <a:rPr b="1" lang="en">
                <a:solidFill>
                  <a:srgbClr val="FF0000"/>
                </a:solidFill>
              </a:rPr>
            </a:br>
            <a:r>
              <a:rPr b="1" lang="en">
                <a:solidFill>
                  <a:srgbClr val="FF0000"/>
                </a:solidFill>
              </a:rPr>
              <a:t>+ removeFirst()</a:t>
            </a:r>
            <a:endParaRPr b="1">
              <a:solidFill>
                <a:srgbClr val="FF0000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i="1" lang="en">
                <a:solidFill>
                  <a:srgbClr val="000000"/>
                </a:solidFill>
              </a:rPr>
              <a:t>Cả hai chức năng </a:t>
            </a:r>
            <a:br>
              <a:rPr i="1" lang="en">
                <a:solidFill>
                  <a:srgbClr val="000000"/>
                </a:solidFill>
              </a:rPr>
            </a:br>
            <a:r>
              <a:rPr i="1" lang="en">
                <a:solidFill>
                  <a:srgbClr val="000000"/>
                </a:solidFill>
              </a:rPr>
              <a:t>đều có cài đặt </a:t>
            </a:r>
            <a:r>
              <a:rPr i="1" lang="en" u="sng">
                <a:solidFill>
                  <a:srgbClr val="000000"/>
                </a:solidFill>
              </a:rPr>
              <a:t>nhanh, hiệu quả</a:t>
            </a:r>
            <a:endParaRPr i="1" u="sng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Không cần duyệt và thay đổi vị trí của từng đốt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36" name="Google Shape;536;p36"/>
          <p:cNvGrpSpPr/>
          <p:nvPr/>
        </p:nvGrpSpPr>
        <p:grpSpPr>
          <a:xfrm>
            <a:off x="4667250" y="2126075"/>
            <a:ext cx="3904425" cy="1980375"/>
            <a:chOff x="4743450" y="2202275"/>
            <a:chExt cx="3904425" cy="1980375"/>
          </a:xfrm>
        </p:grpSpPr>
        <p:sp>
          <p:nvSpPr>
            <p:cNvPr id="537" name="Google Shape;537;p36"/>
            <p:cNvSpPr/>
            <p:nvPr/>
          </p:nvSpPr>
          <p:spPr>
            <a:xfrm>
              <a:off x="4743450" y="2202275"/>
              <a:ext cx="3900900" cy="1973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8" name="Google Shape;538;p36"/>
            <p:cNvCxnSpPr/>
            <p:nvPr/>
          </p:nvCxnSpPr>
          <p:spPr>
            <a:xfrm>
              <a:off x="5221925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36"/>
            <p:cNvCxnSpPr/>
            <p:nvPr/>
          </p:nvCxnSpPr>
          <p:spPr>
            <a:xfrm>
              <a:off x="5673825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36"/>
            <p:cNvCxnSpPr/>
            <p:nvPr/>
          </p:nvCxnSpPr>
          <p:spPr>
            <a:xfrm>
              <a:off x="61390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36"/>
            <p:cNvCxnSpPr/>
            <p:nvPr/>
          </p:nvCxnSpPr>
          <p:spPr>
            <a:xfrm>
              <a:off x="66108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36"/>
            <p:cNvCxnSpPr/>
            <p:nvPr/>
          </p:nvCxnSpPr>
          <p:spPr>
            <a:xfrm>
              <a:off x="71092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36"/>
            <p:cNvCxnSpPr/>
            <p:nvPr/>
          </p:nvCxnSpPr>
          <p:spPr>
            <a:xfrm>
              <a:off x="761425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36"/>
            <p:cNvCxnSpPr/>
            <p:nvPr/>
          </p:nvCxnSpPr>
          <p:spPr>
            <a:xfrm>
              <a:off x="81326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36"/>
            <p:cNvCxnSpPr>
              <a:stCxn id="537" idx="1"/>
              <a:endCxn id="537" idx="3"/>
            </p:cNvCxnSpPr>
            <p:nvPr/>
          </p:nvCxnSpPr>
          <p:spPr>
            <a:xfrm>
              <a:off x="4743450" y="318912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6"/>
            <p:cNvCxnSpPr/>
            <p:nvPr/>
          </p:nvCxnSpPr>
          <p:spPr>
            <a:xfrm>
              <a:off x="4743450" y="26840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36"/>
            <p:cNvCxnSpPr/>
            <p:nvPr/>
          </p:nvCxnSpPr>
          <p:spPr>
            <a:xfrm>
              <a:off x="4743450" y="36941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548" name="Google Shape;54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1313" y="2208275"/>
              <a:ext cx="455875" cy="45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52888" y="2708663"/>
              <a:ext cx="455875" cy="45587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50" name="Google Shape;550;p36"/>
            <p:cNvSpPr/>
            <p:nvPr/>
          </p:nvSpPr>
          <p:spPr>
            <a:xfrm>
              <a:off x="7158075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659875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650750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165650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 txBox="1"/>
            <p:nvPr/>
          </p:nvSpPr>
          <p:spPr>
            <a:xfrm>
              <a:off x="6086775" y="3302750"/>
              <a:ext cx="25611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head                                  tail</a:t>
              </a:r>
              <a:endParaRPr>
                <a:solidFill>
                  <a:srgbClr val="0B5394"/>
                </a:solidFill>
              </a:endParaRPr>
            </a:p>
          </p:txBody>
        </p:sp>
        <p:cxnSp>
          <p:nvCxnSpPr>
            <p:cNvPr id="555" name="Google Shape;555;p36"/>
            <p:cNvCxnSpPr>
              <a:endCxn id="553" idx="2"/>
            </p:cNvCxnSpPr>
            <p:nvPr/>
          </p:nvCxnSpPr>
          <p:spPr>
            <a:xfrm rot="10800000">
              <a:off x="6374900" y="30030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6" name="Google Shape;556;p36"/>
            <p:cNvCxnSpPr/>
            <p:nvPr/>
          </p:nvCxnSpPr>
          <p:spPr>
            <a:xfrm rot="10800000">
              <a:off x="8380838" y="30030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Biểu diễn con rắn: Cách hay hơn</a:t>
            </a:r>
            <a:endParaRPr sz="3400"/>
          </a:p>
        </p:txBody>
      </p:sp>
      <p:sp>
        <p:nvSpPr>
          <p:cNvPr id="562" name="Google Shape;562;p3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 rắn là một chuỗi vị trí các ô trong bảng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Cách 2: sử dụng danh sách liên kết có đuôi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L</a:t>
            </a:r>
            <a:r>
              <a:rPr lang="en"/>
              <a:t>ưu ý: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head</a:t>
            </a:r>
            <a:r>
              <a:rPr lang="en"/>
              <a:t> là </a:t>
            </a:r>
            <a:r>
              <a:rPr i="1" lang="en"/>
              <a:t>đầu danh sách</a:t>
            </a:r>
            <a:br>
              <a:rPr i="1" lang="en"/>
            </a:br>
            <a:r>
              <a:rPr i="1" lang="en"/>
              <a:t>liên kết</a:t>
            </a:r>
            <a:r>
              <a:rPr lang="en"/>
              <a:t> nhưng trỏ đến</a:t>
            </a:r>
            <a:br>
              <a:rPr lang="en"/>
            </a:br>
            <a:r>
              <a:rPr i="1" lang="en"/>
              <a:t>đuôi rắn</a:t>
            </a:r>
            <a:endParaRPr i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tail</a:t>
            </a:r>
            <a:r>
              <a:rPr lang="en"/>
              <a:t> là </a:t>
            </a:r>
            <a:r>
              <a:rPr i="1" lang="en"/>
              <a:t>đuôi danh sách</a:t>
            </a:r>
            <a:br>
              <a:rPr i="1" lang="en"/>
            </a:br>
            <a:r>
              <a:rPr i="1" lang="en"/>
              <a:t>liên kết</a:t>
            </a:r>
            <a:r>
              <a:rPr lang="en"/>
              <a:t> nhưng trỏ đến</a:t>
            </a:r>
            <a:br>
              <a:rPr lang="en"/>
            </a:br>
            <a:r>
              <a:rPr i="1" lang="en"/>
              <a:t>đầu rắn</a:t>
            </a:r>
            <a:endParaRPr i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Câu hỏi</a:t>
            </a:r>
            <a:r>
              <a:rPr lang="en"/>
              <a:t>: có thể đảo vai trò của </a:t>
            </a:r>
            <a:r>
              <a:rPr lang="en">
                <a:solidFill>
                  <a:srgbClr val="0000FF"/>
                </a:solidFill>
              </a:rPr>
              <a:t>head</a:t>
            </a:r>
            <a:r>
              <a:rPr lang="en"/>
              <a:t> và </a:t>
            </a:r>
            <a:r>
              <a:rPr lang="en">
                <a:solidFill>
                  <a:srgbClr val="0000FF"/>
                </a:solidFill>
              </a:rPr>
              <a:t>tail</a:t>
            </a:r>
            <a:r>
              <a:rPr lang="en"/>
              <a:t> không ?</a:t>
            </a:r>
            <a:endParaRPr/>
          </a:p>
        </p:txBody>
      </p:sp>
      <p:grpSp>
        <p:nvGrpSpPr>
          <p:cNvPr id="563" name="Google Shape;563;p37"/>
          <p:cNvGrpSpPr/>
          <p:nvPr/>
        </p:nvGrpSpPr>
        <p:grpSpPr>
          <a:xfrm>
            <a:off x="4667250" y="2126075"/>
            <a:ext cx="3904425" cy="1980375"/>
            <a:chOff x="4743450" y="2202275"/>
            <a:chExt cx="3904425" cy="1980375"/>
          </a:xfrm>
        </p:grpSpPr>
        <p:sp>
          <p:nvSpPr>
            <p:cNvPr id="564" name="Google Shape;564;p37"/>
            <p:cNvSpPr/>
            <p:nvPr/>
          </p:nvSpPr>
          <p:spPr>
            <a:xfrm>
              <a:off x="4743450" y="2202275"/>
              <a:ext cx="3900900" cy="1973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5" name="Google Shape;565;p37"/>
            <p:cNvCxnSpPr/>
            <p:nvPr/>
          </p:nvCxnSpPr>
          <p:spPr>
            <a:xfrm>
              <a:off x="5221925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7"/>
            <p:cNvCxnSpPr/>
            <p:nvPr/>
          </p:nvCxnSpPr>
          <p:spPr>
            <a:xfrm>
              <a:off x="5673825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7"/>
            <p:cNvCxnSpPr/>
            <p:nvPr/>
          </p:nvCxnSpPr>
          <p:spPr>
            <a:xfrm>
              <a:off x="61390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7"/>
            <p:cNvCxnSpPr/>
            <p:nvPr/>
          </p:nvCxnSpPr>
          <p:spPr>
            <a:xfrm>
              <a:off x="66108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7"/>
            <p:cNvCxnSpPr/>
            <p:nvPr/>
          </p:nvCxnSpPr>
          <p:spPr>
            <a:xfrm>
              <a:off x="71092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7"/>
            <p:cNvCxnSpPr/>
            <p:nvPr/>
          </p:nvCxnSpPr>
          <p:spPr>
            <a:xfrm>
              <a:off x="761425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7"/>
            <p:cNvCxnSpPr/>
            <p:nvPr/>
          </p:nvCxnSpPr>
          <p:spPr>
            <a:xfrm>
              <a:off x="8132600" y="2215550"/>
              <a:ext cx="0" cy="19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7"/>
            <p:cNvCxnSpPr>
              <a:stCxn id="564" idx="1"/>
              <a:endCxn id="564" idx="3"/>
            </p:cNvCxnSpPr>
            <p:nvPr/>
          </p:nvCxnSpPr>
          <p:spPr>
            <a:xfrm>
              <a:off x="4743450" y="318912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7"/>
            <p:cNvCxnSpPr/>
            <p:nvPr/>
          </p:nvCxnSpPr>
          <p:spPr>
            <a:xfrm>
              <a:off x="4743450" y="26840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7"/>
            <p:cNvCxnSpPr/>
            <p:nvPr/>
          </p:nvCxnSpPr>
          <p:spPr>
            <a:xfrm>
              <a:off x="4743450" y="3694175"/>
              <a:ext cx="3900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575" name="Google Shape;57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1313" y="2208275"/>
              <a:ext cx="455875" cy="45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52888" y="2708663"/>
              <a:ext cx="455875" cy="45587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77" name="Google Shape;577;p37"/>
            <p:cNvSpPr/>
            <p:nvPr/>
          </p:nvSpPr>
          <p:spPr>
            <a:xfrm>
              <a:off x="7158075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7659875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6650750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165650" y="2870150"/>
              <a:ext cx="418500" cy="132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 txBox="1"/>
            <p:nvPr/>
          </p:nvSpPr>
          <p:spPr>
            <a:xfrm>
              <a:off x="6086775" y="3302750"/>
              <a:ext cx="25611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head                                  tail</a:t>
              </a:r>
              <a:endParaRPr>
                <a:solidFill>
                  <a:srgbClr val="0B5394"/>
                </a:solidFill>
              </a:endParaRPr>
            </a:p>
          </p:txBody>
        </p:sp>
        <p:cxnSp>
          <p:nvCxnSpPr>
            <p:cNvPr id="582" name="Google Shape;582;p37"/>
            <p:cNvCxnSpPr>
              <a:endCxn id="580" idx="2"/>
            </p:cNvCxnSpPr>
            <p:nvPr/>
          </p:nvCxnSpPr>
          <p:spPr>
            <a:xfrm rot="10800000">
              <a:off x="6374900" y="30030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3" name="Google Shape;583;p37"/>
            <p:cNvCxnSpPr/>
            <p:nvPr/>
          </p:nvCxnSpPr>
          <p:spPr>
            <a:xfrm rot="10800000">
              <a:off x="8380838" y="3003050"/>
              <a:ext cx="0" cy="2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Trò chơi Snake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Sân chơi hình chữ nhật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Trên sân chơi xuất hiện các quả cherry ngẫu nhiên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Rắn lúc đầu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dài 01 ô (tính cả đầu), ở giữa màn hình, đi xuống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Người chơi điều khiển rắn di chuyển bằng các phím mũi tên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Mỗi lần rắn ăn 1 quả cherry thì dài thêm 1 ô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Thử sức: nhiều loại quả, mỗi loại một tác dụng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Rắn va phải tường hoặc chính nó → thua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https://www.youtube.com/watch?v=kTIPpbIbkos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tập: Lớp Position</a:t>
            </a:r>
            <a:endParaRPr/>
          </a:p>
        </p:txBody>
      </p:sp>
      <p:sp>
        <p:nvSpPr>
          <p:cNvPr id="589" name="Google Shape;589;p3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</a:t>
            </a:r>
            <a:r>
              <a:rPr lang="en"/>
              <a:t>iết hàm </a:t>
            </a:r>
            <a:r>
              <a:rPr b="1" lang="en">
                <a:solidFill>
                  <a:srgbClr val="0000FF"/>
                </a:solidFill>
              </a:rPr>
              <a:t>move(direction) </a:t>
            </a:r>
            <a:endParaRPr b="1"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Trả về vị trí tương ứng khi di chuyển từ một vị trí theo các hướng UP, DOWN, LEFT, RIGHT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toán tử </a:t>
            </a:r>
            <a:r>
              <a:rPr b="1" lang="en">
                <a:solidFill>
                  <a:srgbClr val="0000FF"/>
                </a:solidFill>
              </a:rPr>
              <a:t>==</a:t>
            </a:r>
            <a:r>
              <a:rPr lang="en"/>
              <a:t> so sánh 2 vị trí có bằng nhau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</a:t>
            </a:r>
            <a:br>
              <a:rPr lang="en"/>
            </a:br>
            <a:r>
              <a:rPr b="1" lang="en">
                <a:solidFill>
                  <a:srgbClr val="0000FF"/>
                </a:solidFill>
              </a:rPr>
              <a:t>isInsideBox(left, top, width, height)</a:t>
            </a:r>
            <a:r>
              <a:rPr lang="en"/>
              <a:t>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Kiểm tra vị trí có nằm trong hình chữ nhật có chiều dài </a:t>
            </a:r>
            <a:r>
              <a:rPr lang="en">
                <a:solidFill>
                  <a:srgbClr val="0000FF"/>
                </a:solidFill>
              </a:rPr>
              <a:t>width</a:t>
            </a:r>
            <a:r>
              <a:rPr lang="en"/>
              <a:t>, chiều cao </a:t>
            </a:r>
            <a:r>
              <a:rPr lang="en">
                <a:solidFill>
                  <a:srgbClr val="0000FF"/>
                </a:solidFill>
              </a:rPr>
              <a:t>height</a:t>
            </a:r>
            <a:r>
              <a:rPr lang="en"/>
              <a:t>, có góc trái trên ở tọa độ </a:t>
            </a:r>
            <a:r>
              <a:rPr lang="en">
                <a:solidFill>
                  <a:srgbClr val="0000FF"/>
                </a:solidFill>
              </a:rPr>
              <a:t>(left, top)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tập: S</a:t>
            </a:r>
            <a:r>
              <a:rPr lang="en"/>
              <a:t>ửa l</a:t>
            </a:r>
            <a:r>
              <a:rPr lang="en"/>
              <a:t>ớp G</a:t>
            </a:r>
            <a:r>
              <a:rPr lang="en"/>
              <a:t>ame</a:t>
            </a:r>
            <a:endParaRPr/>
          </a:p>
        </p:txBody>
      </p:sp>
      <p:sp>
        <p:nvSpPr>
          <p:cNvPr id="595" name="Google Shape;595;p3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S</a:t>
            </a:r>
            <a:r>
              <a:rPr lang="en"/>
              <a:t>ửa các hàm </a:t>
            </a:r>
            <a:r>
              <a:rPr lang="en">
                <a:solidFill>
                  <a:srgbClr val="0000FF"/>
                </a:solidFill>
              </a:rPr>
              <a:t>setCellType, addCherry, addRandomCherry</a:t>
            </a:r>
            <a:r>
              <a:rPr lang="en"/>
              <a:t> sử dụng </a:t>
            </a:r>
            <a:r>
              <a:rPr lang="en">
                <a:solidFill>
                  <a:srgbClr val="0000FF"/>
                </a:solidFill>
              </a:rPr>
              <a:t>Position</a:t>
            </a:r>
            <a:r>
              <a:rPr lang="en"/>
              <a:t> thay cho các tọa độ </a:t>
            </a:r>
            <a:r>
              <a:rPr lang="en">
                <a:solidFill>
                  <a:srgbClr val="0000FF"/>
                </a:solidFill>
              </a:rPr>
              <a:t>x, y</a:t>
            </a:r>
            <a:r>
              <a:rPr lang="en"/>
              <a:t> ở tham số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○"/>
            </a:pPr>
            <a:r>
              <a:rPr lang="en"/>
              <a:t>Kiểm tra vị trí có nằm trong hình chữ nhật </a:t>
            </a:r>
            <a:r>
              <a:rPr lang="en">
                <a:solidFill>
                  <a:srgbClr val="0000FF"/>
                </a:solidFill>
              </a:rPr>
              <a:t>(0,0,width, height)</a:t>
            </a:r>
            <a:r>
              <a:rPr lang="en"/>
              <a:t> trước khi thay đổi trạng thái ô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○"/>
            </a:pPr>
            <a:r>
              <a:rPr lang="en"/>
              <a:t>Sử dụng hàm kiểm tra </a:t>
            </a:r>
            <a:r>
              <a:rPr lang="en">
                <a:solidFill>
                  <a:srgbClr val="0000FF"/>
                </a:solidFill>
              </a:rPr>
              <a:t>isInsideBox(...)</a:t>
            </a:r>
            <a:r>
              <a:rPr lang="en"/>
              <a:t>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tập: Lớp Snake</a:t>
            </a:r>
            <a:endParaRPr/>
          </a:p>
        </p:txBody>
      </p:sp>
      <p:sp>
        <p:nvSpPr>
          <p:cNvPr id="601" name="Google Shape;601;p4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</a:t>
            </a:r>
            <a:r>
              <a:rPr lang="en"/>
              <a:t>iết hàm khởi tạo </a:t>
            </a:r>
            <a:r>
              <a:rPr lang="en">
                <a:solidFill>
                  <a:srgbClr val="0000FF"/>
                </a:solidFill>
              </a:rPr>
              <a:t>Snake(startPos)</a:t>
            </a:r>
            <a:r>
              <a:rPr lang="en"/>
              <a:t> có tham số là 1 vị trí (đốt đầu tiên của rắn)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hủy </a:t>
            </a:r>
            <a:r>
              <a:rPr lang="en">
                <a:solidFill>
                  <a:srgbClr val="0000FF"/>
                </a:solidFill>
              </a:rPr>
              <a:t>~Snake()</a:t>
            </a:r>
            <a:r>
              <a:rPr lang="en"/>
              <a:t> giải phóng bộ nhớ danh sách liên kết các đốt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</a:t>
            </a:r>
            <a:r>
              <a:rPr lang="en">
                <a:solidFill>
                  <a:srgbClr val="0000FF"/>
                </a:solidFill>
              </a:rPr>
              <a:t>growAtFront(newPos)</a:t>
            </a:r>
            <a:r>
              <a:rPr lang="en"/>
              <a:t> làm dài rắn ở đầu (tương đương addLast)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</a:t>
            </a:r>
            <a:r>
              <a:rPr lang="en">
                <a:solidFill>
                  <a:srgbClr val="0000FF"/>
                </a:solidFill>
              </a:rPr>
              <a:t>slideTo(newPos)</a:t>
            </a:r>
            <a:r>
              <a:rPr lang="en"/>
              <a:t> tịnh tiến các vị trí của rắn (</a:t>
            </a:r>
            <a:r>
              <a:rPr lang="en" sz="2900"/>
              <a:t>tương đương addLast+removeFirst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tập: Lớp Snake (t</a:t>
            </a:r>
            <a:r>
              <a:rPr lang="en"/>
              <a:t>iếp)</a:t>
            </a:r>
            <a:endParaRPr/>
          </a:p>
        </p:txBody>
      </p:sp>
      <p:sp>
        <p:nvSpPr>
          <p:cNvPr id="607" name="Google Shape;607;p4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</a:t>
            </a:r>
            <a:r>
              <a:rPr lang="en"/>
              <a:t>êm 1 trường </a:t>
            </a:r>
            <a:r>
              <a:rPr lang="en">
                <a:solidFill>
                  <a:srgbClr val="0000FF"/>
                </a:solidFill>
              </a:rPr>
              <a:t>int cherry;</a:t>
            </a:r>
            <a:r>
              <a:rPr lang="en"/>
              <a:t> vào lớp </a:t>
            </a:r>
            <a:r>
              <a:rPr lang="en">
                <a:solidFill>
                  <a:srgbClr val="0000FF"/>
                </a:solidFill>
              </a:rPr>
              <a:t>Snake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Khởi tạo </a:t>
            </a:r>
            <a:r>
              <a:rPr lang="en">
                <a:solidFill>
                  <a:srgbClr val="0000FF"/>
                </a:solidFill>
              </a:rPr>
              <a:t>cherry = 0</a:t>
            </a:r>
            <a:r>
              <a:rPr lang="en"/>
              <a:t> trong hàm khởi tạo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</a:t>
            </a:r>
            <a:r>
              <a:rPr lang="en">
                <a:solidFill>
                  <a:srgbClr val="0000FF"/>
                </a:solidFill>
              </a:rPr>
              <a:t>eatCherry()</a:t>
            </a:r>
            <a:r>
              <a:rPr lang="en"/>
              <a:t>, tăng </a:t>
            </a:r>
            <a:r>
              <a:rPr lang="en">
                <a:solidFill>
                  <a:srgbClr val="0000FF"/>
                </a:solidFill>
              </a:rPr>
              <a:t>cherry</a:t>
            </a:r>
            <a:r>
              <a:rPr lang="en"/>
              <a:t> lên </a:t>
            </a:r>
            <a:r>
              <a:rPr lang="en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</a:t>
            </a:r>
            <a:r>
              <a:rPr lang="en">
                <a:solidFill>
                  <a:srgbClr val="0000FF"/>
                </a:solidFill>
              </a:rPr>
              <a:t>cherry &gt; 0</a:t>
            </a:r>
            <a:r>
              <a:rPr lang="en"/>
              <a:t>, nghĩa là rắn vừa ăn quả cherry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</a:t>
            </a:r>
            <a:r>
              <a:rPr lang="en">
                <a:solidFill>
                  <a:srgbClr val="0000FF"/>
                </a:solidFill>
              </a:rPr>
              <a:t>move(direction)</a:t>
            </a:r>
            <a:r>
              <a:rPr lang="en"/>
              <a:t> di chuyển rắn theo hướng </a:t>
            </a:r>
            <a:r>
              <a:rPr lang="en">
                <a:solidFill>
                  <a:srgbClr val="0000FF"/>
                </a:solidFill>
              </a:rPr>
              <a:t>direction</a:t>
            </a:r>
            <a:endParaRPr>
              <a:solidFill>
                <a:srgbClr val="0000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Tìm vị trí mới qua hàm </a:t>
            </a:r>
            <a:r>
              <a:rPr lang="en" sz="2200">
                <a:solidFill>
                  <a:srgbClr val="0000FF"/>
                </a:solidFill>
              </a:rPr>
              <a:t>move(direction)</a:t>
            </a:r>
            <a:r>
              <a:rPr lang="en" sz="2200"/>
              <a:t> của vị trí đầu rắn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Nếu </a:t>
            </a:r>
            <a:r>
              <a:rPr lang="en" sz="2200">
                <a:solidFill>
                  <a:srgbClr val="0000FF"/>
                </a:solidFill>
              </a:rPr>
              <a:t>cherry &gt; 0</a:t>
            </a:r>
            <a:r>
              <a:rPr lang="en" sz="2200"/>
              <a:t>, gọi </a:t>
            </a:r>
            <a:r>
              <a:rPr lang="en" sz="2200">
                <a:solidFill>
                  <a:srgbClr val="0000FF"/>
                </a:solidFill>
              </a:rPr>
              <a:t>growAtFront(newPos)</a:t>
            </a:r>
            <a:r>
              <a:rPr lang="en" sz="2200"/>
              <a:t> rồi </a:t>
            </a:r>
            <a:r>
              <a:rPr lang="en" sz="2200" u="sng"/>
              <a:t>giảm </a:t>
            </a:r>
            <a:r>
              <a:rPr lang="en" sz="2200" u="sng">
                <a:solidFill>
                  <a:srgbClr val="0000FF"/>
                </a:solidFill>
              </a:rPr>
              <a:t>cherry</a:t>
            </a:r>
            <a:endParaRPr sz="2200" u="sng">
              <a:solidFill>
                <a:srgbClr val="0000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Nếu </a:t>
            </a:r>
            <a:r>
              <a:rPr lang="en" sz="2200">
                <a:solidFill>
                  <a:srgbClr val="0000FF"/>
                </a:solidFill>
              </a:rPr>
              <a:t>cherry == 0</a:t>
            </a:r>
            <a:r>
              <a:rPr lang="en" sz="2200"/>
              <a:t>, gọi </a:t>
            </a:r>
            <a:r>
              <a:rPr lang="en" sz="2200">
                <a:solidFill>
                  <a:srgbClr val="0000FF"/>
                </a:solidFill>
              </a:rPr>
              <a:t>slideTo(newPos)</a:t>
            </a:r>
            <a:endParaRPr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tập: Kết nối Game và Snake</a:t>
            </a:r>
            <a:endParaRPr/>
          </a:p>
        </p:txBody>
      </p:sp>
      <p:sp>
        <p:nvSpPr>
          <p:cNvPr id="613" name="Google Shape;613;p4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</a:t>
            </a:r>
            <a:r>
              <a:rPr lang="en"/>
              <a:t>ame cần chứa thông tin về con rắn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Thêm 1 trường </a:t>
            </a:r>
            <a:r>
              <a:rPr lang="en">
                <a:solidFill>
                  <a:srgbClr val="0000FF"/>
                </a:solidFill>
              </a:rPr>
              <a:t>Snake snake;</a:t>
            </a:r>
            <a:r>
              <a:rPr lang="en"/>
              <a:t> vào lớp </a:t>
            </a:r>
            <a:r>
              <a:rPr lang="en">
                <a:solidFill>
                  <a:srgbClr val="0000FF"/>
                </a:solidFill>
              </a:rPr>
              <a:t>Game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Thêm 1 trường tham chiếu </a:t>
            </a:r>
            <a:r>
              <a:rPr lang="en">
                <a:solidFill>
                  <a:srgbClr val="0000FF"/>
                </a:solidFill>
              </a:rPr>
              <a:t>Game&amp; game;</a:t>
            </a:r>
            <a:r>
              <a:rPr lang="en"/>
              <a:t> vào lớp </a:t>
            </a:r>
            <a:r>
              <a:rPr lang="en">
                <a:solidFill>
                  <a:srgbClr val="0000FF"/>
                </a:solidFill>
              </a:rPr>
              <a:t>Snake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Sửa hàm khởi tạo lớp </a:t>
            </a:r>
            <a:r>
              <a:rPr lang="en">
                <a:solidFill>
                  <a:srgbClr val="0000FF"/>
                </a:solidFill>
              </a:rPr>
              <a:t>Snake</a:t>
            </a:r>
            <a:r>
              <a:rPr lang="en"/>
              <a:t> thành </a:t>
            </a:r>
            <a:r>
              <a:rPr lang="en">
                <a:solidFill>
                  <a:srgbClr val="0000FF"/>
                </a:solidFill>
              </a:rPr>
              <a:t>Snake(Game&amp; game_, Position startPos)</a:t>
            </a:r>
            <a:endParaRPr>
              <a:solidFill>
                <a:srgbClr val="0000FF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Khởi tạo trường tham chiếu </a:t>
            </a:r>
            <a:r>
              <a:rPr lang="en">
                <a:solidFill>
                  <a:srgbClr val="0000FF"/>
                </a:solidFill>
              </a:rPr>
              <a:t>game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Sửa hàm khởi tạo lớp </a:t>
            </a:r>
            <a:r>
              <a:rPr lang="en">
                <a:solidFill>
                  <a:srgbClr val="0000FF"/>
                </a:solidFill>
              </a:rPr>
              <a:t>Game</a:t>
            </a:r>
            <a:endParaRPr>
              <a:solidFill>
                <a:srgbClr val="0000FF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Khởi tạo trường </a:t>
            </a:r>
            <a:r>
              <a:rPr lang="en">
                <a:solidFill>
                  <a:srgbClr val="0000FF"/>
                </a:solidFill>
              </a:rPr>
              <a:t>snake</a:t>
            </a:r>
            <a:r>
              <a:rPr lang="en"/>
              <a:t> với tham số </a:t>
            </a:r>
            <a:r>
              <a:rPr lang="en">
                <a:solidFill>
                  <a:srgbClr val="0000FF"/>
                </a:solidFill>
              </a:rPr>
              <a:t>*this</a:t>
            </a:r>
            <a:r>
              <a:rPr lang="en"/>
              <a:t> và vị trí ở giữa màn hình </a:t>
            </a:r>
            <a:r>
              <a:rPr lang="en">
                <a:solidFill>
                  <a:srgbClr val="0000FF"/>
                </a:solidFill>
              </a:rPr>
              <a:t>Position(width/2,height/2)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tập: S</a:t>
            </a:r>
            <a:r>
              <a:rPr lang="en"/>
              <a:t>ửa lớp</a:t>
            </a:r>
            <a:r>
              <a:rPr lang="en"/>
              <a:t> Game</a:t>
            </a:r>
            <a:endParaRPr/>
          </a:p>
        </p:txBody>
      </p:sp>
      <p:sp>
        <p:nvSpPr>
          <p:cNvPr id="619" name="Google Shape;619;p4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</a:t>
            </a:r>
            <a:r>
              <a:rPr lang="en"/>
              <a:t>iết hàm </a:t>
            </a:r>
            <a:r>
              <a:rPr lang="en">
                <a:solidFill>
                  <a:srgbClr val="0000FF"/>
                </a:solidFill>
              </a:rPr>
              <a:t>getSnakePositions()</a:t>
            </a:r>
            <a:r>
              <a:rPr lang="en"/>
              <a:t> trả về vector các vị trí của rắn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Viết và gọi hàm </a:t>
            </a:r>
            <a:r>
              <a:rPr lang="en">
                <a:solidFill>
                  <a:srgbClr val="0000FF"/>
                </a:solidFill>
              </a:rPr>
              <a:t>getPositions()</a:t>
            </a:r>
            <a:r>
              <a:rPr lang="en"/>
              <a:t> trong lớp </a:t>
            </a:r>
            <a:r>
              <a:rPr lang="en">
                <a:solidFill>
                  <a:srgbClr val="0000FF"/>
                </a:solidFill>
              </a:rPr>
              <a:t>Snake</a:t>
            </a:r>
            <a:endParaRPr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</a:t>
            </a:r>
            <a:r>
              <a:rPr lang="en">
                <a:solidFill>
                  <a:srgbClr val="0000FF"/>
                </a:solidFill>
              </a:rPr>
              <a:t>getCherryPosition()</a:t>
            </a:r>
            <a:r>
              <a:rPr lang="en"/>
              <a:t> trả về vị trí cherry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Thêm trường </a:t>
            </a:r>
            <a:r>
              <a:rPr lang="en">
                <a:solidFill>
                  <a:srgbClr val="0000FF"/>
                </a:solidFill>
              </a:rPr>
              <a:t>cherryPosition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Sửa hàm </a:t>
            </a:r>
            <a:r>
              <a:rPr lang="en">
                <a:solidFill>
                  <a:srgbClr val="0000FF"/>
                </a:solidFill>
              </a:rPr>
              <a:t>addCherry()</a:t>
            </a:r>
            <a:r>
              <a:rPr lang="en">
                <a:solidFill>
                  <a:srgbClr val="000000"/>
                </a:solidFill>
              </a:rPr>
              <a:t> để cập nhật trường này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Sửa hàm vẽ sân chơi để vẽ đầu rắn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i="1" lang="en">
                <a:solidFill>
                  <a:srgbClr val="000000"/>
                </a:solidFill>
              </a:rPr>
              <a:t>Lấy vị trí rắn và vị trí quả cherry để vẽ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tập: Vẽ </a:t>
            </a:r>
            <a:r>
              <a:rPr lang="en"/>
              <a:t>đầu rắn</a:t>
            </a:r>
            <a:endParaRPr/>
          </a:p>
        </p:txBody>
      </p:sp>
      <p:sp>
        <p:nvSpPr>
          <p:cNvPr id="625" name="Google Shape;625;p4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Kết quả cần đạt được ở bài tập này </a:t>
            </a: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2609850" y="19736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7" name="Google Shape;627;p44"/>
          <p:cNvCxnSpPr/>
          <p:nvPr/>
        </p:nvCxnSpPr>
        <p:spPr>
          <a:xfrm>
            <a:off x="30883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4"/>
          <p:cNvCxnSpPr/>
          <p:nvPr/>
        </p:nvCxnSpPr>
        <p:spPr>
          <a:xfrm>
            <a:off x="35402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4"/>
          <p:cNvCxnSpPr/>
          <p:nvPr/>
        </p:nvCxnSpPr>
        <p:spPr>
          <a:xfrm>
            <a:off x="40054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4"/>
          <p:cNvCxnSpPr/>
          <p:nvPr/>
        </p:nvCxnSpPr>
        <p:spPr>
          <a:xfrm>
            <a:off x="44772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4"/>
          <p:cNvCxnSpPr/>
          <p:nvPr/>
        </p:nvCxnSpPr>
        <p:spPr>
          <a:xfrm>
            <a:off x="49756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4"/>
          <p:cNvCxnSpPr/>
          <p:nvPr/>
        </p:nvCxnSpPr>
        <p:spPr>
          <a:xfrm>
            <a:off x="548065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4"/>
          <p:cNvCxnSpPr/>
          <p:nvPr/>
        </p:nvCxnSpPr>
        <p:spPr>
          <a:xfrm>
            <a:off x="59990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4"/>
          <p:cNvCxnSpPr>
            <a:stCxn id="626" idx="1"/>
            <a:endCxn id="626" idx="3"/>
          </p:cNvCxnSpPr>
          <p:nvPr/>
        </p:nvCxnSpPr>
        <p:spPr>
          <a:xfrm>
            <a:off x="2609850" y="29605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4"/>
          <p:cNvCxnSpPr/>
          <p:nvPr/>
        </p:nvCxnSpPr>
        <p:spPr>
          <a:xfrm>
            <a:off x="2609850" y="24554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4"/>
          <p:cNvCxnSpPr/>
          <p:nvPr/>
        </p:nvCxnSpPr>
        <p:spPr>
          <a:xfrm>
            <a:off x="2609850" y="34655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44"/>
          <p:cNvSpPr/>
          <p:nvPr/>
        </p:nvSpPr>
        <p:spPr>
          <a:xfrm>
            <a:off x="4096700" y="3068450"/>
            <a:ext cx="2892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4"/>
          <p:cNvSpPr/>
          <p:nvPr/>
        </p:nvSpPr>
        <p:spPr>
          <a:xfrm>
            <a:off x="4096700" y="2563400"/>
            <a:ext cx="2892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4"/>
          <p:cNvSpPr/>
          <p:nvPr/>
        </p:nvSpPr>
        <p:spPr>
          <a:xfrm>
            <a:off x="4581800" y="2563400"/>
            <a:ext cx="2892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4"/>
          <p:cNvSpPr/>
          <p:nvPr/>
        </p:nvSpPr>
        <p:spPr>
          <a:xfrm>
            <a:off x="5083525" y="2563400"/>
            <a:ext cx="2892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4"/>
          <p:cNvSpPr/>
          <p:nvPr/>
        </p:nvSpPr>
        <p:spPr>
          <a:xfrm>
            <a:off x="3187975" y="2563400"/>
            <a:ext cx="252600" cy="28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2" name="Google Shape;642;p44"/>
          <p:cNvCxnSpPr>
            <a:stCxn id="640" idx="3"/>
            <a:endCxn id="640" idx="7"/>
          </p:cNvCxnSpPr>
          <p:nvPr/>
        </p:nvCxnSpPr>
        <p:spPr>
          <a:xfrm flipH="1" rot="10800000">
            <a:off x="5125877" y="2605648"/>
            <a:ext cx="204600" cy="2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4"/>
          <p:cNvCxnSpPr>
            <a:stCxn id="640" idx="1"/>
            <a:endCxn id="640" idx="5"/>
          </p:cNvCxnSpPr>
          <p:nvPr/>
        </p:nvCxnSpPr>
        <p:spPr>
          <a:xfrm>
            <a:off x="5125877" y="2605752"/>
            <a:ext cx="204600" cy="2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tập: Kết nối Game và Snake</a:t>
            </a:r>
            <a:endParaRPr/>
          </a:p>
        </p:txBody>
      </p:sp>
      <p:sp>
        <p:nvSpPr>
          <p:cNvPr id="649" name="Google Shape;649;p4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Viết hàm </a:t>
            </a:r>
            <a:r>
              <a:rPr lang="en">
                <a:solidFill>
                  <a:srgbClr val="0000FF"/>
                </a:solidFill>
              </a:rPr>
              <a:t>snakeMoveTo(pos)</a:t>
            </a:r>
            <a:r>
              <a:rPr lang="en"/>
              <a:t> thông báo rắn di chuyển đến ô mới 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○"/>
            </a:pPr>
            <a:r>
              <a:rPr lang="en"/>
              <a:t>Kiểm tra </a:t>
            </a:r>
            <a:r>
              <a:rPr lang="en">
                <a:solidFill>
                  <a:srgbClr val="0000FF"/>
                </a:solidFill>
              </a:rPr>
              <a:t>pos</a:t>
            </a:r>
            <a:r>
              <a:rPr lang="en"/>
              <a:t> nếu là </a:t>
            </a:r>
            <a:r>
              <a:rPr lang="en">
                <a:solidFill>
                  <a:srgbClr val="0000FF"/>
                </a:solidFill>
              </a:rPr>
              <a:t>CELL_CHERRY</a:t>
            </a:r>
            <a:r>
              <a:rPr lang="en"/>
              <a:t>, gọi </a:t>
            </a:r>
            <a:r>
              <a:rPr lang="en">
                <a:solidFill>
                  <a:srgbClr val="0000FF"/>
                </a:solidFill>
              </a:rPr>
              <a:t>snake.eatCherry()</a:t>
            </a:r>
            <a:r>
              <a:rPr lang="en"/>
              <a:t> và </a:t>
            </a:r>
            <a:r>
              <a:rPr lang="en">
                <a:solidFill>
                  <a:srgbClr val="0000FF"/>
                </a:solidFill>
              </a:rPr>
              <a:t>addRandomCherry()</a:t>
            </a:r>
            <a:endParaRPr>
              <a:solidFill>
                <a:srgbClr val="0000FF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○"/>
            </a:pPr>
            <a:r>
              <a:rPr lang="en"/>
              <a:t>Trạng thái mới </a:t>
            </a:r>
            <a:r>
              <a:rPr lang="en">
                <a:solidFill>
                  <a:srgbClr val="0000FF"/>
                </a:solidFill>
              </a:rPr>
              <a:t>CELL_SNAKE</a:t>
            </a:r>
            <a:endParaRPr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hàm </a:t>
            </a:r>
            <a:r>
              <a:rPr lang="en">
                <a:solidFill>
                  <a:srgbClr val="0000FF"/>
                </a:solidFill>
              </a:rPr>
              <a:t>snakeLeave(pos)</a:t>
            </a:r>
            <a:r>
              <a:rPr lang="en"/>
              <a:t> thông báo rắn rời khỏi ô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Trạng thái mới </a:t>
            </a:r>
            <a:r>
              <a:rPr lang="en">
                <a:solidFill>
                  <a:srgbClr val="0000FF"/>
                </a:solidFill>
              </a:rPr>
              <a:t>CELL_EMPTY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tập: Kết nối Game và Snake</a:t>
            </a:r>
            <a:endParaRPr/>
          </a:p>
        </p:txBody>
      </p:sp>
      <p:sp>
        <p:nvSpPr>
          <p:cNvPr id="655" name="Google Shape;655;p4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48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trường </a:t>
            </a:r>
            <a:r>
              <a:rPr lang="en">
                <a:solidFill>
                  <a:srgbClr val="0000FF"/>
                </a:solidFill>
              </a:rPr>
              <a:t>Direction currentDirection;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Sửa hàm khởi tạo Game()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Gọi </a:t>
            </a:r>
            <a:r>
              <a:rPr lang="en">
                <a:solidFill>
                  <a:srgbClr val="0000FF"/>
                </a:solidFill>
              </a:rPr>
              <a:t>addRandomCherry()</a:t>
            </a:r>
            <a:r>
              <a:rPr lang="en">
                <a:solidFill>
                  <a:schemeClr val="dk1"/>
                </a:solidFill>
              </a:rPr>
              <a:t> để khởi tạo quả cherry đầu tiên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Ban đầu </a:t>
            </a:r>
            <a:r>
              <a:rPr lang="en">
                <a:solidFill>
                  <a:srgbClr val="0000FF"/>
                </a:solidFill>
              </a:rPr>
              <a:t>currentDirection</a:t>
            </a:r>
            <a:r>
              <a:rPr lang="en">
                <a:solidFill>
                  <a:schemeClr val="dk1"/>
                </a:solidFill>
              </a:rPr>
              <a:t> hướng sang phải (</a:t>
            </a:r>
            <a:r>
              <a:rPr lang="en">
                <a:solidFill>
                  <a:srgbClr val="0000FF"/>
                </a:solidFill>
              </a:rPr>
              <a:t>RIGHT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Sửa hàm khởi tạo Snake()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Gọi </a:t>
            </a:r>
            <a:r>
              <a:rPr lang="en">
                <a:solidFill>
                  <a:srgbClr val="0000FF"/>
                </a:solidFill>
              </a:rPr>
              <a:t>game.snakeMoveTo(startPos)</a:t>
            </a:r>
            <a:r>
              <a:rPr lang="en">
                <a:solidFill>
                  <a:schemeClr val="dk1"/>
                </a:solidFill>
              </a:rPr>
              <a:t> để khởi tạo trạng thái ô đầu tiên có rắn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tập: Kết nối Game và Snake</a:t>
            </a:r>
            <a:endParaRPr/>
          </a:p>
        </p:txBody>
      </p:sp>
      <p:sp>
        <p:nvSpPr>
          <p:cNvPr id="661" name="Google Shape;661;p4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S</a:t>
            </a:r>
            <a:r>
              <a:rPr lang="en"/>
              <a:t>ửa hàm </a:t>
            </a:r>
            <a:r>
              <a:rPr lang="en">
                <a:solidFill>
                  <a:srgbClr val="0000FF"/>
                </a:solidFill>
              </a:rPr>
              <a:t>move(direction)</a:t>
            </a:r>
            <a:r>
              <a:rPr lang="en"/>
              <a:t> của Snake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Trường hợp </a:t>
            </a:r>
            <a:r>
              <a:rPr lang="en">
                <a:solidFill>
                  <a:srgbClr val="0000FF"/>
                </a:solidFill>
              </a:rPr>
              <a:t>cherry &gt; 0</a:t>
            </a:r>
            <a:r>
              <a:rPr lang="en"/>
              <a:t>, chỉ gọi </a:t>
            </a:r>
            <a:r>
              <a:rPr lang="en">
                <a:solidFill>
                  <a:srgbClr val="0000FF"/>
                </a:solidFill>
              </a:rPr>
              <a:t>game.snakeMoveTo(newPos)</a:t>
            </a:r>
            <a:endParaRPr>
              <a:solidFill>
                <a:srgbClr val="0000FF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Trường hợp </a:t>
            </a:r>
            <a:r>
              <a:rPr lang="en">
                <a:solidFill>
                  <a:srgbClr val="0000FF"/>
                </a:solidFill>
              </a:rPr>
              <a:t>cherry == 0</a:t>
            </a:r>
            <a:r>
              <a:rPr lang="en"/>
              <a:t>, gọi 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game.snakeLeave(tailPos)</a:t>
            </a:r>
            <a:r>
              <a:rPr lang="en"/>
              <a:t> trước khi gọi 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game.snakeMoveTo(newPos)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</a:rPr>
              <a:t>tại sao ?</a:t>
            </a:r>
            <a:r>
              <a:rPr lang="en"/>
              <a:t>)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i="1" lang="en" u="sng"/>
              <a:t>Gợi ý:</a:t>
            </a:r>
            <a:r>
              <a:rPr lang="en"/>
              <a:t> rắn có thể di chuyển vào ô có đuôi của mình ở bước trước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tác vụ của trò chơi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tạo: sân chơi, con rắn</a:t>
            </a:r>
            <a:r>
              <a:rPr lang="en"/>
              <a:t>, vị trí quả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Game loop, tại mỗi bước: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Xử lý sự kiện bàn phím để đổi hướng đi bước tiếp theo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Xử lý game logic: d</a:t>
            </a:r>
            <a:r>
              <a:rPr lang="en"/>
              <a:t>i chuyển rắn theo hướng đi hiện tại, </a:t>
            </a:r>
            <a:r>
              <a:rPr lang="en"/>
              <a:t>va chạm tường, va chạm thân rắn, ăn quả dài thân và tăng điểm số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Hiển thị màn hình trò chơi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667" name="Google Shape;667;p4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Trò chơi: Snake</a:t>
            </a:r>
            <a:endParaRPr>
              <a:solidFill>
                <a:srgbClr val="999999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Sân chơi</a:t>
            </a:r>
            <a:endParaRPr>
              <a:solidFill>
                <a:srgbClr val="999999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>
                <a:solidFill>
                  <a:srgbClr val="999999"/>
                </a:solidFill>
              </a:rPr>
              <a:t>Mảng 2 chiều</a:t>
            </a:r>
            <a:endParaRPr>
              <a:solidFill>
                <a:srgbClr val="999999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Con rắn</a:t>
            </a:r>
            <a:endParaRPr>
              <a:solidFill>
                <a:srgbClr val="999999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>
                <a:solidFill>
                  <a:srgbClr val="999999"/>
                </a:solidFill>
              </a:rPr>
              <a:t>Danh sách liên kết có đuôi</a:t>
            </a:r>
            <a:endParaRPr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Bắt phím di chuyển rắn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SDL_PollEvent()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Xử lý va chạm</a:t>
            </a:r>
            <a:endParaRPr b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ame loop</a:t>
            </a:r>
            <a:endParaRPr/>
          </a:p>
        </p:txBody>
      </p:sp>
      <p:sp>
        <p:nvSpPr>
          <p:cNvPr id="673" name="Google Shape;673;p4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4" name="Google Shape;674;p49"/>
          <p:cNvSpPr txBox="1"/>
          <p:nvPr/>
        </p:nvSpPr>
        <p:spPr>
          <a:xfrm>
            <a:off x="457200" y="863900"/>
            <a:ext cx="7861500" cy="4216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CLOCK_NOW();       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renderGamePlay(renderer, game);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(game.isGameRunning())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(SDL_PollEvent(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e))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interpretEvent(e, game);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CLOCK_NOW();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ElapsedTime elapsed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(elapsed.count()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STEP_DELAY)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game.nextStep();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renderGamePlay(renderer, game);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start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SDL_Delay(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49"/>
          <p:cNvSpPr/>
          <p:nvPr/>
        </p:nvSpPr>
        <p:spPr>
          <a:xfrm>
            <a:off x="5708350" y="1315775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9"/>
          <p:cNvSpPr txBox="1"/>
          <p:nvPr/>
        </p:nvSpPr>
        <p:spPr>
          <a:xfrm>
            <a:off x="6226725" y="1179575"/>
            <a:ext cx="1614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iểm tra trò chơi còn tiếp tục ?</a:t>
            </a:r>
            <a:endParaRPr/>
          </a:p>
        </p:txBody>
      </p:sp>
      <p:sp>
        <p:nvSpPr>
          <p:cNvPr id="677" name="Google Shape;677;p49"/>
          <p:cNvSpPr/>
          <p:nvPr/>
        </p:nvSpPr>
        <p:spPr>
          <a:xfrm>
            <a:off x="5708350" y="1847400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9"/>
          <p:cNvSpPr txBox="1"/>
          <p:nvPr/>
        </p:nvSpPr>
        <p:spPr>
          <a:xfrm>
            <a:off x="6226725" y="1711200"/>
            <a:ext cx="1614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</a:t>
            </a:r>
            <a:r>
              <a:rPr lang="en"/>
              <a:t>ông báo sự kiện cho trò chơi</a:t>
            </a:r>
            <a:endParaRPr/>
          </a:p>
        </p:txBody>
      </p:sp>
      <p:sp>
        <p:nvSpPr>
          <p:cNvPr id="679" name="Google Shape;679;p49"/>
          <p:cNvSpPr/>
          <p:nvPr/>
        </p:nvSpPr>
        <p:spPr>
          <a:xfrm>
            <a:off x="5708350" y="3149900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9"/>
          <p:cNvSpPr txBox="1"/>
          <p:nvPr/>
        </p:nvSpPr>
        <p:spPr>
          <a:xfrm>
            <a:off x="6226725" y="3013700"/>
            <a:ext cx="1614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iểm tra xem đã đủ thời gian để di chuyển rắn</a:t>
            </a:r>
            <a:endParaRPr/>
          </a:p>
        </p:txBody>
      </p:sp>
      <p:sp>
        <p:nvSpPr>
          <p:cNvPr id="681" name="Google Shape;681;p49"/>
          <p:cNvSpPr/>
          <p:nvPr/>
        </p:nvSpPr>
        <p:spPr>
          <a:xfrm>
            <a:off x="5708350" y="4452400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9"/>
          <p:cNvSpPr txBox="1"/>
          <p:nvPr/>
        </p:nvSpPr>
        <p:spPr>
          <a:xfrm>
            <a:off x="6226725" y="4316200"/>
            <a:ext cx="2040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Đợi 1 milli giây trước khi lặp tiếp, tránh CPU hoạt động quá nóng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</a:t>
            </a:r>
            <a:r>
              <a:rPr lang="en"/>
              <a:t>ạng thái trò chơi</a:t>
            </a:r>
            <a:endParaRPr/>
          </a:p>
        </p:txBody>
      </p:sp>
      <p:sp>
        <p:nvSpPr>
          <p:cNvPr id="688" name="Google Shape;688;p5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tập: 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trường </a:t>
            </a:r>
            <a:r>
              <a:rPr lang="en">
                <a:solidFill>
                  <a:srgbClr val="0000FF"/>
                </a:solidFill>
              </a:rPr>
              <a:t>status</a:t>
            </a:r>
            <a:r>
              <a:rPr lang="en"/>
              <a:t> vào lớp </a:t>
            </a:r>
            <a:r>
              <a:rPr lang="en">
                <a:solidFill>
                  <a:srgbClr val="0000FF"/>
                </a:solidFill>
              </a:rPr>
              <a:t>Game</a:t>
            </a:r>
            <a:endParaRPr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Khởi tạo </a:t>
            </a:r>
            <a:r>
              <a:rPr lang="en">
                <a:solidFill>
                  <a:srgbClr val="0000FF"/>
                </a:solidFill>
              </a:rPr>
              <a:t>status</a:t>
            </a:r>
            <a:r>
              <a:rPr lang="en">
                <a:solidFill>
                  <a:srgbClr val="000000"/>
                </a:solidFill>
              </a:rPr>
              <a:t> là </a:t>
            </a:r>
            <a:r>
              <a:rPr lang="en">
                <a:solidFill>
                  <a:srgbClr val="0000FF"/>
                </a:solidFill>
              </a:rPr>
              <a:t>GAME_RUNNING</a:t>
            </a:r>
            <a:endParaRPr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các hàm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isGameRunning, isGameOver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9" name="Google Shape;689;p50"/>
          <p:cNvSpPr txBox="1"/>
          <p:nvPr/>
        </p:nvSpPr>
        <p:spPr>
          <a:xfrm>
            <a:off x="1335725" y="956775"/>
            <a:ext cx="6472500" cy="1502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GameStatus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GAME_RUNNING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GAME_STOP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GAME_WON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| GAME_STOP, // GAME_WON tức là GAME_STOP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OVER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| GAME_STOP, // tương tự cho GAME_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OVER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</a:t>
            </a:r>
            <a:r>
              <a:rPr lang="en"/>
              <a:t>ông báo sự kiện phím</a:t>
            </a:r>
            <a:endParaRPr/>
          </a:p>
        </p:txBody>
      </p:sp>
      <p:sp>
        <p:nvSpPr>
          <p:cNvPr id="695" name="Google Shape;695;p5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</a:t>
            </a:r>
            <a:r>
              <a:rPr lang="en"/>
              <a:t>uyền hướng đi mới vào trong game, thông qua hàm </a:t>
            </a:r>
            <a:r>
              <a:rPr lang="en">
                <a:solidFill>
                  <a:srgbClr val="0000FF"/>
                </a:solidFill>
              </a:rPr>
              <a:t>processUserInput()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96" name="Google Shape;696;p51"/>
          <p:cNvSpPr txBox="1"/>
          <p:nvPr/>
        </p:nvSpPr>
        <p:spPr>
          <a:xfrm>
            <a:off x="834000" y="919350"/>
            <a:ext cx="7476000" cy="300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interpretEvent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(SDL_Event e, Game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game)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(e.type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SDL_KEYUP)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(e.key.keysym.sym)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SDLK_UP: game.processUserInput(UP);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SDLK_DOWN: game.processUserInput(DOWN);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SDLK_LEFT: game.processUserInput(LEFT);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SDLK_RIGHT: game.processUserInput(RIGHT);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Thông báo sự kiện phím</a:t>
            </a:r>
            <a:endParaRPr/>
          </a:p>
        </p:txBody>
      </p:sp>
      <p:sp>
        <p:nvSpPr>
          <p:cNvPr id="702" name="Google Shape;702;p5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</a:t>
            </a:r>
            <a:r>
              <a:rPr lang="en"/>
              <a:t>àm </a:t>
            </a:r>
            <a:r>
              <a:rPr lang="en">
                <a:solidFill>
                  <a:srgbClr val="0000FF"/>
                </a:solidFill>
              </a:rPr>
              <a:t>processUserInput(</a:t>
            </a:r>
            <a:r>
              <a:rPr lang="en">
                <a:solidFill>
                  <a:srgbClr val="0000FF"/>
                </a:solidFill>
              </a:rPr>
              <a:t>direction</a:t>
            </a:r>
            <a:r>
              <a:rPr lang="en">
                <a:solidFill>
                  <a:srgbClr val="0000FF"/>
                </a:solidFill>
              </a:rPr>
              <a:t>) 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Chỉ làm nhiệm vụ lưu trữ các yêu cầu di chuyển của người chơi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Người chơi có thể nhấn nhiều phím liên tục</a:t>
            </a:r>
            <a:endParaRPr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>
                <a:solidFill>
                  <a:srgbClr val="000000"/>
                </a:solidFill>
              </a:rPr>
              <a:t>Lưu trữ các hướng đi trong trường hàng đợi </a:t>
            </a:r>
            <a:r>
              <a:rPr lang="en">
                <a:solidFill>
                  <a:srgbClr val="0000FF"/>
                </a:solidFill>
              </a:rPr>
              <a:t>std::queue&lt;Direction&gt; inputQueue;</a:t>
            </a:r>
            <a:endParaRPr>
              <a:solidFill>
                <a:srgbClr val="0000FF"/>
              </a:solidFill>
            </a:endParaRPr>
          </a:p>
        </p:txBody>
      </p:sp>
      <p:grpSp>
        <p:nvGrpSpPr>
          <p:cNvPr id="703" name="Google Shape;703;p52"/>
          <p:cNvGrpSpPr/>
          <p:nvPr/>
        </p:nvGrpSpPr>
        <p:grpSpPr>
          <a:xfrm>
            <a:off x="457200" y="3383850"/>
            <a:ext cx="8352238" cy="1679000"/>
            <a:chOff x="609600" y="3383850"/>
            <a:chExt cx="8352238" cy="1679000"/>
          </a:xfrm>
        </p:grpSpPr>
        <p:grpSp>
          <p:nvGrpSpPr>
            <p:cNvPr id="704" name="Google Shape;704;p52"/>
            <p:cNvGrpSpPr/>
            <p:nvPr/>
          </p:nvGrpSpPr>
          <p:grpSpPr>
            <a:xfrm>
              <a:off x="3839763" y="3383850"/>
              <a:ext cx="5122075" cy="1679000"/>
              <a:chOff x="2079100" y="3370550"/>
              <a:chExt cx="5122075" cy="1679000"/>
            </a:xfrm>
          </p:grpSpPr>
          <p:pic>
            <p:nvPicPr>
              <p:cNvPr id="705" name="Google Shape;705;p5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079100" y="3370550"/>
                <a:ext cx="2569900" cy="1679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6" name="Google Shape;706;p52"/>
              <p:cNvSpPr txBox="1"/>
              <p:nvPr/>
            </p:nvSpPr>
            <p:spPr>
              <a:xfrm>
                <a:off x="4961975" y="3621000"/>
                <a:ext cx="2239200" cy="117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FF"/>
                    </a:solidFill>
                  </a:rPr>
                  <a:t>Hàng đợi là cấu trúc giúp dữ liệu được lấy lần lượt theo thứ tự xuất hiện (v</a:t>
                </a:r>
                <a:r>
                  <a:rPr lang="en">
                    <a:solidFill>
                      <a:srgbClr val="0000FF"/>
                    </a:solidFill>
                  </a:rPr>
                  <a:t>ào trước ra trước - FIFO)</a:t>
                </a:r>
                <a:endParaRPr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707" name="Google Shape;707;p52"/>
            <p:cNvSpPr txBox="1"/>
            <p:nvPr/>
          </p:nvSpPr>
          <p:spPr>
            <a:xfrm>
              <a:off x="609600" y="3522325"/>
              <a:ext cx="3144900" cy="117810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333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Game</a:t>
              </a:r>
              <a:r>
                <a:rPr lang="en" sz="120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processUserInput(</a:t>
              </a:r>
              <a:b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Direction direction )</a:t>
              </a:r>
              <a:b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b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inputQueue.push(direction);</a:t>
              </a:r>
              <a:b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chuyển rắn</a:t>
            </a:r>
            <a:endParaRPr/>
          </a:p>
        </p:txBody>
      </p:sp>
      <p:sp>
        <p:nvSpPr>
          <p:cNvPr id="713" name="Google Shape;713;p5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Hàm </a:t>
            </a:r>
            <a:r>
              <a:rPr lang="en">
                <a:solidFill>
                  <a:srgbClr val="0000FF"/>
                </a:solidFill>
              </a:rPr>
              <a:t>nextStep</a:t>
            </a:r>
            <a:r>
              <a:rPr lang="en">
                <a:solidFill>
                  <a:srgbClr val="0000FF"/>
                </a:solidFill>
              </a:rPr>
              <a:t>() 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Lần lượt lấy các hướng trong </a:t>
            </a:r>
            <a:r>
              <a:rPr lang="en">
                <a:solidFill>
                  <a:srgbClr val="0000FF"/>
                </a:solidFill>
              </a:rPr>
              <a:t>inputQueue</a:t>
            </a:r>
            <a:r>
              <a:rPr lang="en">
                <a:solidFill>
                  <a:srgbClr val="000000"/>
                </a:solidFill>
              </a:rPr>
              <a:t> đến khi chọn được hướng phù hợp hoặc hết hàng đợi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Kiểm tra xem có hợp lệ </a:t>
            </a:r>
            <a:endParaRPr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>
                <a:solidFill>
                  <a:srgbClr val="000000"/>
                </a:solidFill>
              </a:rPr>
              <a:t>Ví dụ: đang sang phải thì chỉ rẽ lên hoặc xuống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ếu hợp lệ thì thay đổi </a:t>
            </a:r>
            <a:r>
              <a:rPr lang="en">
                <a:solidFill>
                  <a:srgbClr val="0000FF"/>
                </a:solidFill>
              </a:rPr>
              <a:t>currentDirection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Di chuyển rắn, gọi </a:t>
            </a:r>
            <a:r>
              <a:rPr lang="en">
                <a:solidFill>
                  <a:srgbClr val="0000FF"/>
                </a:solidFill>
              </a:rPr>
              <a:t>snake.move(currentDirection);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chuyển rắn</a:t>
            </a:r>
            <a:endParaRPr/>
          </a:p>
        </p:txBody>
      </p:sp>
      <p:sp>
        <p:nvSpPr>
          <p:cNvPr id="719" name="Google Shape;719;p5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Hàm </a:t>
            </a:r>
            <a:r>
              <a:rPr lang="en">
                <a:solidFill>
                  <a:srgbClr val="0000FF"/>
                </a:solidFill>
              </a:rPr>
              <a:t>nextStep()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20" name="Google Shape;720;p54"/>
          <p:cNvSpPr txBox="1"/>
          <p:nvPr/>
        </p:nvSpPr>
        <p:spPr>
          <a:xfrm>
            <a:off x="304800" y="1648050"/>
            <a:ext cx="5310900" cy="3243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nextStep()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inputQueue.empty())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Direction next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inputQueue.front();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inputQueue.pop();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(canChange(currentDirection, next))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currentDirection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next;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snake.move(currentDirection);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54"/>
          <p:cNvSpPr txBox="1"/>
          <p:nvPr/>
        </p:nvSpPr>
        <p:spPr>
          <a:xfrm>
            <a:off x="5763000" y="1769550"/>
            <a:ext cx="3065100" cy="3000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canChange(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Direction current,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Direction next) 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(current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UP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current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DOWN)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next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LEFT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RIGHT;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next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UP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next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DOWN;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727" name="Google Shape;727;p5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Trò chơi: Snake</a:t>
            </a:r>
            <a:endParaRPr>
              <a:solidFill>
                <a:srgbClr val="999999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Sân chơi</a:t>
            </a:r>
            <a:endParaRPr>
              <a:solidFill>
                <a:srgbClr val="999999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>
                <a:solidFill>
                  <a:srgbClr val="999999"/>
                </a:solidFill>
              </a:rPr>
              <a:t>Mảng 2 chiều</a:t>
            </a:r>
            <a:endParaRPr>
              <a:solidFill>
                <a:srgbClr val="999999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Con rắn</a:t>
            </a:r>
            <a:endParaRPr>
              <a:solidFill>
                <a:srgbClr val="999999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>
                <a:solidFill>
                  <a:srgbClr val="999999"/>
                </a:solidFill>
              </a:rPr>
              <a:t>Danh sách liên kết có đuôi</a:t>
            </a:r>
            <a:endParaRPr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Bắt phím di chuyển rắn</a:t>
            </a:r>
            <a:endParaRPr>
              <a:solidFill>
                <a:srgbClr val="99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>
                <a:solidFill>
                  <a:srgbClr val="999999"/>
                </a:solidFill>
              </a:rPr>
              <a:t>SDL_PollEvent()</a:t>
            </a:r>
            <a:endParaRPr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>
                <a:solidFill>
                  <a:srgbClr val="000000"/>
                </a:solidFill>
              </a:rPr>
              <a:t>Xử lý va chạm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ử lý va chạm</a:t>
            </a:r>
            <a:endParaRPr/>
          </a:p>
        </p:txBody>
      </p:sp>
      <p:sp>
        <p:nvSpPr>
          <p:cNvPr id="733" name="Google Shape;733;p5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</a:t>
            </a:r>
            <a:r>
              <a:rPr lang="en"/>
              <a:t>ó 2 kiểu va chạm: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Chạm tường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Vị trí mới ngoài hình chữ nhật </a:t>
            </a:r>
            <a:r>
              <a:rPr lang="en">
                <a:solidFill>
                  <a:srgbClr val="0000FF"/>
                </a:solidFill>
              </a:rPr>
              <a:t>(0,0,width,height)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Chạm thân rắn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Vị trí mới có trạng thái </a:t>
            </a:r>
            <a:r>
              <a:rPr lang="en">
                <a:solidFill>
                  <a:srgbClr val="0000FF"/>
                </a:solidFill>
              </a:rPr>
              <a:t>CELL_SNAKE</a:t>
            </a:r>
            <a:endParaRPr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Khi rắn di chuyển, nó thông báo với </a:t>
            </a:r>
            <a:r>
              <a:rPr lang="en">
                <a:solidFill>
                  <a:srgbClr val="0000FF"/>
                </a:solidFill>
              </a:rPr>
              <a:t>Game</a:t>
            </a:r>
            <a:r>
              <a:rPr lang="en"/>
              <a:t> thông qua hàm </a:t>
            </a:r>
            <a:r>
              <a:rPr lang="en">
                <a:solidFill>
                  <a:srgbClr val="0000FF"/>
                </a:solidFill>
              </a:rPr>
              <a:t>snakeMoveTo(newPos)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thể kiểm tra, xử lý va chạm ở hàm này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va chạm</a:t>
            </a:r>
            <a:endParaRPr/>
          </a:p>
        </p:txBody>
      </p:sp>
      <p:sp>
        <p:nvSpPr>
          <p:cNvPr id="739" name="Google Shape;739;p5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40" name="Google Shape;740;p57"/>
          <p:cNvSpPr txBox="1"/>
          <p:nvPr/>
        </p:nvSpPr>
        <p:spPr>
          <a:xfrm>
            <a:off x="457200" y="883825"/>
            <a:ext cx="5337600" cy="184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snakeMoveTo(Position pos)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(squares[pos.y][pos.x]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CELL_CHERRY)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snake.eatCherry();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andom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Cherry();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setCellType(pos, CELL_SNAKE);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Trò chơi: Snake</a:t>
            </a:r>
            <a:endParaRPr>
              <a:solidFill>
                <a:srgbClr val="999999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>
                <a:solidFill>
                  <a:srgbClr val="000000"/>
                </a:solidFill>
              </a:rPr>
              <a:t>Sân chơi</a:t>
            </a:r>
            <a:endParaRPr b="1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">
                <a:solidFill>
                  <a:srgbClr val="000000"/>
                </a:solidFill>
              </a:rPr>
              <a:t>Mảng 2 chiều</a:t>
            </a:r>
            <a:endParaRPr b="1"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Con rắn</a:t>
            </a:r>
            <a:endParaRPr>
              <a:solidFill>
                <a:srgbClr val="999999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>
                <a:solidFill>
                  <a:srgbClr val="999999"/>
                </a:solidFill>
              </a:rPr>
              <a:t>Danh sách liên kết có đuôi</a:t>
            </a:r>
            <a:endParaRPr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Bắt phím di chuyển rắn</a:t>
            </a:r>
            <a:endParaRPr>
              <a:solidFill>
                <a:srgbClr val="99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>
                <a:solidFill>
                  <a:srgbClr val="999999"/>
                </a:solidFill>
              </a:rPr>
              <a:t>SDL_PollEvent()</a:t>
            </a:r>
            <a:endParaRPr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>
                <a:solidFill>
                  <a:srgbClr val="999999"/>
                </a:solidFill>
              </a:rPr>
              <a:t>Xử lý va chạm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va chạm</a:t>
            </a:r>
            <a:endParaRPr/>
          </a:p>
        </p:txBody>
      </p:sp>
      <p:sp>
        <p:nvSpPr>
          <p:cNvPr id="746" name="Google Shape;746;p5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47" name="Google Shape;747;p58"/>
          <p:cNvSpPr txBox="1"/>
          <p:nvPr/>
        </p:nvSpPr>
        <p:spPr>
          <a:xfrm>
            <a:off x="457200" y="883825"/>
            <a:ext cx="5337600" cy="184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snakeMoveTo(Position pos)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(squares[pos.y][pos.x]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CELL_CHERRY)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snake.eatCherry();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addCherry();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setCellType(pos, CELL_SNAKE);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p58"/>
          <p:cNvSpPr txBox="1"/>
          <p:nvPr/>
        </p:nvSpPr>
        <p:spPr>
          <a:xfrm>
            <a:off x="1701200" y="1925875"/>
            <a:ext cx="6985500" cy="300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snakeMoveTo(Position pos)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pos.isInsideBox(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,width,height))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status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GAME_OVER;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(squares[pos.y][pos.x]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CELL_SNAKE)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status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GAME_OVER;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(squares[pos.y][pos.x]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CELL_CHERRY)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snake.eatCherry();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andom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Cherry();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setCellType(pos, CELL_SNAKE);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setCellType(pos, CELL_SNAKE);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Xử lý va chạm: c</a:t>
            </a:r>
            <a:r>
              <a:rPr lang="en" sz="3600"/>
              <a:t>ách cài đặt đẹp hơn</a:t>
            </a:r>
            <a:endParaRPr sz="3600"/>
          </a:p>
        </p:txBody>
      </p:sp>
      <p:sp>
        <p:nvSpPr>
          <p:cNvPr id="754" name="Google Shape;754;p5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5" name="Google Shape;755;p59"/>
          <p:cNvSpPr txBox="1"/>
          <p:nvPr/>
        </p:nvSpPr>
        <p:spPr>
          <a:xfrm>
            <a:off x="253400" y="859075"/>
            <a:ext cx="6985500" cy="300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snakeMoveTo(Position pos)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pos.isInsideBox(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,width,height))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status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GAME_OVER;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(squares[pos.y][pos.x]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CELL_SNAKE)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status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GAME_OVER;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(squares[pos.y][pos.x]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CELL_CHERRY)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snake.eatCherry();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addRandomCherry();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setCellType(pos, CELL_SNAKE);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setCellType(pos, CELL_SNAKE);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Xử lý va chạm: cách cài đặt đẹp hơn</a:t>
            </a:r>
            <a:endParaRPr sz="3600"/>
          </a:p>
        </p:txBody>
      </p:sp>
      <p:sp>
        <p:nvSpPr>
          <p:cNvPr id="761" name="Google Shape;761;p6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62" name="Google Shape;762;p60"/>
          <p:cNvSpPr txBox="1"/>
          <p:nvPr/>
        </p:nvSpPr>
        <p:spPr>
          <a:xfrm>
            <a:off x="253400" y="859075"/>
            <a:ext cx="6985500" cy="300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snakeMoveTo(Position pos)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pos.isInsideBox(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,width,height))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status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GAME_OVER;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(squares[pos.y][pos.x]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CELL_SNAKE)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status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GAME_OVER;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(squares[pos.y][pos.x]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CELL_CHERRY)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snake.eatCherry();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addRandomCherry();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setCellType(pos, CELL_SNAKE);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setCellType(pos, CELL_SNAKE);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p60"/>
          <p:cNvSpPr txBox="1"/>
          <p:nvPr/>
        </p:nvSpPr>
        <p:spPr>
          <a:xfrm>
            <a:off x="3468875" y="1428750"/>
            <a:ext cx="5217900" cy="3497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snakeMoveTo(Position pos)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getCellType(pos)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0088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CELL_OFF_BOARD:</a:t>
            </a:r>
            <a:br>
              <a:rPr lang="en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CELL_SNAKE: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status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GAME_OVER;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CELL_CHERRY: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snake.eatCherry();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addRandomCherry();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997700"/>
                </a:solidFill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setCellType(pos, CELL_SNAKE);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Xử lý va chạm: cách cài đặt đẹp hơn</a:t>
            </a:r>
            <a:endParaRPr sz="3600"/>
          </a:p>
        </p:txBody>
      </p:sp>
      <p:sp>
        <p:nvSpPr>
          <p:cNvPr id="769" name="Google Shape;769;p6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một loại ô </a:t>
            </a:r>
            <a:r>
              <a:rPr lang="en">
                <a:solidFill>
                  <a:srgbClr val="0000FF"/>
                </a:solidFill>
              </a:rPr>
              <a:t>CELL_OFF_BOARD </a:t>
            </a:r>
            <a:r>
              <a:rPr lang="en"/>
              <a:t>vào </a:t>
            </a:r>
            <a:r>
              <a:rPr lang="en">
                <a:solidFill>
                  <a:srgbClr val="0000FF"/>
                </a:solidFill>
              </a:rPr>
              <a:t>enum CellType</a:t>
            </a:r>
            <a:r>
              <a:rPr lang="en"/>
              <a:t> để thể hiện một vị trí nằm ngoài sân chơi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</a:t>
            </a:r>
            <a:r>
              <a:rPr lang="en"/>
              <a:t>iểm tra </a:t>
            </a:r>
            <a:r>
              <a:rPr lang="en">
                <a:solidFill>
                  <a:srgbClr val="0000FF"/>
                </a:solidFill>
              </a:rPr>
              <a:t>game.isGameOver()</a:t>
            </a:r>
            <a:r>
              <a:rPr lang="en"/>
              <a:t> trong </a:t>
            </a:r>
            <a:r>
              <a:rPr lang="en">
                <a:solidFill>
                  <a:srgbClr val="0000FF"/>
                </a:solidFill>
              </a:rPr>
              <a:t>Snake::move()</a:t>
            </a:r>
            <a:r>
              <a:rPr lang="en"/>
              <a:t> khi gọi </a:t>
            </a:r>
            <a:r>
              <a:rPr lang="en">
                <a:solidFill>
                  <a:srgbClr val="0000FF"/>
                </a:solidFill>
              </a:rPr>
              <a:t>game.snakeMoveTo()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0" name="Google Shape;770;p61"/>
          <p:cNvSpPr txBox="1"/>
          <p:nvPr/>
        </p:nvSpPr>
        <p:spPr>
          <a:xfrm>
            <a:off x="1375575" y="1115150"/>
            <a:ext cx="6392700" cy="144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CellType Game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getCellType(Position pos)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pos.isInsideBox(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width, height)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squares[pos.y][pos.x]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CELL_OFF_BOARD;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ổng kết</a:t>
            </a:r>
            <a:endParaRPr/>
          </a:p>
        </p:txBody>
      </p:sp>
      <p:sp>
        <p:nvSpPr>
          <p:cNvPr id="776" name="Google Shape;776;p6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i="1" lang="en">
                <a:solidFill>
                  <a:srgbClr val="0000FF"/>
                </a:solidFill>
              </a:rPr>
              <a:t>M</a:t>
            </a:r>
            <a:r>
              <a:rPr i="1" lang="en">
                <a:solidFill>
                  <a:srgbClr val="0000FF"/>
                </a:solidFill>
              </a:rPr>
              <a:t>ảng hai chiều</a:t>
            </a:r>
            <a:r>
              <a:rPr lang="en"/>
              <a:t>: dữ liệu dạng bảng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i="1" lang="en">
                <a:solidFill>
                  <a:srgbClr val="0000FF"/>
                </a:solidFill>
              </a:rPr>
              <a:t>Danh sách liên kết</a:t>
            </a:r>
            <a:r>
              <a:rPr lang="en"/>
              <a:t>: dữ liệu dạng chuỗi cần chèn, xóa nhanh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i="1" lang="en">
                <a:solidFill>
                  <a:srgbClr val="0000FF"/>
                </a:solidFill>
              </a:rPr>
              <a:t>Hàng đợi</a:t>
            </a:r>
            <a:r>
              <a:rPr lang="en"/>
              <a:t>: lưu trữ yêu cầu của người chơi theo thứ tự xuất hiện (vào trước ra trước - FIFO)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i="1" lang="en">
                <a:solidFill>
                  <a:srgbClr val="0000FF"/>
                </a:solidFill>
              </a:rPr>
              <a:t>Định nghĩa enum</a:t>
            </a:r>
            <a:r>
              <a:rPr lang="en"/>
              <a:t>: xử lý nhiều trường hợp một cách thống nhất (và đặt tên cho chúng)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</a:t>
            </a:r>
            <a:endParaRPr/>
          </a:p>
        </p:txBody>
      </p:sp>
      <p:sp>
        <p:nvSpPr>
          <p:cNvPr id="782" name="Google Shape;782;p6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</a:t>
            </a:r>
            <a:r>
              <a:rPr lang="en"/>
              <a:t>àm đẹp cách thể hiện bằng cách nạp ảnh vẽ đầu rắn, thân rắn, các đốt rắn chuyển hướng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Gợi ý: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Cài đặt lớp </a:t>
            </a:r>
            <a:r>
              <a:rPr lang="en">
                <a:solidFill>
                  <a:srgbClr val="0000FF"/>
                </a:solidFill>
              </a:rPr>
              <a:t>Gallery</a:t>
            </a:r>
            <a:r>
              <a:rPr lang="en"/>
              <a:t> chuyên quản lý các hình vẽ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Truy xuất các hình vẽ bằng enum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Đặt tên cho hình vẽ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Xét các trường hợp để vẽ thân rắn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Cần xét vị trí tương quan của 3 đốt liên tiếp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</a:t>
            </a:r>
            <a:endParaRPr/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</a:t>
            </a:r>
            <a:r>
              <a:rPr lang="en"/>
              <a:t>ưu điểm số (số quả cherry ăn được)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Lưu bảng xếp hạng điểm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Vẽ màn hình khởi động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Tên người chơi nhập từ tham số dòng lệnh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Nhấn Enter để chơi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Nhấn R để xem bảng xếp hạng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Vẽ màn hình kết thúc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Bảng xếp hạng, làm nổi bật điểm số của lần chơi vừa kết thúc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Ph</a:t>
            </a:r>
            <a:r>
              <a:rPr lang="en" sz="3400"/>
              <a:t>ân tích trạng thái trò chơi: Sân chơi</a:t>
            </a:r>
            <a:endParaRPr sz="3400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</a:t>
            </a:r>
            <a:r>
              <a:rPr lang="en"/>
              <a:t>ân chơi là bảng hình chữ nhật, gồm các ô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Ô rỗng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Ô có rắn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Ô có quả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Sân chơi còn có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 rắn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và hướng đi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Quả cherry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vị trí cherry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286250" y="19736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47647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52166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56818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61536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66520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15705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76754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77" idx="1"/>
            <a:endCxn id="77" idx="3"/>
          </p:cNvCxnSpPr>
          <p:nvPr/>
        </p:nvCxnSpPr>
        <p:spPr>
          <a:xfrm>
            <a:off x="4286250" y="29605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4286250" y="24554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4286250" y="34655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50" y="2480063"/>
            <a:ext cx="455875" cy="4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575" y="2480050"/>
            <a:ext cx="455875" cy="4558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4"/>
          <p:cNvSpPr/>
          <p:nvPr/>
        </p:nvSpPr>
        <p:spPr>
          <a:xfrm>
            <a:off x="6193475" y="26415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5400000">
            <a:off x="5708300" y="3146650"/>
            <a:ext cx="4188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5400000">
            <a:off x="5852500" y="2669250"/>
            <a:ext cx="239100" cy="216900"/>
          </a:xfrm>
          <a:prstGeom prst="corner">
            <a:avLst>
              <a:gd fmla="val 55639" name="adj1"/>
              <a:gd fmla="val 6000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241325" y="2588450"/>
            <a:ext cx="3498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Phân tích trạng thái trò chơi: Sân chơi</a:t>
            </a:r>
            <a:endParaRPr sz="34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Sân chơi là bảng hình chữ nhật, gồm các ô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Ô rỗng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Ô có rắn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Ô có quả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286250" y="19736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>
            <a:off x="47647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52166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6818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61536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66520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715705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76754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0" idx="1"/>
            <a:endCxn id="100" idx="3"/>
          </p:cNvCxnSpPr>
          <p:nvPr/>
        </p:nvCxnSpPr>
        <p:spPr>
          <a:xfrm>
            <a:off x="4286250" y="29605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286250" y="24554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4286250" y="34655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50" y="2480063"/>
            <a:ext cx="455875" cy="4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575" y="2480050"/>
            <a:ext cx="455875" cy="4558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5"/>
          <p:cNvSpPr/>
          <p:nvPr/>
        </p:nvSpPr>
        <p:spPr>
          <a:xfrm>
            <a:off x="6193475" y="26415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rot="5400000">
            <a:off x="5708300" y="3146650"/>
            <a:ext cx="4188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5400000">
            <a:off x="5852500" y="2669250"/>
            <a:ext cx="239100" cy="216900"/>
          </a:xfrm>
          <a:prstGeom prst="corner">
            <a:avLst>
              <a:gd fmla="val 55639" name="adj1"/>
              <a:gd fmla="val 6000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241325" y="2588450"/>
            <a:ext cx="3498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544925" y="3003700"/>
            <a:ext cx="3329100" cy="156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CellType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CELL_EMPTY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CELL_SNAKE,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CELL_CHERRY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2604975" y="3681525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123350" y="3545325"/>
            <a:ext cx="657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ác loại ô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44925" y="2689675"/>
            <a:ext cx="3003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Mô tả các loại ô bằng enum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Phân tích trạng thái trò chơi: Sân chơi</a:t>
            </a:r>
            <a:endParaRPr sz="3400"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Sân chơi là bảng hình chữ nhật, gồm các ô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Ô rỗng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Ô có rắn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Ô có quả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4286250" y="1973675"/>
            <a:ext cx="3900900" cy="197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>
            <a:off x="47647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5216625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56818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1536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66520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715705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7675400" y="1986950"/>
            <a:ext cx="0" cy="19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>
            <a:stCxn id="127" idx="1"/>
            <a:endCxn id="127" idx="3"/>
          </p:cNvCxnSpPr>
          <p:nvPr/>
        </p:nvCxnSpPr>
        <p:spPr>
          <a:xfrm>
            <a:off x="4286250" y="296052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4286250" y="24554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4286250" y="3465575"/>
            <a:ext cx="390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50" y="2480063"/>
            <a:ext cx="455875" cy="4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575" y="2480050"/>
            <a:ext cx="455875" cy="4558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16"/>
          <p:cNvSpPr/>
          <p:nvPr/>
        </p:nvSpPr>
        <p:spPr>
          <a:xfrm>
            <a:off x="6193475" y="2641550"/>
            <a:ext cx="4185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 rot="5400000">
            <a:off x="5708300" y="3146650"/>
            <a:ext cx="418800" cy="13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5400000">
            <a:off x="5852500" y="2669250"/>
            <a:ext cx="239100" cy="216900"/>
          </a:xfrm>
          <a:prstGeom prst="corner">
            <a:avLst>
              <a:gd fmla="val 55639" name="adj1"/>
              <a:gd fmla="val 6000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7241325" y="2588450"/>
            <a:ext cx="3498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372150" y="3003700"/>
            <a:ext cx="3834300" cy="80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CellType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squares;</a:t>
            </a:r>
            <a:endParaRPr b="1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16"/>
          <p:cNvSpPr/>
          <p:nvPr/>
        </p:nvSpPr>
        <p:spPr>
          <a:xfrm rot="-5400000">
            <a:off x="2080050" y="3930625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372150" y="4223150"/>
            <a:ext cx="3834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mỗi dòng là một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CellType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một bảng gồm nhiều dòng (vector các vector)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6"/>
          <p:cNvSpPr/>
          <p:nvPr/>
        </p:nvSpPr>
        <p:spPr>
          <a:xfrm rot="10800000">
            <a:off x="4249800" y="4312675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734850" y="4223150"/>
            <a:ext cx="3834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squares[i][j]</a:t>
            </a:r>
            <a:r>
              <a:rPr lang="en">
                <a:solidFill>
                  <a:schemeClr val="dk1"/>
                </a:solidFill>
              </a:rPr>
              <a:t>: trạng thái dòng i cột j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lấy phần tử thứ j của vector thứ i của bảng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894175" y="2551825"/>
            <a:ext cx="3123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i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832538" y="1571850"/>
            <a:ext cx="3123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j</a:t>
            </a:r>
            <a:endParaRPr b="1">
              <a:solidFill>
                <a:srgbClr val="9900FF"/>
              </a:solidFill>
            </a:endParaRPr>
          </a:p>
        </p:txBody>
      </p:sp>
      <p:cxnSp>
        <p:nvCxnSpPr>
          <p:cNvPr id="151" name="Google Shape;151;p16"/>
          <p:cNvCxnSpPr>
            <a:stCxn id="149" idx="3"/>
          </p:cNvCxnSpPr>
          <p:nvPr/>
        </p:nvCxnSpPr>
        <p:spPr>
          <a:xfrm>
            <a:off x="4206475" y="2689675"/>
            <a:ext cx="44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>
            <a:stCxn id="150" idx="2"/>
          </p:cNvCxnSpPr>
          <p:nvPr/>
        </p:nvCxnSpPr>
        <p:spPr>
          <a:xfrm>
            <a:off x="4988688" y="1847550"/>
            <a:ext cx="0" cy="51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3" name="Google Shape;153;p16"/>
          <p:cNvSpPr txBox="1"/>
          <p:nvPr/>
        </p:nvSpPr>
        <p:spPr>
          <a:xfrm>
            <a:off x="372150" y="2689675"/>
            <a:ext cx="3176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M</a:t>
            </a:r>
            <a:r>
              <a:rPr i="1" lang="en">
                <a:solidFill>
                  <a:srgbClr val="0000FF"/>
                </a:solidFill>
              </a:rPr>
              <a:t>ột cách biểu diễn sân chơi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Phân tích trạng thái trò chơi: Sân chơi</a:t>
            </a:r>
            <a:endParaRPr sz="34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372150" y="1062750"/>
            <a:ext cx="3834300" cy="72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CellType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squares;</a:t>
            </a:r>
            <a:endParaRPr b="1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7"/>
          <p:cNvSpPr/>
          <p:nvPr/>
        </p:nvSpPr>
        <p:spPr>
          <a:xfrm rot="-5400000">
            <a:off x="2080150" y="2010125"/>
            <a:ext cx="418500" cy="345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372150" y="2394350"/>
            <a:ext cx="3834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đủ thông tin để vẽ sân chơi một cách đơn giản bằng cách đánh dấu ô chứa quả và các ô chứa thân rắn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372250" y="3319575"/>
            <a:ext cx="38343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Câu hỏi:</a:t>
            </a:r>
            <a:r>
              <a:rPr lang="en">
                <a:solidFill>
                  <a:schemeClr val="dk1"/>
                </a:solidFill>
              </a:rPr>
              <a:t> để vẽ đầu rắn cần làm gì 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Đáp:</a:t>
            </a:r>
            <a:r>
              <a:rPr lang="en">
                <a:solidFill>
                  <a:schemeClr val="dk1"/>
                </a:solidFill>
              </a:rPr>
              <a:t> Một phương án là thêm một loại ô, ví dụ CELL_SNAKE_HEAD vào enum CellType,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hoặc,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00FF"/>
                </a:solidFill>
              </a:rPr>
              <a:t>Hỏi sân chơi xem đầu rắn (hoặc toàn bộ thân rắn) ở đâu ?</a:t>
            </a:r>
            <a:endParaRPr i="1">
              <a:solidFill>
                <a:srgbClr val="9900FF"/>
              </a:solidFill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259675" y="1062750"/>
            <a:ext cx="4427100" cy="39969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width;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height;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tạo bảng có height dòng, width cột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squares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CellType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height,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vector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CellType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(width, CELL_EMPTY)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quét bảng từ trên xuống, từ trái qua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height; i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 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width; j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làm gì đó với squares[i][j]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