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D2556D-6A37-4D44-8A49-74E731E9B943}">
  <a:tblStyle styleId="{37D2556D-6A37-4D44-8A49-74E731E9B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44123DC-EB9D-4E72-A28B-E1824391910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1d0bb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1d0bb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1d0bbcb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1d0bbcb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c1d0bbcb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c1d0bbcb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1d0bbcb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1d0bbcb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1d0bbc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1d0bbc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1d0bbc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1d0bbc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1d0bbcb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1d0bbcb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1d0bbc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1d0bbc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1d0bbcb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1d0bbcb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1d0bbcb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1d0bbcb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1d0bbcb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1d0bbcb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1d0bbcb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1d0bbcb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Phụ lục</a:t>
            </a:r>
            <a:endParaRPr/>
          </a:p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Lập trình trò chơi cần quản lý nhiều thông tin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Số máu, số lượt còn lại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Số quái đã chết, điểm số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 vật dụng cùng thông tin của chúng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Và các thông tin này </a:t>
            </a:r>
            <a:r>
              <a:rPr lang="en">
                <a:solidFill>
                  <a:srgbClr val="FF0000"/>
                </a:solidFill>
              </a:rPr>
              <a:t>thường xuyên thay đổi</a:t>
            </a:r>
            <a:r>
              <a:rPr lang="en"/>
              <a:t>.</a:t>
            </a:r>
            <a:endParaRPr/>
          </a:p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phép toán khác</a:t>
            </a:r>
            <a:endParaRPr/>
          </a:p>
        </p:txBody>
      </p:sp>
      <p:graphicFrame>
        <p:nvGraphicFramePr>
          <p:cNvPr id="160" name="Google Shape;160;p30"/>
          <p:cNvGraphicFramePr/>
          <p:nvPr/>
        </p:nvGraphicFramePr>
        <p:xfrm>
          <a:off x="952500" y="15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{37D2556D-6A37-4D44-8A49-74E731E9B943}</a:tableStyleId>
              </a:tblPr>
              <a:tblGrid>
                <a:gridCol w="1342850"/>
                <a:gridCol w="2091900"/>
                <a:gridCol w="3804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Kích thước kiểu, biến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 :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Biểu thức điều kiện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Danh sách lệnh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Thao tác với các trường trong struct, 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Lấy con trỏ đến biến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Lấy biến trỏ bởi con trỏ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int(), double()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Chuyển kiểu (cast)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Thứ tự phép toán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Nói chung, C++ tính toán từ trái qua phải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Một số toán tử có 1 toán hạng tính từ phải qua trái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Một số phép toán ưu tiên hơn được thực hiện trước.</a:t>
            </a:r>
            <a:endParaRPr/>
          </a:p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Thứ tự phép toán</a:t>
            </a:r>
            <a:endParaRPr/>
          </a:p>
        </p:txBody>
      </p:sp>
      <p:graphicFrame>
        <p:nvGraphicFramePr>
          <p:cNvPr id="175" name="Google Shape;175;p32"/>
          <p:cNvGraphicFramePr/>
          <p:nvPr/>
        </p:nvGraphicFramePr>
        <p:xfrm>
          <a:off x="598475" y="118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{E44123DC-EB9D-4E72-A28B-E18243919109}</a:tableStyleId>
              </a:tblPr>
              <a:tblGrid>
                <a:gridCol w="556750"/>
                <a:gridCol w="1083700"/>
                <a:gridCol w="1953050"/>
                <a:gridCol w="561925"/>
                <a:gridCol w="1250900"/>
                <a:gridCol w="25407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Postfix 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919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[] -&gt; . ++ - -  </a:t>
                      </a:r>
                      <a:endParaRPr b="1" sz="1200">
                        <a:solidFill>
                          <a:srgbClr val="1919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Bitwise AND 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919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 </a:t>
                      </a:r>
                      <a:endParaRPr b="1" sz="1200">
                        <a:solidFill>
                          <a:srgbClr val="1919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Unary 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(từ phải qua)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919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 - ! ~ ++ - - (type) * &amp; sizeof </a:t>
                      </a:r>
                      <a:endParaRPr b="1" sz="1200">
                        <a:solidFill>
                          <a:srgbClr val="1919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Bitwise XOR 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919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 </a:t>
                      </a:r>
                      <a:endParaRPr b="1" sz="1200">
                        <a:solidFill>
                          <a:srgbClr val="1919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Multiplicative  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919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/ % </a:t>
                      </a:r>
                      <a:endParaRPr b="1" sz="1200">
                        <a:solidFill>
                          <a:srgbClr val="1919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Bitwise OR 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919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 </a:t>
                      </a:r>
                      <a:endParaRPr b="1" sz="1200">
                        <a:solidFill>
                          <a:srgbClr val="1919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Additive  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919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 - </a:t>
                      </a:r>
                      <a:endParaRPr b="1" sz="1200">
                        <a:solidFill>
                          <a:srgbClr val="1919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Logical AND 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919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&amp;&amp; </a:t>
                      </a:r>
                      <a:endParaRPr b="1" sz="1200">
                        <a:solidFill>
                          <a:srgbClr val="1919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Shift  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919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&lt;&lt; &gt;&gt; </a:t>
                      </a:r>
                      <a:endParaRPr b="1" sz="1200">
                        <a:solidFill>
                          <a:srgbClr val="1919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Logical OR 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919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 </a:t>
                      </a:r>
                      <a:endParaRPr b="1" sz="1200">
                        <a:solidFill>
                          <a:srgbClr val="1919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Relational  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919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&lt;= &gt; &gt;= </a:t>
                      </a:r>
                      <a:endParaRPr b="1" sz="1200">
                        <a:solidFill>
                          <a:srgbClr val="1919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Conditional 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919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?: </a:t>
                      </a:r>
                      <a:endParaRPr b="1" sz="1200">
                        <a:solidFill>
                          <a:srgbClr val="1919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Equality  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919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 != </a:t>
                      </a:r>
                      <a:endParaRPr b="1" sz="1200">
                        <a:solidFill>
                          <a:srgbClr val="1919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Assignment 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919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+= -= *= /= %=&gt;&gt;= &lt;&lt;= &amp;= ^= |= </a:t>
                      </a:r>
                      <a:endParaRPr b="1" sz="1200">
                        <a:solidFill>
                          <a:srgbClr val="1919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Comma </a:t>
                      </a:r>
                      <a:endParaRPr sz="12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919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endParaRPr b="1" sz="1200">
                        <a:solidFill>
                          <a:srgbClr val="1919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Trạng thái trò chơi</a:t>
            </a:r>
            <a:endParaRPr/>
          </a:p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Các thông tin của trò chơi được lưu trữ trong </a:t>
            </a:r>
            <a:r>
              <a:rPr b="1" lang="en">
                <a:solidFill>
                  <a:srgbClr val="FF0000"/>
                </a:solidFill>
              </a:rPr>
              <a:t>biến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 hitPoint;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 lives;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double score;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std::string playerName;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Kiểu cơ bản</a:t>
            </a:r>
            <a:endParaRPr/>
          </a:p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Các loại thông tin sử dụng các </a:t>
            </a:r>
            <a:r>
              <a:rPr b="1" lang="en" sz="2800">
                <a:solidFill>
                  <a:srgbClr val="FF0000"/>
                </a:solidFill>
              </a:rPr>
              <a:t>kiểu</a:t>
            </a:r>
            <a:r>
              <a:rPr lang="en" sz="2800"/>
              <a:t> khác nhau.</a:t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23"/>
          <p:cNvGraphicFramePr/>
          <p:nvPr/>
        </p:nvGraphicFramePr>
        <p:xfrm>
          <a:off x="784838" y="174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{37D2556D-6A37-4D44-8A49-74E731E9B943}</a:tableStyleId>
              </a:tblPr>
              <a:tblGrid>
                <a:gridCol w="1161275"/>
                <a:gridCol w="736900"/>
                <a:gridCol w="1439100"/>
                <a:gridCol w="1345475"/>
                <a:gridCol w="703375"/>
                <a:gridCol w="2188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9191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endParaRPr b="1" sz="1000">
                        <a:solidFill>
                          <a:srgbClr val="19191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1byte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-128 đến 127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9191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 int</a:t>
                      </a:r>
                      <a:endParaRPr b="1" sz="1000">
                        <a:solidFill>
                          <a:srgbClr val="19191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2bytes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-32768 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đến</a:t>
                      </a: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32767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9191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char</a:t>
                      </a:r>
                      <a:endParaRPr b="1" sz="1000">
                        <a:solidFill>
                          <a:srgbClr val="19191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1byte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đến 255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9191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short int</a:t>
                      </a:r>
                      <a:endParaRPr b="1" sz="1000">
                        <a:solidFill>
                          <a:srgbClr val="19191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2bytes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đến</a:t>
                      </a: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65,535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9191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b="1" sz="1000">
                        <a:solidFill>
                          <a:srgbClr val="19191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4bytes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-2147483648 đến 2147483647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9191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 long int</a:t>
                      </a:r>
                      <a:endParaRPr b="1" sz="1000">
                        <a:solidFill>
                          <a:srgbClr val="19191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8bytes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-9,223,372,036,854,775,808 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đến</a:t>
                      </a: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9,223,372,036,854,775,807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9191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int</a:t>
                      </a:r>
                      <a:endParaRPr b="1" sz="1000">
                        <a:solidFill>
                          <a:srgbClr val="19191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4bytes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đến 4294967295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9191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long int</a:t>
                      </a:r>
                      <a:endParaRPr b="1" sz="1000">
                        <a:solidFill>
                          <a:srgbClr val="19191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8bytes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đến</a:t>
                      </a: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18,446,744,073,709,551,615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9191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endParaRPr b="1" sz="1000">
                        <a:solidFill>
                          <a:srgbClr val="19191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4bytes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+/- 3.4e +/- 38 (~7 digits)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9191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 double</a:t>
                      </a:r>
                      <a:endParaRPr b="1" sz="1000">
                        <a:solidFill>
                          <a:srgbClr val="19191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16bytes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9191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b="1" sz="1000">
                        <a:solidFill>
                          <a:srgbClr val="19191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8bytes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+/- 1.7e +/- 308 (~15 digits)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9191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wchar_t</a:t>
                      </a:r>
                      <a:endParaRPr b="1" sz="1000">
                        <a:solidFill>
                          <a:srgbClr val="19191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or 4 bytes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ký tự Unicode</a:t>
                      </a:r>
                      <a:endParaRPr sz="1000">
                        <a:solidFill>
                          <a:srgbClr val="19191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Kiểu cơ bản</a:t>
            </a:r>
            <a:endParaRPr/>
          </a:p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457200" y="1043000"/>
            <a:ext cx="8229600" cy="3822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b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b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"Size of char : " &lt;&lt; sizeof(char) &lt;&lt; endl;</a:t>
            </a:r>
            <a:b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"Size of int : " &lt;&lt; sizeof(int) &lt;&lt; endl;</a:t>
            </a:r>
            <a:b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"Size of short int : " &lt;&lt; sizeof(short int) &lt;&lt; endl;</a:t>
            </a:r>
            <a:b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"Size of long int : " &lt;&lt; sizeof(long int) &lt;&lt; endl;</a:t>
            </a:r>
            <a:b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"Size of float : " &lt;&lt; sizeof(float) &lt;&lt; endl;</a:t>
            </a:r>
            <a:b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"Size of double : " &lt;&lt; sizeof(double) &lt;&lt; endl;</a:t>
            </a:r>
            <a:b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"Size of wchar_t : " &lt;&lt; sizeof(wchar_t) &lt;&lt; endl;</a:t>
            </a:r>
            <a:b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b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Phép toán số học</a:t>
            </a:r>
            <a:endParaRPr/>
          </a:p>
        </p:txBody>
      </p:sp>
      <p:graphicFrame>
        <p:nvGraphicFramePr>
          <p:cNvPr id="120" name="Google Shape;120;p25"/>
          <p:cNvGraphicFramePr/>
          <p:nvPr/>
        </p:nvGraphicFramePr>
        <p:xfrm>
          <a:off x="952500" y="15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{37D2556D-6A37-4D44-8A49-74E731E9B943}</a:tableStyleId>
              </a:tblPr>
              <a:tblGrid>
                <a:gridCol w="546900"/>
                <a:gridCol w="1289300"/>
                <a:gridCol w="5402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Cộng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newScore = currentScore + bossKilledScore;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newHitPoint = currentHitPoint - npcHit;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Nhân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npcHit = baseNpcHit * difficultyLevel;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Số dư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Tăng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kills++;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Giảm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lives--;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Phép toán so sánh</a:t>
            </a:r>
            <a:endParaRPr/>
          </a:p>
        </p:txBody>
      </p:sp>
      <p:graphicFrame>
        <p:nvGraphicFramePr>
          <p:cNvPr id="128" name="Google Shape;128;p26"/>
          <p:cNvGraphicFramePr/>
          <p:nvPr/>
        </p:nvGraphicFramePr>
        <p:xfrm>
          <a:off x="952500" y="15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{37D2556D-6A37-4D44-8A49-74E731E9B943}</a:tableStyleId>
              </a:tblPr>
              <a:tblGrid>
                <a:gridCol w="546900"/>
                <a:gridCol w="1449825"/>
                <a:gridCol w="524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Bằng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ballPosition.x == leftSide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Khác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bulletHitType != HEADSHOT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Lớn hơn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Nhỏ hơn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Không nhỏ hơn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Không lớn hơn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Phép toán logic</a:t>
            </a:r>
            <a:endParaRPr/>
          </a:p>
        </p:txBody>
      </p:sp>
      <p:graphicFrame>
        <p:nvGraphicFramePr>
          <p:cNvPr id="136" name="Google Shape;136;p27"/>
          <p:cNvGraphicFramePr/>
          <p:nvPr/>
        </p:nvGraphicFramePr>
        <p:xfrm>
          <a:off x="952500" y="15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{37D2556D-6A37-4D44-8A49-74E731E9B943}</a:tableStyleId>
              </a:tblPr>
              <a:tblGrid>
                <a:gridCol w="546900"/>
                <a:gridCol w="1563525"/>
                <a:gridCol w="512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&amp;&amp;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Và (AND)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Hoặc (OR)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Phủ định (NOT)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Phép toán trên bit</a:t>
            </a:r>
            <a:endParaRPr/>
          </a:p>
        </p:txBody>
      </p:sp>
      <p:graphicFrame>
        <p:nvGraphicFramePr>
          <p:cNvPr id="144" name="Google Shape;144;p28"/>
          <p:cNvGraphicFramePr/>
          <p:nvPr/>
        </p:nvGraphicFramePr>
        <p:xfrm>
          <a:off x="952500" y="15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{37D2556D-6A37-4D44-8A49-74E731E9B943}</a:tableStyleId>
              </a:tblPr>
              <a:tblGrid>
                <a:gridCol w="546900"/>
                <a:gridCol w="1971525"/>
                <a:gridCol w="4720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Và (AND)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Hoặc (OR)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Hoặc loại trừ (XOR)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Phủ định (NOT)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&lt;&lt;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Dịch trái (Shift left)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Dịch phải (Shift right)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Phép toán gán</a:t>
            </a:r>
            <a:endParaRPr/>
          </a:p>
        </p:txBody>
      </p:sp>
      <p:graphicFrame>
        <p:nvGraphicFramePr>
          <p:cNvPr id="152" name="Google Shape;152;p29"/>
          <p:cNvGraphicFramePr/>
          <p:nvPr/>
        </p:nvGraphicFramePr>
        <p:xfrm>
          <a:off x="952500" y="15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{37D2556D-6A37-4D44-8A49-74E731E9B943}</a:tableStyleId>
              </a:tblPr>
              <a:tblGrid>
                <a:gridCol w="1342850"/>
                <a:gridCol w="1857800"/>
                <a:gridCol w="403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Gán bằng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+= 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-=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*= 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/=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%=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Gán sau khi thực hiện phép toán số học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&amp;=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|=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^= 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&lt;&lt;=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&gt;&gt;=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Gán sau khi thực hiện phép toán trên bit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