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70" Type="http://schemas.openxmlformats.org/officeDocument/2006/relationships/slide" Target="slides/slide66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20" Type="http://schemas.openxmlformats.org/officeDocument/2006/relationships/slide" Target="slides/slide16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22" Type="http://schemas.openxmlformats.org/officeDocument/2006/relationships/slide" Target="slides/slide18.xml"/><Relationship Id="rId66" Type="http://schemas.openxmlformats.org/officeDocument/2006/relationships/slide" Target="slides/slide62.xml"/><Relationship Id="rId21" Type="http://schemas.openxmlformats.org/officeDocument/2006/relationships/slide" Target="slides/slide17.xml"/><Relationship Id="rId65" Type="http://schemas.openxmlformats.org/officeDocument/2006/relationships/slide" Target="slides/slide61.xml"/><Relationship Id="rId24" Type="http://schemas.openxmlformats.org/officeDocument/2006/relationships/slide" Target="slides/slide20.xml"/><Relationship Id="rId68" Type="http://schemas.openxmlformats.org/officeDocument/2006/relationships/slide" Target="slides/slide64.xml"/><Relationship Id="rId23" Type="http://schemas.openxmlformats.org/officeDocument/2006/relationships/slide" Target="slides/slide19.xml"/><Relationship Id="rId67" Type="http://schemas.openxmlformats.org/officeDocument/2006/relationships/slide" Target="slides/slide63.xml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69" Type="http://schemas.openxmlformats.org/officeDocument/2006/relationships/slide" Target="slides/slide6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Google Shape;4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eb7b48bb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eb7b48bb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eb7b48bb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eb7b48bb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Nói về SDL_PollEvent: non-blocking thế nào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Dùng từ khoá auto trong trường hợp tên kiểu quá dài :-)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Hoặc dùng typedef đặt lại tên kiểu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eb7b48bb0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eb7b48bb0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eb5d197d5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eb5d197d5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eb7b48bb0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eb7b48bb0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eb5d197d5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eb5d197d5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eb5d197d5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eb5d197d5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eb7b48bb0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eb7b48bb0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eb5d197d5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eb5d197d5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eb5d197d5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eb5d197d5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1eb5d197d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1eb5d197d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eb7b48bb0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eb7b48bb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eb7b48bb0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eb7b48bb0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eb7b48bb0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eb7b48bb0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eb7b48bb0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eb7b48bb0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eb7b48bb0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eb7b48bb0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eb7b48bb0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eb7b48bb0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eb7b48bb0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eb7b48bb0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eb7b48bb0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eb7b48bb0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eb7b48bb0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eb7b48bb0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eb7b48bb0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eb7b48bb0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1eb5d197d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1eb5d197d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eb7b48bb0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eb7b48bb0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eb7b48bb0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eb7b48bb0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eb7b48bb0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eb7b48bb0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eb7b48bb0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eb7b48bb0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eb7b48bb0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eb7b48bb0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eb7b48bb0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eb7b48bb0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eb7b48bb0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eb7b48bb0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eb7b48bb0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eb7b48bb0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eb7b48bb0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eb7b48bb0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Dùng vector nghĩa là dùng push_back, tức là đốt đầu tiên sẽ đứng ở đầu vector nên việc chèn khó khăn</a:t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eb7b48bb0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eb7b48bb0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eb5d197d5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eb5d197d5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eb7b48bb0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1eb7b48bb0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Lấy slide của chị Châu về danh sách liên kết nói kỹ hơn về kỹ thuật danh sách liên kết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Ở bài này mới chỉ dùng insertToHead() và duyệt danh sách liên kết là đủ</a:t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eb7b48bb0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1eb7b48bb0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eb7b48bb0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eb7b48bb0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eb7b48bb0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1eb7b48bb0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eb7b48bb0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1eb7b48bb0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eb7b48bb0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1eb7b48bb0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eb7b48bb0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1eb7b48bb0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eb7b48bb0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1eb7b48bb0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1eb7b48bb0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1eb7b48bb0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1eb7b48bb0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1eb7b48bb0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eb5d197d5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eb5d197d5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1eb7b48bb0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1eb7b48bb0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1ebe24b34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1ebe24b34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1ebe24b34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1ebe24b34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1ebe24b34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1ebe24b34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1ebe24b34b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1ebe24b34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1ebe24b34b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1ebe24b34b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1ebe24b34b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1ebe24b34b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ebe24b34b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1ebe24b34b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1ebe24b34b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1ebe24b34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ebe24b34b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1ebe24b34b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eb5d197d5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eb5d197d5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1ebe24b34b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1ebe24b34b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1ebe24b34b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1ebe24b34b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1ebe24b34b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1ebe24b34b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1ebe24b34b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1ebe24b34b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1ebe24b34b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1ebe24b34b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1ebe24b34b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1ebe24b34b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1ebe24b34b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1ebe24b34b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eb5d197d5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eb5d197d5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eb5d197d5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eb5d197d5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eb5d197d5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eb5d197d5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 rot="10800000">
            <a:off x="0" y="3093235"/>
            <a:ext cx="8458200" cy="7125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685800" y="1300757"/>
            <a:ext cx="7772400" cy="168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7200"/>
              <a:buNone/>
              <a:defRPr sz="7200">
                <a:solidFill>
                  <a:srgbClr val="1155CC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7200"/>
              <a:buNone/>
              <a:defRPr sz="7200">
                <a:solidFill>
                  <a:srgbClr val="1155CC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7200"/>
              <a:buNone/>
              <a:defRPr sz="7200">
                <a:solidFill>
                  <a:srgbClr val="1155CC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7200"/>
              <a:buNone/>
              <a:defRPr sz="7200">
                <a:solidFill>
                  <a:srgbClr val="1155CC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7200"/>
              <a:buNone/>
              <a:defRPr sz="7200">
                <a:solidFill>
                  <a:srgbClr val="1155CC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7200"/>
              <a:buNone/>
              <a:defRPr sz="7200">
                <a:solidFill>
                  <a:srgbClr val="1155CC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7200"/>
              <a:buNone/>
              <a:defRPr sz="7200">
                <a:solidFill>
                  <a:srgbClr val="1155CC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7200"/>
              <a:buNone/>
              <a:defRPr sz="7200">
                <a:solidFill>
                  <a:srgbClr val="1155CC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7200"/>
              <a:buNone/>
              <a:defRPr sz="7200">
                <a:solidFill>
                  <a:srgbClr val="1155CC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685800" y="3093357"/>
            <a:ext cx="7772400" cy="71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205976"/>
            <a:ext cx="8686800" cy="7230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014150" y="4749850"/>
            <a:ext cx="1091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/ 24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205976"/>
            <a:ext cx="8686800" cy="7230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57200" y="1460499"/>
            <a:ext cx="4030200" cy="34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2" type="body"/>
          </p:nvPr>
        </p:nvSpPr>
        <p:spPr>
          <a:xfrm>
            <a:off x="4656667" y="1461909"/>
            <a:ext cx="4030200" cy="34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>
            <a:off x="0" y="205977"/>
            <a:ext cx="8686800" cy="116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57200" y="205978"/>
            <a:ext cx="8229600" cy="11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>
            <a:off x="0" y="4406309"/>
            <a:ext cx="8686800" cy="519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8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3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11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460499"/>
            <a:ext cx="8229600" cy="34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Char char="●"/>
              <a:defRPr sz="3000">
                <a:solidFill>
                  <a:schemeClr val="dk2"/>
                </a:solidFill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○"/>
              <a:defRPr sz="2400">
                <a:solidFill>
                  <a:schemeClr val="dk2"/>
                </a:solidFill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■"/>
              <a:defRPr sz="2400">
                <a:solidFill>
                  <a:schemeClr val="dk2"/>
                </a:solidFill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stackoverflow.com/questions/4757565/what-are-forward-declarations-in-c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youtube.com/watch?v=kTIPpbIbkos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www.libsdl.org/release/SDL-1.2.15/docs/html/guideinputkeyboard.html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5.gif"/><Relationship Id="rId4" Type="http://schemas.openxmlformats.org/officeDocument/2006/relationships/hyperlink" Target="https://github.com/tqlong/advprogram/archive/2b1981c697c41e5365d5299ab3e966aabebb6e35.zip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hyperlink" Target="https://github.com/tqlong/advprogram/archive/200c4c2bc74012548712263e99b78395ad8b6de2.zip" TargetMode="Externa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hyperlink" Target="https://github.com/tqlong/advprogram/archive/b4565b2e0b8caf10be65025f1db67cc94dafbbcb.zip" TargetMode="Externa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6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4.png"/><Relationship Id="rId4" Type="http://schemas.openxmlformats.org/officeDocument/2006/relationships/hyperlink" Target="https://github.com/tqlong/advprogram/archive/691fb99d67b2a5effcb8954141e5a0a812c1fbdf.zip" TargetMode="Externa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/>
          <p:nvPr>
            <p:ph type="ctrTitle"/>
          </p:nvPr>
        </p:nvSpPr>
        <p:spPr>
          <a:xfrm>
            <a:off x="685800" y="1300757"/>
            <a:ext cx="7772400" cy="168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Snake Game</a:t>
            </a:r>
            <a:endParaRPr/>
          </a:p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685800" y="3093357"/>
            <a:ext cx="7772400" cy="71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12 - Danh sách liên kết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Mã giả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render splash screen;</a:t>
            </a:r>
            <a:b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initialize play-ground size = (width, height)</a:t>
            </a:r>
            <a:b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render play-ground (save timestamp)</a:t>
            </a:r>
            <a:b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4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(game is running) {</a:t>
            </a:r>
            <a:b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sz="14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get user input</a:t>
            </a:r>
            <a:b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update snake direction using user input (turn up, down, left, right)</a:t>
            </a:r>
            <a:b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b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if elapsed time &gt; required delay between steps</a:t>
            </a:r>
            <a:endParaRPr sz="14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move the game (snake crawl, generate cherry) to the next step</a:t>
            </a:r>
            <a:b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render play-ground </a:t>
            </a:r>
            <a:endParaRPr sz="14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save new timestamp</a:t>
            </a:r>
            <a:b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render game-over screen</a:t>
            </a:r>
            <a:b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update score and ranking table to file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C++</a:t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457200" y="828100"/>
            <a:ext cx="8229600" cy="4198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renderSplashScreen();</a:t>
            </a:r>
            <a:b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PlayGround </a:t>
            </a:r>
            <a:r>
              <a:rPr b="1" lang="en" sz="1400">
                <a:solidFill>
                  <a:srgbClr val="0066BB"/>
                </a:solidFill>
                <a:latin typeface="Consolas"/>
                <a:ea typeface="Consolas"/>
                <a:cs typeface="Consolas"/>
                <a:sym typeface="Consolas"/>
              </a:rPr>
              <a:t>playGround</a:t>
            </a:r>
            <a: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(GROUND_WIDTH, GROUND_HEIGHT);</a:t>
            </a:r>
            <a:b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SDL_Event e;</a:t>
            </a:r>
            <a:b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renderGamePlay(painter, playGround);</a:t>
            </a:r>
            <a:endParaRPr sz="14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auto</a:t>
            </a:r>
            <a: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start = CLOCK_NOW();</a:t>
            </a:r>
            <a:b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4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(playGround.isGameRunning()) {</a:t>
            </a:r>
            <a:b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4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(SDL_PollEvent(&amp;e) != </a:t>
            </a:r>
            <a:r>
              <a:rPr b="1" lang="en" sz="14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b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UserInput input = interpretEvent(e);</a:t>
            </a:r>
            <a:b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playGround.processUserInput(input);</a:t>
            </a:r>
            <a:b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} // non-blocking event detection</a:t>
            </a:r>
            <a:endParaRPr sz="14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// game logic here</a:t>
            </a:r>
            <a:b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sz="14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SDL_Delay(1); // to prevent high CPU usage because of SDL_PollEvent()</a:t>
            </a:r>
            <a:endParaRPr sz="14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renderGameOver(painter, playGround);</a:t>
            </a:r>
            <a:b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updateRankingTable(playGround);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7" name="Google Shape;107;p19"/>
          <p:cNvSpPr txBox="1"/>
          <p:nvPr/>
        </p:nvSpPr>
        <p:spPr>
          <a:xfrm>
            <a:off x="5020800" y="1661625"/>
            <a:ext cx="3589800" cy="22827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auto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end = CLOCK_NOW();</a:t>
            </a:r>
            <a:endParaRPr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ElapsedTime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elapsed = end-start;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(elapsed.count() &gt; STEP_DELAY) {</a:t>
            </a:r>
            <a:endParaRPr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playGround.nextStep();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renderGamePlay(painter, </a:t>
            </a:r>
            <a:endParaRPr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       playGround);</a:t>
            </a:r>
            <a:endParaRPr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start = end;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8" name="Google Shape;108;p19"/>
          <p:cNvSpPr/>
          <p:nvPr/>
        </p:nvSpPr>
        <p:spPr>
          <a:xfrm>
            <a:off x="3102425" y="3347350"/>
            <a:ext cx="1819500" cy="618300"/>
          </a:xfrm>
          <a:prstGeom prst="lef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Một số tiện ích</a:t>
            </a:r>
            <a:endParaRPr/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// số giây giữa hai lần vẽ</a:t>
            </a:r>
            <a:endParaRPr b="1" sz="1600">
              <a:solidFill>
                <a:srgbClr val="0088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6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STEP_DELAY = </a:t>
            </a:r>
            <a:r>
              <a:rPr b="1" lang="en" sz="1600">
                <a:solidFill>
                  <a:srgbClr val="6600EE"/>
                </a:solidFill>
                <a:latin typeface="Consolas"/>
                <a:ea typeface="Consolas"/>
                <a:cs typeface="Consolas"/>
                <a:sym typeface="Consolas"/>
              </a:rPr>
              <a:t>0.5</a:t>
            </a: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endParaRPr sz="16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// tên ngắn của hàm lấy thời gian</a:t>
            </a:r>
            <a:b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557799"/>
                </a:solidFill>
                <a:latin typeface="Consolas"/>
                <a:ea typeface="Consolas"/>
                <a:cs typeface="Consolas"/>
                <a:sym typeface="Consolas"/>
              </a:rPr>
              <a:t>#define CLOCK_NOW chrono::system_clock::now </a:t>
            </a:r>
            <a:endParaRPr sz="1600">
              <a:solidFill>
                <a:srgbClr val="5577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// Kiểu đại diện cho khoảng thời gian (tính theo giây)</a:t>
            </a:r>
            <a:b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6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typedef</a:t>
            </a: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chrono::duration&lt;</a:t>
            </a:r>
            <a:r>
              <a:rPr b="1" lang="en" sz="16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&gt; ElapsedTime;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Nhập liệu và hiển thị</a:t>
            </a:r>
            <a:endParaRPr/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6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GROUND_WIDTH = </a:t>
            </a:r>
            <a:r>
              <a:rPr b="1" lang="en" sz="16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30</a:t>
            </a: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6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6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GROUND_HEIGHT = </a:t>
            </a:r>
            <a:r>
              <a:rPr b="1" lang="en" sz="16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88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600">
                <a:solidFill>
                  <a:srgbClr val="0066BB"/>
                </a:solidFill>
                <a:latin typeface="Consolas"/>
                <a:ea typeface="Consolas"/>
                <a:cs typeface="Consolas"/>
                <a:sym typeface="Consolas"/>
              </a:rPr>
              <a:t>renderSplashScreen</a:t>
            </a: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b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6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600">
                <a:solidFill>
                  <a:srgbClr val="0066BB"/>
                </a:solidFill>
                <a:latin typeface="Consolas"/>
                <a:ea typeface="Consolas"/>
                <a:cs typeface="Consolas"/>
                <a:sym typeface="Consolas"/>
              </a:rPr>
              <a:t>renderGamePlay</a:t>
            </a: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(Painter&amp;, </a:t>
            </a:r>
            <a:r>
              <a:rPr b="1" lang="en" sz="16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PlayGround&amp; playGround);</a:t>
            </a:r>
            <a:b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6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600">
                <a:solidFill>
                  <a:srgbClr val="0066BB"/>
                </a:solidFill>
                <a:latin typeface="Consolas"/>
                <a:ea typeface="Consolas"/>
                <a:cs typeface="Consolas"/>
                <a:sym typeface="Consolas"/>
              </a:rPr>
              <a:t>renderGameOver</a:t>
            </a: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(Painter&amp;, </a:t>
            </a:r>
            <a:r>
              <a:rPr b="1" lang="en" sz="16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PlayGround&amp; playGround);</a:t>
            </a:r>
            <a:b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UserInput </a:t>
            </a:r>
            <a:r>
              <a:rPr b="1" lang="en" sz="1600">
                <a:solidFill>
                  <a:srgbClr val="0066BB"/>
                </a:solidFill>
                <a:latin typeface="Consolas"/>
                <a:ea typeface="Consolas"/>
                <a:cs typeface="Consolas"/>
                <a:sym typeface="Consolas"/>
              </a:rPr>
              <a:t>interpretEvent</a:t>
            </a: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(SDL_Event e);</a:t>
            </a:r>
            <a:b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6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600">
                <a:solidFill>
                  <a:srgbClr val="0066BB"/>
                </a:solidFill>
                <a:latin typeface="Consolas"/>
                <a:ea typeface="Consolas"/>
                <a:cs typeface="Consolas"/>
                <a:sym typeface="Consolas"/>
              </a:rPr>
              <a:t>updateRankingTable</a:t>
            </a: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6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PlayGround&amp; playGround);</a:t>
            </a:r>
            <a:endParaRPr sz="16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419100" lvl="0" marL="4572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000"/>
              <a:buChar char="●"/>
            </a:pPr>
            <a:r>
              <a:rPr lang="en">
                <a:solidFill>
                  <a:srgbClr val="333333"/>
                </a:solidFill>
              </a:rPr>
              <a:t>PlayGround: lớp biểu diễn sân chơi</a:t>
            </a:r>
            <a:endParaRPr>
              <a:solidFill>
                <a:srgbClr val="333333"/>
              </a:solidFill>
            </a:endParaRPr>
          </a:p>
          <a:p>
            <a:pPr indent="-381000" lvl="1" marL="9144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Char char="○"/>
            </a:pPr>
            <a:r>
              <a:rPr lang="en">
                <a:solidFill>
                  <a:srgbClr val="333333"/>
                </a:solidFill>
              </a:rPr>
              <a:t>Xử lý logic của game</a:t>
            </a:r>
            <a:endParaRPr>
              <a:solidFill>
                <a:srgbClr val="333333"/>
              </a:solidFill>
            </a:endParaRPr>
          </a:p>
          <a:p>
            <a:pPr indent="-419100" lvl="0" marL="4572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000"/>
              <a:buChar char="●"/>
            </a:pPr>
            <a:r>
              <a:rPr lang="en">
                <a:solidFill>
                  <a:srgbClr val="333333"/>
                </a:solidFill>
              </a:rPr>
              <a:t>UserInput: các hành động của người chơi</a:t>
            </a:r>
            <a:endParaRPr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enum</a:t>
            </a: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UserInput { NO_INPUT = </a:t>
            </a:r>
            <a:r>
              <a:rPr b="1" lang="en" sz="16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 KEY_UP, KEY_DOWN, KEY_LEFT, KEY_RIGHT };</a:t>
            </a:r>
            <a:endParaRPr sz="16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Tạo các hàm rỗng để lấy chỗ</a:t>
            </a:r>
            <a:endParaRPr/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600">
                <a:solidFill>
                  <a:srgbClr val="0066BB"/>
                </a:solidFill>
                <a:latin typeface="Consolas"/>
                <a:ea typeface="Consolas"/>
                <a:cs typeface="Consolas"/>
                <a:sym typeface="Consolas"/>
              </a:rPr>
              <a:t>renderSplashScreen</a:t>
            </a: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() </a:t>
            </a:r>
            <a:endParaRPr sz="16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{ </a:t>
            </a:r>
            <a:endParaRPr sz="16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waitUntilKeyPressed();</a:t>
            </a:r>
            <a:endParaRPr sz="16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6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600">
                <a:solidFill>
                  <a:srgbClr val="0066BB"/>
                </a:solidFill>
                <a:latin typeface="Consolas"/>
                <a:ea typeface="Consolas"/>
                <a:cs typeface="Consolas"/>
                <a:sym typeface="Consolas"/>
              </a:rPr>
              <a:t>renderGamePlay</a:t>
            </a: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(Painter&amp;, </a:t>
            </a:r>
            <a:r>
              <a:rPr b="1" lang="en" sz="16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PlayGround&amp; playGround) { }</a:t>
            </a:r>
            <a:b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6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600">
                <a:solidFill>
                  <a:srgbClr val="0066BB"/>
                </a:solidFill>
                <a:latin typeface="Consolas"/>
                <a:ea typeface="Consolas"/>
                <a:cs typeface="Consolas"/>
                <a:sym typeface="Consolas"/>
              </a:rPr>
              <a:t>renderGameOver</a:t>
            </a: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(Painter&amp;, </a:t>
            </a:r>
            <a:r>
              <a:rPr b="1" lang="en" sz="16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PlayGround&amp; playGround) { }</a:t>
            </a:r>
            <a:b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UserInput </a:t>
            </a:r>
            <a:r>
              <a:rPr b="1" lang="en" sz="1600">
                <a:solidFill>
                  <a:srgbClr val="0066BB"/>
                </a:solidFill>
                <a:latin typeface="Consolas"/>
                <a:ea typeface="Consolas"/>
                <a:cs typeface="Consolas"/>
                <a:sym typeface="Consolas"/>
              </a:rPr>
              <a:t>interpretEvent</a:t>
            </a: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(SDL_Event e) </a:t>
            </a:r>
            <a:endParaRPr sz="16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6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NO_INPUT;</a:t>
            </a:r>
            <a:b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6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600">
                <a:solidFill>
                  <a:srgbClr val="0066BB"/>
                </a:solidFill>
                <a:latin typeface="Consolas"/>
                <a:ea typeface="Consolas"/>
                <a:cs typeface="Consolas"/>
                <a:sym typeface="Consolas"/>
              </a:rPr>
              <a:t>updateRankingTable</a:t>
            </a: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6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PlayGround&amp; playGround) { }</a:t>
            </a:r>
            <a:endParaRPr sz="16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88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7" name="Google Shape;127;p22"/>
          <p:cNvSpPr/>
          <p:nvPr/>
        </p:nvSpPr>
        <p:spPr>
          <a:xfrm>
            <a:off x="4752400" y="1400100"/>
            <a:ext cx="431400" cy="501600"/>
          </a:xfrm>
          <a:prstGeom prst="lef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2"/>
          <p:cNvSpPr txBox="1"/>
          <p:nvPr/>
        </p:nvSpPr>
        <p:spPr>
          <a:xfrm>
            <a:off x="5440525" y="1289400"/>
            <a:ext cx="1656300" cy="7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Đợi 1 phím trước khi bắt đầu chơi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Biểu diễn sân chơi</a:t>
            </a:r>
            <a:endParaRPr/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Tìm cách biểu diễn mỗi đối tượng trong trò chơi bằng Lớp (dữ liệu + hàm)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Sân chơi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Hình chữ nhật các ô vuông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Mỗi ô có thể trống, vị trí của rắn, vị trí của quả</a:t>
            </a:r>
            <a:endParaRPr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/>
              <a:t>Có thể mở rộng sau này để có nhiều loại quả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Các chức năng chính (mình có thể nghĩ ra bây giờ)</a:t>
            </a:r>
            <a:endParaRPr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/>
              <a:t>Khởi tạo (và các Getters đọc trạng thái)</a:t>
            </a:r>
            <a:endParaRPr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/>
              <a:t>Thêm quả vào chỗ trống</a:t>
            </a:r>
            <a:endParaRPr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/>
              <a:t>Thay đổi trạng thái các ô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Biểu diễn sân chơi (PlayGround.*)</a:t>
            </a:r>
            <a:endParaRPr sz="3800"/>
          </a:p>
        </p:txBody>
      </p:sp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Enum loại ô trong sân</a:t>
            </a:r>
            <a:br>
              <a:rPr lang="en"/>
            </a:br>
            <a:r>
              <a:rPr b="1" lang="en" sz="18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enum</a:t>
            </a: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CellType { CELL_EMPTY = </a:t>
            </a:r>
            <a:r>
              <a:rPr b="1" lang="en" sz="18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 CELL_SNAKE, CELL_CHERRY };</a:t>
            </a:r>
            <a:endParaRPr b="1" sz="1800">
              <a:solidFill>
                <a:srgbClr val="008800"/>
              </a:solidFill>
              <a:highlight>
                <a:srgbClr val="C9DA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Dữ liệu của lớp PlayGround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Hình chữ nhật → mảng 2 chiều trạng thái </a:t>
            </a:r>
            <a:br>
              <a:rPr lang="en"/>
            </a:br>
            <a:r>
              <a:rPr lang="en" sz="1800">
                <a:solidFill>
                  <a:srgbClr val="333333"/>
                </a:solidFill>
                <a:highlight>
                  <a:srgbClr val="C9DAF8"/>
                </a:highlight>
                <a:latin typeface="Consolas"/>
                <a:ea typeface="Consolas"/>
                <a:cs typeface="Consolas"/>
                <a:sym typeface="Consolas"/>
              </a:rPr>
              <a:t>std::vector&lt;std::vector&lt;CellType&gt; &gt; squares;</a:t>
            </a:r>
            <a:endParaRPr sz="1800">
              <a:solidFill>
                <a:srgbClr val="333333"/>
              </a:solidFill>
              <a:highlight>
                <a:srgbClr val="C9DA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Con rắn</a:t>
            </a:r>
            <a:br>
              <a:rPr lang="en"/>
            </a:br>
            <a:r>
              <a:rPr lang="en" sz="1800">
                <a:solidFill>
                  <a:srgbClr val="333333"/>
                </a:solidFill>
                <a:highlight>
                  <a:srgbClr val="C9DAF8"/>
                </a:highlight>
                <a:latin typeface="Consolas"/>
                <a:ea typeface="Consolas"/>
                <a:cs typeface="Consolas"/>
                <a:sym typeface="Consolas"/>
              </a:rPr>
              <a:t>Snake snake;</a:t>
            </a:r>
            <a:endParaRPr sz="1800">
              <a:solidFill>
                <a:srgbClr val="333333"/>
              </a:solidFill>
              <a:highlight>
                <a:srgbClr val="C9DA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Cần tạo lớp Snake </a:t>
            </a:r>
            <a:endParaRPr/>
          </a:p>
          <a:p>
            <a:pPr indent="-355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 sz="2000"/>
              <a:t>tạo lớp rỗng trong </a:t>
            </a:r>
            <a:r>
              <a:rPr lang="en" sz="2000">
                <a:solidFill>
                  <a:srgbClr val="FF0000"/>
                </a:solidFill>
              </a:rPr>
              <a:t>Snake.*</a:t>
            </a:r>
            <a:endParaRPr sz="2000">
              <a:solidFill>
                <a:srgbClr val="FF0000"/>
              </a:solidFill>
            </a:endParaRPr>
          </a:p>
          <a:p>
            <a:pPr indent="-355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 sz="2000"/>
              <a:t>#include trong </a:t>
            </a:r>
            <a:r>
              <a:rPr lang="en" sz="2000">
                <a:solidFill>
                  <a:srgbClr val="FF0000"/>
                </a:solidFill>
              </a:rPr>
              <a:t>PlayGround.h</a:t>
            </a:r>
            <a:r>
              <a:rPr lang="en" sz="2000"/>
              <a:t> để tạm đấy</a:t>
            </a:r>
            <a:endParaRPr sz="2000"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Điểm số: </a:t>
            </a:r>
            <a:r>
              <a:rPr b="1" lang="en" sz="1800">
                <a:solidFill>
                  <a:srgbClr val="333399"/>
                </a:solidFill>
                <a:highlight>
                  <a:srgbClr val="C9DAF8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rgbClr val="333333"/>
                </a:solidFill>
                <a:highlight>
                  <a:srgbClr val="C9DAF8"/>
                </a:highlight>
                <a:latin typeface="Consolas"/>
                <a:ea typeface="Consolas"/>
                <a:cs typeface="Consolas"/>
                <a:sym typeface="Consolas"/>
              </a:rPr>
              <a:t> score;</a:t>
            </a:r>
            <a:endParaRPr sz="1800">
              <a:highlight>
                <a:srgbClr val="C9DAF8"/>
              </a:highlight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Biểu diễn sân chơi (PlayGround.*)</a:t>
            </a:r>
            <a:endParaRPr sz="3800"/>
          </a:p>
        </p:txBody>
      </p:sp>
      <p:sp>
        <p:nvSpPr>
          <p:cNvPr id="146" name="Google Shape;146;p25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Trạng thái trò chơi: sử dụng các bít 0, 1, 2, 3</a:t>
            </a:r>
            <a:br>
              <a:rPr lang="en"/>
            </a:br>
            <a:r>
              <a:rPr b="1" lang="en" sz="14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enum</a:t>
            </a:r>
            <a: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GameStatus {</a:t>
            </a:r>
            <a:b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GAME_RUNNING = </a:t>
            </a:r>
            <a:r>
              <a:rPr b="1" lang="en" sz="14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GAME_STOP = </a:t>
            </a:r>
            <a:r>
              <a:rPr b="1" lang="en" sz="14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GAME_WON = </a:t>
            </a:r>
            <a:r>
              <a:rPr b="1" lang="en" sz="14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| GAME_STOP, // GAME_WON tức là GAME_STOP</a:t>
            </a:r>
            <a:b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GAME_LOST = </a:t>
            </a:r>
            <a:r>
              <a:rPr b="1" lang="en" sz="14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| GAME_STOP, // tương tự cho GAME_LOST</a:t>
            </a:r>
            <a:b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b="1" sz="1400">
              <a:solidFill>
                <a:srgbClr val="0088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Trong</a:t>
            </a:r>
            <a:r>
              <a:rPr lang="en"/>
              <a:t> lớp PlayGround</a:t>
            </a:r>
            <a:endParaRPr>
              <a:solidFill>
                <a:srgbClr val="333333"/>
              </a:solidFill>
            </a:endParaRPr>
          </a:p>
        </p:txBody>
      </p:sp>
      <p:sp>
        <p:nvSpPr>
          <p:cNvPr id="147" name="Google Shape;147;p25"/>
          <p:cNvSpPr txBox="1"/>
          <p:nvPr/>
        </p:nvSpPr>
        <p:spPr>
          <a:xfrm>
            <a:off x="857250" y="3324025"/>
            <a:ext cx="7429500" cy="16953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GameStatus status;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>
                <a:solidFill>
                  <a:srgbClr val="997700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isGameRunning()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{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status == GAME_RUNNING; }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processUserInput(UserInput input) { }</a:t>
            </a:r>
            <a:endParaRPr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rgbClr val="0066BB"/>
                </a:solidFill>
                <a:latin typeface="Consolas"/>
                <a:ea typeface="Consolas"/>
                <a:cs typeface="Consolas"/>
                <a:sym typeface="Consolas"/>
              </a:rPr>
              <a:t>nextStep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() { }</a:t>
            </a:r>
            <a:endParaRPr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8" name="Google Shape;148;p25"/>
          <p:cNvSpPr txBox="1"/>
          <p:nvPr/>
        </p:nvSpPr>
        <p:spPr>
          <a:xfrm>
            <a:off x="6018250" y="2869175"/>
            <a:ext cx="2670900" cy="8982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Đến đây chương trình dịch được và ta đã lên được khung chương trình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Thay đổi trạng thái ô vuông</a:t>
            </a:r>
            <a:endParaRPr/>
          </a:p>
        </p:txBody>
      </p:sp>
      <p:sp>
        <p:nvSpPr>
          <p:cNvPr id="154" name="Google Shape;154;p26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Có thể khai báo</a:t>
            </a:r>
            <a:br>
              <a:rPr lang="en"/>
            </a:br>
            <a:r>
              <a:rPr b="1" lang="en" sz="14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400">
                <a:solidFill>
                  <a:srgbClr val="0066BB"/>
                </a:solidFill>
                <a:latin typeface="Consolas"/>
                <a:ea typeface="Consolas"/>
                <a:cs typeface="Consolas"/>
                <a:sym typeface="Consolas"/>
              </a:rPr>
              <a:t>changeCellState</a:t>
            </a:r>
            <a: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4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x, </a:t>
            </a:r>
            <a:r>
              <a:rPr b="1" lang="en" sz="14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y, CELL_TYPE type);</a:t>
            </a:r>
            <a:endParaRPr sz="14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Một vị trí luôn có cả 2 biến x và y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Tạo một </a:t>
            </a:r>
            <a:r>
              <a:rPr lang="en">
                <a:solidFill>
                  <a:srgbClr val="9900FF"/>
                </a:solidFill>
              </a:rPr>
              <a:t>struct Position</a:t>
            </a:r>
            <a:r>
              <a:rPr lang="en"/>
              <a:t> để tiện quản lý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Sẽ có các hàm thay đổi, so sánh, tính toán vị trí</a:t>
            </a:r>
            <a:endParaRPr/>
          </a:p>
          <a:p>
            <a:pPr indent="0" lvl="0" marL="4572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Position</a:t>
            </a:r>
            <a:b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4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x, y;</a:t>
            </a:r>
            <a:b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b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4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400">
                <a:solidFill>
                  <a:srgbClr val="BB0066"/>
                </a:solidFill>
                <a:latin typeface="Consolas"/>
                <a:ea typeface="Consolas"/>
                <a:cs typeface="Consolas"/>
                <a:sym typeface="Consolas"/>
              </a:rPr>
              <a:t>PlayGround</a:t>
            </a:r>
            <a: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b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4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changeCellState(Position pos, CellType type);</a:t>
            </a:r>
            <a:b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14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Khởi tạo sân chơi</a:t>
            </a:r>
            <a:endParaRPr/>
          </a:p>
        </p:txBody>
      </p:sp>
      <p:sp>
        <p:nvSpPr>
          <p:cNvPr id="160" name="Google Shape;160;p27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Khởi tạo ô vuông: dựa vào số dòng, số cột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Khởi tạo rắn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Thêm 1 quả cherry</a:t>
            </a:r>
            <a:endParaRPr/>
          </a:p>
        </p:txBody>
      </p:sp>
      <p:sp>
        <p:nvSpPr>
          <p:cNvPr id="161" name="Google Shape;161;p27"/>
          <p:cNvSpPr txBox="1"/>
          <p:nvPr/>
        </p:nvSpPr>
        <p:spPr>
          <a:xfrm>
            <a:off x="457250" y="2519275"/>
            <a:ext cx="8229600" cy="24069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PlayGround::PlayGround(</a:t>
            </a:r>
            <a:r>
              <a:rPr b="1" lang="en" sz="16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width, </a:t>
            </a:r>
            <a:r>
              <a:rPr b="1" lang="en" sz="16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height)</a:t>
            </a:r>
            <a:b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: squares(height, vector&lt;CellType&gt;(width, CELL_EMPTY)),</a:t>
            </a:r>
            <a:b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snake(</a:t>
            </a:r>
            <a:r>
              <a:rPr b="1" lang="en" sz="16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), // rắn phụ thuộc vào sân chơi, sửa hàm khởi tạo Snake</a:t>
            </a:r>
            <a:b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status(GAME_RUNNING),</a:t>
            </a:r>
            <a:b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score(</a:t>
            </a:r>
            <a:r>
              <a:rPr b="1" lang="en" sz="16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addCherry();   // thêm 1 hàm đặt </a:t>
            </a:r>
            <a:r>
              <a:rPr b="1"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squares[0][0] = CELL_CHERRY</a:t>
            </a: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6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       // để thử nghiệm</a:t>
            </a:r>
            <a:b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Nội dung</a:t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Trò chơi: Snake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Kỹ thuật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Mảng 2 chiều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Bắt phím với SDL_PollEvent()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Hàng đợi</a:t>
            </a:r>
            <a:endParaRPr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/>
              <a:t>xử lý hiện tượng rớt phím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Danh sách liên kết</a:t>
            </a:r>
            <a:endParaRPr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/>
              <a:t>thêm, chèn, xoá trên danh sách hiệu quả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Sửa hàm khởi tạo Snake</a:t>
            </a:r>
            <a:endParaRPr/>
          </a:p>
        </p:txBody>
      </p:sp>
      <p:sp>
        <p:nvSpPr>
          <p:cNvPr id="167" name="Google Shape;167;p28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Cần sửa hàm khởi tạo Snake thành</a:t>
            </a:r>
            <a:br>
              <a:rPr lang="en"/>
            </a:b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Snake(PlayGround* playGround);</a:t>
            </a:r>
            <a:endParaRPr sz="16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Như vậy, 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trong PlayGround.h có include Snake.h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trong Snake.h lại include PlayGround.h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cái nào trước, cái nào sau ? có lỗi ?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Giải pháp: forward declaration</a:t>
            </a:r>
            <a:br>
              <a:rPr lang="en"/>
            </a:br>
            <a:r>
              <a:rPr lang="en" sz="1600" u="sng">
                <a:solidFill>
                  <a:schemeClr val="hlink"/>
                </a:solidFill>
                <a:hlinkClick r:id="rId3"/>
              </a:rPr>
              <a:t>http://stackoverflow.com/questions/4757565/what-are-forward-declarations-in-c</a:t>
            </a:r>
            <a:r>
              <a:rPr lang="en" sz="1600"/>
              <a:t> </a:t>
            </a:r>
            <a:endParaRPr sz="1600"/>
          </a:p>
          <a:p>
            <a:pPr indent="-381000" lvl="0" marL="4572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Khai báo </a:t>
            </a:r>
            <a:r>
              <a:rPr b="1" lang="en" sz="2400">
                <a:solidFill>
                  <a:srgbClr val="008800"/>
                </a:solidFill>
              </a:rPr>
              <a:t>class</a:t>
            </a:r>
            <a:r>
              <a:rPr lang="en" sz="2400">
                <a:solidFill>
                  <a:srgbClr val="333333"/>
                </a:solidFill>
              </a:rPr>
              <a:t> </a:t>
            </a:r>
            <a:r>
              <a:rPr b="1" lang="en" sz="2400">
                <a:solidFill>
                  <a:srgbClr val="BB0066"/>
                </a:solidFill>
              </a:rPr>
              <a:t>PlayGround</a:t>
            </a:r>
            <a:r>
              <a:rPr lang="en" sz="2400">
                <a:solidFill>
                  <a:srgbClr val="333333"/>
                </a:solidFill>
              </a:rPr>
              <a:t>; trước khai báo lớp Snake và </a:t>
            </a:r>
            <a:r>
              <a:rPr lang="en" sz="2400"/>
              <a:t>#include “PlayGround.h” trong Snake.cpp</a:t>
            </a:r>
            <a:endParaRPr sz="2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Phiên bản 0.1</a:t>
            </a:r>
            <a:endParaRPr/>
          </a:p>
        </p:txBody>
      </p:sp>
      <p:sp>
        <p:nvSpPr>
          <p:cNvPr id="173" name="Google Shape;173;p29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Hiển thị đơn giản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Sân chơi: nền tím, ô vuông kẻ màu trắng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Rắn: </a:t>
            </a:r>
            <a:r>
              <a:rPr lang="en" u="sng"/>
              <a:t>chỉ có 1 đốt</a:t>
            </a:r>
            <a:r>
              <a:rPr lang="en"/>
              <a:t> hình tròn màu đỏ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Quả cherry: hình vuông nhỏ màu cam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Điều khiển bằng phím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Lúc đầu rắn ở giữa sân chơi, chạy sang phải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Nhận phím mũi tên, chỉnh hướng đi của rắn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0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renderGamePlay(): vẽ sân chơi</a:t>
            </a:r>
            <a:endParaRPr/>
          </a:p>
        </p:txBody>
      </p:sp>
      <p:sp>
        <p:nvSpPr>
          <p:cNvPr id="179" name="Google Shape;179;p30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80" name="Google Shape;180;p30"/>
          <p:cNvSpPr txBox="1"/>
          <p:nvPr/>
        </p:nvSpPr>
        <p:spPr>
          <a:xfrm>
            <a:off x="457200" y="1057275"/>
            <a:ext cx="8229600" cy="3996900"/>
          </a:xfrm>
          <a:prstGeom prst="rect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300">
                <a:solidFill>
                  <a:srgbClr val="0066BB"/>
                </a:solidFill>
                <a:latin typeface="Consolas"/>
                <a:ea typeface="Consolas"/>
                <a:cs typeface="Consolas"/>
                <a:sym typeface="Consolas"/>
              </a:rPr>
              <a:t>renderGamePlay</a:t>
            </a: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(Painter&amp; painter, </a:t>
            </a:r>
            <a:r>
              <a:rPr b="1" lang="en" sz="13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PlayGround&amp; playGround)</a:t>
            </a:r>
            <a:b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3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top = </a:t>
            </a:r>
            <a:r>
              <a:rPr b="1" lang="en" sz="13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 left = </a:t>
            </a:r>
            <a:r>
              <a:rPr b="1" lang="en" sz="13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3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width = playGround.getWidth();</a:t>
            </a:r>
            <a:b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3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height = playGround.getHeight();</a:t>
            </a:r>
            <a:b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painter.clearWithBgColor(PURPLE_COLOR);</a:t>
            </a:r>
            <a:b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painter.setColor(WHITE_COLOR);</a:t>
            </a:r>
            <a:b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3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1" lang="en" sz="13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i = </a:t>
            </a:r>
            <a:r>
              <a:rPr b="1" lang="en" sz="13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 i &lt;= width; i++) {</a:t>
            </a:r>
            <a:b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painter.setAngle(-</a:t>
            </a:r>
            <a:r>
              <a:rPr b="1" lang="en" sz="13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90</a:t>
            </a: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painter.setPosition(left+i * CELL_SIZE, top+</a:t>
            </a:r>
            <a:r>
              <a:rPr b="1" lang="en" sz="13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painter.moveForward(height * CELL_SIZE);</a:t>
            </a:r>
            <a:b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3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1" lang="en" sz="13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i = </a:t>
            </a:r>
            <a:r>
              <a:rPr b="1" lang="en" sz="13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 i &lt;= height; i++) {</a:t>
            </a:r>
            <a:b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painter.setAngle(</a:t>
            </a:r>
            <a:r>
              <a:rPr b="1" lang="en" sz="13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painter.setPosition(left+</a:t>
            </a:r>
            <a:r>
              <a:rPr b="1" lang="en" sz="13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 top+i * CELL_SIZE);</a:t>
            </a:r>
            <a:b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painter.moveForward(width * CELL_SIZE);</a:t>
            </a:r>
            <a:b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b="1" sz="1300">
              <a:solidFill>
                <a:srgbClr val="33339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1" name="Google Shape;181;p30"/>
          <p:cNvSpPr/>
          <p:nvPr/>
        </p:nvSpPr>
        <p:spPr>
          <a:xfrm>
            <a:off x="5994925" y="2904150"/>
            <a:ext cx="431400" cy="501600"/>
          </a:xfrm>
          <a:prstGeom prst="lef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30"/>
          <p:cNvSpPr txBox="1"/>
          <p:nvPr/>
        </p:nvSpPr>
        <p:spPr>
          <a:xfrm>
            <a:off x="6683050" y="2793450"/>
            <a:ext cx="1656300" cy="7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Các đường kẻ dọc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83" name="Google Shape;183;p30"/>
          <p:cNvSpPr/>
          <p:nvPr/>
        </p:nvSpPr>
        <p:spPr>
          <a:xfrm>
            <a:off x="5994925" y="4117125"/>
            <a:ext cx="431400" cy="501600"/>
          </a:xfrm>
          <a:prstGeom prst="lef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30"/>
          <p:cNvSpPr txBox="1"/>
          <p:nvPr/>
        </p:nvSpPr>
        <p:spPr>
          <a:xfrm>
            <a:off x="6683050" y="4006425"/>
            <a:ext cx="1936200" cy="7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Các đường kẻ ngang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85" name="Google Shape;185;p30"/>
          <p:cNvSpPr/>
          <p:nvPr/>
        </p:nvSpPr>
        <p:spPr>
          <a:xfrm>
            <a:off x="5994925" y="1580475"/>
            <a:ext cx="431400" cy="501600"/>
          </a:xfrm>
          <a:prstGeom prst="lef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30"/>
          <p:cNvSpPr txBox="1"/>
          <p:nvPr/>
        </p:nvSpPr>
        <p:spPr>
          <a:xfrm>
            <a:off x="6683050" y="1469775"/>
            <a:ext cx="1656300" cy="7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Vẽ hình tương đối với điểm (top, left)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renderGamePlay(): continue</a:t>
            </a:r>
            <a:endParaRPr/>
          </a:p>
        </p:txBody>
      </p:sp>
      <p:sp>
        <p:nvSpPr>
          <p:cNvPr id="192" name="Google Shape;192;p31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93" name="Google Shape;193;p31"/>
          <p:cNvSpPr txBox="1"/>
          <p:nvPr/>
        </p:nvSpPr>
        <p:spPr>
          <a:xfrm>
            <a:off x="163275" y="781450"/>
            <a:ext cx="8817600" cy="42726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vector&lt;vector&lt;CellType&gt; &gt;&amp; squares = playGround.getSquares();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1" lang="en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i = </a:t>
            </a:r>
            <a:r>
              <a:rPr b="1" lang="en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 i &lt; height; i++) {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1" lang="en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j = </a:t>
            </a:r>
            <a:r>
              <a:rPr b="1" lang="en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 j &lt; width; j++) {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(squares[i][j] == CELL_CHERRY) {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    painter.setColor(ORANGE_COLOR);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    painter.setAngle(-</a:t>
            </a:r>
            <a:r>
              <a:rPr b="1" lang="en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90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    painter.setPosition(left+j*CELL_SIZE+</a:t>
            </a:r>
            <a:r>
              <a:rPr b="1" lang="en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 top+i*CELL_SIZE+</a:t>
            </a:r>
            <a:r>
              <a:rPr b="1" lang="en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    painter.createSquare(CELL_SIZE-</a:t>
            </a:r>
            <a:r>
              <a:rPr b="1" lang="en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}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(squares[i][j] == CELL_SNAKE) {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    painter.setColor(RED_COLOR);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    painter.setAngle(</a:t>
            </a:r>
            <a:r>
              <a:rPr b="1" lang="en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    painter.setPosition(left+j*CELL_SIZE+</a:t>
            </a:r>
            <a:r>
              <a:rPr b="1" lang="en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 top+i*CELL_SIZE+CELL_SIZE/</a:t>
            </a:r>
            <a:r>
              <a:rPr b="1" lang="en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    painter.createCircle(CELL_SIZE/</a:t>
            </a:r>
            <a:r>
              <a:rPr b="1" lang="en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b="1" lang="en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}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SDL_RenderPresent(painter.getRenderer());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4" name="Google Shape;194;p31"/>
          <p:cNvSpPr/>
          <p:nvPr/>
        </p:nvSpPr>
        <p:spPr>
          <a:xfrm>
            <a:off x="5994925" y="1684950"/>
            <a:ext cx="431400" cy="501600"/>
          </a:xfrm>
          <a:prstGeom prst="lef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31"/>
          <p:cNvSpPr txBox="1"/>
          <p:nvPr/>
        </p:nvSpPr>
        <p:spPr>
          <a:xfrm>
            <a:off x="6683050" y="1574250"/>
            <a:ext cx="1656300" cy="7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Tìm ô có cherry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96" name="Google Shape;196;p31"/>
          <p:cNvSpPr/>
          <p:nvPr/>
        </p:nvSpPr>
        <p:spPr>
          <a:xfrm>
            <a:off x="5994925" y="2821725"/>
            <a:ext cx="431400" cy="501600"/>
          </a:xfrm>
          <a:prstGeom prst="lef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31"/>
          <p:cNvSpPr txBox="1"/>
          <p:nvPr/>
        </p:nvSpPr>
        <p:spPr>
          <a:xfrm>
            <a:off x="6683050" y="2711025"/>
            <a:ext cx="1936200" cy="7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Tìm các đốt rắn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98" name="Google Shape;198;p31"/>
          <p:cNvSpPr/>
          <p:nvPr/>
        </p:nvSpPr>
        <p:spPr>
          <a:xfrm>
            <a:off x="5994925" y="1019375"/>
            <a:ext cx="431400" cy="501600"/>
          </a:xfrm>
          <a:prstGeom prst="lef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31"/>
          <p:cNvSpPr txBox="1"/>
          <p:nvPr/>
        </p:nvSpPr>
        <p:spPr>
          <a:xfrm>
            <a:off x="6683050" y="908675"/>
            <a:ext cx="1656300" cy="7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Duyệt mảng 2 chiều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2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Biểu diễn con rắn</a:t>
            </a:r>
            <a:endParaRPr/>
          </a:p>
        </p:txBody>
      </p:sp>
      <p:sp>
        <p:nvSpPr>
          <p:cNvPr id="205" name="Google Shape;205;p32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Dữ liệu của Snake</a:t>
            </a:r>
            <a:endParaRPr/>
          </a:p>
          <a:p>
            <a:pPr indent="-381000" lvl="1" marL="9144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Position position;</a:t>
            </a:r>
            <a:endParaRPr sz="16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1" marL="9144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Char char="○"/>
            </a:pP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PlayGround* playGround;</a:t>
            </a:r>
            <a:endParaRPr sz="16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Đưa khai báo </a:t>
            </a:r>
            <a:r>
              <a:rPr lang="en">
                <a:solidFill>
                  <a:srgbClr val="9900FF"/>
                </a:solidFill>
              </a:rPr>
              <a:t>struct Position</a:t>
            </a:r>
            <a:r>
              <a:rPr lang="en"/>
              <a:t> sang Position.h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thêm hàm khởi tạo bằng 2 toạ độ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#include Position.h trong Snake.h và PlayGround.h</a:t>
            </a:r>
            <a:endParaRPr/>
          </a:p>
        </p:txBody>
      </p:sp>
      <p:sp>
        <p:nvSpPr>
          <p:cNvPr id="206" name="Google Shape;206;p32"/>
          <p:cNvSpPr txBox="1"/>
          <p:nvPr/>
        </p:nvSpPr>
        <p:spPr>
          <a:xfrm>
            <a:off x="4257100" y="1067600"/>
            <a:ext cx="4429800" cy="1434600"/>
          </a:xfrm>
          <a:prstGeom prst="rect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Position</a:t>
            </a:r>
            <a:b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3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x;</a:t>
            </a:r>
            <a:b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3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y;</a:t>
            </a:r>
            <a:b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Position(</a:t>
            </a:r>
            <a:r>
              <a:rPr b="1" lang="en" sz="13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x_, </a:t>
            </a:r>
            <a:r>
              <a:rPr b="1" lang="en" sz="13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y_) : x(x_), y(y_) {}</a:t>
            </a:r>
            <a:b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13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Khởi tạo rắn</a:t>
            </a:r>
            <a:endParaRPr/>
          </a:p>
        </p:txBody>
      </p:sp>
      <p:sp>
        <p:nvSpPr>
          <p:cNvPr id="212" name="Google Shape;212;p33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Khởi tạo đốt ở giữa sân chơi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Thay đổi trạng thái ở ô này: </a:t>
            </a:r>
            <a:r>
              <a:rPr lang="en">
                <a:solidFill>
                  <a:srgbClr val="9900FF"/>
                </a:solidFill>
              </a:rPr>
              <a:t>CELL_SNAKE</a:t>
            </a:r>
            <a:endParaRPr>
              <a:solidFill>
                <a:srgbClr val="9900FF"/>
              </a:solidFill>
            </a:endParaRPr>
          </a:p>
        </p:txBody>
      </p:sp>
      <p:sp>
        <p:nvSpPr>
          <p:cNvPr id="213" name="Google Shape;213;p33"/>
          <p:cNvSpPr txBox="1"/>
          <p:nvPr/>
        </p:nvSpPr>
        <p:spPr>
          <a:xfrm>
            <a:off x="711450" y="2134375"/>
            <a:ext cx="7721100" cy="1702800"/>
          </a:xfrm>
          <a:prstGeom prst="rect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Snake::Snake(PlayGround* playGround)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: position(playGround-&gt;getWidth() / </a:t>
            </a:r>
            <a:r>
              <a:rPr b="1" lang="en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 playGround-&gt;getHeight() / </a:t>
            </a:r>
            <a:r>
              <a:rPr b="1" lang="en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),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-&gt;playGround(playGround)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playGround-&gt;changeCellState(position, CELL_SNAKE);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4" name="Google Shape;214;p33"/>
          <p:cNvSpPr txBox="1"/>
          <p:nvPr/>
        </p:nvSpPr>
        <p:spPr>
          <a:xfrm>
            <a:off x="711450" y="3977175"/>
            <a:ext cx="7721100" cy="948600"/>
          </a:xfrm>
          <a:prstGeom prst="rect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PlayGround::changeCellState(Position pos, CellType type)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squares[pos.y][pos.x] = type;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4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Phiên bản 0.1: phần hiển thị</a:t>
            </a:r>
            <a:endParaRPr/>
          </a:p>
        </p:txBody>
      </p:sp>
      <p:sp>
        <p:nvSpPr>
          <p:cNvPr id="220" name="Google Shape;220;p34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221" name="Google Shape;22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9445" y="1030500"/>
            <a:ext cx="5749909" cy="3996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5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Phần điều khiển</a:t>
            </a:r>
            <a:endParaRPr/>
          </a:p>
        </p:txBody>
      </p:sp>
      <p:sp>
        <p:nvSpPr>
          <p:cNvPr id="227" name="Google Shape;227;p35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Cần chuyển SDL_Event thành UserInput</a:t>
            </a:r>
            <a:endParaRPr/>
          </a:p>
          <a:p>
            <a:pPr indent="-381000" lvl="1" marL="9144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>
                <a:solidFill>
                  <a:srgbClr val="333333"/>
                </a:solidFill>
              </a:rPr>
              <a:t>Hàm </a:t>
            </a:r>
            <a:r>
              <a:rPr lang="en" sz="2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UserInput </a:t>
            </a:r>
            <a:r>
              <a:rPr b="1" lang="en" sz="2000">
                <a:solidFill>
                  <a:srgbClr val="0066BB"/>
                </a:solidFill>
                <a:latin typeface="Consolas"/>
                <a:ea typeface="Consolas"/>
                <a:cs typeface="Consolas"/>
                <a:sym typeface="Consolas"/>
              </a:rPr>
              <a:t>interpretEvent</a:t>
            </a:r>
            <a:r>
              <a:rPr lang="en" sz="2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(SDL_Event e);</a:t>
            </a:r>
            <a:endParaRPr sz="2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Gọi Snake.processUserInput() từ PlayGround.processUserInput()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Thay đổi hướng hiện thời của Snake</a:t>
            </a:r>
            <a:endParaRPr/>
          </a:p>
          <a:p>
            <a:pPr indent="-381000" lvl="1" marL="9144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>
                <a:solidFill>
                  <a:srgbClr val="333333"/>
                </a:solidFill>
              </a:rPr>
              <a:t>Thêm dữ liệu vào Snake:</a:t>
            </a: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Direction direction;</a:t>
            </a:r>
            <a:endParaRPr sz="20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Gọi Snake.nextStep() từ PlayGround.nextStep()</a:t>
            </a:r>
            <a:endParaRPr sz="16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6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Phần điều khiển</a:t>
            </a:r>
            <a:endParaRPr/>
          </a:p>
        </p:txBody>
      </p:sp>
      <p:sp>
        <p:nvSpPr>
          <p:cNvPr id="233" name="Google Shape;233;p36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Tạm chuyển khai báo UserInput qua Snake.h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Khai báo Direction trong</a:t>
            </a:r>
            <a:br>
              <a:rPr lang="en"/>
            </a:br>
            <a:r>
              <a:rPr lang="en"/>
              <a:t>Position.h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Khởi tạo </a:t>
            </a:r>
            <a:r>
              <a:rPr lang="en">
                <a:solidFill>
                  <a:srgbClr val="9900FF"/>
                </a:solidFill>
              </a:rPr>
              <a:t>direction</a:t>
            </a:r>
            <a:r>
              <a:rPr lang="en"/>
              <a:t> của Snake là RIGHT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Tạo các hàm processUserInput, nextStep trong Snake (giống PlayGround)</a:t>
            </a:r>
            <a:endParaRPr/>
          </a:p>
        </p:txBody>
      </p:sp>
      <p:sp>
        <p:nvSpPr>
          <p:cNvPr id="234" name="Google Shape;234;p36"/>
          <p:cNvSpPr txBox="1"/>
          <p:nvPr/>
        </p:nvSpPr>
        <p:spPr>
          <a:xfrm>
            <a:off x="5481725" y="1667850"/>
            <a:ext cx="3205200" cy="1096200"/>
          </a:xfrm>
          <a:prstGeom prst="rect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enum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Direction {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UP = </a:t>
            </a:r>
            <a:r>
              <a:rPr b="1" lang="en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 DOWN, LEFT, RIGHT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7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Tính hướng đi mới của rắn</a:t>
            </a:r>
            <a:endParaRPr/>
          </a:p>
        </p:txBody>
      </p:sp>
      <p:sp>
        <p:nvSpPr>
          <p:cNvPr id="240" name="Google Shape;240;p37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41" name="Google Shape;241;p37"/>
          <p:cNvSpPr txBox="1"/>
          <p:nvPr/>
        </p:nvSpPr>
        <p:spPr>
          <a:xfrm>
            <a:off x="1154675" y="1003050"/>
            <a:ext cx="6834600" cy="3922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Snake::processUserInput(UserInput input)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d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irection = changeDirection(input);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Direction Snake::changeDirection(UserInput input)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switch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(input) {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KEY_UP:   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direction != DOWN ? UP : direction;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KEY_DOWN: 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direction != UP ? DOWN : direction;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KEY_LEFT: 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direction != RIGHT ? LEFT : direction;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KEY_RIGHT: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direction != LEFT ? RIGHT : direction;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997700"/>
                </a:solidFill>
                <a:latin typeface="Consolas"/>
                <a:ea typeface="Consolas"/>
                <a:cs typeface="Consolas"/>
                <a:sym typeface="Consolas"/>
              </a:rPr>
              <a:t>default: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direction;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2" name="Google Shape;242;p37"/>
          <p:cNvSpPr/>
          <p:nvPr/>
        </p:nvSpPr>
        <p:spPr>
          <a:xfrm rot="5400000">
            <a:off x="5213475" y="3883875"/>
            <a:ext cx="338400" cy="571500"/>
          </a:xfrm>
          <a:prstGeom prst="lef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37"/>
          <p:cNvSpPr txBox="1"/>
          <p:nvPr/>
        </p:nvSpPr>
        <p:spPr>
          <a:xfrm>
            <a:off x="5761625" y="3877375"/>
            <a:ext cx="2029500" cy="106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Kiểm tra xem có được phép đổi hướng (không được đổi hướng ngược lại hướng đang đi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Trò chơi Snake</a:t>
            </a:r>
            <a:endParaRPr/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60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Sân chơi hình chữ nhật</a:t>
            </a:r>
            <a:endParaRPr sz="28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Trên sân chơi xuất hiện các quả cherry ngẫu nhiên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Rắn lúc đầu</a:t>
            </a:r>
            <a:endParaRPr sz="28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dài 4 ô (tính cả đầu), ở giữa màn hình, đi xuống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Người chơi điều khiển rắn di chuyển bằng các phím mũi tên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Mỗi lần rắn ăn 1 quả cherry thì dài thêm 1 ô</a:t>
            </a:r>
            <a:endParaRPr sz="28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Thử sức: nhiều loại quả, mỗi loại một tác dụng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Rắn va phải tường hoặc chính nó → thua</a:t>
            </a:r>
            <a:endParaRPr sz="28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https://www.youtube.com/watch?v=kTIPpbIbkos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8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 chuyển con rắn</a:t>
            </a:r>
            <a:endParaRPr/>
          </a:p>
        </p:txBody>
      </p:sp>
      <p:sp>
        <p:nvSpPr>
          <p:cNvPr id="249" name="Google Shape;249;p38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50" name="Google Shape;250;p38"/>
          <p:cNvSpPr txBox="1"/>
          <p:nvPr/>
        </p:nvSpPr>
        <p:spPr>
          <a:xfrm>
            <a:off x="629825" y="1071750"/>
            <a:ext cx="7884300" cy="1669200"/>
          </a:xfrm>
          <a:prstGeom prst="rect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Snake::nextStep()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Position newPosition = position.move(direction);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playGround-&gt;changeCellState(position, CELL_EMPTY);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position = newPosition;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playGround-&gt;changeCellState(position, CELL_SNAKE);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1" name="Google Shape;251;p38"/>
          <p:cNvSpPr/>
          <p:nvPr/>
        </p:nvSpPr>
        <p:spPr>
          <a:xfrm>
            <a:off x="6464550" y="1349825"/>
            <a:ext cx="338400" cy="571500"/>
          </a:xfrm>
          <a:prstGeom prst="lef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38"/>
          <p:cNvSpPr txBox="1"/>
          <p:nvPr/>
        </p:nvSpPr>
        <p:spPr>
          <a:xfrm>
            <a:off x="6936525" y="1104875"/>
            <a:ext cx="1458000" cy="106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Gọi phương thức move() của Position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253" name="Google Shape;253;p38"/>
          <p:cNvSpPr/>
          <p:nvPr/>
        </p:nvSpPr>
        <p:spPr>
          <a:xfrm>
            <a:off x="6464550" y="2072950"/>
            <a:ext cx="338400" cy="571500"/>
          </a:xfrm>
          <a:prstGeom prst="lef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38"/>
          <p:cNvSpPr txBox="1"/>
          <p:nvPr/>
        </p:nvSpPr>
        <p:spPr>
          <a:xfrm>
            <a:off x="6936525" y="1828000"/>
            <a:ext cx="1458000" cy="106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Xoá trạng thái ô cũ và đặt trạng thái ô mới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255" name="Google Shape;255;p38"/>
          <p:cNvSpPr txBox="1"/>
          <p:nvPr/>
        </p:nvSpPr>
        <p:spPr>
          <a:xfrm>
            <a:off x="1819475" y="2985800"/>
            <a:ext cx="5505000" cy="1940100"/>
          </a:xfrm>
          <a:prstGeom prst="rect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Position Position::move(Direction d)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dx[] = {</a:t>
            </a:r>
            <a:r>
              <a:rPr b="1" lang="en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1" lang="en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,-</a:t>
            </a:r>
            <a:r>
              <a:rPr b="1" lang="en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1" lang="en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dy[] = {-</a:t>
            </a:r>
            <a:r>
              <a:rPr b="1" lang="en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1" lang="en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1" lang="en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1" lang="en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rgbClr val="0066BB"/>
                </a:solidFill>
                <a:latin typeface="Consolas"/>
                <a:ea typeface="Consolas"/>
                <a:cs typeface="Consolas"/>
                <a:sym typeface="Consolas"/>
              </a:rPr>
              <a:t>Position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(x+dx[d],y+dy[d]);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9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Bắt phím</a:t>
            </a:r>
            <a:endParaRPr/>
          </a:p>
        </p:txBody>
      </p:sp>
      <p:sp>
        <p:nvSpPr>
          <p:cNvPr id="261" name="Google Shape;261;p39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hlinkClick r:id="rId3"/>
              </a:rPr>
              <a:t>https://www.libsdl.org/release/SDL-1.2.15/docs/html/guideinputkeyboard.html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39"/>
          <p:cNvSpPr txBox="1"/>
          <p:nvPr/>
        </p:nvSpPr>
        <p:spPr>
          <a:xfrm>
            <a:off x="1020600" y="1691175"/>
            <a:ext cx="7102800" cy="3234600"/>
          </a:xfrm>
          <a:prstGeom prst="rect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UserInput </a:t>
            </a:r>
            <a:r>
              <a:rPr b="1" lang="en">
                <a:solidFill>
                  <a:srgbClr val="0066BB"/>
                </a:solidFill>
                <a:latin typeface="Consolas"/>
                <a:ea typeface="Consolas"/>
                <a:cs typeface="Consolas"/>
                <a:sym typeface="Consolas"/>
              </a:rPr>
              <a:t>interpretEvent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(SDL_Event e)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(e.type == SDL_KEYUP) {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switch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(e.key.keysym.sym) {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SDLK_UP: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KEY_UP;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SDLK_DOWN: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KEY_DOWN;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SDLK_LEFT: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KEY_LEFT;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SDLK_RIGHT: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KEY_RIGHT;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NO_INPUT;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0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Chạy thử</a:t>
            </a:r>
            <a:endParaRPr/>
          </a:p>
        </p:txBody>
      </p:sp>
      <p:sp>
        <p:nvSpPr>
          <p:cNvPr id="268" name="Google Shape;268;p40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Đã điều khiển được rắn chạy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Nhưng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Có hiện tượng rớt phím nếu ấn quá nhanh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Khi rắn ra ngoài màn hình sẽ bị lỗi Runtime</a:t>
            </a:r>
            <a:endParaRPr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/>
              <a:t>Do ghi trạng thái vào ô nằm ngoài mảng 2 chiều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1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Bắt lỗi</a:t>
            </a:r>
            <a:endParaRPr/>
          </a:p>
        </p:txBody>
      </p:sp>
      <p:sp>
        <p:nvSpPr>
          <p:cNvPr id="274" name="Google Shape;274;p41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557799"/>
                </a:solidFill>
                <a:latin typeface="Consolas"/>
                <a:ea typeface="Consolas"/>
                <a:cs typeface="Consolas"/>
                <a:sym typeface="Consolas"/>
              </a:rPr>
              <a:t>#include &lt;cassert&gt;</a:t>
            </a:r>
            <a:endParaRPr sz="1100">
              <a:solidFill>
                <a:srgbClr val="333333"/>
              </a:solidFill>
            </a:endParaRPr>
          </a:p>
          <a:p>
            <a:pPr indent="-419100" lvl="0" marL="4572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>
                <a:solidFill>
                  <a:srgbClr val="333333"/>
                </a:solidFill>
              </a:rPr>
              <a:t>Thêm câu lệnh</a:t>
            </a:r>
            <a:br>
              <a:rPr lang="en" sz="1100">
                <a:solidFill>
                  <a:srgbClr val="333333"/>
                </a:solidFill>
              </a:rPr>
            </a:b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assert(pos.isInsideBox(</a:t>
            </a:r>
            <a:r>
              <a:rPr b="1" lang="en" sz="16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1" lang="en" sz="16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,getWidth(),getHeight()));</a:t>
            </a:r>
            <a:b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/>
              <a:t>vào hàm PlayGround::changeCellState()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Thêm hàm Position::isInsideBox(left,top,w,h) vào lớp Position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Cách này chưa xử lý hết lỗi nhưng cho ta biết lỗi xảy ra là lỗi gì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2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Xử lý hiện tượng rớt phím</a:t>
            </a:r>
            <a:endParaRPr/>
          </a:p>
        </p:txBody>
      </p:sp>
      <p:sp>
        <p:nvSpPr>
          <p:cNvPr id="280" name="Google Shape;280;p42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Nguyên nhân 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Nếu ấn nhiều phím trong khoảng thời gian giữa 2 lần vẽ, chỉ phím cuối cùng được xử lý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Cách xử lý: 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Snake::processUserInput() lưu trữ lại UserInput trong </a:t>
            </a:r>
            <a:r>
              <a:rPr i="1" lang="en" u="sng"/>
              <a:t>hàng đợi</a:t>
            </a:r>
            <a:endParaRPr i="1" u="sng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Snake::nextStep() lần lượt lấy các UserInput đang chờ ra đến khi</a:t>
            </a:r>
            <a:endParaRPr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/>
              <a:t>Hoặc hết hàng đợi, hoặc</a:t>
            </a:r>
            <a:endParaRPr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/>
              <a:t>Lấy được 1 UserInput có thể thay đổi hướng đi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3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Xử lý hiện tượng rớt phím</a:t>
            </a:r>
            <a:endParaRPr/>
          </a:p>
        </p:txBody>
      </p:sp>
      <p:sp>
        <p:nvSpPr>
          <p:cNvPr id="286" name="Google Shape;286;p43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Thêm hàng đợi UserInput vào Snake</a:t>
            </a:r>
            <a:endParaRPr/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43"/>
          <p:cNvSpPr txBox="1"/>
          <p:nvPr/>
        </p:nvSpPr>
        <p:spPr>
          <a:xfrm>
            <a:off x="905850" y="1667850"/>
            <a:ext cx="4733100" cy="1761000"/>
          </a:xfrm>
          <a:prstGeom prst="rect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57799"/>
                </a:solidFill>
                <a:latin typeface="Consolas"/>
                <a:ea typeface="Consolas"/>
                <a:cs typeface="Consolas"/>
                <a:sym typeface="Consolas"/>
              </a:rPr>
              <a:t>#include &lt;queue&gt;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rgbClr val="BB0066"/>
                </a:solidFill>
                <a:latin typeface="Consolas"/>
                <a:ea typeface="Consolas"/>
                <a:cs typeface="Consolas"/>
                <a:sym typeface="Consolas"/>
              </a:rPr>
              <a:t>Snake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std::queue&lt;UserInput&gt; inputQueue;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8" name="Google Shape;288;p43"/>
          <p:cNvSpPr txBox="1"/>
          <p:nvPr/>
        </p:nvSpPr>
        <p:spPr>
          <a:xfrm>
            <a:off x="905850" y="3500550"/>
            <a:ext cx="4733100" cy="1481100"/>
          </a:xfrm>
          <a:prstGeom prst="rect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Snake::processUserInput(UserInput input)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inputQueue.push(input);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89" name="Google Shape;28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5150" y="1618100"/>
            <a:ext cx="2857500" cy="1866900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43"/>
          <p:cNvSpPr txBox="1"/>
          <p:nvPr/>
        </p:nvSpPr>
        <p:spPr>
          <a:xfrm>
            <a:off x="6309825" y="3697250"/>
            <a:ext cx="2239200" cy="11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Hàng đợi là cấu trúc giúp dữ liệu được lấy lần lượt theo thứ tự xuất hiện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4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Xử lý hiện tượng rớt phím</a:t>
            </a:r>
            <a:endParaRPr/>
          </a:p>
        </p:txBody>
      </p:sp>
      <p:sp>
        <p:nvSpPr>
          <p:cNvPr id="296" name="Google Shape;296;p44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Thêm hàng đợi UserInput vào Snake</a:t>
            </a:r>
            <a:endParaRPr/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44"/>
          <p:cNvSpPr txBox="1"/>
          <p:nvPr/>
        </p:nvSpPr>
        <p:spPr>
          <a:xfrm>
            <a:off x="758550" y="1597875"/>
            <a:ext cx="7626900" cy="3417300"/>
          </a:xfrm>
          <a:prstGeom prst="rect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Snake::nextStep()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(!inputQueue.empty()) {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UserInput input = inputQueue.front();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inputQueue.pop();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Direction newDirection = changeDirection(input);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(newDirection != direction) {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direction = newDirection;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break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Position newPosition = position.move(direction);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...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55779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98" name="Google Shape;29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5150" y="1618100"/>
            <a:ext cx="2857500" cy="186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5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Phiên bản 0.1: demo</a:t>
            </a:r>
            <a:endParaRPr/>
          </a:p>
        </p:txBody>
      </p:sp>
      <p:sp>
        <p:nvSpPr>
          <p:cNvPr id="304" name="Google Shape;304;p45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snake_0_1_correct.gif" id="305" name="Google Shape;30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975" y="1006875"/>
            <a:ext cx="5761650" cy="384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45"/>
          <p:cNvSpPr txBox="1"/>
          <p:nvPr/>
        </p:nvSpPr>
        <p:spPr>
          <a:xfrm>
            <a:off x="6307475" y="1568300"/>
            <a:ext cx="2323500" cy="10290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https://github.com/tqlong/advprogram/archive/2b1981c697c41e5365d5299ab3e966aabebb6e35.zip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6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Phiên bản 0.2: rắn ăn quả dài ra</a:t>
            </a:r>
            <a:endParaRPr/>
          </a:p>
        </p:txBody>
      </p:sp>
      <p:sp>
        <p:nvSpPr>
          <p:cNvPr id="312" name="Google Shape;312;p46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Cần phát hiện ô có quả khi rắn di chuyển (hàm Snake::nextStep())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Cần lưu trữ nhiều Position cho các đốt rắn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Khi rắn ăn quả thì </a:t>
            </a:r>
            <a:r>
              <a:rPr i="1" lang="en" u="sng"/>
              <a:t>bước sau sẽ dài ra</a:t>
            </a:r>
            <a:r>
              <a:rPr lang="en"/>
              <a:t>: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Các đốt cũ giữ nguyên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Dài ra bằng cách thêm 1 đốt đầu rắn ở vị trí mới (newPosition)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Nếu lưu các đốt ở dạng vector → sẽ phải chèn vào đầu vector → không hiệu quả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7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Danh sách liên kết</a:t>
            </a:r>
            <a:endParaRPr/>
          </a:p>
        </p:txBody>
      </p:sp>
      <p:sp>
        <p:nvSpPr>
          <p:cNvPr id="318" name="Google Shape;318;p47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Là cấu trúc dữ liệu cho phép</a:t>
            </a:r>
            <a:br>
              <a:rPr lang="en"/>
            </a:br>
            <a:r>
              <a:rPr i="1" lang="en">
                <a:solidFill>
                  <a:srgbClr val="0000FF"/>
                </a:solidFill>
              </a:rPr>
              <a:t>chèn, xoá các vị trí trong dãy</a:t>
            </a:r>
            <a:br>
              <a:rPr i="1" lang="en">
                <a:solidFill>
                  <a:srgbClr val="0000FF"/>
                </a:solidFill>
              </a:rPr>
            </a:br>
            <a:r>
              <a:rPr i="1" lang="en">
                <a:solidFill>
                  <a:srgbClr val="0000FF"/>
                </a:solidFill>
              </a:rPr>
              <a:t>hiệu quả</a:t>
            </a:r>
            <a:r>
              <a:rPr lang="en"/>
              <a:t> (không phải dịch</a:t>
            </a:r>
            <a:br>
              <a:rPr lang="en"/>
            </a:br>
            <a:r>
              <a:rPr lang="en"/>
              <a:t>chuyển các phần tử phía sau)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Mỗi nốt (đốt) có dữ liệu và 1 con trỏ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Con trỏ sẽ trỏ đến địa chỉ của nốt tiếp theo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Con trỏ đóng vai trò </a:t>
            </a:r>
            <a:r>
              <a:rPr i="1" lang="en" sz="2400" u="sng"/>
              <a:t>mối nối</a:t>
            </a:r>
            <a:r>
              <a:rPr lang="en" sz="2400"/>
              <a:t> giữa các nốt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Một con trỏ </a:t>
            </a:r>
            <a:r>
              <a:rPr b="1" i="1" lang="en" sz="2400">
                <a:solidFill>
                  <a:srgbClr val="0000FF"/>
                </a:solidFill>
              </a:rPr>
              <a:t>head</a:t>
            </a:r>
            <a:r>
              <a:rPr lang="en" sz="2400"/>
              <a:t> trỏ đến nốt đầu tiên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Con trỏ của nốt cuối trỏ đến NULL (hết dãy)</a:t>
            </a:r>
            <a:endParaRPr sz="2400"/>
          </a:p>
        </p:txBody>
      </p:sp>
      <p:pic>
        <p:nvPicPr>
          <p:cNvPr id="319" name="Google Shape;319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1725" y="1009375"/>
            <a:ext cx="3135074" cy="162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- Start Screen</a:t>
            </a:r>
            <a:endParaRPr/>
          </a:p>
        </p:txBody>
      </p:sp>
      <p:sp>
        <p:nvSpPr>
          <p:cNvPr id="64" name="Google Shape;64;p12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8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Một đốt của rắn</a:t>
            </a:r>
            <a:endParaRPr/>
          </a:p>
        </p:txBody>
      </p:sp>
      <p:sp>
        <p:nvSpPr>
          <p:cNvPr id="325" name="Google Shape;325;p48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326" name="Google Shape;326;p48"/>
          <p:cNvSpPr txBox="1"/>
          <p:nvPr/>
        </p:nvSpPr>
        <p:spPr>
          <a:xfrm>
            <a:off x="457200" y="1071750"/>
            <a:ext cx="8229600" cy="38541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SnakeNode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Position position;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SnakeNode* next;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SnakeNode(Position p, SnakeNode* n = nullptr) : position(p), next(n) {}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333333"/>
                </a:solidFill>
              </a:rPr>
              <a:t>Cách dùng</a:t>
            </a:r>
            <a:endParaRPr sz="30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head = nullptr;                              // danh sách rỗng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head =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SnakeNode( Position(</a:t>
            </a:r>
            <a:r>
              <a:rPr b="1" lang="en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1" lang="en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), head ); // thêm 1 đốt ở (0,0)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head =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SnakeNode( Position(</a:t>
            </a:r>
            <a:r>
              <a:rPr b="1" lang="en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1" lang="en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), head ); // thêm 1 đốt ở (0,1) vào đầu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head =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SnakeNode( Position(</a:t>
            </a:r>
            <a:r>
              <a:rPr b="1" lang="en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1" lang="en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), head ); // thêm 1 đốt ở (0,2) vào đầu</a:t>
            </a:r>
            <a:endParaRPr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7" name="Google Shape;327;p48"/>
          <p:cNvSpPr/>
          <p:nvPr/>
        </p:nvSpPr>
        <p:spPr>
          <a:xfrm>
            <a:off x="5143500" y="1993650"/>
            <a:ext cx="909600" cy="3381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48"/>
          <p:cNvSpPr txBox="1"/>
          <p:nvPr/>
        </p:nvSpPr>
        <p:spPr>
          <a:xfrm>
            <a:off x="4222100" y="1364600"/>
            <a:ext cx="2752500" cy="5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Tạo một đốt mới có dữ liệu p và nối tới một đốt cũ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9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Khởi tạo rắn 1 đốt</a:t>
            </a:r>
            <a:endParaRPr/>
          </a:p>
        </p:txBody>
      </p:sp>
      <p:sp>
        <p:nvSpPr>
          <p:cNvPr id="334" name="Google Shape;334;p49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Xoá dữ liệu position trong Snake</a:t>
            </a:r>
            <a:br>
              <a:rPr lang="en"/>
            </a:br>
            <a:r>
              <a:rPr lang="en"/>
              <a:t>Thay bằng SnakeNode* head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Thay lệnh khởi tạo </a:t>
            </a:r>
            <a:r>
              <a:rPr lang="en" sz="2800">
                <a:latin typeface="Consolas"/>
                <a:ea typeface="Consolas"/>
                <a:cs typeface="Consolas"/>
                <a:sym typeface="Consolas"/>
              </a:rPr>
              <a:t>position( … )</a:t>
            </a:r>
            <a:r>
              <a:rPr lang="en"/>
              <a:t> bằng lệnh</a:t>
            </a:r>
            <a:endParaRPr/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head( </a:t>
            </a:r>
            <a:r>
              <a:rPr b="1" lang="en" sz="16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SnakeNode (</a:t>
            </a:r>
            <a:b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Position(playGround-&gt;getWidth() / </a:t>
            </a:r>
            <a:r>
              <a:rPr b="1" lang="en" sz="16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 playGround-&gt;getHeight() / </a:t>
            </a:r>
            <a:r>
              <a:rPr b="1" lang="en" sz="16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b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) )</a:t>
            </a:r>
            <a:endParaRPr sz="16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Thay các vị trí có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position </a:t>
            </a:r>
            <a:r>
              <a:rPr lang="en"/>
              <a:t>bằng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head-&gt;position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Chương trình vẫn chạy như cũ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0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Thay đổi trạng thái sân chơi</a:t>
            </a:r>
            <a:endParaRPr/>
          </a:p>
        </p:txBody>
      </p:sp>
      <p:sp>
        <p:nvSpPr>
          <p:cNvPr id="340" name="Google Shape;340;p50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Do rắn có thể có nhiều đốt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Cần tạo hàm thay đổi trạng thái sân chơi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Thay cho câu lệnh PlayGround::changeCellState()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Cần duyệt qua tất cả các đốt rắn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Thay các lời gọi đến </a:t>
            </a:r>
            <a:r>
              <a:rPr lang="en" sz="2000"/>
              <a:t>PlayGround::changeCellState()</a:t>
            </a:r>
            <a:endParaRPr sz="2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Chuyển enum CellType qua Snake.h</a:t>
            </a:r>
            <a:endParaRPr/>
          </a:p>
        </p:txBody>
      </p:sp>
      <p:sp>
        <p:nvSpPr>
          <p:cNvPr id="341" name="Google Shape;341;p50"/>
          <p:cNvSpPr txBox="1"/>
          <p:nvPr/>
        </p:nvSpPr>
        <p:spPr>
          <a:xfrm>
            <a:off x="1647050" y="3752650"/>
            <a:ext cx="6050700" cy="1332600"/>
          </a:xfrm>
          <a:prstGeom prst="rect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Snake::changePlayGroundState(CellType type)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(SnakeNode* p = head; p != nullptr; p = p-&gt;next)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playGround-&gt;changeCellState(p-&gt;position, type);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1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Ăn cherry</a:t>
            </a:r>
            <a:endParaRPr/>
          </a:p>
        </p:txBody>
      </p:sp>
      <p:sp>
        <p:nvSpPr>
          <p:cNvPr id="347" name="Google Shape;347;p51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Khi ăn cherry, bước sau mới dài thân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Cần lưu lại trạng thái đã ăn / không ăn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Ví dụ:</a:t>
            </a:r>
            <a:endParaRPr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/>
              <a:t>1 biến bool: đã ăn / không ăn</a:t>
            </a:r>
            <a:endParaRPr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/>
              <a:t>Ở bước sau sẽ thêm đốt và đặt lại biến này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Ví dụ:</a:t>
            </a:r>
            <a:endParaRPr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/>
              <a:t>1 biến int: số quả đã ăn (đề phòng ăn liên tiếp)</a:t>
            </a:r>
            <a:endParaRPr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/>
              <a:t>Ở bước sau nếu biến &gt; 0 thì thêm đốt và giảm biến này đi 1</a:t>
            </a:r>
            <a:endParaRPr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/>
              <a:t>Bài này: dùng cách dưới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2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Ăn cherry</a:t>
            </a:r>
            <a:endParaRPr/>
          </a:p>
        </p:txBody>
      </p:sp>
      <p:sp>
        <p:nvSpPr>
          <p:cNvPr id="353" name="Google Shape;353;p52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52"/>
          <p:cNvSpPr txBox="1"/>
          <p:nvPr/>
        </p:nvSpPr>
        <p:spPr>
          <a:xfrm>
            <a:off x="418325" y="852875"/>
            <a:ext cx="6360300" cy="4240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Position newPosition = head-&gt;position.move(direction);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CellType type = playGround-&gt;getCellState(newPosition);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changePlayGroundState(CELL_EMPTY);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(cherry &gt; </a:t>
            </a:r>
            <a:r>
              <a:rPr b="1" lang="en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cherry--;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head =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SnakeNode(newPosition, head);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}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(SnakeNode* p = head; p != nullptr; p = p-&gt;next)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std::swap(p-&gt;position, newPosition);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changePlayGroundState(CELL_SNAKE);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(type == CELL_CHERRY) {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cherry++;</a:t>
            </a:r>
            <a:endParaRPr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playGround-&gt;addCherry();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5" name="Google Shape;355;p52"/>
          <p:cNvSpPr/>
          <p:nvPr/>
        </p:nvSpPr>
        <p:spPr>
          <a:xfrm>
            <a:off x="6261625" y="1912000"/>
            <a:ext cx="384900" cy="723000"/>
          </a:xfrm>
          <a:prstGeom prst="lef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52"/>
          <p:cNvSpPr txBox="1"/>
          <p:nvPr/>
        </p:nvSpPr>
        <p:spPr>
          <a:xfrm>
            <a:off x="6778700" y="1866075"/>
            <a:ext cx="1632900" cy="79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Thêm một đốt nếu vừa ăn cherry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357" name="Google Shape;357;p52"/>
          <p:cNvSpPr/>
          <p:nvPr/>
        </p:nvSpPr>
        <p:spPr>
          <a:xfrm>
            <a:off x="6261625" y="1003050"/>
            <a:ext cx="384900" cy="723000"/>
          </a:xfrm>
          <a:prstGeom prst="lef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52"/>
          <p:cNvSpPr txBox="1"/>
          <p:nvPr/>
        </p:nvSpPr>
        <p:spPr>
          <a:xfrm>
            <a:off x="6778700" y="967950"/>
            <a:ext cx="1632900" cy="79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Tạo hàm trong PlayGround lấy trạng thái ô vuông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359" name="Google Shape;359;p52"/>
          <p:cNvSpPr/>
          <p:nvPr/>
        </p:nvSpPr>
        <p:spPr>
          <a:xfrm>
            <a:off x="6261625" y="2916600"/>
            <a:ext cx="384900" cy="723000"/>
          </a:xfrm>
          <a:prstGeom prst="lef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52"/>
          <p:cNvSpPr txBox="1"/>
          <p:nvPr/>
        </p:nvSpPr>
        <p:spPr>
          <a:xfrm>
            <a:off x="6778700" y="2764200"/>
            <a:ext cx="2365200" cy="79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Trường hợp không ăn, trườn lên phía trước,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FF0000"/>
                </a:solidFill>
              </a:rPr>
              <a:t>hãy tìm hiểu xem đoạn mã này làm việc thế nào ?</a:t>
            </a:r>
            <a:endParaRPr b="1" i="1">
              <a:solidFill>
                <a:srgbClr val="FF0000"/>
              </a:solidFill>
            </a:endParaRPr>
          </a:p>
        </p:txBody>
      </p:sp>
      <p:sp>
        <p:nvSpPr>
          <p:cNvPr id="361" name="Google Shape;361;p52"/>
          <p:cNvSpPr/>
          <p:nvPr/>
        </p:nvSpPr>
        <p:spPr>
          <a:xfrm>
            <a:off x="6261625" y="4132675"/>
            <a:ext cx="384900" cy="723000"/>
          </a:xfrm>
          <a:prstGeom prst="lef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52"/>
          <p:cNvSpPr txBox="1"/>
          <p:nvPr/>
        </p:nvSpPr>
        <p:spPr>
          <a:xfrm>
            <a:off x="6778700" y="4132675"/>
            <a:ext cx="2365200" cy="79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Đánh dấu đã ăn cherry</a:t>
            </a:r>
            <a:endParaRPr b="1" i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53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Thêm quả cherry sau khi ăn</a:t>
            </a:r>
            <a:endParaRPr/>
          </a:p>
        </p:txBody>
      </p:sp>
      <p:sp>
        <p:nvSpPr>
          <p:cNvPr id="368" name="Google Shape;368;p53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Cherry mới xuất hiện ngẫu nhiên trong các ô trống (CELL_EMPTY)</a:t>
            </a:r>
            <a:endParaRPr/>
          </a:p>
        </p:txBody>
      </p:sp>
      <p:sp>
        <p:nvSpPr>
          <p:cNvPr id="369" name="Google Shape;369;p53"/>
          <p:cNvSpPr txBox="1"/>
          <p:nvPr/>
        </p:nvSpPr>
        <p:spPr>
          <a:xfrm>
            <a:off x="543125" y="2256850"/>
            <a:ext cx="6076500" cy="2669100"/>
          </a:xfrm>
          <a:prstGeom prst="rect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PlayGround::addCherry()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do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Position p(rand()%getWidth(), rand()%getHeight());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(getCellState(p) == CELL_EMPTY) {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changeCellState(p, CELL_CHERRY);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break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}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>
                <a:solidFill>
                  <a:srgbClr val="00702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0" name="Google Shape;370;p53"/>
          <p:cNvSpPr txBox="1"/>
          <p:nvPr/>
        </p:nvSpPr>
        <p:spPr>
          <a:xfrm>
            <a:off x="5537125" y="1745125"/>
            <a:ext cx="3149700" cy="11022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Phiên bản 0.2: rắn ăn quả dài ra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https://github.com/tqlong/advprogram/archive/200c4c2bc74012548712263e99b78395ad8b6de2.zip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4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Phiên bản 0.3: xử lý va chạm</a:t>
            </a:r>
            <a:endParaRPr/>
          </a:p>
        </p:txBody>
      </p:sp>
      <p:sp>
        <p:nvSpPr>
          <p:cNvPr id="376" name="Google Shape;376;p54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Các trường hợp thua cuộc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Va chạm với cạnh màn hình</a:t>
            </a:r>
            <a:endParaRPr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/>
              <a:t>Sau này có thể ăn loại quả cho phép đi xuyên qua bên kia màn hình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Va chạm với thân rắn</a:t>
            </a:r>
            <a:endParaRPr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/>
              <a:t>Tương tự, có loại quả cho phép đi xuyên qua thân rắn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Cần kiểm tra xem newPosition có hợp lệ hay không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5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Thử lần 1</a:t>
            </a:r>
            <a:endParaRPr/>
          </a:p>
        </p:txBody>
      </p:sp>
      <p:sp>
        <p:nvSpPr>
          <p:cNvPr id="382" name="Google Shape;382;p55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383" name="Google Shape;383;p55"/>
          <p:cNvSpPr txBox="1"/>
          <p:nvPr/>
        </p:nvSpPr>
        <p:spPr>
          <a:xfrm>
            <a:off x="1336800" y="1071750"/>
            <a:ext cx="6470400" cy="1185000"/>
          </a:xfrm>
          <a:prstGeom prst="rect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Position newPosition = head-&gt;position.move(direction);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(!playGround-&gt;checkPosition(newPosition))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4" name="Google Shape;384;p55"/>
          <p:cNvSpPr txBox="1"/>
          <p:nvPr/>
        </p:nvSpPr>
        <p:spPr>
          <a:xfrm>
            <a:off x="1336800" y="2493025"/>
            <a:ext cx="6470400" cy="2432700"/>
          </a:xfrm>
          <a:prstGeom prst="rect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PlayGround::checkPosition(Position pos)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 !pos.isInsideBox(</a:t>
            </a:r>
            <a:r>
              <a:rPr b="1" lang="en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1" lang="en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,getWidth(),getHeight())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|| getCellState(pos) == CELL_SNAKE ) {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status = GAME_LOST;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007020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00702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56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Thử lần 1</a:t>
            </a:r>
            <a:endParaRPr/>
          </a:p>
        </p:txBody>
      </p:sp>
      <p:sp>
        <p:nvSpPr>
          <p:cNvPr id="390" name="Google Shape;390;p56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Đã xử lý được va chạm với cạnh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Xử lý đa phần các trường hợp va chạm với thân rắn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Trường hợp rắn đủ dài để “cắn đuôi”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i="1" lang="en"/>
              <a:t>Chương trình hiện tại sẽ báo thua cuộc và thoát</a:t>
            </a:r>
            <a:endParaRPr i="1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Xử lý thế nào ?</a:t>
            </a:r>
            <a:endParaRPr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/>
              <a:t>Chuyển kiểm tra hợp lệ vào Snake</a:t>
            </a:r>
            <a:endParaRPr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/>
              <a:t>Cho phép newPosition trùng với đuôi rắn</a:t>
            </a:r>
            <a:endParaRPr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/>
              <a:t>Làm hàm setGameStatus ở PlayGround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7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Thử lần 2</a:t>
            </a:r>
            <a:endParaRPr/>
          </a:p>
        </p:txBody>
      </p:sp>
      <p:sp>
        <p:nvSpPr>
          <p:cNvPr id="396" name="Google Shape;396;p57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</p:txBody>
      </p:sp>
      <p:sp>
        <p:nvSpPr>
          <p:cNvPr id="397" name="Google Shape;397;p57"/>
          <p:cNvSpPr txBox="1"/>
          <p:nvPr/>
        </p:nvSpPr>
        <p:spPr>
          <a:xfrm>
            <a:off x="457200" y="786150"/>
            <a:ext cx="6085800" cy="1551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Position newPosition = head-&gt;position.move(direction);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(!checkPosition(newPosition)) {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playGround-&gt;setGameStatus(GAME_LOST);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8" name="Google Shape;398;p57"/>
          <p:cNvSpPr txBox="1"/>
          <p:nvPr/>
        </p:nvSpPr>
        <p:spPr>
          <a:xfrm>
            <a:off x="2379325" y="1971100"/>
            <a:ext cx="6564000" cy="30906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Snake::checkPosition(Position pos)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 !pos.isInsideBox(</a:t>
            </a:r>
            <a:r>
              <a:rPr b="1" lang="en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1" lang="en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endParaRPr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playGround-&gt;getWidth(), playGround-&gt;getHeight()) )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007020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(SnakeNode* p = head; </a:t>
            </a:r>
            <a:r>
              <a:rPr lang="en">
                <a:solidFill>
                  <a:srgbClr val="333333"/>
                </a:solidFill>
                <a:highlight>
                  <a:srgbClr val="CFE2F3"/>
                </a:highlight>
                <a:latin typeface="Consolas"/>
                <a:ea typeface="Consolas"/>
                <a:cs typeface="Consolas"/>
                <a:sym typeface="Consolas"/>
              </a:rPr>
              <a:t>p-&gt;next != nullptr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 p = p-&gt;next)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(p-&gt;position == pos)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007020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00702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9" name="Google Shape;399;p57"/>
          <p:cNvSpPr/>
          <p:nvPr/>
        </p:nvSpPr>
        <p:spPr>
          <a:xfrm>
            <a:off x="1912775" y="3510650"/>
            <a:ext cx="349800" cy="6297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57"/>
          <p:cNvSpPr txBox="1"/>
          <p:nvPr/>
        </p:nvSpPr>
        <p:spPr>
          <a:xfrm>
            <a:off x="349900" y="3242400"/>
            <a:ext cx="1504500" cy="106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Không tính đốt đuôi khi kiểm tra hợp lệ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Đốt đuôi là đốt có </a:t>
            </a:r>
            <a:br>
              <a:rPr lang="en">
                <a:solidFill>
                  <a:srgbClr val="0000FF"/>
                </a:solidFill>
              </a:rPr>
            </a:br>
            <a:r>
              <a:rPr lang="en">
                <a:solidFill>
                  <a:srgbClr val="9900FF"/>
                </a:solidFill>
              </a:rPr>
              <a:t>next == nullptr</a:t>
            </a:r>
            <a:endParaRPr>
              <a:solidFill>
                <a:srgbClr val="9900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- Midgame screen</a:t>
            </a:r>
            <a:endParaRPr/>
          </a:p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58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Toán tử so sánh 2 Position</a:t>
            </a:r>
            <a:endParaRPr/>
          </a:p>
        </p:txBody>
      </p:sp>
      <p:sp>
        <p:nvSpPr>
          <p:cNvPr id="406" name="Google Shape;406;p58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Có thể tự định nghĩa toán tử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==, !=, +, -</a:t>
            </a:r>
            <a:r>
              <a:rPr lang="en"/>
              <a:t> cho kiểu dữ liệu Position</a:t>
            </a:r>
            <a:endParaRPr/>
          </a:p>
        </p:txBody>
      </p:sp>
      <p:sp>
        <p:nvSpPr>
          <p:cNvPr id="407" name="Google Shape;407;p58"/>
          <p:cNvSpPr txBox="1"/>
          <p:nvPr/>
        </p:nvSpPr>
        <p:spPr>
          <a:xfrm>
            <a:off x="1551225" y="2192700"/>
            <a:ext cx="6041700" cy="1621200"/>
          </a:xfrm>
          <a:prstGeom prst="rect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8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Position::</a:t>
            </a:r>
            <a:r>
              <a:rPr b="1" lang="en" sz="18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operator</a:t>
            </a: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==(Position p) {</a:t>
            </a:r>
            <a:b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 sz="18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x == p.x &amp;&amp; y == p.y;</a:t>
            </a:r>
            <a:b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8" name="Google Shape;408;p58"/>
          <p:cNvSpPr txBox="1"/>
          <p:nvPr/>
        </p:nvSpPr>
        <p:spPr>
          <a:xfrm>
            <a:off x="5353450" y="3662275"/>
            <a:ext cx="3312300" cy="1143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Phiên bản 0.3: kiểm tra va chạm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https://github.com/tqlong/advprogram/archive/b4565b2e0b8caf10be65025f1db67cc94dafbbcb.zip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9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Phiên bản 0.4: vẽ đẹp hơn</a:t>
            </a:r>
            <a:endParaRPr/>
          </a:p>
        </p:txBody>
      </p:sp>
      <p:sp>
        <p:nvSpPr>
          <p:cNvPr id="414" name="Google Shape;414;p59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Char char="●"/>
            </a:pPr>
            <a:r>
              <a:rPr lang="en"/>
              <a:t>Mục tiêu: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Hình rắn sinh động: đầu, đuôi, thân, các khúc cua ...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Hình quả đẹp</a:t>
            </a:r>
            <a:endParaRPr/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Kỹ thuật: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Sử dụng SDL_Texture và loadTexture() của Painter để đọc ảnh vẽ sẵn, đẹp từ file JPG, PNG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60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Phiên bản 0.4: vẽ đẹp hơn</a:t>
            </a:r>
            <a:endParaRPr/>
          </a:p>
        </p:txBody>
      </p:sp>
      <p:sp>
        <p:nvSpPr>
          <p:cNvPr id="420" name="Google Shape;420;p60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Ở các phiên bản trước để có chương trình nhanh ta chưa cấu trúc code vẽ, cần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hàm vẽ đường ngang: drawHorizontalLine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hàm vẽ đường dọc: drawVerticalLine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hàm vẽ quả cherry: drawCherry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hàm vẽ rắn: drawSnake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Các hàm này cần vẽ ở toạ độ tương đối với 1 điểm (left,top) nào đó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Để sau này có thể phải di chuyển khung vẽ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61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Vẽ đường ngang, dọc</a:t>
            </a:r>
            <a:endParaRPr/>
          </a:p>
        </p:txBody>
      </p:sp>
      <p:sp>
        <p:nvSpPr>
          <p:cNvPr id="426" name="Google Shape;426;p61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427" name="Google Shape;427;p61"/>
          <p:cNvSpPr txBox="1"/>
          <p:nvPr/>
        </p:nvSpPr>
        <p:spPr>
          <a:xfrm>
            <a:off x="804750" y="1072825"/>
            <a:ext cx="7534500" cy="3709200"/>
          </a:xfrm>
          <a:prstGeom prst="rect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rgbClr val="0066BB"/>
                </a:solidFill>
                <a:latin typeface="Consolas"/>
                <a:ea typeface="Consolas"/>
                <a:cs typeface="Consolas"/>
                <a:sym typeface="Consolas"/>
              </a:rPr>
              <a:t>drawVerticalLine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(Painter&amp; painter, </a:t>
            </a:r>
            <a:r>
              <a:rPr b="1" lang="en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left, </a:t>
            </a:r>
            <a:r>
              <a:rPr b="1" lang="en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top, </a:t>
            </a:r>
            <a:r>
              <a:rPr b="1" lang="en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cells)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painter.setColor(WHITE_COLOR);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painter.setAngle(-</a:t>
            </a:r>
            <a:r>
              <a:rPr b="1" lang="en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90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painter.setPosition(left, top);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painter.moveForward(cells * CELL_SIZE);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rgbClr val="0066BB"/>
                </a:solidFill>
                <a:latin typeface="Consolas"/>
                <a:ea typeface="Consolas"/>
                <a:cs typeface="Consolas"/>
                <a:sym typeface="Consolas"/>
              </a:rPr>
              <a:t>drawHorizontalLine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(Painter&amp; painter, </a:t>
            </a:r>
            <a:r>
              <a:rPr b="1" lang="en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left, </a:t>
            </a:r>
            <a:r>
              <a:rPr b="1" lang="en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top, </a:t>
            </a:r>
            <a:r>
              <a:rPr b="1" lang="en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cells)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painter.setColor(WHITE_COLOR);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painter.setAngle(</a:t>
            </a:r>
            <a:r>
              <a:rPr b="1" lang="en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painter.setPosition(left, top);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painter.moveForward(cells * CELL_SIZE);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62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Vẽ cherry, vẽ các ô của rắn</a:t>
            </a:r>
            <a:endParaRPr/>
          </a:p>
        </p:txBody>
      </p:sp>
      <p:sp>
        <p:nvSpPr>
          <p:cNvPr id="433" name="Google Shape;433;p62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62"/>
          <p:cNvSpPr txBox="1"/>
          <p:nvPr/>
        </p:nvSpPr>
        <p:spPr>
          <a:xfrm>
            <a:off x="291575" y="827975"/>
            <a:ext cx="8560800" cy="4198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rgbClr val="0066BB"/>
                </a:solidFill>
                <a:latin typeface="Consolas"/>
                <a:ea typeface="Consolas"/>
                <a:cs typeface="Consolas"/>
                <a:sym typeface="Consolas"/>
              </a:rPr>
              <a:t>drawCherry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(Painter&amp; painter, </a:t>
            </a:r>
            <a:r>
              <a:rPr b="1" lang="en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left, </a:t>
            </a:r>
            <a:r>
              <a:rPr b="1" lang="en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top)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painter.setColor(ORANGE_COLOR);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painter.setAngle(-</a:t>
            </a:r>
            <a:r>
              <a:rPr b="1" lang="en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90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painter.setPosition(left+</a:t>
            </a:r>
            <a:r>
              <a:rPr b="1" lang="en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 top+</a:t>
            </a:r>
            <a:r>
              <a:rPr b="1" lang="en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painter.createSquare(CELL_SIZE-</a:t>
            </a:r>
            <a:r>
              <a:rPr b="1" lang="en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rgbClr val="0066BB"/>
                </a:solidFill>
                <a:latin typeface="Consolas"/>
                <a:ea typeface="Consolas"/>
                <a:cs typeface="Consolas"/>
                <a:sym typeface="Consolas"/>
              </a:rPr>
              <a:t>drawSnake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(Painter&amp; painter, </a:t>
            </a:r>
            <a:r>
              <a:rPr b="1" lang="en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left, </a:t>
            </a:r>
            <a:r>
              <a:rPr b="1" lang="en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top, vector&lt;Position&gt; positions)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painter.setColor(RED_COLOR);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painter.setAngle(</a:t>
            </a:r>
            <a:r>
              <a:rPr b="1" lang="en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(Position pos : positions) {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painter.setPosition(left+pos.x*CELL_SIZE+</a:t>
            </a:r>
            <a:r>
              <a:rPr b="1" lang="en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 top+pos.y*CELL_SIZE+CELL_SIZE/</a:t>
            </a:r>
            <a:r>
              <a:rPr b="1" lang="en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painter.createCircle(CELL_SIZE/</a:t>
            </a:r>
            <a:r>
              <a:rPr b="1" lang="en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b="1" lang="en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5" name="Google Shape;435;p62"/>
          <p:cNvSpPr/>
          <p:nvPr/>
        </p:nvSpPr>
        <p:spPr>
          <a:xfrm>
            <a:off x="5901600" y="2297675"/>
            <a:ext cx="863100" cy="396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62"/>
          <p:cNvSpPr txBox="1"/>
          <p:nvPr/>
        </p:nvSpPr>
        <p:spPr>
          <a:xfrm>
            <a:off x="4956900" y="1304175"/>
            <a:ext cx="2752500" cy="6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Sử dụng vector thay cho danh sách liên kết, bởi nếu truyền con trỏ </a:t>
            </a:r>
            <a:r>
              <a:rPr lang="en">
                <a:solidFill>
                  <a:srgbClr val="9900FF"/>
                </a:solidFill>
              </a:rPr>
              <a:t>head </a:t>
            </a:r>
            <a:r>
              <a:rPr lang="en">
                <a:solidFill>
                  <a:srgbClr val="0000FF"/>
                </a:solidFill>
              </a:rPr>
              <a:t>thi bên ngoài có thể thay đổi vị trí các đốt của rắn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63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Lấy vị trí các đốt rắn</a:t>
            </a:r>
            <a:endParaRPr/>
          </a:p>
        </p:txBody>
      </p:sp>
      <p:sp>
        <p:nvSpPr>
          <p:cNvPr id="442" name="Google Shape;442;p63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Dùng hàm </a:t>
            </a:r>
            <a:r>
              <a:rPr lang="en">
                <a:solidFill>
                  <a:srgbClr val="9900FF"/>
                </a:solidFill>
              </a:rPr>
              <a:t>const </a:t>
            </a:r>
            <a:r>
              <a:rPr lang="en"/>
              <a:t>trong PlayGround để bảo vệ dữ liệu về rắn </a:t>
            </a:r>
            <a:endParaRPr/>
          </a:p>
        </p:txBody>
      </p:sp>
      <p:sp>
        <p:nvSpPr>
          <p:cNvPr id="443" name="Google Shape;443;p63"/>
          <p:cNvSpPr txBox="1"/>
          <p:nvPr/>
        </p:nvSpPr>
        <p:spPr>
          <a:xfrm>
            <a:off x="993925" y="2276875"/>
            <a:ext cx="6937200" cy="1863600"/>
          </a:xfrm>
          <a:prstGeom prst="rect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vector&lt;Position&gt; PlayGround::getSnakePositions()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vector&lt;Position&gt; res;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(SnakeNode* p = snake.getHead(); p != nullptr; p = p-&gt;next)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res.push_back(p-&gt;position);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res;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64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Hàm vẽ sau khi cấu trúc lại</a:t>
            </a:r>
            <a:endParaRPr/>
          </a:p>
        </p:txBody>
      </p:sp>
      <p:sp>
        <p:nvSpPr>
          <p:cNvPr id="449" name="Google Shape;449;p64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64"/>
          <p:cNvSpPr txBox="1"/>
          <p:nvPr/>
        </p:nvSpPr>
        <p:spPr>
          <a:xfrm>
            <a:off x="457200" y="152200"/>
            <a:ext cx="8229600" cy="4927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rgbClr val="0066BB"/>
                </a:solidFill>
                <a:latin typeface="Consolas"/>
                <a:ea typeface="Consolas"/>
                <a:cs typeface="Consolas"/>
                <a:sym typeface="Consolas"/>
              </a:rPr>
              <a:t>renderGamePlay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(Painter&amp; painter,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PlayGround&amp; playGround)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top = </a:t>
            </a:r>
            <a:r>
              <a:rPr b="1" lang="en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 left = </a:t>
            </a:r>
            <a:r>
              <a:rPr b="1" lang="en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width = playGround.getWidth(), height = playGround.getHeight();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painter.clearWithBgColor(PURPLE_COLOR);</a:t>
            </a:r>
            <a:endParaRPr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1" lang="en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i = </a:t>
            </a:r>
            <a:r>
              <a:rPr b="1" lang="en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 i &lt;= width; i++)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drawVerticalLine(painter, left+i*CELL_SIZE, top+</a:t>
            </a:r>
            <a:r>
              <a:rPr b="1" lang="en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 height);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1" lang="en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i = </a:t>
            </a:r>
            <a:r>
              <a:rPr b="1" lang="en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 i &lt;= height; i++)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drawHorizontalLine(painter, left+</a:t>
            </a:r>
            <a:r>
              <a:rPr b="1" lang="en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 top+i * CELL_SIZE, width);</a:t>
            </a:r>
            <a:endParaRPr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vector&lt;vector&lt;CellType&gt; &gt;&amp; squares = playGround.getSquares();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1" lang="en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i = </a:t>
            </a:r>
            <a:r>
              <a:rPr b="1" lang="en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 i &lt; height; i++)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1" lang="en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j = </a:t>
            </a:r>
            <a:r>
              <a:rPr b="1" lang="en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 j &lt; width; j++)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(squares[i][j] == CELL_CHERRY)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    drawCherry(painter, left+j*CELL_SIZE, top+i*CELL_SIZE);</a:t>
            </a:r>
            <a:endParaRPr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vector&lt;Position&gt; snakePositions = playGround.getSnakePositions();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drawSnake(painter, left, top, snakePositions);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SDL_RenderPresent(painter.getRenderer());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65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Vẽ quả cherry</a:t>
            </a:r>
            <a:endParaRPr/>
          </a:p>
        </p:txBody>
      </p:sp>
      <p:sp>
        <p:nvSpPr>
          <p:cNvPr id="456" name="Google Shape;456;p65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Chọn một ảnh đẹp cho quả cherry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Ghi vào đĩa thành file </a:t>
            </a:r>
            <a:r>
              <a:rPr lang="en">
                <a:solidFill>
                  <a:srgbClr val="FF0000"/>
                </a:solidFill>
              </a:rPr>
              <a:t>cherry.png</a:t>
            </a:r>
            <a:endParaRPr>
              <a:solidFill>
                <a:srgbClr val="FF0000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Dùng Painter::loadTexture đọc ảnh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Đọc ảnh 1 lần lúc chương trình khởi động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Dùng Painter::createImage vẽ ảnh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Sửa hàm createImage để cho phép vẽ ảnh vào 1 hình chữ nhật trong cửa sổ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Do sẽ có nhiều ảnh trong trò chơi, tạo lớp Gallery để quản lý ảnh</a:t>
            </a:r>
            <a:endParaRPr/>
          </a:p>
        </p:txBody>
      </p:sp>
      <p:pic>
        <p:nvPicPr>
          <p:cNvPr id="457" name="Google Shape;457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2800" y="1239800"/>
            <a:ext cx="1219200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66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Lớp Gallery</a:t>
            </a:r>
            <a:endParaRPr/>
          </a:p>
        </p:txBody>
      </p:sp>
      <p:sp>
        <p:nvSpPr>
          <p:cNvPr id="463" name="Google Shape;463;p66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464" name="Google Shape;464;p66"/>
          <p:cNvSpPr txBox="1"/>
          <p:nvPr/>
        </p:nvSpPr>
        <p:spPr>
          <a:xfrm>
            <a:off x="1035125" y="1141550"/>
            <a:ext cx="7073700" cy="3571800"/>
          </a:xfrm>
          <a:prstGeom prst="rect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enum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PictureID { PIC_CHERRY = </a:t>
            </a:r>
            <a:r>
              <a:rPr b="1" lang="en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 };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rgbClr val="BB0066"/>
                </a:solidFill>
                <a:latin typeface="Consolas"/>
                <a:ea typeface="Consolas"/>
                <a:cs typeface="Consolas"/>
                <a:sym typeface="Consolas"/>
              </a:rPr>
              <a:t>Gallery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std::vector&lt;SDL_Texture*&gt; pictures;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Painter&amp; painter;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>
                <a:solidFill>
                  <a:srgbClr val="997700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Gallery(Painter&amp; painter_);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~Gallery();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rgbClr val="0066BB"/>
                </a:solidFill>
                <a:latin typeface="Consolas"/>
                <a:ea typeface="Consolas"/>
                <a:cs typeface="Consolas"/>
                <a:sym typeface="Consolas"/>
              </a:rPr>
              <a:t>loadGamePictures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SDL_Texture* getImage(PictureID id)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{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pictures[id]; }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5" name="Google Shape;465;p66"/>
          <p:cNvSpPr/>
          <p:nvPr/>
        </p:nvSpPr>
        <p:spPr>
          <a:xfrm>
            <a:off x="5169750" y="2243725"/>
            <a:ext cx="288600" cy="590400"/>
          </a:xfrm>
          <a:prstGeom prst="lef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66"/>
          <p:cNvSpPr txBox="1"/>
          <p:nvPr/>
        </p:nvSpPr>
        <p:spPr>
          <a:xfrm>
            <a:off x="5694575" y="1941925"/>
            <a:ext cx="1482600" cy="11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Danh sách các SDL_Texture chứa các ảnh theo thứ tự PictureID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467" name="Google Shape;467;p66"/>
          <p:cNvSpPr/>
          <p:nvPr/>
        </p:nvSpPr>
        <p:spPr>
          <a:xfrm>
            <a:off x="5169750" y="3437725"/>
            <a:ext cx="288600" cy="590400"/>
          </a:xfrm>
          <a:prstGeom prst="lef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66"/>
          <p:cNvSpPr txBox="1"/>
          <p:nvPr/>
        </p:nvSpPr>
        <p:spPr>
          <a:xfrm>
            <a:off x="5694575" y="3135925"/>
            <a:ext cx="1482600" cy="11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Đọc các ảnh theo thứ tự trên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67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Lớp Gallery</a:t>
            </a:r>
            <a:endParaRPr/>
          </a:p>
        </p:txBody>
      </p:sp>
      <p:sp>
        <p:nvSpPr>
          <p:cNvPr id="474" name="Google Shape;474;p67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475" name="Google Shape;475;p67"/>
          <p:cNvSpPr txBox="1"/>
          <p:nvPr/>
        </p:nvSpPr>
        <p:spPr>
          <a:xfrm>
            <a:off x="1035125" y="1141550"/>
            <a:ext cx="7073700" cy="3784200"/>
          </a:xfrm>
          <a:prstGeom prst="rect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Gallery::Gallery(Painter&amp; painter_) : painter(painter_)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loadGamePictures();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Gallery::~Gallery()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(SDL_Texture* texture : pictures)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SDL_DestroyTexture(texture);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Gallery::loadGamePictures()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pictures.push_back(painter.loadTexture(</a:t>
            </a:r>
            <a:r>
              <a:rPr lang="en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"cherry.png"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));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>
              <a:solidFill>
                <a:srgbClr val="0088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76" name="Google Shape;476;p67"/>
          <p:cNvSpPr/>
          <p:nvPr/>
        </p:nvSpPr>
        <p:spPr>
          <a:xfrm>
            <a:off x="5314100" y="2821050"/>
            <a:ext cx="288600" cy="590400"/>
          </a:xfrm>
          <a:prstGeom prst="lef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67"/>
          <p:cNvSpPr txBox="1"/>
          <p:nvPr/>
        </p:nvSpPr>
        <p:spPr>
          <a:xfrm>
            <a:off x="5838925" y="2519250"/>
            <a:ext cx="1482600" cy="11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Huỷ các ảnh đã đọc khi huỷ đối tượng Gallery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Các tác vụ của trò chơi</a:t>
            </a:r>
            <a:endParaRPr/>
          </a:p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Hiển thị hình vẽ giới thiệu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Có nút hiển thị bảng xếp hạng các lần chơi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Khởi tạo: sân chơi, con rắn</a:t>
            </a:r>
            <a:r>
              <a:rPr lang="en"/>
              <a:t>, vị trí quả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Game loop, tại mỗi bước: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Xử lý sự kiện bàn phím để đổi hướng đi bước tiếp theo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Xử lý game logic: d</a:t>
            </a:r>
            <a:r>
              <a:rPr lang="en"/>
              <a:t>i chuyển rắn theo hướng đi hiện tại, </a:t>
            </a:r>
            <a:r>
              <a:rPr lang="en"/>
              <a:t>va chạm tường, va chạm thân rắn, ăn quả dài thân và tăng điểm số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Hiển thị màn hình trò chơi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68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Sửa hàm Painter::createImage</a:t>
            </a:r>
            <a:endParaRPr/>
          </a:p>
        </p:txBody>
      </p:sp>
      <p:sp>
        <p:nvSpPr>
          <p:cNvPr id="483" name="Google Shape;483;p68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Thêm khả năng đưa ảnh vào vị trí bất kì trên cửa sổ </a:t>
            </a:r>
            <a:endParaRPr/>
          </a:p>
        </p:txBody>
      </p:sp>
      <p:sp>
        <p:nvSpPr>
          <p:cNvPr id="484" name="Google Shape;484;p68"/>
          <p:cNvSpPr txBox="1"/>
          <p:nvPr/>
        </p:nvSpPr>
        <p:spPr>
          <a:xfrm>
            <a:off x="1205750" y="2062350"/>
            <a:ext cx="6863700" cy="2602200"/>
          </a:xfrm>
          <a:prstGeom prst="rect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rgbClr val="0066BB"/>
                </a:solidFill>
                <a:latin typeface="Consolas"/>
                <a:ea typeface="Consolas"/>
                <a:cs typeface="Consolas"/>
                <a:sym typeface="Consolas"/>
              </a:rPr>
              <a:t>createImage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 SDL_Texture* texture,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SDL_Rect* srcrect = nullptr, SDL_Rect* dstrect = nullptr );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Painter::createImage( SDL_Texture* texture,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SDL_Rect* srcrect, SDL_Rect* dstrect)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 texture == </a:t>
            </a:r>
            <a:r>
              <a:rPr lang="en">
                <a:solidFill>
                  <a:srgbClr val="007020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)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007020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SDL_RenderCopy( renderer, texture, srcrect, dstrect );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00702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69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Sử dụng Gallery vẽ quả cherry</a:t>
            </a:r>
            <a:endParaRPr/>
          </a:p>
        </p:txBody>
      </p:sp>
      <p:sp>
        <p:nvSpPr>
          <p:cNvPr id="490" name="Google Shape;490;p69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491" name="Google Shape;491;p69"/>
          <p:cNvSpPr txBox="1"/>
          <p:nvPr/>
        </p:nvSpPr>
        <p:spPr>
          <a:xfrm>
            <a:off x="852875" y="852875"/>
            <a:ext cx="7177200" cy="40731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Gallery* gallery = nullptr; </a:t>
            </a:r>
            <a:r>
              <a:rPr lang="en" sz="1300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rPr>
              <a:t>// global picture manager</a:t>
            </a:r>
            <a:b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3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300">
                <a:solidFill>
                  <a:srgbClr val="0066BB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3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argc, </a:t>
            </a:r>
            <a:r>
              <a:rPr b="1" lang="en" sz="13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* argv[])</a:t>
            </a:r>
            <a:b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b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Painter painter(window, renderer);</a:t>
            </a:r>
            <a:b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gallery = </a:t>
            </a:r>
            <a:r>
              <a:rPr b="1" lang="en" sz="13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Gallery(painter);</a:t>
            </a:r>
            <a:b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b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3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delete</a:t>
            </a: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gallery;</a:t>
            </a:r>
            <a:b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quitSDL(window, renderer);</a:t>
            </a:r>
            <a:b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b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3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300">
                <a:solidFill>
                  <a:srgbClr val="0066BB"/>
                </a:solidFill>
                <a:latin typeface="Consolas"/>
                <a:ea typeface="Consolas"/>
                <a:cs typeface="Consolas"/>
                <a:sym typeface="Consolas"/>
              </a:rPr>
              <a:t>drawCherry</a:t>
            </a: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(Painter&amp; painter, </a:t>
            </a:r>
            <a:r>
              <a:rPr b="1" lang="en" sz="13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left, </a:t>
            </a:r>
            <a:r>
              <a:rPr b="1" lang="en" sz="13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top)</a:t>
            </a:r>
            <a:b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SDL_Rect dst = { left+</a:t>
            </a:r>
            <a:r>
              <a:rPr b="1" lang="en" sz="13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 top+</a:t>
            </a:r>
            <a:r>
              <a:rPr b="1" lang="en" sz="13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 CELL_SIZE-</a:t>
            </a:r>
            <a:r>
              <a:rPr b="1" lang="en" sz="13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 CELL_SIZE-</a:t>
            </a:r>
            <a:r>
              <a:rPr b="1" lang="en" sz="13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};</a:t>
            </a:r>
            <a:b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painter.createImage(gallery-&gt;getImage(PIC_CHERRY), </a:t>
            </a:r>
            <a:r>
              <a:rPr lang="en" sz="1300">
                <a:solidFill>
                  <a:srgbClr val="007020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 &amp;dst);</a:t>
            </a:r>
            <a:b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3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2" name="Google Shape;492;p69"/>
          <p:cNvSpPr txBox="1"/>
          <p:nvPr/>
        </p:nvSpPr>
        <p:spPr>
          <a:xfrm>
            <a:off x="5445275" y="1679500"/>
            <a:ext cx="2270100" cy="9315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Đến đây chương trình đã vẽ được quả cherry đẹp từ file ảnh cherry.png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70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Vẽ rắn</a:t>
            </a:r>
            <a:endParaRPr/>
          </a:p>
        </p:txBody>
      </p:sp>
      <p:sp>
        <p:nvSpPr>
          <p:cNvPr id="498" name="Google Shape;498;p70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Rắn gồm đốt đầu và các đốt thân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Khi di chuyển, các đốt thân có thể nằm ngang hoặc dọc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Vậy cần ít nhất 3 ảnh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Đầu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Thân ngang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Thân dọc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71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Vẽ rắn</a:t>
            </a:r>
            <a:endParaRPr/>
          </a:p>
        </p:txBody>
      </p:sp>
      <p:sp>
        <p:nvSpPr>
          <p:cNvPr id="504" name="Google Shape;504;p71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Thêm ảnh </a:t>
            </a:r>
            <a:endParaRPr/>
          </a:p>
        </p:txBody>
      </p:sp>
      <p:sp>
        <p:nvSpPr>
          <p:cNvPr id="505" name="Google Shape;505;p71"/>
          <p:cNvSpPr txBox="1"/>
          <p:nvPr/>
        </p:nvSpPr>
        <p:spPr>
          <a:xfrm>
            <a:off x="2202750" y="1640150"/>
            <a:ext cx="4738500" cy="1207200"/>
          </a:xfrm>
          <a:prstGeom prst="rect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enum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PictureID {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PIC_CHERRY = </a:t>
            </a:r>
            <a:r>
              <a:rPr b="1" lang="en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 PIC_SNAKE_VERTICAL,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PIC_SNAKE_HORIZONTAL, PIC_SNAKE_HEAD,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06" name="Google Shape;506;p71"/>
          <p:cNvSpPr txBox="1"/>
          <p:nvPr/>
        </p:nvSpPr>
        <p:spPr>
          <a:xfrm>
            <a:off x="1008875" y="2978500"/>
            <a:ext cx="7126200" cy="1947300"/>
          </a:xfrm>
          <a:prstGeom prst="rect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Gallery::loadGamePictures()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pictures.push_back(painter.loadTexture(</a:t>
            </a:r>
            <a:r>
              <a:rPr lang="en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"cherry.png"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));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pictures.push_back(painter.loadTexture(</a:t>
            </a:r>
            <a:r>
              <a:rPr lang="en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"snake_vertical.png"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));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pictures.push_back(painter.loadTexture(</a:t>
            </a:r>
            <a:r>
              <a:rPr lang="en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"snake_horizontal.png"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));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pictures.push_back(painter.loadTexture(</a:t>
            </a:r>
            <a:r>
              <a:rPr lang="en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"snake_head.jpg"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));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72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Vẽ rắn</a:t>
            </a:r>
            <a:endParaRPr/>
          </a:p>
        </p:txBody>
      </p:sp>
      <p:sp>
        <p:nvSpPr>
          <p:cNvPr id="512" name="Google Shape;512;p72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513" name="Google Shape;513;p72"/>
          <p:cNvSpPr txBox="1"/>
          <p:nvPr/>
        </p:nvSpPr>
        <p:spPr>
          <a:xfrm>
            <a:off x="457175" y="813525"/>
            <a:ext cx="8229600" cy="41124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rgbClr val="0066BB"/>
                </a:solidFill>
                <a:latin typeface="Consolas"/>
                <a:ea typeface="Consolas"/>
                <a:cs typeface="Consolas"/>
                <a:sym typeface="Consolas"/>
              </a:rPr>
              <a:t>drawSnake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(Painter&amp; painter, </a:t>
            </a:r>
            <a:r>
              <a:rPr b="1" lang="en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left, </a:t>
            </a:r>
            <a:r>
              <a:rPr b="1" lang="en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top, vector&lt;Position&gt; pos)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1" lang="en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size_t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i = </a:t>
            </a:r>
            <a:r>
              <a:rPr b="1" lang="en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 i &lt; pos.size(); i++) {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SDL_Rect dst = { left+pos[i].x*CELL_SIZE+</a:t>
            </a:r>
            <a:r>
              <a:rPr b="1" lang="en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 top+pos[i].y*CELL_SIZE+</a:t>
            </a:r>
            <a:r>
              <a:rPr b="1" lang="en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endParaRPr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CELL_SIZE-</a:t>
            </a:r>
            <a:r>
              <a:rPr b="1" lang="en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 CELL_SIZE-</a:t>
            </a:r>
            <a:r>
              <a:rPr b="1" lang="en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};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SDL_Texture* texture = </a:t>
            </a:r>
            <a:r>
              <a:rPr lang="en">
                <a:solidFill>
                  <a:srgbClr val="007020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(i &gt; </a:t>
            </a:r>
            <a:r>
              <a:rPr b="1" lang="en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(pos[i].y == pos[i-</a:t>
            </a:r>
            <a:r>
              <a:rPr b="1" lang="en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].y)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    texture = gallery-&gt;getImage(PIC_SNAKE_HORIZONTAL);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    texture = gallery-&gt;getImage(PIC_SNAKE_VERTICAL);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}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{ </a:t>
            </a:r>
            <a:r>
              <a:rPr lang="en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rPr>
              <a:t>// snake's head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texture = gallery-&gt;getImage(PIC_SNAKE_HEAD);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painter.createImage(texture, </a:t>
            </a:r>
            <a:r>
              <a:rPr lang="en">
                <a:solidFill>
                  <a:srgbClr val="007020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 &amp;dst);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>
              <a:solidFill>
                <a:srgbClr val="33339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73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Phiên bản 0.4</a:t>
            </a:r>
            <a:endParaRPr/>
          </a:p>
        </p:txBody>
      </p:sp>
      <p:sp>
        <p:nvSpPr>
          <p:cNvPr id="519" name="Google Shape;519;p73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20" name="Google Shape;520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4623" y="928975"/>
            <a:ext cx="5898225" cy="41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521" name="Google Shape;521;p73"/>
          <p:cNvSpPr txBox="1"/>
          <p:nvPr/>
        </p:nvSpPr>
        <p:spPr>
          <a:xfrm>
            <a:off x="457200" y="1128425"/>
            <a:ext cx="3000000" cy="839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https://github.com/tqlong/advprogram/archive/691fb99d67b2a5effcb8954141e5a0a812c1fbdf.zip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74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Bài tập</a:t>
            </a:r>
            <a:endParaRPr/>
          </a:p>
        </p:txBody>
      </p:sp>
      <p:sp>
        <p:nvSpPr>
          <p:cNvPr id="527" name="Google Shape;527;p74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Thêm ảnh các đốt ở góc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Th</a:t>
            </a:r>
            <a:r>
              <a:rPr lang="en"/>
              <a:t>êm loại quả khác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Cho phép đi xuyên tường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Cho phép đi xuyên rắn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Cho phép dài ra nhiều đốt hơn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Lộ trình xây dựng trò chơi</a:t>
            </a:r>
            <a:endParaRPr/>
          </a:p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Các phiên bản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0.1: vẽ sân chơi và rắn đơn giản (dùng ô vuông hoặc hình tròn), điều khiển được rắn di chuyển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0.2: thêm quả vào sân chơi, rắn ăn quả dài ra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0.3: xử lý va chạm với cạnh sân và thân rắn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0.4: Vẽ các đốt rắn đẹp bằng ảnh JPG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1.0: Thêm màn hình khởi động, điểm số, bảng xếp hạng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Chuẩn bị</a:t>
            </a:r>
            <a:endParaRPr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Tạo project Snake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Cài đặt thư viện </a:t>
            </a:r>
            <a:r>
              <a:rPr lang="en">
                <a:solidFill>
                  <a:srgbClr val="0000FF"/>
                </a:solidFill>
              </a:rPr>
              <a:t>SDL2, SDL2_image</a:t>
            </a:r>
            <a:endParaRPr>
              <a:solidFill>
                <a:srgbClr val="0000FF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Đưa </a:t>
            </a:r>
            <a:r>
              <a:rPr lang="en">
                <a:solidFill>
                  <a:srgbClr val="FF0000"/>
                </a:solidFill>
              </a:rPr>
              <a:t>main.cpp, painter.h, painter.cpp</a:t>
            </a:r>
            <a:r>
              <a:rPr lang="en"/>
              <a:t> từ bài giảng về SDL vào project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Sửa </a:t>
            </a:r>
            <a:r>
              <a:rPr lang="en">
                <a:solidFill>
                  <a:srgbClr val="FF0000"/>
                </a:solidFill>
              </a:rPr>
              <a:t>main.cpp</a:t>
            </a:r>
            <a:endParaRPr>
              <a:solidFill>
                <a:srgbClr val="FF0000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Xoá các hàm vẽ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Sửa tiêu đề cửa sổ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Chỉ để lại mã khởi tạo và giải phóng SDL</a:t>
            </a:r>
            <a:endParaRPr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/>
              <a:t>cửa sổ và bút vẽ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Chuẩn bị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Hàm</a:t>
            </a:r>
            <a:r>
              <a:rPr b="1" lang="en">
                <a:solidFill>
                  <a:srgbClr val="000000"/>
                </a:solidFill>
              </a:rPr>
              <a:t> </a:t>
            </a:r>
            <a:r>
              <a:rPr b="1" lang="en">
                <a:solidFill>
                  <a:srgbClr val="9900FF"/>
                </a:solidFill>
              </a:rPr>
              <a:t>main()</a:t>
            </a:r>
            <a:endParaRPr b="1">
              <a:solidFill>
                <a:srgbClr val="9900FF"/>
              </a:solidFill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400">
                <a:solidFill>
                  <a:srgbClr val="0066BB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4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argc, </a:t>
            </a:r>
            <a:r>
              <a:rPr b="1" lang="en" sz="14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* argv[])</a:t>
            </a:r>
            <a:b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srand(time(</a:t>
            </a:r>
            <a:r>
              <a:rPr b="1" lang="en" sz="14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));</a:t>
            </a:r>
            <a:b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SDL_Window* window;</a:t>
            </a:r>
            <a:b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SDL_Renderer* renderer;</a:t>
            </a:r>
            <a:b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initSDL(window, renderer);</a:t>
            </a:r>
            <a:b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Painter painter(window, renderer);</a:t>
            </a:r>
            <a:endParaRPr sz="14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// TODO: game code here</a:t>
            </a:r>
            <a:b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quitSDL(window, renderer);</a:t>
            </a:r>
            <a:b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4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4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">
  <a:themeElements>
    <a:clrScheme name="Custom 348">
      <a:dk1>
        <a:srgbClr val="000000"/>
      </a:dk1>
      <a:lt1>
        <a:srgbClr val="FFFFFF"/>
      </a:lt1>
      <a:dk2>
        <a:srgbClr val="191919"/>
      </a:dk2>
      <a:lt2>
        <a:srgbClr val="CCCCCC"/>
      </a:lt2>
      <a:accent1>
        <a:srgbClr val="7E5554"/>
      </a:accent1>
      <a:accent2>
        <a:srgbClr val="910A10"/>
      </a:accent2>
      <a:accent3>
        <a:srgbClr val="84294D"/>
      </a:accent3>
      <a:accent4>
        <a:srgbClr val="DA823B"/>
      </a:accent4>
      <a:accent5>
        <a:srgbClr val="625D3C"/>
      </a:accent5>
      <a:accent6>
        <a:srgbClr val="00384A"/>
      </a:accent6>
      <a:hlink>
        <a:srgbClr val="227A78"/>
      </a:hlink>
      <a:folHlink>
        <a:srgbClr val="39474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