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1f2333d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1f2333d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c1f2333d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c1f2333d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1f2333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c1f2333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c1c99359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c1c9935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Tầm quan trọng của Tiếng Anh đối với ngành CNTT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Hầu như cái gì bạn nghĩ đến thì đã có người khác nghĩ đến rồi → tìm kiếm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Nếu bạn không tìm thấy cái gì đó → đó là cái mới (cơ hội) → tìm kiếm là quan trọng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c1c99359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c1c99359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c1c99359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c1c99359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c1c99359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c1c99359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c1c99359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c1c99359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c1c99359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c1c99359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c1c99359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c1c99359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Tiếng Anh again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c166c996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c166c996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c839b953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c839b953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Truyền tham số bằng giá trị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c1c99359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c1c99359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Truyền tham số bằng giá trị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c91b7666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c91b766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Truyền tham số bằng giá trị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c1c99359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c1c99359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c1c99359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c1c99359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c1c99359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c1c99359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c8d6534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c8d6534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c8d6534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c8d6534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c8d6534c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c8d6534c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c8d6534c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c8d6534c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c166c996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c166c996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c8d6534c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c8d6534c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c8d6534c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c8d6534c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c8d6534c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c8d6534c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c8d6534c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c8d6534c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c1f2333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c1f2333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c166c996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c166c996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Nói thêm về test cases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1f2333d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1f2333d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c1610058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c1610058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c1f2333d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c1f2333d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c1f2333d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c1f2333d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0" y="3093235"/>
            <a:ext cx="8458200" cy="7125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5800" y="3093357"/>
            <a:ext cx="77724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205976"/>
            <a:ext cx="8686800" cy="723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57200" y="1460499"/>
            <a:ext cx="40302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4656667" y="1461909"/>
            <a:ext cx="40302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4406309"/>
            <a:ext cx="8686800" cy="5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chemeClr val="dk2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Game: Guess It</a:t>
            </a:r>
            <a:endParaRPr sz="6600"/>
          </a:p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685800" y="3093357"/>
            <a:ext cx="77724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2 - Hàm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https://github.com/tqlong/advprogram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800"/>
              <a:t>Chương trình (</a:t>
            </a:r>
            <a:r>
              <a:rPr lang="en" sz="3800"/>
              <a:t>ngôn ngữ C++)</a:t>
            </a:r>
            <a:endParaRPr sz="3800"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int </a:t>
            </a:r>
            <a:r>
              <a:rPr lang="en" sz="2600">
                <a:solidFill>
                  <a:srgbClr val="000000"/>
                </a:solidFill>
              </a:rPr>
              <a:t>randomNumber = generateRandomNumber();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do</a:t>
            </a:r>
            <a:r>
              <a:rPr lang="en" sz="2600">
                <a:solidFill>
                  <a:srgbClr val="000000"/>
                </a:solidFill>
              </a:rPr>
              <a:t> {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        </a:t>
            </a:r>
            <a:r>
              <a:rPr lang="en" sz="2600">
                <a:solidFill>
                  <a:srgbClr val="000000"/>
                </a:solidFill>
              </a:rPr>
              <a:t>int </a:t>
            </a:r>
            <a:r>
              <a:rPr lang="en" sz="2600">
                <a:solidFill>
                  <a:srgbClr val="000000"/>
                </a:solidFill>
              </a:rPr>
              <a:t>number = getPlayerGuess();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        printAnswer(number, randomNumber);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 }  </a:t>
            </a:r>
            <a:r>
              <a:rPr lang="en" sz="2600">
                <a:solidFill>
                  <a:srgbClr val="000000"/>
                </a:solidFill>
              </a:rPr>
              <a:t>while (</a:t>
            </a:r>
            <a:r>
              <a:rPr lang="en" sz="2600">
                <a:solidFill>
                  <a:schemeClr val="dk1"/>
                </a:solidFill>
              </a:rPr>
              <a:t>number != randomNumber);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Tiếng Anh là ngôn ngữ của Công nghệ thông tin (IT - Information Technology):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Từ khoá ngôn ngữ lập trình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Tài liệu, sách vở tiếng Anh nhiều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Tìm kiếm trên Internet; Trao đổi với người các nước (không chỉ Anh, Mỹ, Úc)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Viết phần mềm cho thế giới: out source hay đưa “app” của mình lên Internet.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Học thêm tiếng Anh </a:t>
            </a:r>
            <a:endParaRPr/>
          </a:p>
        </p:txBody>
      </p:sp>
      <p:sp>
        <p:nvSpPr>
          <p:cNvPr id="125" name="Google Shape;125;p1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</a:t>
            </a:r>
            <a:r>
              <a:rPr lang="en"/>
              <a:t>ao lại tiếng Anh ? Khó thế :(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3000"/>
              <a:buChar char="●"/>
            </a:pPr>
            <a:r>
              <a:rPr lang="en">
                <a:solidFill>
                  <a:srgbClr val="666666"/>
                </a:solidFill>
              </a:rPr>
              <a:t>Game: Đoán số (Guess It)</a:t>
            </a:r>
            <a:endParaRPr>
              <a:solidFill>
                <a:srgbClr val="666666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Char char="●"/>
            </a:pPr>
            <a:r>
              <a:rPr lang="en">
                <a:solidFill>
                  <a:srgbClr val="666666"/>
                </a:solidFill>
              </a:rPr>
              <a:t>Chuyển hoá thành chương trình</a:t>
            </a:r>
            <a:endParaRPr>
              <a:solidFill>
                <a:srgbClr val="666666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"/>
              <a:t>Kỹ thuật:</a:t>
            </a:r>
            <a:endParaRPr b="1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Sinh số ngẫu nhiên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Vòng lặp, điều kiện vòng lặp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Mô-đun hóa chương trình bằng hàm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Máy tính nghĩ số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Máy tính không thể thật sự “ngẫu nhiên”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Sinh số “giả ngẫu nhiên” - pseudo random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Tìm kiếm Google: “C++ random”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Hàm </a:t>
            </a:r>
            <a:r>
              <a:rPr b="1" lang="en">
                <a:solidFill>
                  <a:srgbClr val="9900FF"/>
                </a:solidFill>
              </a:rPr>
              <a:t>rand()</a:t>
            </a:r>
            <a:r>
              <a:rPr lang="en"/>
              <a:t> trong </a:t>
            </a:r>
            <a:r>
              <a:rPr lang="en">
                <a:solidFill>
                  <a:srgbClr val="9900FF"/>
                </a:solidFill>
              </a:rPr>
              <a:t>&lt;cstdlib&gt;</a:t>
            </a:r>
            <a:endParaRPr>
              <a:solidFill>
                <a:srgbClr val="99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Hằng RAND_MAX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1401150" y="3301725"/>
            <a:ext cx="6904800" cy="9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v1 = rand() % 100;       </a:t>
            </a:r>
            <a:r>
              <a:rPr b="1" lang="en" sz="1800">
                <a:solidFill>
                  <a:srgbClr val="007000"/>
                </a:solidFill>
                <a:latin typeface="Consolas"/>
                <a:ea typeface="Consolas"/>
                <a:cs typeface="Consolas"/>
                <a:sym typeface="Consolas"/>
              </a:rPr>
              <a:t>// v1 in the range 0 to 99</a:t>
            </a:r>
            <a:b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v2 = rand() % 100 + 1;   </a:t>
            </a:r>
            <a:r>
              <a:rPr b="1" lang="en" sz="1800">
                <a:solidFill>
                  <a:srgbClr val="007000"/>
                </a:solidFill>
                <a:latin typeface="Consolas"/>
                <a:ea typeface="Consolas"/>
                <a:cs typeface="Consolas"/>
                <a:sym typeface="Consolas"/>
              </a:rPr>
              <a:t>// v2 in the range 1 to 100</a:t>
            </a:r>
            <a:b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v3 = rand() % 30 + 1985; </a:t>
            </a:r>
            <a:r>
              <a:rPr b="1" lang="en" sz="1800">
                <a:solidFill>
                  <a:srgbClr val="007000"/>
                </a:solidFill>
                <a:latin typeface="Consolas"/>
                <a:ea typeface="Consolas"/>
                <a:cs typeface="Consolas"/>
                <a:sym typeface="Consolas"/>
              </a:rPr>
              <a:t>// v3 in the range 1985-2014</a:t>
            </a:r>
            <a:endParaRPr b="1" sz="1800">
              <a:solidFill>
                <a:srgbClr val="007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661700" y="4572775"/>
            <a:ext cx="4983300" cy="46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1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 randomNumber = rand() % 100 + 1;</a:t>
            </a:r>
            <a:endParaRPr sz="1800"/>
          </a:p>
        </p:txBody>
      </p:sp>
      <p:sp>
        <p:nvSpPr>
          <p:cNvPr id="140" name="Google Shape;140;p21"/>
          <p:cNvSpPr/>
          <p:nvPr/>
        </p:nvSpPr>
        <p:spPr>
          <a:xfrm rot="10798280">
            <a:off x="6046600" y="4462225"/>
            <a:ext cx="599700" cy="304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1000" y="2006075"/>
            <a:ext cx="1555799" cy="94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Nhập con số người chơi đoán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Quá dễ</a:t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119675" y="1721550"/>
            <a:ext cx="6729600" cy="266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1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number;</a:t>
            </a:r>
            <a:b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cout &lt;&lt; endl &lt;&lt; </a:t>
            </a:r>
            <a:r>
              <a:rPr lang="en" sz="24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"Enter your number: "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cin &gt;&gt; number;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Máy tính chọn câu trả lời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</a:t>
            </a:r>
            <a:r>
              <a:rPr lang="en"/>
              <a:t>ựa chọn</a:t>
            </a:r>
            <a:r>
              <a:rPr lang="en"/>
              <a:t> b</a:t>
            </a:r>
            <a:r>
              <a:rPr lang="en"/>
              <a:t>ằng</a:t>
            </a:r>
            <a:r>
              <a:rPr lang="en"/>
              <a:t> </a:t>
            </a:r>
            <a:r>
              <a:rPr b="1" lang="en">
                <a:solidFill>
                  <a:srgbClr val="9900FF"/>
                </a:solidFill>
              </a:rPr>
              <a:t>if … else if … else</a:t>
            </a:r>
            <a:r>
              <a:rPr lang="en"/>
              <a:t> liên tiếp</a:t>
            </a:r>
            <a:endParaRPr/>
          </a:p>
        </p:txBody>
      </p:sp>
      <p:sp>
        <p:nvSpPr>
          <p:cNvPr id="155" name="Google Shape;155;p23"/>
          <p:cNvSpPr txBox="1"/>
          <p:nvPr/>
        </p:nvSpPr>
        <p:spPr>
          <a:xfrm>
            <a:off x="384900" y="1909225"/>
            <a:ext cx="8385900" cy="295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1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(number &gt; randomNumber) {</a:t>
            </a:r>
            <a:b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cout &lt;&lt; </a:t>
            </a:r>
            <a:r>
              <a:rPr lang="en" sz="24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"Your number is t</a:t>
            </a:r>
            <a:r>
              <a:rPr lang="en" sz="24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oo big</a:t>
            </a:r>
            <a:r>
              <a:rPr lang="en" sz="24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."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endl;</a:t>
            </a:r>
            <a:b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" sz="2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(number &lt; randomNumber) {</a:t>
            </a:r>
            <a:b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cout &lt;&lt; </a:t>
            </a:r>
            <a:r>
              <a:rPr lang="en" sz="24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"Your number is t</a:t>
            </a:r>
            <a:r>
              <a:rPr lang="en" sz="24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oo small</a:t>
            </a:r>
            <a:r>
              <a:rPr lang="en" sz="24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."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endl;</a:t>
            </a:r>
            <a:b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" sz="2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cout &lt;&lt; </a:t>
            </a:r>
            <a:r>
              <a:rPr lang="en" sz="24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"Congratulation! You win."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endl;</a:t>
            </a:r>
            <a:b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Lặp lại (Game loop)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Nếu người chơi đoán sai, lặp lại bước nhập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Cần hỏi người chơi ít nhất 1 lần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Vòng lặp </a:t>
            </a:r>
            <a:r>
              <a:rPr b="1" lang="en">
                <a:solidFill>
                  <a:srgbClr val="9900FF"/>
                </a:solidFill>
              </a:rPr>
              <a:t>do … while</a:t>
            </a:r>
            <a:endParaRPr b="1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 txBox="1"/>
          <p:nvPr/>
        </p:nvSpPr>
        <p:spPr>
          <a:xfrm>
            <a:off x="2077200" y="2593900"/>
            <a:ext cx="6455700" cy="2029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1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do {   </a:t>
            </a:r>
            <a:endParaRPr sz="2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1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// Nhập số người chơi đoán</a:t>
            </a:r>
            <a:endParaRPr sz="2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1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// In câu trả lời phù hợp</a:t>
            </a:r>
            <a:endParaRPr sz="2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1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" sz="24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(number != randomNumber);</a:t>
            </a:r>
            <a:endParaRPr sz="2400"/>
          </a:p>
        </p:txBody>
      </p:sp>
      <p:sp>
        <p:nvSpPr>
          <p:cNvPr id="163" name="Google Shape;163;p24"/>
          <p:cNvSpPr txBox="1"/>
          <p:nvPr/>
        </p:nvSpPr>
        <p:spPr>
          <a:xfrm>
            <a:off x="485425" y="3362750"/>
            <a:ext cx="1298100" cy="26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Game loop</a:t>
            </a:r>
            <a:endParaRPr b="1"/>
          </a:p>
        </p:txBody>
      </p:sp>
      <p:sp>
        <p:nvSpPr>
          <p:cNvPr id="164" name="Google Shape;164;p24"/>
          <p:cNvSpPr/>
          <p:nvPr/>
        </p:nvSpPr>
        <p:spPr>
          <a:xfrm>
            <a:off x="877825" y="3630650"/>
            <a:ext cx="665700" cy="646800"/>
          </a:xfrm>
          <a:prstGeom prst="curvedUpArrow">
            <a:avLst>
              <a:gd fmla="val 25000" name="adj1"/>
              <a:gd fmla="val 50000" name="adj2"/>
              <a:gd fmla="val 44445" name="adj3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 rot="10800000">
            <a:off x="801625" y="2686350"/>
            <a:ext cx="665700" cy="646800"/>
          </a:xfrm>
          <a:prstGeom prst="curvedUpArrow">
            <a:avLst>
              <a:gd fmla="val 25000" name="adj1"/>
              <a:gd fmla="val 50000" name="adj2"/>
              <a:gd fmla="val 44445" name="adj3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Guess It 1.0</a:t>
            </a:r>
            <a:endParaRPr sz="2400"/>
          </a:p>
        </p:txBody>
      </p:sp>
      <p:sp>
        <p:nvSpPr>
          <p:cNvPr id="171" name="Google Shape;171;p25"/>
          <p:cNvSpPr txBox="1"/>
          <p:nvPr/>
        </p:nvSpPr>
        <p:spPr>
          <a:xfrm>
            <a:off x="2052725" y="205975"/>
            <a:ext cx="6981600" cy="4832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&lt;cstdlib&gt;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randomNumber = rand() %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number;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cout &lt;&lt; endl &lt;&lt; </a:t>
            </a:r>
            <a:r>
              <a:rPr lang="en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"Enter your number between 1 and 100: "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cin &gt;&gt; number;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(number &gt; randomNumber)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cout &lt;&lt;</a:t>
            </a:r>
            <a:r>
              <a:rPr lang="en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"Your number is too big."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endl;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(number &lt; randomNumber)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cout &lt;&lt;</a:t>
            </a:r>
            <a:r>
              <a:rPr lang="en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"Your number is too small."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endl;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cout &lt;&lt; </a:t>
            </a:r>
            <a:r>
              <a:rPr lang="en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"Congratulation! You win."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endl;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(number != randomNumber);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3333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Kết quả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417550" y="1081375"/>
            <a:ext cx="8159700" cy="361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C:\software\cygwin64\home\doe\advprogram\lec2-guessit\GuessIt.exe</a:t>
            </a:r>
            <a:endParaRPr sz="1600">
              <a:solidFill>
                <a:srgbClr val="333333"/>
              </a:solidFill>
              <a:highlight>
                <a:srgbClr val="FFF0F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FF0F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Enter your number between 1 and 100: 50</a:t>
            </a:r>
            <a:b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Your number is too big.</a:t>
            </a:r>
            <a:endParaRPr sz="2000">
              <a:solidFill>
                <a:srgbClr val="333333"/>
              </a:solidFill>
              <a:highlight>
                <a:srgbClr val="FFF0F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FF0F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Enter your number between 1 and 100: 25</a:t>
            </a:r>
            <a:b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Your number is too small.</a:t>
            </a:r>
            <a:endParaRPr sz="2000">
              <a:solidFill>
                <a:srgbClr val="333333"/>
              </a:solidFill>
              <a:highlight>
                <a:srgbClr val="FFF0F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Enter your number between 1 and 100: 42</a:t>
            </a:r>
            <a:b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Congratulation! You win.</a:t>
            </a:r>
            <a:endParaRPr sz="2000">
              <a:solidFill>
                <a:srgbClr val="333333"/>
              </a:solidFill>
              <a:highlight>
                <a:srgbClr val="FFF0F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FF0F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Tách hàm (m</a:t>
            </a:r>
            <a:r>
              <a:rPr lang="en"/>
              <a:t>ô-đun hóa)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Tìm cách đặt tên cho từng bước</a:t>
            </a:r>
            <a:endParaRPr/>
          </a:p>
          <a:p>
            <a:pPr indent="-387350" lvl="0" marL="457200" rtl="0" algn="l">
              <a:spcBef>
                <a:spcPts val="6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Nghĩ số: </a:t>
            </a:r>
            <a:r>
              <a:rPr b="1" lang="en" sz="2500">
                <a:solidFill>
                  <a:srgbClr val="9900FF"/>
                </a:solidFill>
              </a:rPr>
              <a:t>int generateRandomNumber()</a:t>
            </a:r>
            <a:endParaRPr b="1" sz="2500">
              <a:solidFill>
                <a:srgbClr val="9900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Nhập con số người dùng đoán: </a:t>
            </a:r>
            <a:br>
              <a:rPr lang="en" sz="2500"/>
            </a:br>
            <a:r>
              <a:rPr b="1" lang="en" sz="2500">
                <a:solidFill>
                  <a:srgbClr val="9900FF"/>
                </a:solidFill>
              </a:rPr>
              <a:t>int getPlayerGuess()</a:t>
            </a:r>
            <a:endParaRPr b="1" sz="2500">
              <a:solidFill>
                <a:srgbClr val="9900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In câu trả lời phù hợp: </a:t>
            </a:r>
            <a:br>
              <a:rPr lang="en" sz="2500"/>
            </a:br>
            <a:r>
              <a:rPr b="1" lang="en" sz="2500">
                <a:solidFill>
                  <a:srgbClr val="9900FF"/>
                </a:solidFill>
              </a:rPr>
              <a:t>void printAnswer(int number, int randomNumber)</a:t>
            </a:r>
            <a:endParaRPr b="1" sz="25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</a:rPr>
              <a:t>Viết chương trình như kể một câu chuyện</a:t>
            </a:r>
            <a:endParaRPr i="1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en" sz="2500">
                <a:solidFill>
                  <a:srgbClr val="000000"/>
                </a:solidFill>
              </a:rPr>
              <a:t>Tên biến = cụm danh từ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en" sz="2500">
                <a:solidFill>
                  <a:srgbClr val="000000"/>
                </a:solidFill>
              </a:rPr>
              <a:t>Tên hàm = cụm động từ</a:t>
            </a:r>
            <a:endParaRPr sz="2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ội dung</a:t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b="1" lang="en"/>
              <a:t>Game: Đoán số (Guess It)</a:t>
            </a:r>
            <a:endParaRPr b="1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Char char="●"/>
            </a:pPr>
            <a:r>
              <a:rPr lang="en">
                <a:solidFill>
                  <a:srgbClr val="666666"/>
                </a:solidFill>
              </a:rPr>
              <a:t>Chuyển hoá vấn đề thành chương trình</a:t>
            </a:r>
            <a:endParaRPr>
              <a:solidFill>
                <a:srgbClr val="666666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Char char="●"/>
            </a:pPr>
            <a:r>
              <a:rPr lang="en">
                <a:solidFill>
                  <a:srgbClr val="666666"/>
                </a:solidFill>
              </a:rPr>
              <a:t>Kỹ thuật:</a:t>
            </a:r>
            <a:endParaRPr>
              <a:solidFill>
                <a:srgbClr val="666666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○"/>
            </a:pPr>
            <a:r>
              <a:rPr lang="en">
                <a:solidFill>
                  <a:srgbClr val="666666"/>
                </a:solidFill>
              </a:rPr>
              <a:t>Sinh số ngẫu nhiên</a:t>
            </a:r>
            <a:endParaRPr>
              <a:solidFill>
                <a:srgbClr val="666666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○"/>
            </a:pPr>
            <a:r>
              <a:rPr lang="en">
                <a:solidFill>
                  <a:srgbClr val="666666"/>
                </a:solidFill>
              </a:rPr>
              <a:t>Vòng lặp, điều kiện vòng lặp</a:t>
            </a:r>
            <a:endParaRPr>
              <a:solidFill>
                <a:srgbClr val="666666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○"/>
            </a:pPr>
            <a:r>
              <a:rPr lang="en">
                <a:solidFill>
                  <a:srgbClr val="666666"/>
                </a:solidFill>
              </a:rPr>
              <a:t>Mô-đun hóa chương trình bằng hàm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1524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Guess It 1.1</a:t>
            </a:r>
            <a:endParaRPr sz="3000"/>
          </a:p>
        </p:txBody>
      </p:sp>
      <p:sp>
        <p:nvSpPr>
          <p:cNvPr id="190" name="Google Shape;190;p28"/>
          <p:cNvSpPr txBox="1"/>
          <p:nvPr/>
        </p:nvSpPr>
        <p:spPr>
          <a:xfrm>
            <a:off x="2506425" y="81650"/>
            <a:ext cx="6451800" cy="4993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&lt;cstdlib&gt;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generateRandomNumber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getPlayerGuess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printAnswer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number,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randomNumber);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randomNumber = generateRandomNumber();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number;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number = getPlayerGuess();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printAnswer(number, randomNumber);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(number != randomNumber);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1524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Guess It 1.1</a:t>
            </a:r>
            <a:endParaRPr sz="3000"/>
          </a:p>
        </p:txBody>
      </p:sp>
      <p:sp>
        <p:nvSpPr>
          <p:cNvPr id="196" name="Google Shape;196;p29"/>
          <p:cNvSpPr txBox="1"/>
          <p:nvPr/>
        </p:nvSpPr>
        <p:spPr>
          <a:xfrm>
            <a:off x="2556475" y="127825"/>
            <a:ext cx="6319200" cy="1434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generateRandomNumber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rand() % </a:t>
            </a:r>
            <a:r>
              <a:rPr b="1" lang="en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lang="en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3333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2556475" y="1710750"/>
            <a:ext cx="6319200" cy="324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getPlayerGuess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number;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cout &lt;&lt; endl 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&lt;&lt; </a:t>
            </a:r>
            <a:r>
              <a:rPr lang="en" sz="18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"Enter your number between 1 and 100: "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cin &gt;&gt; number;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number;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3333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Guess It 1.1</a:t>
            </a:r>
            <a:endParaRPr sz="3000"/>
          </a:p>
        </p:txBody>
      </p:sp>
      <p:sp>
        <p:nvSpPr>
          <p:cNvPr id="203" name="Google Shape;203;p30"/>
          <p:cNvSpPr txBox="1"/>
          <p:nvPr/>
        </p:nvSpPr>
        <p:spPr>
          <a:xfrm>
            <a:off x="1929875" y="1190425"/>
            <a:ext cx="6868800" cy="3418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printAnswer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number, </a:t>
            </a:r>
            <a:r>
              <a:rPr b="1" lang="en" sz="1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randomNumber)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(number &gt; randomNumber) {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cout &lt;&lt; </a:t>
            </a:r>
            <a:r>
              <a:rPr lang="en" sz="18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"Your number is too big."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endl;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b="1"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(number &lt; randomNumber) {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cout &lt;&lt; </a:t>
            </a:r>
            <a:r>
              <a:rPr lang="en" sz="18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"Your number is too small."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endl;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b="1"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cout &lt;&lt; </a:t>
            </a:r>
            <a:r>
              <a:rPr lang="en" sz="18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"Congratulation! You win."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endl;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3333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Thực hành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Hiển thị số </a:t>
            </a:r>
            <a:r>
              <a:rPr lang="en"/>
              <a:t>lần</a:t>
            </a:r>
            <a:r>
              <a:rPr lang="en"/>
              <a:t> đoán của người chơi 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Điểm của người chơi = 100 - số </a:t>
            </a:r>
            <a:r>
              <a:rPr lang="en"/>
              <a:t>lần</a:t>
            </a:r>
            <a:r>
              <a:rPr lang="en"/>
              <a:t> đoán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Điểm của người chơi = </a:t>
            </a:r>
            <a:br>
              <a:rPr lang="en"/>
            </a:br>
            <a:r>
              <a:rPr lang="en"/>
              <a:t>10000 - 2 x 100 - 2 x 99 - … </a:t>
            </a:r>
            <a:br>
              <a:rPr lang="en"/>
            </a:br>
            <a:r>
              <a:rPr lang="en"/>
              <a:t>tùy theo số lần người chơi đoán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Cho phép chơi nhiều ván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Hỏi người chơi có muốn chơi tiếp không 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Gợi ý: đưa toàn bộ mã trong hàm </a:t>
            </a:r>
            <a:r>
              <a:rPr b="1" lang="en">
                <a:solidFill>
                  <a:srgbClr val="9900FF"/>
                </a:solidFill>
              </a:rPr>
              <a:t>main()</a:t>
            </a:r>
            <a:r>
              <a:rPr lang="en"/>
              <a:t> vào một hàm </a:t>
            </a:r>
            <a:r>
              <a:rPr b="1" lang="en">
                <a:solidFill>
                  <a:srgbClr val="9900FF"/>
                </a:solidFill>
              </a:rPr>
              <a:t>playGuessIt()</a:t>
            </a:r>
            <a:endParaRPr b="1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Cho phép chơi nhiều ván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Bạn có nhận ra mỗi lần chạy chương trình, máy “nghĩ” lại cùng một con số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Tìm kiếm Google: “C++ random repeat”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Câu lệnh: </a:t>
            </a:r>
            <a:r>
              <a:rPr b="1" lang="en">
                <a:solidFill>
                  <a:srgbClr val="9900FF"/>
                </a:solidFill>
              </a:rPr>
              <a:t>srand(time(0));</a:t>
            </a:r>
            <a:endParaRPr b="1">
              <a:solidFill>
                <a:srgbClr val="9900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</a:rPr>
              <a:t>Khởi tạo “hạt giống” cho hàm </a:t>
            </a:r>
            <a:r>
              <a:rPr b="1" lang="en">
                <a:solidFill>
                  <a:srgbClr val="9900FF"/>
                </a:solidFill>
              </a:rPr>
              <a:t>rand()</a:t>
            </a:r>
            <a:r>
              <a:rPr lang="en">
                <a:solidFill>
                  <a:srgbClr val="000000"/>
                </a:solidFill>
              </a:rPr>
              <a:t> bằng thời gian bắt đầu chạy chương trình</a:t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>
                <a:solidFill>
                  <a:srgbClr val="000000"/>
                </a:solidFill>
              </a:rPr>
              <a:t>Lưu ý: chỉ cần gọi </a:t>
            </a:r>
            <a:r>
              <a:rPr b="1" lang="en">
                <a:solidFill>
                  <a:srgbClr val="9900FF"/>
                </a:solidFill>
              </a:rPr>
              <a:t>srand()</a:t>
            </a:r>
            <a:r>
              <a:rPr lang="en">
                <a:solidFill>
                  <a:srgbClr val="000000"/>
                </a:solidFill>
              </a:rPr>
              <a:t> một lần.</a:t>
            </a:r>
            <a:endParaRPr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</a:rPr>
              <a:t>Mỗi lần chạy, chương trình dùng một hạt giống khác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Tổng kết</a:t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i="1" lang="en"/>
              <a:t>Viết chương trình như kể một câu chuyện</a:t>
            </a:r>
            <a:endParaRPr i="1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Chia nhỏ các bước th</a:t>
            </a:r>
            <a:r>
              <a:rPr lang="en"/>
              <a:t>ành hàm và lệnh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Mô-đun hóa bằng hàm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Truyền tham số bằng giá trị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Tìm kiếm, tra cứu kỹ thuật lập trình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Không thể thiếu tiếng Anh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Sinh số (giả) ngẫu nhiên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Lựa chọn bằng </a:t>
            </a:r>
            <a:r>
              <a:rPr b="1" lang="en">
                <a:solidFill>
                  <a:srgbClr val="9900FF"/>
                </a:solidFill>
              </a:rPr>
              <a:t>if … else if … else</a:t>
            </a:r>
            <a:endParaRPr b="1">
              <a:solidFill>
                <a:srgbClr val="9900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Vòng lặp </a:t>
            </a:r>
            <a:r>
              <a:rPr b="1" lang="en">
                <a:solidFill>
                  <a:srgbClr val="9900FF"/>
                </a:solidFill>
              </a:rPr>
              <a:t>do … while</a:t>
            </a:r>
            <a:endParaRPr b="1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Máy chơi Guess It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Đặt vấn đề: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Đảo vai trò người và máy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Người làm chủ trò, nghĩ số từ 1 đến 100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Máy đoán số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Người “thông báo” cho máy giá trị máy đoán lớn hơn, nhỏ hơn hay đúng bằng giá trị cần tìm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Có nhiều cách chơi (thuật toán đoán)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Khoảng tin cậy</a:t>
            </a:r>
            <a:endParaRPr/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B1: bắt đầu với khoảng tin cậy [low, high]=[1, 100]</a:t>
            </a:r>
            <a:endParaRPr sz="2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B2: Chọn 1 số X trong khoảng [low, high]</a:t>
            </a:r>
            <a:endParaRPr sz="2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B3: Hỏi chủ trò</a:t>
            </a:r>
            <a:endParaRPr sz="2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Nếu X bằng số của chủ trò, thoát</a:t>
            </a:r>
            <a:endParaRPr sz="2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Nếu X lớn hơn, tìm trong khoảng [low, X-1]</a:t>
            </a:r>
            <a:endParaRPr sz="2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Nếu X nhỏ hơn, tìm trong khoảng [X+1, high]</a:t>
            </a:r>
            <a:endParaRPr sz="2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quay lại B2 nếu còn số trong khoảng</a:t>
            </a:r>
            <a:endParaRPr sz="2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ngược lại, thoát</a:t>
            </a:r>
            <a:endParaRPr sz="2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Cách 1 - khoảng tin cậy - mã giả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low = </a:t>
            </a:r>
            <a:r>
              <a:rPr b="1" lang="en" sz="2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high = </a:t>
            </a:r>
            <a:r>
              <a:rPr b="1" lang="en" sz="2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(confidence inteval [1, 100])</a:t>
            </a:r>
            <a:b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pick a number X between [low, high]</a:t>
            </a:r>
            <a:b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ask 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host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 answer ( +</a:t>
            </a:r>
            <a:r>
              <a:rPr b="1" lang="en" sz="2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-</a:t>
            </a:r>
            <a:r>
              <a:rPr b="1" lang="en" sz="2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2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)</a:t>
            </a:r>
            <a:b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2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X is bigger (+</a:t>
            </a:r>
            <a:r>
              <a:rPr b="1" lang="en" sz="2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), high = X-</a:t>
            </a:r>
            <a:r>
              <a:rPr b="1" lang="en" sz="2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b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2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X is smaller (-</a:t>
            </a:r>
            <a:r>
              <a:rPr b="1" lang="en" sz="2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), low = X+</a:t>
            </a:r>
            <a:r>
              <a:rPr b="1" lang="en" sz="2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b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2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X is equal (</a:t>
            </a:r>
            <a:r>
              <a:rPr b="1" lang="en" sz="2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), exit (found it)</a:t>
            </a:r>
            <a:b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" sz="2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(low &lt;= high &amp;&amp; not found);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36"/>
          <p:cNvSpPr txBox="1"/>
          <p:nvPr/>
        </p:nvSpPr>
        <p:spPr>
          <a:xfrm>
            <a:off x="7101600" y="2739425"/>
            <a:ext cx="15852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Khoảng tin cậy thay đổi tùy thuộc vào câu trả lời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41" name="Google Shape;241;p36"/>
          <p:cNvSpPr/>
          <p:nvPr/>
        </p:nvSpPr>
        <p:spPr>
          <a:xfrm>
            <a:off x="6701725" y="2930525"/>
            <a:ext cx="409200" cy="4224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Cách 1</a:t>
            </a:r>
            <a:r>
              <a:rPr lang="en"/>
              <a:t> - khoảng tin cậy</a:t>
            </a:r>
            <a:r>
              <a:rPr lang="en"/>
              <a:t> - mã C++</a:t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low = </a:t>
            </a:r>
            <a:r>
              <a:rPr b="1" lang="en" sz="2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high = </a:t>
            </a:r>
            <a:r>
              <a:rPr b="1" lang="en" sz="2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answer, X;</a:t>
            </a:r>
            <a:b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X = rand() % (high-low+</a:t>
            </a:r>
            <a:r>
              <a:rPr b="1" lang="en" sz="2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+ low;</a:t>
            </a:r>
            <a:b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cout &lt;&lt; </a:t>
            </a:r>
            <a:r>
              <a:rPr lang="en" sz="2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"Is your number " &lt;&lt; X &lt;&lt; " ?"; </a:t>
            </a:r>
            <a:endParaRPr sz="2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cin &gt;&gt; answer;</a:t>
            </a:r>
            <a:b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(answer) {</a:t>
            </a:r>
            <a:b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2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+</a:t>
            </a:r>
            <a:r>
              <a:rPr b="1" lang="en" sz="2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 high = X-</a:t>
            </a:r>
            <a:r>
              <a:rPr b="1" lang="en" sz="2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1" lang="en" sz="2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2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-</a:t>
            </a:r>
            <a:r>
              <a:rPr b="1" lang="en" sz="2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 low = X+</a:t>
            </a:r>
            <a:r>
              <a:rPr b="1" lang="en" sz="2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1" lang="en" sz="2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2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  cout &lt;&lt; </a:t>
            </a:r>
            <a:r>
              <a:rPr lang="en" sz="2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"X = "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X &lt;&lt; endl; </a:t>
            </a:r>
            <a:r>
              <a:rPr b="1" lang="en" sz="2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" sz="2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(low &lt;= high &amp;&amp; answer != </a:t>
            </a:r>
            <a:r>
              <a:rPr b="1" lang="en" sz="2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Đoán số: Luật chơi</a:t>
            </a:r>
            <a:endParaRPr/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Hai người: chủ trò - A, người chơi - B.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Người A chọn số bất kỳ từ 1-100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Người B đoán con số này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Nếu </a:t>
            </a:r>
            <a:r>
              <a:rPr lang="en" u="sng"/>
              <a:t>đúng</a:t>
            </a:r>
            <a:r>
              <a:rPr lang="en"/>
              <a:t>, người B </a:t>
            </a:r>
            <a:r>
              <a:rPr lang="en" u="sng"/>
              <a:t>thắng</a:t>
            </a:r>
            <a:r>
              <a:rPr lang="en"/>
              <a:t>.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Nếu </a:t>
            </a:r>
            <a:r>
              <a:rPr lang="en" u="sng"/>
              <a:t>sai</a:t>
            </a:r>
            <a:r>
              <a:rPr lang="en"/>
              <a:t>, người A sẽ trả lời con số người B đoán là </a:t>
            </a:r>
            <a:r>
              <a:rPr lang="en" u="sng"/>
              <a:t>lớn hơn</a:t>
            </a:r>
            <a:r>
              <a:rPr lang="en"/>
              <a:t> hay </a:t>
            </a:r>
            <a:r>
              <a:rPr lang="en" u="sng"/>
              <a:t>nhỏ hơn</a:t>
            </a:r>
            <a:r>
              <a:rPr lang="en"/>
              <a:t>. Người B tiếp tục đoán số.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Cho trẻ em học Toán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Giúp hiểu thuật toán quan trọng:</a:t>
            </a:r>
            <a:br>
              <a:rPr lang="en"/>
            </a:br>
            <a:r>
              <a:rPr i="1" lang="en" sz="2600"/>
              <a:t>Tìm kiếm nhị phân (Binary Search)</a:t>
            </a:r>
            <a:endParaRPr i="1" sz="2600"/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6675" y="1163750"/>
            <a:ext cx="2978850" cy="21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Cải tiến khoảng tin cậy</a:t>
            </a:r>
            <a:endParaRPr/>
          </a:p>
        </p:txBody>
      </p:sp>
      <p:sp>
        <p:nvSpPr>
          <p:cNvPr id="253" name="Google Shape;253;p3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Sử dụng số ngẫu nhiên trong khoảng </a:t>
            </a:r>
            <a:r>
              <a:rPr lang="en">
                <a:solidFill>
                  <a:srgbClr val="9900FF"/>
                </a:solidFill>
              </a:rPr>
              <a:t>[low, high]</a:t>
            </a:r>
            <a:r>
              <a:rPr lang="en"/>
              <a:t> có tính may rủi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Trường hợp không may, </a:t>
            </a:r>
            <a:r>
              <a:rPr lang="en">
                <a:solidFill>
                  <a:srgbClr val="9900FF"/>
                </a:solidFill>
              </a:rPr>
              <a:t>X</a:t>
            </a:r>
            <a:r>
              <a:rPr lang="en"/>
              <a:t> liên tục tăng (hoặc giảm) 1 đơn vị → số lần đoán cao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Thuật toán chia đôi (nhị phân)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Chọn số </a:t>
            </a:r>
            <a:r>
              <a:rPr lang="en">
                <a:solidFill>
                  <a:srgbClr val="9900FF"/>
                </a:solidFill>
              </a:rPr>
              <a:t>X </a:t>
            </a:r>
            <a:r>
              <a:rPr lang="en"/>
              <a:t>là điểm giữa khoảng </a:t>
            </a:r>
            <a:r>
              <a:rPr lang="en">
                <a:solidFill>
                  <a:srgbClr val="9900FF"/>
                </a:solidFill>
              </a:rPr>
              <a:t>[low, high]</a:t>
            </a:r>
            <a:endParaRPr>
              <a:solidFill>
                <a:srgbClr val="99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Mỗi lần đoán (sai), kích thước khoảng tin cậy giảm ít nhất 1 nửa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Số lần đoán tối đa ≈ log</a:t>
            </a:r>
            <a:r>
              <a:rPr baseline="-25000" lang="en"/>
              <a:t>2</a:t>
            </a:r>
            <a:r>
              <a:rPr lang="en"/>
              <a:t>100 = 7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Cách 2 - Thuật toán chia đôi</a:t>
            </a:r>
            <a:endParaRPr/>
          </a:p>
        </p:txBody>
      </p:sp>
      <p:sp>
        <p:nvSpPr>
          <p:cNvPr id="259" name="Google Shape;259;p3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low = </a:t>
            </a:r>
            <a:r>
              <a:rPr b="1" lang="en" sz="2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high = </a:t>
            </a:r>
            <a:r>
              <a:rPr b="1" lang="en" sz="2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answer, X;</a:t>
            </a:r>
            <a:b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100">
                <a:solidFill>
                  <a:srgbClr val="333333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X = (low + high) / 2;</a:t>
            </a:r>
            <a:b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cout &lt;&lt; </a:t>
            </a:r>
            <a:r>
              <a:rPr lang="en" sz="2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"Is your number " &lt;&lt; X &lt;&lt; " ?"; </a:t>
            </a:r>
            <a:endParaRPr sz="2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cin &gt;&gt; answer;</a:t>
            </a:r>
            <a:b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(answer) {</a:t>
            </a:r>
            <a:b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2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+</a:t>
            </a:r>
            <a:r>
              <a:rPr b="1" lang="en" sz="2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 high = X-</a:t>
            </a:r>
            <a:r>
              <a:rPr b="1" lang="en" sz="2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1" lang="en" sz="2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2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-</a:t>
            </a:r>
            <a:r>
              <a:rPr b="1" lang="en" sz="2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 low = X+</a:t>
            </a:r>
            <a:r>
              <a:rPr b="1" lang="en" sz="2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1" lang="en" sz="2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2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  cout &lt;&lt; </a:t>
            </a:r>
            <a:r>
              <a:rPr lang="en" sz="2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"X = "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X &lt;&lt; endl; </a:t>
            </a:r>
            <a:r>
              <a:rPr b="1" lang="en" sz="2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" sz="2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(low &lt;= high &amp;&amp; answer != </a:t>
            </a:r>
            <a:r>
              <a:rPr b="1" lang="en" sz="2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Thuật toán chia đôi - đệ quy</a:t>
            </a:r>
            <a:endParaRPr/>
          </a:p>
        </p:txBody>
      </p:sp>
      <p:sp>
        <p:nvSpPr>
          <p:cNvPr id="265" name="Google Shape;265;p4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Mỗi lần lặp, thuật toán chia đôi </a:t>
            </a:r>
            <a:r>
              <a:rPr i="1" lang="en" sz="2400" u="sng"/>
              <a:t>làm việc như trước</a:t>
            </a:r>
            <a:r>
              <a:rPr lang="en" sz="2400"/>
              <a:t> nhưng với khoảng tin cậy nhỏ dần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Giả sử tồn tại hàm </a:t>
            </a:r>
            <a:r>
              <a:rPr lang="en" sz="2400">
                <a:solidFill>
                  <a:srgbClr val="9900FF"/>
                </a:solidFill>
              </a:rPr>
              <a:t>binaryGuessIt(low, high)</a:t>
            </a:r>
            <a:r>
              <a:rPr lang="en" sz="2400"/>
              <a:t> trả về số cần đoán trong khoảng [low, high]</a:t>
            </a:r>
            <a:endParaRPr sz="24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Chọn số </a:t>
            </a:r>
            <a:r>
              <a:rPr lang="en" sz="2200">
                <a:solidFill>
                  <a:srgbClr val="9900FF"/>
                </a:solidFill>
              </a:rPr>
              <a:t>X = (low + high) / 2</a:t>
            </a:r>
            <a:endParaRPr sz="2200">
              <a:solidFill>
                <a:srgbClr val="9900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Nếu </a:t>
            </a:r>
            <a:r>
              <a:rPr lang="en" sz="2200">
                <a:solidFill>
                  <a:srgbClr val="9900FF"/>
                </a:solidFill>
              </a:rPr>
              <a:t>X </a:t>
            </a:r>
            <a:r>
              <a:rPr lang="en" sz="2200"/>
              <a:t>lớn hơn thì </a:t>
            </a:r>
            <a:endParaRPr sz="22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■"/>
            </a:pPr>
            <a:r>
              <a:rPr lang="en" sz="2000">
                <a:solidFill>
                  <a:srgbClr val="9900FF"/>
                </a:solidFill>
              </a:rPr>
              <a:t>binaryGuessIt(low, high) = binaryGuessIt(low, X-1)</a:t>
            </a:r>
            <a:endParaRPr sz="2000">
              <a:solidFill>
                <a:srgbClr val="9900FF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Nếu </a:t>
            </a:r>
            <a:r>
              <a:rPr lang="en" sz="2600">
                <a:solidFill>
                  <a:srgbClr val="9900FF"/>
                </a:solidFill>
              </a:rPr>
              <a:t>X </a:t>
            </a:r>
            <a:r>
              <a:rPr lang="en" sz="2600"/>
              <a:t>nhỏ hơn thì</a:t>
            </a:r>
            <a:endParaRPr sz="26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■"/>
            </a:pPr>
            <a:r>
              <a:rPr lang="en" sz="2000">
                <a:solidFill>
                  <a:srgbClr val="9900FF"/>
                </a:solidFill>
              </a:rPr>
              <a:t>binaryGuessIt(low, high) = binaryGuessIt(X+1, high)</a:t>
            </a:r>
            <a:endParaRPr sz="2000">
              <a:solidFill>
                <a:srgbClr val="9900FF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Nếu </a:t>
            </a:r>
            <a:r>
              <a:rPr lang="en" sz="2600">
                <a:solidFill>
                  <a:srgbClr val="9900FF"/>
                </a:solidFill>
              </a:rPr>
              <a:t>X </a:t>
            </a:r>
            <a:r>
              <a:rPr lang="en" sz="2600"/>
              <a:t>bằng số cần đoán thì</a:t>
            </a:r>
            <a:endParaRPr sz="26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■"/>
            </a:pPr>
            <a:r>
              <a:rPr lang="en" sz="2000">
                <a:solidFill>
                  <a:srgbClr val="9900FF"/>
                </a:solidFill>
              </a:rPr>
              <a:t>binaryGuessIt(low, high) = X</a:t>
            </a:r>
            <a:endParaRPr sz="20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Thuật toán chia đôi - đệ quy</a:t>
            </a:r>
            <a:endParaRPr/>
          </a:p>
        </p:txBody>
      </p:sp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Chuyển thành hàm với </a:t>
            </a:r>
            <a:r>
              <a:rPr i="1" lang="en" sz="2600" u="sng">
                <a:solidFill>
                  <a:srgbClr val="9900FF"/>
                </a:solidFill>
              </a:rPr>
              <a:t>kỹ thuật đệ quy</a:t>
            </a:r>
            <a:r>
              <a:rPr lang="en" sz="2600"/>
              <a:t> (gọi lại chính nó)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272" name="Google Shape;272;p41"/>
          <p:cNvSpPr txBox="1"/>
          <p:nvPr/>
        </p:nvSpPr>
        <p:spPr>
          <a:xfrm>
            <a:off x="2553450" y="1589325"/>
            <a:ext cx="4286700" cy="34239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binaryGuessIt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low, </a:t>
            </a:r>
            <a:r>
              <a:rPr b="1" lang="en" sz="12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high)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(low &gt; high) {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cout &lt;&lt; </a:t>
            </a:r>
            <a:r>
              <a:rPr lang="en" sz="12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"You cheat, I quit !!!"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endl;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exit(</a:t>
            </a:r>
            <a:r>
              <a:rPr b="1" lang="en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X = (low + high) / </a:t>
            </a:r>
            <a:r>
              <a:rPr b="1" lang="en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answer;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cout &lt;&lt; </a:t>
            </a:r>
            <a:r>
              <a:rPr lang="en" sz="12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"Is your number " &lt;&lt; X &lt;&lt; " ?"; </a:t>
            </a:r>
            <a:endParaRPr sz="1200">
              <a:solidFill>
                <a:srgbClr val="333333"/>
              </a:solidFill>
              <a:highlight>
                <a:srgbClr val="FFF0F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cin &gt;&gt; answer;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(answer) {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+</a:t>
            </a:r>
            <a:r>
              <a:rPr b="1" lang="en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 high = X-</a:t>
            </a:r>
            <a:r>
              <a:rPr b="1" lang="en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-</a:t>
            </a:r>
            <a:r>
              <a:rPr b="1" lang="en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 low = X+</a:t>
            </a:r>
            <a:r>
              <a:rPr b="1" lang="en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 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binaryGuessIt(low, high);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rgbClr val="3333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Google Shape;273;p41"/>
          <p:cNvSpPr/>
          <p:nvPr/>
        </p:nvSpPr>
        <p:spPr>
          <a:xfrm rot="-1409549">
            <a:off x="6108092" y="3951094"/>
            <a:ext cx="1013725" cy="382107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1"/>
          <p:cNvSpPr txBox="1"/>
          <p:nvPr/>
        </p:nvSpPr>
        <p:spPr>
          <a:xfrm>
            <a:off x="7121775" y="3554175"/>
            <a:ext cx="14241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Lời gọi đệ quy cho khoảng tin cậy nhỏ hơn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75" name="Google Shape;275;p41"/>
          <p:cNvSpPr txBox="1"/>
          <p:nvPr/>
        </p:nvSpPr>
        <p:spPr>
          <a:xfrm>
            <a:off x="598125" y="3010975"/>
            <a:ext cx="19167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Lời gọi ban đầu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binaryGuessIt(1, 100)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276" name="Google Shape;276;p41"/>
          <p:cNvSpPr/>
          <p:nvPr/>
        </p:nvSpPr>
        <p:spPr>
          <a:xfrm rot="-453786">
            <a:off x="6758811" y="2305395"/>
            <a:ext cx="360133" cy="382237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1"/>
          <p:cNvSpPr txBox="1"/>
          <p:nvPr/>
        </p:nvSpPr>
        <p:spPr>
          <a:xfrm>
            <a:off x="7121775" y="1978275"/>
            <a:ext cx="14241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Các trường hợp cơ sở (base cases)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Đoán số: C</a:t>
            </a:r>
            <a:r>
              <a:rPr lang="en"/>
              <a:t>hương trình</a:t>
            </a:r>
            <a:r>
              <a:rPr lang="en"/>
              <a:t> </a:t>
            </a:r>
            <a:endParaRPr/>
          </a:p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Giữa người (</a:t>
            </a:r>
            <a:r>
              <a:rPr lang="en"/>
              <a:t>B) </a:t>
            </a:r>
            <a:r>
              <a:rPr lang="en"/>
              <a:t>và máy (</a:t>
            </a:r>
            <a:r>
              <a:rPr lang="en"/>
              <a:t>chủ trò - A).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Máy "nghĩ" ra một con số </a:t>
            </a:r>
            <a:br>
              <a:rPr lang="en"/>
            </a:br>
            <a:r>
              <a:rPr lang="en" u="sng"/>
              <a:t>từ 1 đến 100</a:t>
            </a:r>
            <a:endParaRPr u="sng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Người chơi đoán con số này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Nếu </a:t>
            </a:r>
            <a:r>
              <a:rPr lang="en" u="sng"/>
              <a:t>đúng</a:t>
            </a:r>
            <a:r>
              <a:rPr lang="en"/>
              <a:t>, người chơi </a:t>
            </a:r>
            <a:r>
              <a:rPr lang="en" u="sng"/>
              <a:t>thắng cuộc</a:t>
            </a:r>
            <a:r>
              <a:rPr lang="en"/>
              <a:t>. Nếu </a:t>
            </a:r>
            <a:r>
              <a:rPr lang="en" u="sng"/>
              <a:t>sai</a:t>
            </a:r>
            <a:r>
              <a:rPr lang="en"/>
              <a:t>, máy sẽ trả lời con số người chơi đoán </a:t>
            </a:r>
            <a:r>
              <a:rPr lang="en" u="sng"/>
              <a:t>lớn hơn</a:t>
            </a:r>
            <a:r>
              <a:rPr lang="en"/>
              <a:t> hay </a:t>
            </a:r>
            <a:r>
              <a:rPr lang="en" u="sng"/>
              <a:t>nhỏ hơn</a:t>
            </a:r>
            <a:r>
              <a:rPr lang="en"/>
              <a:t> con số của máy để người chơi tiếp tục đoán số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Cách khác: người (chủ trò - A) và máy (đoán - B).</a:t>
            </a:r>
            <a:endParaRPr/>
          </a:p>
        </p:txBody>
      </p:sp>
      <p:pic>
        <p:nvPicPr>
          <p:cNvPr id="66" name="Google Shape;6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6675" y="1163750"/>
            <a:ext cx="2978850" cy="21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í dụ một lần chơi</a:t>
            </a:r>
            <a:endParaRPr/>
          </a:p>
        </p:txBody>
      </p:sp>
      <p:grpSp>
        <p:nvGrpSpPr>
          <p:cNvPr id="73" name="Google Shape;73;p13"/>
          <p:cNvGrpSpPr/>
          <p:nvPr/>
        </p:nvGrpSpPr>
        <p:grpSpPr>
          <a:xfrm>
            <a:off x="878875" y="930913"/>
            <a:ext cx="5557451" cy="3993012"/>
            <a:chOff x="476250" y="947738"/>
            <a:chExt cx="5557451" cy="3993012"/>
          </a:xfrm>
        </p:grpSpPr>
        <p:pic>
          <p:nvPicPr>
            <p:cNvPr id="74" name="Google Shape;74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38825" y="3253375"/>
              <a:ext cx="1738650" cy="16873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Google Shape;75;p13"/>
            <p:cNvGrpSpPr/>
            <p:nvPr/>
          </p:nvGrpSpPr>
          <p:grpSpPr>
            <a:xfrm>
              <a:off x="476250" y="947738"/>
              <a:ext cx="2095500" cy="2181225"/>
              <a:chOff x="3524250" y="1481138"/>
              <a:chExt cx="2095500" cy="2181225"/>
            </a:xfrm>
          </p:grpSpPr>
          <p:pic>
            <p:nvPicPr>
              <p:cNvPr id="76" name="Google Shape;76;p1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524250" y="1481138"/>
                <a:ext cx="2095500" cy="21812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7" name="Google Shape;77;p13"/>
              <p:cNvSpPr txBox="1"/>
              <p:nvPr/>
            </p:nvSpPr>
            <p:spPr>
              <a:xfrm>
                <a:off x="4635475" y="1693325"/>
                <a:ext cx="613800" cy="43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/>
                  <a:t>10</a:t>
                </a:r>
                <a:endParaRPr sz="2000"/>
              </a:p>
            </p:txBody>
          </p:sp>
        </p:grpSp>
        <p:pic>
          <p:nvPicPr>
            <p:cNvPr id="78" name="Google Shape;78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65583" y="947750"/>
              <a:ext cx="1073876" cy="1305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Google Shape;79;p13"/>
            <p:cNvSpPr txBox="1"/>
            <p:nvPr/>
          </p:nvSpPr>
          <p:spPr>
            <a:xfrm>
              <a:off x="3056450" y="986350"/>
              <a:ext cx="6138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1</a:t>
              </a:r>
              <a:endParaRPr sz="2000"/>
            </a:p>
          </p:txBody>
        </p:sp>
        <p:pic>
          <p:nvPicPr>
            <p:cNvPr id="80" name="Google Shape;80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65583" y="2253350"/>
              <a:ext cx="1073876" cy="1305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13"/>
            <p:cNvSpPr txBox="1"/>
            <p:nvPr/>
          </p:nvSpPr>
          <p:spPr>
            <a:xfrm>
              <a:off x="3056425" y="2324825"/>
              <a:ext cx="6138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20</a:t>
              </a:r>
              <a:endParaRPr sz="2000"/>
            </a:p>
          </p:txBody>
        </p:sp>
        <p:pic>
          <p:nvPicPr>
            <p:cNvPr id="82" name="Google Shape;82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65583" y="3558950"/>
              <a:ext cx="1073876" cy="1305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3"/>
            <p:cNvSpPr txBox="1"/>
            <p:nvPr/>
          </p:nvSpPr>
          <p:spPr>
            <a:xfrm>
              <a:off x="3056425" y="3630425"/>
              <a:ext cx="6138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1</a:t>
              </a:r>
              <a:r>
                <a:rPr lang="en" sz="2000"/>
                <a:t>0</a:t>
              </a:r>
              <a:endParaRPr sz="2000"/>
            </a:p>
          </p:txBody>
        </p:sp>
        <p:pic>
          <p:nvPicPr>
            <p:cNvPr id="84" name="Google Shape;84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73225" y="1026050"/>
              <a:ext cx="1345300" cy="1305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p13"/>
            <p:cNvSpPr txBox="1"/>
            <p:nvPr/>
          </p:nvSpPr>
          <p:spPr>
            <a:xfrm>
              <a:off x="4868350" y="1241800"/>
              <a:ext cx="966600" cy="6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/>
                <a:t>Your number </a:t>
              </a:r>
              <a:br>
                <a:rPr b="1" lang="en" sz="900"/>
              </a:br>
              <a:r>
                <a:rPr b="1" lang="en" sz="900"/>
                <a:t>is t</a:t>
              </a:r>
              <a:r>
                <a:rPr b="1" lang="en" sz="900"/>
                <a:t>oo small</a:t>
              </a:r>
              <a:endParaRPr b="1" sz="900"/>
            </a:p>
          </p:txBody>
        </p:sp>
        <p:pic>
          <p:nvPicPr>
            <p:cNvPr id="86" name="Google Shape;8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15013" y="2177150"/>
              <a:ext cx="1345300" cy="1305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3"/>
            <p:cNvSpPr txBox="1"/>
            <p:nvPr/>
          </p:nvSpPr>
          <p:spPr>
            <a:xfrm>
              <a:off x="4810138" y="2392900"/>
              <a:ext cx="966600" cy="6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/>
                <a:t>Your number </a:t>
              </a:r>
              <a:br>
                <a:rPr b="1" lang="en" sz="900"/>
              </a:br>
              <a:r>
                <a:rPr b="1" lang="en" sz="900"/>
                <a:t>is too big</a:t>
              </a:r>
              <a:endParaRPr b="1" sz="900"/>
            </a:p>
          </p:txBody>
        </p:sp>
        <p:sp>
          <p:nvSpPr>
            <p:cNvPr id="88" name="Google Shape;88;p13"/>
            <p:cNvSpPr txBox="1"/>
            <p:nvPr/>
          </p:nvSpPr>
          <p:spPr>
            <a:xfrm>
              <a:off x="4959701" y="3618425"/>
              <a:ext cx="1074000" cy="6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0000"/>
                  </a:solidFill>
                </a:rPr>
                <a:t>Congratulation !</a:t>
              </a:r>
              <a:r>
                <a:rPr b="1" lang="en" sz="900">
                  <a:solidFill>
                    <a:srgbClr val="FF0000"/>
                  </a:solidFill>
                </a:rPr>
                <a:t> </a:t>
              </a:r>
              <a:br>
                <a:rPr b="1" lang="en" sz="900">
                  <a:solidFill>
                    <a:srgbClr val="FF0000"/>
                  </a:solidFill>
                </a:rPr>
              </a:br>
              <a:r>
                <a:rPr b="1" lang="en" sz="900">
                  <a:solidFill>
                    <a:srgbClr val="FF0000"/>
                  </a:solidFill>
                </a:rPr>
                <a:t>You win.</a:t>
              </a:r>
              <a:endParaRPr b="1" sz="900">
                <a:solidFill>
                  <a:srgbClr val="FF0000"/>
                </a:solidFill>
              </a:endParaRPr>
            </a:p>
          </p:txBody>
        </p:sp>
      </p:grpSp>
      <p:pic>
        <p:nvPicPr>
          <p:cNvPr id="89" name="Google Shape;8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6675" y="1163750"/>
            <a:ext cx="2978850" cy="21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3000"/>
              <a:buChar char="●"/>
            </a:pPr>
            <a:r>
              <a:rPr lang="en">
                <a:solidFill>
                  <a:srgbClr val="666666"/>
                </a:solidFill>
              </a:rPr>
              <a:t>Game: Đoán số (Guess It)</a:t>
            </a:r>
            <a:endParaRPr>
              <a:solidFill>
                <a:srgbClr val="666666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b="1" lang="en">
                <a:solidFill>
                  <a:srgbClr val="000000"/>
                </a:solidFill>
              </a:rPr>
              <a:t>Chuyển hoá thành chương trình</a:t>
            </a:r>
            <a:endParaRPr b="1"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Char char="●"/>
            </a:pPr>
            <a:r>
              <a:rPr lang="en">
                <a:solidFill>
                  <a:srgbClr val="666666"/>
                </a:solidFill>
              </a:rPr>
              <a:t>Kỹ thuật:</a:t>
            </a:r>
            <a:endParaRPr>
              <a:solidFill>
                <a:srgbClr val="666666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○"/>
            </a:pPr>
            <a:r>
              <a:rPr lang="en">
                <a:solidFill>
                  <a:srgbClr val="666666"/>
                </a:solidFill>
              </a:rPr>
              <a:t>Sinh số ngẫu nhiên</a:t>
            </a:r>
            <a:endParaRPr>
              <a:solidFill>
                <a:srgbClr val="666666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○"/>
            </a:pPr>
            <a:r>
              <a:rPr lang="en">
                <a:solidFill>
                  <a:srgbClr val="666666"/>
                </a:solidFill>
              </a:rPr>
              <a:t>Vòng lặp, điều kiện vòng lặp</a:t>
            </a:r>
            <a:endParaRPr>
              <a:solidFill>
                <a:srgbClr val="666666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○"/>
            </a:pPr>
            <a:r>
              <a:rPr lang="en">
                <a:solidFill>
                  <a:srgbClr val="666666"/>
                </a:solidFill>
              </a:rPr>
              <a:t>Mô-đun hóa chương trình bằng hàm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Mô tả</a:t>
            </a:r>
            <a:r>
              <a:rPr lang="en"/>
              <a:t> thành các bước (b</a:t>
            </a:r>
            <a:r>
              <a:rPr lang="en"/>
              <a:t>ằng lời)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Máy tính n</a:t>
            </a:r>
            <a:r>
              <a:rPr lang="en"/>
              <a:t>ghĩ số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Nhập con số người chơi đoán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Máy chọn câu trả lời phù hợp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Lặp lại nếu người chơi chưa đoán đúng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Mô tả thành các bước (g</a:t>
            </a:r>
            <a:r>
              <a:rPr lang="en"/>
              <a:t>ần máy)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B1: </a:t>
            </a:r>
            <a:r>
              <a:rPr lang="en"/>
              <a:t>Máy tính nghĩ số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B2: </a:t>
            </a:r>
            <a:r>
              <a:rPr lang="en"/>
              <a:t>Nhập con số người chơi đoán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B3: </a:t>
            </a:r>
            <a:r>
              <a:rPr lang="en"/>
              <a:t>Máy chọn câu trả lời phù hợp.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B4: </a:t>
            </a:r>
            <a:br>
              <a:rPr lang="en"/>
            </a:br>
            <a:r>
              <a:rPr lang="en"/>
              <a:t>Nếu người chơi đoán sai. Quay lại B2.</a:t>
            </a:r>
            <a:br>
              <a:rPr lang="en"/>
            </a:br>
            <a:r>
              <a:rPr lang="en"/>
              <a:t>Nếu người chơi đoán đúng. Chuyển tới B5.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B5: Kết thúc.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</a:t>
            </a:r>
            <a:r>
              <a:rPr lang="en"/>
              <a:t>hương trình (mã giả, gần máy)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randomNumber = generateRandomNumber();	// B1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while (true) {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        number = getPlayerGuess();	// B2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        printAnswer(number, randomNumber);  // B3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	   if (number == randomNumber) break; // B4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	   // else continue;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 }  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// B5</a:t>
            </a:r>
            <a:endParaRPr sz="2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