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anythings.org/vocabulary/lists/l/words.php?f=ogden-picturabl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4b9cfa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4b9cfa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4b9cfae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4b9cfae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c3bba3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c3bba3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Câu chuyện bẻ bó đũa (lớp 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3bba31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c3bba31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c3bba31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c3bba31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c3bba31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c3bba31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c405e58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c405e58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405e58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c405e58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405e58c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405e58c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c405e58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c405e58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 khi thử với số từ nhỏ, đưa từ vựng thật (200 từ) vào chương trình, lưu ý chỉ cần thay đổi giá trị của wordList, còn các đoạn mã khác không thay đổi</a:t>
            </a:r>
            <a:endParaRPr/>
          </a:p>
          <a:p>
            <a:pPr indent="0" lvl="0" marL="0" rtl="0" algn="l">
              <a:spcBef>
                <a:spcPts val="0"/>
              </a:spcBef>
              <a:spcAft>
                <a:spcPts val="0"/>
              </a:spcAft>
              <a:buNone/>
            </a:pPr>
            <a:r>
              <a:rPr lang="en"/>
              <a:t>Nói về cách edit (find &amp; replace) dữ liệu </a:t>
            </a:r>
            <a:r>
              <a:rPr lang="en" u="sng">
                <a:solidFill>
                  <a:schemeClr val="hlink"/>
                </a:solidFill>
                <a:hlinkClick r:id="rId2"/>
              </a:rPr>
              <a:t>http://www.manythings.org/vocabulary/lists/l/words.php?f=ogden-picturable</a:t>
            </a:r>
            <a:r>
              <a:rPr lang="en"/>
              <a:t> thành mảng 200 từ (hard work)</a:t>
            </a:r>
            <a:endParaRPr/>
          </a:p>
          <a:p>
            <a:pPr indent="0" lvl="0" marL="0" rtl="0" algn="l">
              <a:spcBef>
                <a:spcPts val="0"/>
              </a:spcBef>
              <a:spcAft>
                <a:spcPts val="0"/>
              </a:spcAft>
              <a:buNone/>
            </a:pPr>
            <a:r>
              <a:rPr lang="en"/>
              <a:t>Nhắc sinh viên sau khi đã kiểm tra xong, chuyển các đoạn mã trong hàm main() vào 1 hàm test_chooseWord(): để lưu lại mã lệnh kiểm thử và để làm unit test sau này.</a:t>
            </a:r>
            <a:endParaRPr/>
          </a:p>
          <a:p>
            <a:pPr indent="0" lvl="0" marL="0" rtl="0" algn="l">
              <a:spcBef>
                <a:spcPts val="0"/>
              </a:spcBef>
              <a:spcAft>
                <a:spcPts val="0"/>
              </a:spcAft>
              <a:buNone/>
            </a:pPr>
            <a:r>
              <a:rPr lang="en"/>
              <a:t>Lúc này hàm main() lại trống để kiểm tra, chạy thử các thành phần khác trong chương trình trước khi ráp nối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c2234ff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c2234ff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c405e58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c405e58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c405e58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c405e58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405e58c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c405e58c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Lưu ý cách viết xâu ký tự nhiều dòng trong C/C++</a:t>
            </a:r>
            <a:endParaRPr/>
          </a:p>
          <a:p>
            <a:pPr indent="0" lvl="0" marL="0" rtl="0" algn="l">
              <a:spcBef>
                <a:spcPts val="0"/>
              </a:spcBef>
              <a:spcAft>
                <a:spcPts val="0"/>
              </a:spcAft>
              <a:buNone/>
            </a:pPr>
            <a:r>
              <a:rPr lang="en"/>
              <a:t>Lưu ý cách viết \\ \n (escape sequence)</a:t>
            </a:r>
            <a:endParaRPr/>
          </a:p>
          <a:p>
            <a:pPr indent="0" lvl="0" marL="0" rtl="0" algn="l">
              <a:spcBef>
                <a:spcPts val="0"/>
              </a:spcBef>
              <a:spcAft>
                <a:spcPts val="0"/>
              </a:spcAft>
              <a:buNone/>
            </a:pPr>
            <a:r>
              <a:rPr lang="en"/>
              <a:t>Nhớ chuyển mã kiểm thử vào test_getDrawing()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c405e58c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c405e58c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c405e58c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c405e58c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c405e58c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c405e58c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http://stackoverflow.com/questions/12483406/create-string-with-specified-number-of-characters</a:t>
            </a:r>
            <a:endParaRPr/>
          </a:p>
          <a:p>
            <a:pPr indent="0" lvl="0" marL="0" rtl="0" algn="l">
              <a:spcBef>
                <a:spcPts val="0"/>
              </a:spcBef>
              <a:spcAft>
                <a:spcPts val="0"/>
              </a:spcAft>
              <a:buNone/>
            </a:pPr>
            <a:r>
              <a:rPr lang="en"/>
              <a:t>thông qua việc đặt tên hàm → ý đồ lập trình (xuất phát từ luật chơi, phiên sang tiếng Anh)</a:t>
            </a:r>
            <a:endParaRPr/>
          </a:p>
          <a:p>
            <a:pPr indent="0" lvl="0" marL="0" rtl="0" algn="l">
              <a:spcBef>
                <a:spcPts val="0"/>
              </a:spcBef>
              <a:spcAft>
                <a:spcPts val="0"/>
              </a:spcAft>
              <a:buNone/>
            </a:pPr>
            <a:r>
              <a:rPr lang="en"/>
              <a:t>nói thêm về việc outsource: người đặt hàng mô tả cái họ cần cho bên viết code (viết hàm)</a:t>
            </a:r>
            <a:endParaRPr/>
          </a:p>
          <a:p>
            <a:pPr indent="0" lvl="0" marL="0" rtl="0" algn="l">
              <a:spcBef>
                <a:spcPts val="0"/>
              </a:spcBef>
              <a:spcAft>
                <a:spcPts val="0"/>
              </a:spcAft>
              <a:buNone/>
            </a:pPr>
            <a:r>
              <a:rPr lang="en"/>
              <a:t>nói thêm: lớp string cho phép cộng xâu với ký tự để ghép nối ký tự vào xâu (sau này sẽ học operator overloading)</a:t>
            </a:r>
            <a:endParaRPr/>
          </a:p>
          <a:p>
            <a:pPr indent="0" lvl="0" marL="0" rtl="0" algn="l">
              <a:spcBef>
                <a:spcPts val="0"/>
              </a:spcBef>
              <a:spcAft>
                <a:spcPts val="0"/>
              </a:spcAft>
              <a:buNone/>
            </a:pPr>
            <a:r>
              <a:rPr lang="en"/>
              <a:t>Thử với toán tử +,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c405e58c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c405e58c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tích đầu vào, đầu ra để xác định tham số, kiểu trả về của hàm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c405e58c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c405e58c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Viết hàm test_updateSecretWord() để chạy thử, kiểm thử</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c405e58c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c405e58c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c405e58c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c405e58c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Viết hàm test_isCharInWord() để chạy thử, kiểm thử</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c2234ff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c2234ff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c405e58c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c405e58c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c5988d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c5988d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c2234ff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c2234ff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2234ff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2234ff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2234ff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2234ff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c2234ff2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c2234ff2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Nâng cao: </a:t>
            </a:r>
            <a:r>
              <a:rPr lang="en"/>
              <a:t>Hãy lập trình trò chơi Hangman với người là chủ trò (trí tuệ nhân tạo)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2234ff2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2234ff2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Khi đã phân chia thành các thành phần tương đối độc lập, có thể lập trình và thử nghiệm các thành phần riêng rẽ rồi nối với nhau bằng các lời gọi hàm</a:t>
            </a:r>
            <a:endParaRPr/>
          </a:p>
          <a:p>
            <a:pPr indent="0" lvl="0" marL="0" rtl="0" algn="l">
              <a:spcBef>
                <a:spcPts val="0"/>
              </a:spcBef>
              <a:spcAft>
                <a:spcPts val="0"/>
              </a:spcAft>
              <a:buNone/>
            </a:pPr>
            <a:r>
              <a:rPr lang="en"/>
              <a:t>Nhấn mạnh phương pháp / tư tưởng chia để trị</a:t>
            </a:r>
            <a:endParaRPr/>
          </a:p>
          <a:p>
            <a:pPr indent="0" lvl="0" marL="0" rtl="0" algn="l">
              <a:spcBef>
                <a:spcPts val="0"/>
              </a:spcBef>
              <a:spcAft>
                <a:spcPts val="0"/>
              </a:spcAft>
              <a:buNone/>
            </a:pPr>
            <a:r>
              <a:rPr lang="en"/>
              <a:t>http://gameprogrammingpatterns.com/game-loop.html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4b9cfae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4b9cfa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a:spcBef>
                <a:spcPts val="0"/>
              </a:spcBef>
              <a:spcAft>
                <a:spcPts val="0"/>
              </a:spcAft>
              <a:buClr>
                <a:srgbClr val="1155CC"/>
              </a:buClr>
              <a:buSzPts val="7200"/>
              <a:buNone/>
              <a:defRPr sz="7200">
                <a:solidFill>
                  <a:srgbClr val="1155CC"/>
                </a:solidFill>
              </a:defRPr>
            </a:lvl1pPr>
            <a:lvl2pPr lvl="1">
              <a:spcBef>
                <a:spcPts val="0"/>
              </a:spcBef>
              <a:spcAft>
                <a:spcPts val="0"/>
              </a:spcAft>
              <a:buClr>
                <a:srgbClr val="1155CC"/>
              </a:buClr>
              <a:buSzPts val="7200"/>
              <a:buNone/>
              <a:defRPr sz="7200">
                <a:solidFill>
                  <a:srgbClr val="1155CC"/>
                </a:solidFill>
              </a:defRPr>
            </a:lvl2pPr>
            <a:lvl3pPr lvl="2">
              <a:spcBef>
                <a:spcPts val="0"/>
              </a:spcBef>
              <a:spcAft>
                <a:spcPts val="0"/>
              </a:spcAft>
              <a:buClr>
                <a:srgbClr val="1155CC"/>
              </a:buClr>
              <a:buSzPts val="7200"/>
              <a:buNone/>
              <a:defRPr sz="7200">
                <a:solidFill>
                  <a:srgbClr val="1155CC"/>
                </a:solidFill>
              </a:defRPr>
            </a:lvl3pPr>
            <a:lvl4pPr lvl="3">
              <a:spcBef>
                <a:spcPts val="0"/>
              </a:spcBef>
              <a:spcAft>
                <a:spcPts val="0"/>
              </a:spcAft>
              <a:buClr>
                <a:srgbClr val="1155CC"/>
              </a:buClr>
              <a:buSzPts val="7200"/>
              <a:buNone/>
              <a:defRPr sz="7200">
                <a:solidFill>
                  <a:srgbClr val="1155CC"/>
                </a:solidFill>
              </a:defRPr>
            </a:lvl4pPr>
            <a:lvl5pPr lvl="4">
              <a:spcBef>
                <a:spcPts val="0"/>
              </a:spcBef>
              <a:spcAft>
                <a:spcPts val="0"/>
              </a:spcAft>
              <a:buClr>
                <a:srgbClr val="1155CC"/>
              </a:buClr>
              <a:buSzPts val="7200"/>
              <a:buNone/>
              <a:defRPr sz="7200">
                <a:solidFill>
                  <a:srgbClr val="1155CC"/>
                </a:solidFill>
              </a:defRPr>
            </a:lvl5pPr>
            <a:lvl6pPr lvl="5">
              <a:spcBef>
                <a:spcPts val="0"/>
              </a:spcBef>
              <a:spcAft>
                <a:spcPts val="0"/>
              </a:spcAft>
              <a:buClr>
                <a:srgbClr val="1155CC"/>
              </a:buClr>
              <a:buSzPts val="7200"/>
              <a:buNone/>
              <a:defRPr sz="7200">
                <a:solidFill>
                  <a:srgbClr val="1155CC"/>
                </a:solidFill>
              </a:defRPr>
            </a:lvl6pPr>
            <a:lvl7pPr lvl="6">
              <a:spcBef>
                <a:spcPts val="0"/>
              </a:spcBef>
              <a:spcAft>
                <a:spcPts val="0"/>
              </a:spcAft>
              <a:buClr>
                <a:srgbClr val="1155CC"/>
              </a:buClr>
              <a:buSzPts val="7200"/>
              <a:buNone/>
              <a:defRPr sz="7200">
                <a:solidFill>
                  <a:srgbClr val="1155CC"/>
                </a:solidFill>
              </a:defRPr>
            </a:lvl7pPr>
            <a:lvl8pPr lvl="7">
              <a:spcBef>
                <a:spcPts val="0"/>
              </a:spcBef>
              <a:spcAft>
                <a:spcPts val="0"/>
              </a:spcAft>
              <a:buClr>
                <a:srgbClr val="1155CC"/>
              </a:buClr>
              <a:buSzPts val="7200"/>
              <a:buNone/>
              <a:defRPr sz="7200">
                <a:solidFill>
                  <a:srgbClr val="1155CC"/>
                </a:solidFill>
              </a:defRPr>
            </a:lvl8pPr>
            <a:lvl9pPr lvl="8">
              <a:spcBef>
                <a:spcPts val="0"/>
              </a:spcBef>
              <a:spcAft>
                <a:spcPts val="0"/>
              </a:spcAft>
              <a:buClr>
                <a:srgbClr val="1155CC"/>
              </a:buClr>
              <a:buSzPts val="7200"/>
              <a:buNone/>
              <a:defRPr sz="7200">
                <a:solidFill>
                  <a:srgbClr val="1155CC"/>
                </a:solidFill>
              </a:defRPr>
            </a:lvl9pPr>
          </a:lstStyle>
          <a:p/>
        </p:txBody>
      </p:sp>
      <p:sp>
        <p:nvSpPr>
          <p:cNvPr id="12" name="Google Shape;12;p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b="1">
                <a:solidFill>
                  <a:srgbClr val="FFFFFF"/>
                </a:solidFill>
              </a:defRPr>
            </a:lvl1pPr>
            <a:lvl2pPr lvl="1">
              <a:spcBef>
                <a:spcPts val="0"/>
              </a:spcBef>
              <a:spcAft>
                <a:spcPts val="0"/>
              </a:spcAft>
              <a:buClr>
                <a:srgbClr val="FFFFFF"/>
              </a:buClr>
              <a:buSzPts val="3000"/>
              <a:buNone/>
              <a:defRPr b="1" sz="3000">
                <a:solidFill>
                  <a:srgbClr val="FFFFFF"/>
                </a:solidFill>
              </a:defRPr>
            </a:lvl2pPr>
            <a:lvl3pPr lvl="2">
              <a:spcBef>
                <a:spcPts val="0"/>
              </a:spcBef>
              <a:spcAft>
                <a:spcPts val="0"/>
              </a:spcAft>
              <a:buClr>
                <a:srgbClr val="FFFFFF"/>
              </a:buClr>
              <a:buSzPts val="3000"/>
              <a:buNone/>
              <a:defRPr b="1" sz="3000">
                <a:solidFill>
                  <a:srgbClr val="FFFFFF"/>
                </a:solidFill>
              </a:defRPr>
            </a:lvl3pPr>
            <a:lvl4pPr lvl="3">
              <a:spcBef>
                <a:spcPts val="0"/>
              </a:spcBef>
              <a:spcAft>
                <a:spcPts val="0"/>
              </a:spcAft>
              <a:buClr>
                <a:srgbClr val="FFFFFF"/>
              </a:buClr>
              <a:buSzPts val="3000"/>
              <a:buNone/>
              <a:defRPr b="1" sz="3000">
                <a:solidFill>
                  <a:srgbClr val="FFFFFF"/>
                </a:solidFill>
              </a:defRPr>
            </a:lvl4pPr>
            <a:lvl5pPr lvl="4">
              <a:spcBef>
                <a:spcPts val="0"/>
              </a:spcBef>
              <a:spcAft>
                <a:spcPts val="0"/>
              </a:spcAft>
              <a:buClr>
                <a:srgbClr val="FFFFFF"/>
              </a:buClr>
              <a:buSzPts val="3000"/>
              <a:buNone/>
              <a:defRPr b="1" sz="3000">
                <a:solidFill>
                  <a:srgbClr val="FFFFFF"/>
                </a:solidFill>
              </a:defRPr>
            </a:lvl5pPr>
            <a:lvl6pPr lvl="5">
              <a:spcBef>
                <a:spcPts val="0"/>
              </a:spcBef>
              <a:spcAft>
                <a:spcPts val="0"/>
              </a:spcAft>
              <a:buClr>
                <a:srgbClr val="FFFFFF"/>
              </a:buClr>
              <a:buSzPts val="3000"/>
              <a:buNone/>
              <a:defRPr b="1" sz="3000">
                <a:solidFill>
                  <a:srgbClr val="FFFFFF"/>
                </a:solidFill>
              </a:defRPr>
            </a:lvl6pPr>
            <a:lvl7pPr lvl="6">
              <a:spcBef>
                <a:spcPts val="0"/>
              </a:spcBef>
              <a:spcAft>
                <a:spcPts val="0"/>
              </a:spcAft>
              <a:buClr>
                <a:srgbClr val="FFFFFF"/>
              </a:buClr>
              <a:buSzPts val="3000"/>
              <a:buNone/>
              <a:defRPr b="1" sz="3000">
                <a:solidFill>
                  <a:srgbClr val="FFFFFF"/>
                </a:solidFill>
              </a:defRPr>
            </a:lvl7pPr>
            <a:lvl8pPr lvl="7">
              <a:spcBef>
                <a:spcPts val="0"/>
              </a:spcBef>
              <a:spcAft>
                <a:spcPts val="0"/>
              </a:spcAft>
              <a:buClr>
                <a:srgbClr val="FFFFFF"/>
              </a:buClr>
              <a:buSzPts val="3000"/>
              <a:buNone/>
              <a:defRPr b="1" sz="3000">
                <a:solidFill>
                  <a:srgbClr val="FFFFFF"/>
                </a:solidFill>
              </a:defRPr>
            </a:lvl8pPr>
            <a:lvl9pPr lvl="8">
              <a:spcBef>
                <a:spcPts val="0"/>
              </a:spcBef>
              <a:spcAft>
                <a:spcPts val="0"/>
              </a:spcAft>
              <a:buClr>
                <a:srgbClr val="FFFFFF"/>
              </a:buClr>
              <a:buSzPts val="3000"/>
              <a:buNone/>
              <a:defRPr b="1" sz="3000">
                <a:solidFill>
                  <a:srgbClr val="FFFFFF"/>
                </a:solidFill>
              </a:defRPr>
            </a:lvl9pPr>
          </a:lstStyle>
          <a:p/>
        </p:txBody>
      </p:sp>
      <p:sp>
        <p:nvSpPr>
          <p:cNvPr id="13" name="Google Shape;13;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7" name="Google Shape;17;p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8" name="Google Shape;18;p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 name="Google Shape;22;p4"/>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6"/>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6"/>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2" name="Google Shape;3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9" name="Google Shape;3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0" name="Google Shape;40;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cplusplus.com/reference/string/st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manythings.org/vocabulary/lists/l/" TargetMode="External"/><Relationship Id="rId4" Type="http://schemas.openxmlformats.org/officeDocument/2006/relationships/hyperlink" Target="http://www.manythings.org/vocabulary/lists/l/words.php?f=ogden-picturable" TargetMode="External"/><Relationship Id="rId5" Type="http://schemas.openxmlformats.org/officeDocument/2006/relationships/hyperlink" Target="http://stackoverflow.com/questions/9626722/c-string-array-initializ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anythings.org/hm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raw.githubusercontent.com/tqlong/advprogram/master/lec3-hangman/HangMan_1_0.cp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gameprogrammingpatterns.com/game-loop.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gameprogrammingpatterns.com/game-loop.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Game: Hangman</a:t>
            </a:r>
            <a:endParaRPr sz="6500"/>
          </a:p>
        </p:txBody>
      </p:sp>
      <p:sp>
        <p:nvSpPr>
          <p:cNvPr id="46" name="Google Shape;46;p9"/>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rPr>
              <a:t>3 - Sơ đồ khối</a:t>
            </a:r>
            <a:endParaRPr sz="2400">
              <a:solidFill>
                <a:schemeClr val="lt1"/>
              </a:solidFill>
            </a:endParaRPr>
          </a:p>
          <a:p>
            <a:pPr indent="0" lvl="0" marL="0" rtl="0" algn="l">
              <a:spcBef>
                <a:spcPts val="0"/>
              </a:spcBef>
              <a:spcAft>
                <a:spcPts val="0"/>
              </a:spcAft>
              <a:buNone/>
            </a:pPr>
            <a:r>
              <a:rPr lang="en" sz="2400">
                <a:solidFill>
                  <a:schemeClr val="lt1"/>
                </a:solidFill>
              </a:rPr>
              <a:t>https://github.com/tqlong/advprogram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Mã giả</a:t>
            </a:r>
            <a:endParaRPr/>
          </a:p>
        </p:txBody>
      </p:sp>
      <p:sp>
        <p:nvSpPr>
          <p:cNvPr id="181" name="Google Shape;181;p18"/>
          <p:cNvSpPr txBox="1"/>
          <p:nvPr>
            <p:ph idx="1" type="body"/>
          </p:nvPr>
        </p:nvSpPr>
        <p:spPr>
          <a:xfrm>
            <a:off x="457200" y="992500"/>
            <a:ext cx="8229600" cy="3933300"/>
          </a:xfrm>
          <a:prstGeom prst="rect">
            <a:avLst/>
          </a:prstGeom>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600">
                <a:solidFill>
                  <a:srgbClr val="333333"/>
                </a:solidFill>
                <a:latin typeface="Consolas"/>
                <a:ea typeface="Consolas"/>
                <a:cs typeface="Consolas"/>
                <a:sym typeface="Consolas"/>
              </a:rPr>
              <a:t>word = chooseWord();</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incorrectGuess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correctGuess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secretWord = string with all dash </a:t>
            </a:r>
            <a:r>
              <a:rPr lang="en" sz="1600">
                <a:solidFill>
                  <a:srgbClr val="0044DD"/>
                </a:solidFill>
                <a:latin typeface="Consolas"/>
                <a:ea typeface="Consolas"/>
                <a:cs typeface="Consolas"/>
                <a:sym typeface="Consolas"/>
              </a:rPr>
              <a:t>'-'</a:t>
            </a:r>
            <a:r>
              <a:rPr lang="en" sz="1600">
                <a:solidFill>
                  <a:srgbClr val="333333"/>
                </a:solidFill>
                <a:latin typeface="Consolas"/>
                <a:ea typeface="Consolas"/>
                <a:cs typeface="Consolas"/>
                <a:sym typeface="Consolas"/>
              </a:rPr>
              <a:t> that has the same length as word;</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while</a:t>
            </a:r>
            <a:r>
              <a:rPr lang="en" sz="1600">
                <a:solidFill>
                  <a:srgbClr val="333333"/>
                </a:solidFill>
                <a:latin typeface="Consolas"/>
                <a:ea typeface="Consolas"/>
                <a:cs typeface="Consolas"/>
                <a:sym typeface="Consolas"/>
              </a:rPr>
              <a:t> (</a:t>
            </a:r>
            <a:r>
              <a:rPr lang="en" sz="1600">
                <a:solidFill>
                  <a:srgbClr val="007020"/>
                </a:solidFill>
                <a:latin typeface="Consolas"/>
                <a:ea typeface="Consolas"/>
                <a:cs typeface="Consolas"/>
                <a:sym typeface="Consolas"/>
              </a:rPr>
              <a:t>true</a:t>
            </a:r>
            <a:r>
              <a:rPr lang="en" sz="1600">
                <a:solidFill>
                  <a:srgbClr val="333333"/>
                </a:solidFill>
                <a:latin typeface="Consolas"/>
                <a:ea typeface="Consolas"/>
                <a:cs typeface="Consolas"/>
                <a:sym typeface="Consolas"/>
              </a:rPr>
              <a:t>)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cin &gt;&gt; ch;</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cout &lt;&lt; getDrawing(incorrectGuess);</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cout &lt;&lt; secretWord;</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a:t>
            </a:r>
            <a:r>
              <a:rPr b="1" lang="en" sz="1600">
                <a:solidFill>
                  <a:srgbClr val="0000FF"/>
                </a:solidFill>
                <a:latin typeface="Consolas"/>
                <a:ea typeface="Consolas"/>
                <a:cs typeface="Consolas"/>
                <a:sym typeface="Consolas"/>
              </a:rPr>
              <a:t>update using hangman game logic;</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a:t>
            </a:r>
            <a:r>
              <a:rPr b="1" lang="en" sz="1600">
                <a:solidFill>
                  <a:srgbClr val="008800"/>
                </a:solidFill>
                <a:latin typeface="Consolas"/>
                <a:ea typeface="Consolas"/>
                <a:cs typeface="Consolas"/>
                <a:sym typeface="Consolas"/>
              </a:rPr>
              <a:t>if</a:t>
            </a:r>
            <a:r>
              <a:rPr lang="en" sz="1600">
                <a:solidFill>
                  <a:srgbClr val="333333"/>
                </a:solidFill>
                <a:latin typeface="Consolas"/>
                <a:ea typeface="Consolas"/>
                <a:cs typeface="Consolas"/>
                <a:sym typeface="Consolas"/>
              </a:rPr>
              <a:t> ( incorrectGuess == </a:t>
            </a:r>
            <a:r>
              <a:rPr b="1" lang="en" sz="1600">
                <a:solidFill>
                  <a:srgbClr val="0000DD"/>
                </a:solidFill>
                <a:latin typeface="Consolas"/>
                <a:ea typeface="Consolas"/>
                <a:cs typeface="Consolas"/>
                <a:sym typeface="Consolas"/>
              </a:rPr>
              <a:t>7</a:t>
            </a:r>
            <a:r>
              <a:rPr lang="en" sz="1600">
                <a:solidFill>
                  <a:srgbClr val="333333"/>
                </a:solidFill>
                <a:latin typeface="Consolas"/>
                <a:ea typeface="Consolas"/>
                <a:cs typeface="Consolas"/>
                <a:sym typeface="Consolas"/>
              </a:rPr>
              <a:t>)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 cout &lt;&lt; "You lost."; break;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a:t>
            </a:r>
            <a:r>
              <a:rPr b="1" lang="en" sz="1600">
                <a:solidFill>
                  <a:srgbClr val="008800"/>
                </a:solidFill>
                <a:latin typeface="Consolas"/>
                <a:ea typeface="Consolas"/>
                <a:cs typeface="Consolas"/>
                <a:sym typeface="Consolas"/>
              </a:rPr>
              <a:t>if</a:t>
            </a:r>
            <a:r>
              <a:rPr lang="en" sz="1600">
                <a:solidFill>
                  <a:srgbClr val="333333"/>
                </a:solidFill>
                <a:latin typeface="Consolas"/>
                <a:ea typeface="Consolas"/>
                <a:cs typeface="Consolas"/>
                <a:sym typeface="Consolas"/>
              </a:rPr>
              <a:t> ( correctGuess == length of word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 cout &lt;&lt; "You win."; break;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a:t>
            </a:r>
            <a:endParaRPr sz="1600">
              <a:solidFill>
                <a:srgbClr val="333333"/>
              </a:solidFill>
              <a:latin typeface="Consolas"/>
              <a:ea typeface="Consolas"/>
              <a:cs typeface="Consolas"/>
              <a:sym typeface="Consolas"/>
            </a:endParaRPr>
          </a:p>
        </p:txBody>
      </p:sp>
      <p:sp>
        <p:nvSpPr>
          <p:cNvPr id="182" name="Google Shape;182;p18"/>
          <p:cNvSpPr/>
          <p:nvPr/>
        </p:nvSpPr>
        <p:spPr>
          <a:xfrm>
            <a:off x="4761250" y="3249325"/>
            <a:ext cx="889500" cy="228000"/>
          </a:xfrm>
          <a:prstGeom prst="leftArrow">
            <a:avLst>
              <a:gd fmla="val 5000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5928100" y="2558025"/>
            <a:ext cx="2758800" cy="1662900"/>
          </a:xfrm>
          <a:prstGeom prst="wedgeRoundRectCallout">
            <a:avLst>
              <a:gd fmla="val -56563" name="adj1"/>
              <a:gd fmla="val -1791" name="adj2"/>
              <a:gd fmla="val 0" name="adj3"/>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check if </a:t>
            </a:r>
            <a:r>
              <a:rPr i="1" lang="en" sz="1100">
                <a:latin typeface="Consolas"/>
                <a:ea typeface="Consolas"/>
                <a:cs typeface="Consolas"/>
                <a:sym typeface="Consolas"/>
              </a:rPr>
              <a:t>ch</a:t>
            </a:r>
            <a:r>
              <a:rPr lang="en" sz="1100">
                <a:latin typeface="Consolas"/>
                <a:ea typeface="Consolas"/>
                <a:cs typeface="Consolas"/>
                <a:sym typeface="Consolas"/>
              </a:rPr>
              <a:t> </a:t>
            </a:r>
            <a:r>
              <a:rPr b="1" lang="en" sz="1100">
                <a:latin typeface="Consolas"/>
                <a:ea typeface="Consolas"/>
                <a:cs typeface="Consolas"/>
                <a:sym typeface="Consolas"/>
              </a:rPr>
              <a:t>is in</a:t>
            </a:r>
            <a:r>
              <a:rPr lang="en" sz="1100">
                <a:latin typeface="Consolas"/>
                <a:ea typeface="Consolas"/>
                <a:cs typeface="Consolas"/>
                <a:sym typeface="Consolas"/>
              </a:rPr>
              <a:t> word</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if it is, </a:t>
            </a:r>
            <a:r>
              <a:rPr b="1" lang="en" sz="1100">
                <a:latin typeface="Consolas"/>
                <a:ea typeface="Consolas"/>
                <a:cs typeface="Consolas"/>
                <a:sym typeface="Consolas"/>
              </a:rPr>
              <a:t>increase </a:t>
            </a:r>
            <a:r>
              <a:rPr i="1" lang="en" sz="1100">
                <a:latin typeface="Consolas"/>
                <a:ea typeface="Consolas"/>
                <a:cs typeface="Consolas"/>
                <a:sym typeface="Consolas"/>
              </a:rPr>
              <a:t>correctGuess</a:t>
            </a:r>
            <a:endParaRPr i="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and </a:t>
            </a:r>
            <a:r>
              <a:rPr b="1" lang="en" sz="1100">
                <a:solidFill>
                  <a:schemeClr val="dk1"/>
                </a:solidFill>
                <a:latin typeface="Consolas"/>
                <a:ea typeface="Consolas"/>
                <a:cs typeface="Consolas"/>
                <a:sym typeface="Consolas"/>
              </a:rPr>
              <a:t>update </a:t>
            </a:r>
            <a:r>
              <a:rPr lang="en" sz="1100">
                <a:solidFill>
                  <a:schemeClr val="dk1"/>
                </a:solidFill>
                <a:latin typeface="Consolas"/>
                <a:ea typeface="Consolas"/>
                <a:cs typeface="Consolas"/>
                <a:sym typeface="Consolas"/>
              </a:rPr>
              <a:t>the corresponding dashes ‘-’ in </a:t>
            </a:r>
            <a:r>
              <a:rPr i="1" lang="en" sz="1100">
                <a:solidFill>
                  <a:schemeClr val="dk1"/>
                </a:solidFill>
                <a:latin typeface="Consolas"/>
                <a:ea typeface="Consolas"/>
                <a:cs typeface="Consolas"/>
                <a:sym typeface="Consolas"/>
              </a:rPr>
              <a:t>secretWord </a:t>
            </a:r>
            <a:r>
              <a:rPr lang="en" sz="1100">
                <a:solidFill>
                  <a:schemeClr val="dk1"/>
                </a:solidFill>
                <a:latin typeface="Consolas"/>
                <a:ea typeface="Consolas"/>
                <a:cs typeface="Consolas"/>
                <a:sym typeface="Consolas"/>
              </a:rPr>
              <a:t>to </a:t>
            </a:r>
            <a:r>
              <a:rPr i="1" lang="en" sz="1100">
                <a:solidFill>
                  <a:schemeClr val="dk1"/>
                </a:solidFill>
                <a:latin typeface="Consolas"/>
                <a:ea typeface="Consolas"/>
                <a:cs typeface="Consolas"/>
                <a:sym typeface="Consolas"/>
              </a:rPr>
              <a:t>ch</a:t>
            </a:r>
            <a:endParaRPr i="1"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if not, </a:t>
            </a:r>
            <a:r>
              <a:rPr b="1" lang="en" sz="1100">
                <a:latin typeface="Consolas"/>
                <a:ea typeface="Consolas"/>
                <a:cs typeface="Consolas"/>
                <a:sym typeface="Consolas"/>
              </a:rPr>
              <a:t>increase </a:t>
            </a:r>
            <a:r>
              <a:rPr i="1" lang="en" sz="1100">
                <a:latin typeface="Consolas"/>
                <a:ea typeface="Consolas"/>
                <a:cs typeface="Consolas"/>
                <a:sym typeface="Consolas"/>
              </a:rPr>
              <a:t>i</a:t>
            </a:r>
            <a:r>
              <a:rPr i="1" lang="en" sz="1100">
                <a:latin typeface="Consolas"/>
                <a:ea typeface="Consolas"/>
                <a:cs typeface="Consolas"/>
                <a:sym typeface="Consolas"/>
              </a:rPr>
              <a:t>ncorrectGuess</a:t>
            </a:r>
            <a:endParaRPr i="1"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Mã giả</a:t>
            </a:r>
            <a:endParaRPr/>
          </a:p>
        </p:txBody>
      </p:sp>
      <p:sp>
        <p:nvSpPr>
          <p:cNvPr id="189" name="Google Shape;189;p19"/>
          <p:cNvSpPr txBox="1"/>
          <p:nvPr>
            <p:ph idx="1" type="body"/>
          </p:nvPr>
        </p:nvSpPr>
        <p:spPr>
          <a:xfrm>
            <a:off x="457200" y="992500"/>
            <a:ext cx="8229600" cy="3933300"/>
          </a:xfrm>
          <a:prstGeom prst="rect">
            <a:avLst/>
          </a:prstGeom>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600">
                <a:solidFill>
                  <a:srgbClr val="333333"/>
                </a:solidFill>
                <a:latin typeface="Consolas"/>
                <a:ea typeface="Consolas"/>
                <a:cs typeface="Consolas"/>
                <a:sym typeface="Consolas"/>
              </a:rPr>
              <a:t>word = chooseWord();</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incorrectGuess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correctGuess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secretWord = string with all dash </a:t>
            </a:r>
            <a:r>
              <a:rPr lang="en" sz="1600">
                <a:solidFill>
                  <a:srgbClr val="0044DD"/>
                </a:solidFill>
                <a:latin typeface="Consolas"/>
                <a:ea typeface="Consolas"/>
                <a:cs typeface="Consolas"/>
                <a:sym typeface="Consolas"/>
              </a:rPr>
              <a:t>'-'</a:t>
            </a:r>
            <a:r>
              <a:rPr lang="en" sz="1600">
                <a:solidFill>
                  <a:srgbClr val="333333"/>
                </a:solidFill>
                <a:latin typeface="Consolas"/>
                <a:ea typeface="Consolas"/>
                <a:cs typeface="Consolas"/>
                <a:sym typeface="Consolas"/>
              </a:rPr>
              <a:t> that has the same length as word;</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while</a:t>
            </a:r>
            <a:r>
              <a:rPr lang="en" sz="1600">
                <a:solidFill>
                  <a:srgbClr val="333333"/>
                </a:solidFill>
                <a:latin typeface="Consolas"/>
                <a:ea typeface="Consolas"/>
                <a:cs typeface="Consolas"/>
                <a:sym typeface="Consolas"/>
              </a:rPr>
              <a:t> (</a:t>
            </a:r>
            <a:r>
              <a:rPr lang="en" sz="1600">
                <a:solidFill>
                  <a:srgbClr val="007020"/>
                </a:solidFill>
                <a:latin typeface="Consolas"/>
                <a:ea typeface="Consolas"/>
                <a:cs typeface="Consolas"/>
                <a:sym typeface="Consolas"/>
              </a:rPr>
              <a:t>true</a:t>
            </a:r>
            <a:r>
              <a:rPr lang="en" sz="1600">
                <a:solidFill>
                  <a:srgbClr val="333333"/>
                </a:solidFill>
                <a:latin typeface="Consolas"/>
                <a:ea typeface="Consolas"/>
                <a:cs typeface="Consolas"/>
                <a:sym typeface="Consolas"/>
              </a:rPr>
              <a:t>)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cin &gt;&gt; ch;</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cout &lt;&lt; getDrawing(incorrectGuess);</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cout &lt;&lt; secretWord;</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a:t>
            </a:r>
            <a:r>
              <a:rPr b="1" lang="en" sz="1600">
                <a:solidFill>
                  <a:srgbClr val="0000FF"/>
                </a:solidFill>
                <a:latin typeface="Consolas"/>
                <a:ea typeface="Consolas"/>
                <a:cs typeface="Consolas"/>
                <a:sym typeface="Consolas"/>
              </a:rPr>
              <a:t>update using hangman game logic;</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a:t>
            </a:r>
            <a:r>
              <a:rPr b="1" lang="en" sz="1600">
                <a:solidFill>
                  <a:srgbClr val="008800"/>
                </a:solidFill>
                <a:latin typeface="Consolas"/>
                <a:ea typeface="Consolas"/>
                <a:cs typeface="Consolas"/>
                <a:sym typeface="Consolas"/>
              </a:rPr>
              <a:t>if</a:t>
            </a:r>
            <a:r>
              <a:rPr lang="en" sz="1600">
                <a:solidFill>
                  <a:srgbClr val="333333"/>
                </a:solidFill>
                <a:latin typeface="Consolas"/>
                <a:ea typeface="Consolas"/>
                <a:cs typeface="Consolas"/>
                <a:sym typeface="Consolas"/>
              </a:rPr>
              <a:t> ( incorrectGuess == </a:t>
            </a:r>
            <a:r>
              <a:rPr b="1" lang="en" sz="1600">
                <a:solidFill>
                  <a:srgbClr val="0000DD"/>
                </a:solidFill>
                <a:latin typeface="Consolas"/>
                <a:ea typeface="Consolas"/>
                <a:cs typeface="Consolas"/>
                <a:sym typeface="Consolas"/>
              </a:rPr>
              <a:t>7</a:t>
            </a:r>
            <a:r>
              <a:rPr lang="en" sz="1600">
                <a:solidFill>
                  <a:srgbClr val="333333"/>
                </a:solidFill>
                <a:latin typeface="Consolas"/>
                <a:ea typeface="Consolas"/>
                <a:cs typeface="Consolas"/>
                <a:sym typeface="Consolas"/>
              </a:rPr>
              <a:t>)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 cout &lt;&lt; "You lost."; break;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a:t>
            </a:r>
            <a:r>
              <a:rPr b="1" lang="en" sz="1600">
                <a:solidFill>
                  <a:srgbClr val="008800"/>
                </a:solidFill>
                <a:latin typeface="Consolas"/>
                <a:ea typeface="Consolas"/>
                <a:cs typeface="Consolas"/>
                <a:sym typeface="Consolas"/>
              </a:rPr>
              <a:t>if</a:t>
            </a:r>
            <a:r>
              <a:rPr lang="en" sz="1600">
                <a:solidFill>
                  <a:srgbClr val="333333"/>
                </a:solidFill>
                <a:latin typeface="Consolas"/>
                <a:ea typeface="Consolas"/>
                <a:cs typeface="Consolas"/>
                <a:sym typeface="Consolas"/>
              </a:rPr>
              <a:t> ( correctGuess == length of word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 cout &lt;&lt; "You win."; break; }</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a:t>
            </a:r>
            <a:endParaRPr sz="1600">
              <a:solidFill>
                <a:srgbClr val="333333"/>
              </a:solidFill>
              <a:latin typeface="Consolas"/>
              <a:ea typeface="Consolas"/>
              <a:cs typeface="Consolas"/>
              <a:sym typeface="Consolas"/>
            </a:endParaRPr>
          </a:p>
        </p:txBody>
      </p:sp>
      <p:sp>
        <p:nvSpPr>
          <p:cNvPr id="190" name="Google Shape;190;p19"/>
          <p:cNvSpPr/>
          <p:nvPr/>
        </p:nvSpPr>
        <p:spPr>
          <a:xfrm>
            <a:off x="5928100" y="2558025"/>
            <a:ext cx="2758800" cy="1662900"/>
          </a:xfrm>
          <a:prstGeom prst="wedgeRoundRectCallout">
            <a:avLst>
              <a:gd fmla="val -56806" name="adj1"/>
              <a:gd fmla="val -1791" name="adj2"/>
              <a:gd fmla="val 0" name="adj3"/>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if ( isCharInWord(ch, </a:t>
            </a:r>
            <a:r>
              <a:rPr lang="en" sz="1100">
                <a:latin typeface="Consolas"/>
                <a:ea typeface="Consolas"/>
                <a:cs typeface="Consolas"/>
                <a:sym typeface="Consolas"/>
              </a:rPr>
              <a:t>word) )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correctGuess++;</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r>
              <a:rPr lang="en" sz="1100">
                <a:solidFill>
                  <a:schemeClr val="dk1"/>
                </a:solidFill>
                <a:latin typeface="Consolas"/>
                <a:ea typeface="Consolas"/>
                <a:cs typeface="Consolas"/>
                <a:sym typeface="Consolas"/>
              </a:rPr>
              <a:t>secretWord =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r>
              <a:rPr lang="en" sz="1100">
                <a:latin typeface="Consolas"/>
                <a:ea typeface="Consolas"/>
                <a:cs typeface="Consolas"/>
                <a:sym typeface="Consolas"/>
              </a:rPr>
              <a:t>updateSecretWord(ch,</a:t>
            </a:r>
            <a:br>
              <a:rPr lang="en" sz="1100">
                <a:latin typeface="Consolas"/>
                <a:ea typeface="Consolas"/>
                <a:cs typeface="Consolas"/>
                <a:sym typeface="Consolas"/>
              </a:rPr>
            </a:br>
            <a:r>
              <a:rPr lang="en" sz="1100">
                <a:latin typeface="Consolas"/>
                <a:ea typeface="Consolas"/>
                <a:cs typeface="Consolas"/>
                <a:sym typeface="Consolas"/>
              </a:rPr>
              <a:t>             secretWord, word);</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else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incorrectGuess++;</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191" name="Google Shape;191;p19"/>
          <p:cNvSpPr/>
          <p:nvPr/>
        </p:nvSpPr>
        <p:spPr>
          <a:xfrm>
            <a:off x="4761250" y="3249325"/>
            <a:ext cx="889500" cy="228000"/>
          </a:xfrm>
          <a:prstGeom prst="leftArrow">
            <a:avLst>
              <a:gd fmla="val 5000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Chia để trị</a:t>
            </a:r>
            <a:endParaRPr/>
          </a:p>
        </p:txBody>
      </p:sp>
      <p:sp>
        <p:nvSpPr>
          <p:cNvPr id="197" name="Google Shape;197;p2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Sơ đồ khối và mã giả</a:t>
            </a:r>
            <a:endParaRPr/>
          </a:p>
          <a:p>
            <a:pPr indent="-381000" lvl="1" marL="914400" rtl="0" algn="l">
              <a:spcBef>
                <a:spcPts val="0"/>
              </a:spcBef>
              <a:spcAft>
                <a:spcPts val="0"/>
              </a:spcAft>
              <a:buSzPts val="2400"/>
              <a:buChar char="○"/>
            </a:pPr>
            <a:r>
              <a:rPr lang="en"/>
              <a:t>Chuyển hóa từ ngôn ngữ đời thường sang ngôn ngữ gần máy hơn</a:t>
            </a:r>
            <a:endParaRPr/>
          </a:p>
          <a:p>
            <a:pPr indent="-381000" lvl="1" marL="914400" rtl="0" algn="l">
              <a:spcBef>
                <a:spcPts val="0"/>
              </a:spcBef>
              <a:spcAft>
                <a:spcPts val="0"/>
              </a:spcAft>
              <a:buSzPts val="2400"/>
              <a:buChar char="○"/>
            </a:pPr>
            <a:r>
              <a:rPr lang="en"/>
              <a:t>Cấu trúc chung của chương trình cơ bản đã rõ</a:t>
            </a:r>
            <a:endParaRPr/>
          </a:p>
          <a:p>
            <a:pPr indent="-381000" lvl="1" marL="914400" rtl="0" algn="l">
              <a:spcBef>
                <a:spcPts val="0"/>
              </a:spcBef>
              <a:spcAft>
                <a:spcPts val="0"/>
              </a:spcAft>
              <a:buSzPts val="2400"/>
              <a:buChar char="○"/>
            </a:pPr>
            <a:r>
              <a:rPr lang="en"/>
              <a:t>Tách các thành phần tương đối độc lập thành hàm</a:t>
            </a:r>
            <a:endParaRPr/>
          </a:p>
          <a:p>
            <a:pPr indent="-419100" lvl="0" marL="457200" rtl="0" algn="l">
              <a:spcBef>
                <a:spcPts val="0"/>
              </a:spcBef>
              <a:spcAft>
                <a:spcPts val="0"/>
              </a:spcAft>
              <a:buSzPts val="3000"/>
              <a:buChar char="●"/>
            </a:pPr>
            <a:r>
              <a:rPr lang="en"/>
              <a:t>Xây dựng, cài đặt từng thành phần / hàm</a:t>
            </a:r>
            <a:endParaRPr/>
          </a:p>
          <a:p>
            <a:pPr indent="-381000" lvl="1" marL="914400" rtl="0" algn="l">
              <a:spcBef>
                <a:spcPts val="0"/>
              </a:spcBef>
              <a:spcAft>
                <a:spcPts val="0"/>
              </a:spcAft>
              <a:buSzPts val="2400"/>
              <a:buChar char="○"/>
            </a:pPr>
            <a:r>
              <a:rPr lang="en"/>
              <a:t>Thử nghiệm các kỹ thuật</a:t>
            </a:r>
            <a:endParaRPr/>
          </a:p>
          <a:p>
            <a:pPr indent="-381000" lvl="1" marL="914400" rtl="0" algn="l">
              <a:spcBef>
                <a:spcPts val="0"/>
              </a:spcBef>
              <a:spcAft>
                <a:spcPts val="0"/>
              </a:spcAft>
              <a:buSzPts val="2400"/>
              <a:buChar char="○"/>
            </a:pPr>
            <a:r>
              <a:rPr lang="en"/>
              <a:t>Lập trình</a:t>
            </a:r>
            <a:endParaRPr/>
          </a:p>
          <a:p>
            <a:pPr indent="-381000" lvl="1" marL="914400" rtl="0" algn="l">
              <a:spcBef>
                <a:spcPts val="0"/>
              </a:spcBef>
              <a:spcAft>
                <a:spcPts val="0"/>
              </a:spcAft>
              <a:buSzPts val="2400"/>
              <a:buChar char="○"/>
            </a:pPr>
            <a:r>
              <a:rPr lang="en"/>
              <a:t>Kiểm tra, chạy thử</a:t>
            </a:r>
            <a:endParaRPr/>
          </a:p>
          <a:p>
            <a:pPr indent="-419100" lvl="0" marL="457200" rtl="0" algn="l">
              <a:spcBef>
                <a:spcPts val="0"/>
              </a:spcBef>
              <a:spcAft>
                <a:spcPts val="0"/>
              </a:spcAft>
              <a:buSzPts val="3000"/>
              <a:buChar char="●"/>
            </a:pPr>
            <a:r>
              <a:rPr lang="en"/>
              <a:t>Ráp nối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hao tác với từ </a:t>
            </a:r>
            <a:endParaRPr/>
          </a:p>
        </p:txBody>
      </p:sp>
      <p:sp>
        <p:nvSpPr>
          <p:cNvPr id="203" name="Google Shape;203;p2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Chương trình cần thao tác và xử lý nhiều với các từ - chuỗi kí tự. Ví dụ:</a:t>
            </a:r>
            <a:endParaRPr/>
          </a:p>
          <a:p>
            <a:pPr indent="-381000" lvl="1" marL="914400" rtl="0" algn="l">
              <a:spcBef>
                <a:spcPts val="0"/>
              </a:spcBef>
              <a:spcAft>
                <a:spcPts val="0"/>
              </a:spcAft>
              <a:buSzPts val="2400"/>
              <a:buChar char="○"/>
            </a:pPr>
            <a:r>
              <a:rPr lang="en"/>
              <a:t>Cần xây dựng hàm </a:t>
            </a:r>
            <a:r>
              <a:rPr b="1" lang="en">
                <a:solidFill>
                  <a:srgbClr val="9900FF"/>
                </a:solidFill>
              </a:rPr>
              <a:t>chooseWord()</a:t>
            </a:r>
            <a:r>
              <a:rPr lang="en"/>
              <a:t> trả về một từ tiếng Anh</a:t>
            </a:r>
            <a:endParaRPr/>
          </a:p>
          <a:p>
            <a:pPr indent="-381000" lvl="1" marL="914400" rtl="0" algn="l">
              <a:spcBef>
                <a:spcPts val="0"/>
              </a:spcBef>
              <a:spcAft>
                <a:spcPts val="0"/>
              </a:spcAft>
              <a:buSzPts val="2400"/>
              <a:buChar char="○"/>
            </a:pPr>
            <a:r>
              <a:rPr lang="en"/>
              <a:t>Kiểu trả về</a:t>
            </a:r>
            <a:r>
              <a:rPr b="1" lang="en">
                <a:solidFill>
                  <a:srgbClr val="9900FF"/>
                </a:solidFill>
              </a:rPr>
              <a:t> </a:t>
            </a:r>
            <a:r>
              <a:rPr lang="en">
                <a:solidFill>
                  <a:srgbClr val="000000"/>
                </a:solidFill>
              </a:rPr>
              <a:t>cần biểu diễn một chuỗi kí tự</a:t>
            </a:r>
            <a:endParaRPr>
              <a:solidFill>
                <a:srgbClr val="000000"/>
              </a:solidFill>
            </a:endParaRPr>
          </a:p>
          <a:p>
            <a:pPr indent="-419100" lvl="0" marL="457200" rtl="0" algn="l">
              <a:spcBef>
                <a:spcPts val="0"/>
              </a:spcBef>
              <a:spcAft>
                <a:spcPts val="0"/>
              </a:spcAft>
              <a:buSzPts val="3000"/>
              <a:buChar char="●"/>
            </a:pPr>
            <a:r>
              <a:rPr lang="en"/>
              <a:t>Trong C++: dùng lớp </a:t>
            </a:r>
            <a:r>
              <a:rPr b="1" lang="en">
                <a:solidFill>
                  <a:srgbClr val="9900FF"/>
                </a:solidFill>
              </a:rPr>
              <a:t>string </a:t>
            </a:r>
            <a:r>
              <a:rPr lang="en">
                <a:solidFill>
                  <a:srgbClr val="000000"/>
                </a:solidFill>
              </a:rPr>
              <a:t>(Google It)</a:t>
            </a:r>
            <a:endParaRPr>
              <a:solidFill>
                <a:srgbClr val="000000"/>
              </a:solidFill>
            </a:endParaRPr>
          </a:p>
          <a:p>
            <a:pPr indent="-419100" lvl="0" marL="457200" rtl="0" algn="l">
              <a:spcBef>
                <a:spcPts val="0"/>
              </a:spcBef>
              <a:spcAft>
                <a:spcPts val="0"/>
              </a:spcAft>
              <a:buSzPts val="3000"/>
              <a:buChar char="●"/>
            </a:pPr>
            <a:r>
              <a:rPr lang="en"/>
              <a:t>Lớp </a:t>
            </a:r>
            <a:r>
              <a:rPr b="1" lang="en">
                <a:solidFill>
                  <a:srgbClr val="9900FF"/>
                </a:solidFill>
              </a:rPr>
              <a:t>string</a:t>
            </a:r>
            <a:r>
              <a:rPr lang="en"/>
              <a:t> ~ Mảng các kí tự + Các tiện ích/hàm/phương thức</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Lớp string</a:t>
            </a:r>
            <a:endParaRPr/>
          </a:p>
        </p:txBody>
      </p:sp>
      <p:sp>
        <p:nvSpPr>
          <p:cNvPr id="209" name="Google Shape;209;p2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600"/>
              </a:spcBef>
              <a:spcAft>
                <a:spcPts val="0"/>
              </a:spcAft>
              <a:buClr>
                <a:schemeClr val="dk2"/>
              </a:buClr>
              <a:buSzPts val="2900"/>
              <a:buFont typeface="Arial"/>
              <a:buChar char="●"/>
            </a:pPr>
            <a:r>
              <a:rPr lang="en" sz="2900"/>
              <a:t>Khai báo</a:t>
            </a:r>
            <a:r>
              <a:rPr lang="en" sz="2900"/>
              <a:t> giống </a:t>
            </a:r>
            <a:br>
              <a:rPr lang="en" sz="2900"/>
            </a:br>
            <a:r>
              <a:rPr lang="en" sz="2900"/>
              <a:t>các kiểu cơ bản</a:t>
            </a:r>
            <a:endParaRPr sz="2900"/>
          </a:p>
          <a:p>
            <a:pPr indent="-412750" lvl="0" marL="457200" marR="0" rtl="0" algn="l">
              <a:lnSpc>
                <a:spcPct val="100000"/>
              </a:lnSpc>
              <a:spcBef>
                <a:spcPts val="0"/>
              </a:spcBef>
              <a:spcAft>
                <a:spcPts val="0"/>
              </a:spcAft>
              <a:buClr>
                <a:schemeClr val="dk2"/>
              </a:buClr>
              <a:buSzPts val="2900"/>
              <a:buFont typeface="Arial"/>
              <a:buChar char="●"/>
            </a:pPr>
            <a:r>
              <a:rPr lang="en" sz="2900"/>
              <a:t>Có thể là </a:t>
            </a:r>
            <a:r>
              <a:rPr i="1" lang="en" sz="2900">
                <a:solidFill>
                  <a:srgbClr val="0000FF"/>
                </a:solidFill>
              </a:rPr>
              <a:t>kết quả trả </a:t>
            </a:r>
            <a:br>
              <a:rPr i="1" lang="en" sz="2900">
                <a:solidFill>
                  <a:srgbClr val="0000FF"/>
                </a:solidFill>
              </a:rPr>
            </a:br>
            <a:r>
              <a:rPr i="1" lang="en" sz="2900">
                <a:solidFill>
                  <a:srgbClr val="0000FF"/>
                </a:solidFill>
              </a:rPr>
              <a:t>về của hàm</a:t>
            </a:r>
            <a:endParaRPr i="1" sz="2900">
              <a:solidFill>
                <a:srgbClr val="0000FF"/>
              </a:solidFill>
            </a:endParaRPr>
          </a:p>
          <a:p>
            <a:pPr indent="-412750" lvl="0" marL="457200" marR="0" rtl="0" algn="l">
              <a:lnSpc>
                <a:spcPct val="100000"/>
              </a:lnSpc>
              <a:spcBef>
                <a:spcPts val="0"/>
              </a:spcBef>
              <a:spcAft>
                <a:spcPts val="0"/>
              </a:spcAft>
              <a:buClr>
                <a:schemeClr val="dk2"/>
              </a:buClr>
              <a:buSzPts val="2900"/>
              <a:buFont typeface="Arial"/>
              <a:buChar char="●"/>
            </a:pPr>
            <a:r>
              <a:rPr lang="en" sz="2900"/>
              <a:t>Có nhiều thao tác với </a:t>
            </a:r>
            <a:br>
              <a:rPr lang="en" sz="2900"/>
            </a:br>
            <a:r>
              <a:rPr lang="en" sz="2900"/>
              <a:t>chuỗi được cài đặt sẵn</a:t>
            </a:r>
            <a:endParaRPr sz="2900"/>
          </a:p>
          <a:p>
            <a:pPr indent="-419100" lvl="0" marL="457200" marR="0" rtl="0" algn="l">
              <a:lnSpc>
                <a:spcPct val="100000"/>
              </a:lnSpc>
              <a:spcBef>
                <a:spcPts val="0"/>
              </a:spcBef>
              <a:spcAft>
                <a:spcPts val="0"/>
              </a:spcAft>
              <a:buClr>
                <a:schemeClr val="dk2"/>
              </a:buClr>
              <a:buSzPts val="3000"/>
              <a:buFont typeface="Arial"/>
              <a:buChar char="●"/>
            </a:pPr>
            <a:r>
              <a:rPr lang="en" sz="2900"/>
              <a:t>Không cần </a:t>
            </a:r>
            <a:r>
              <a:rPr i="1" lang="en" sz="2900">
                <a:solidFill>
                  <a:srgbClr val="0000FF"/>
                </a:solidFill>
              </a:rPr>
              <a:t>tự lập trình </a:t>
            </a:r>
            <a:br>
              <a:rPr i="1" lang="en" sz="2900">
                <a:solidFill>
                  <a:srgbClr val="0000FF"/>
                </a:solidFill>
              </a:rPr>
            </a:br>
            <a:r>
              <a:rPr i="1" lang="en" sz="2900">
                <a:solidFill>
                  <a:srgbClr val="0000FF"/>
                </a:solidFill>
              </a:rPr>
              <a:t>xin cấp phát bộ nhớ</a:t>
            </a:r>
            <a:endParaRPr i="1">
              <a:solidFill>
                <a:srgbClr val="0000FF"/>
              </a:solidFill>
            </a:endParaRPr>
          </a:p>
          <a:p>
            <a:pPr indent="0" lvl="0" marL="0" marR="0" rtl="0" algn="l">
              <a:lnSpc>
                <a:spcPct val="100000"/>
              </a:lnSpc>
              <a:spcBef>
                <a:spcPts val="600"/>
              </a:spcBef>
              <a:spcAft>
                <a:spcPts val="0"/>
              </a:spcAft>
              <a:buNone/>
            </a:pPr>
            <a:r>
              <a:rPr i="1" lang="en" sz="2000" u="sng">
                <a:solidFill>
                  <a:schemeClr val="hlink"/>
                </a:solidFill>
                <a:hlinkClick r:id="rId3"/>
              </a:rPr>
              <a:t>http://www.cplusplus.com/reference/string/string/</a:t>
            </a:r>
            <a:r>
              <a:rPr i="1" lang="en" sz="2000">
                <a:solidFill>
                  <a:srgbClr val="000000"/>
                </a:solidFill>
              </a:rPr>
              <a:t> </a:t>
            </a:r>
            <a:endParaRPr i="1" sz="2000">
              <a:solidFill>
                <a:srgbClr val="000000"/>
              </a:solidFill>
            </a:endParaRPr>
          </a:p>
          <a:p>
            <a:pPr indent="0" lvl="0" marL="0" rtl="0" algn="l">
              <a:spcBef>
                <a:spcPts val="600"/>
              </a:spcBef>
              <a:spcAft>
                <a:spcPts val="0"/>
              </a:spcAft>
              <a:buNone/>
            </a:pPr>
            <a:r>
              <a:t/>
            </a:r>
            <a:endParaRPr/>
          </a:p>
        </p:txBody>
      </p:sp>
      <p:sp>
        <p:nvSpPr>
          <p:cNvPr id="210" name="Google Shape;210;p22"/>
          <p:cNvSpPr txBox="1"/>
          <p:nvPr/>
        </p:nvSpPr>
        <p:spPr>
          <a:xfrm>
            <a:off x="4951425" y="980250"/>
            <a:ext cx="3735600" cy="37134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string greeting = </a:t>
            </a:r>
            <a:r>
              <a:rPr lang="en" sz="1200">
                <a:solidFill>
                  <a:srgbClr val="333333"/>
                </a:solidFill>
                <a:highlight>
                  <a:srgbClr val="FFF0F0"/>
                </a:highlight>
                <a:latin typeface="Consolas"/>
                <a:ea typeface="Consolas"/>
                <a:cs typeface="Consolas"/>
                <a:sym typeface="Consolas"/>
              </a:rPr>
              <a:t>"hello"</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string name = </a:t>
            </a:r>
            <a:r>
              <a:rPr lang="en" sz="1200">
                <a:solidFill>
                  <a:srgbClr val="333333"/>
                </a:solidFill>
                <a:highlight>
                  <a:srgbClr val="FFF0F0"/>
                </a:highlight>
                <a:latin typeface="Consolas"/>
                <a:ea typeface="Consolas"/>
                <a:cs typeface="Consolas"/>
                <a:sym typeface="Consolas"/>
              </a:rPr>
              <a:t>"world !"</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cout &lt;&lt; greeting &lt;&lt; </a:t>
            </a:r>
            <a:r>
              <a:rPr lang="en" sz="1200">
                <a:solidFill>
                  <a:srgbClr val="333333"/>
                </a:solidFill>
                <a:highlight>
                  <a:srgbClr val="FFF0F0"/>
                </a:highlight>
                <a:latin typeface="Consolas"/>
                <a:ea typeface="Consolas"/>
                <a:cs typeface="Consolas"/>
                <a:sym typeface="Consolas"/>
              </a:rPr>
              <a:t>" "</a:t>
            </a:r>
            <a:r>
              <a:rPr lang="en" sz="1200">
                <a:solidFill>
                  <a:srgbClr val="333333"/>
                </a:solidFill>
                <a:latin typeface="Consolas"/>
                <a:ea typeface="Consolas"/>
                <a:cs typeface="Consolas"/>
                <a:sym typeface="Consolas"/>
              </a:rPr>
              <a:t> &lt;&lt; name &lt;&lt; endl;</a:t>
            </a:r>
            <a:endParaRPr sz="12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cout &lt;&lt; </a:t>
            </a:r>
            <a:r>
              <a:rPr lang="en" sz="1200">
                <a:solidFill>
                  <a:srgbClr val="333333"/>
                </a:solidFill>
                <a:highlight>
                  <a:srgbClr val="FFF0F0"/>
                </a:highlight>
                <a:latin typeface="Consolas"/>
                <a:ea typeface="Consolas"/>
                <a:cs typeface="Consolas"/>
                <a:sym typeface="Consolas"/>
              </a:rPr>
              <a:t>"First character is "</a:t>
            </a: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     &lt;&lt; greeting[0] &lt;&lt; endl;</a:t>
            </a:r>
            <a:br>
              <a:rPr lang="en" sz="1200">
                <a:solidFill>
                  <a:srgbClr val="333333"/>
                </a:solidFill>
                <a:latin typeface="Consolas"/>
                <a:ea typeface="Consolas"/>
                <a:cs typeface="Consolas"/>
                <a:sym typeface="Consolas"/>
              </a:rPr>
            </a:br>
            <a:endParaRPr sz="12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greeting[</a:t>
            </a:r>
            <a:r>
              <a:rPr b="1" lang="en" sz="1200">
                <a:solidFill>
                  <a:srgbClr val="0000DD"/>
                </a:solidFill>
                <a:latin typeface="Consolas"/>
                <a:ea typeface="Consolas"/>
                <a:cs typeface="Consolas"/>
                <a:sym typeface="Consolas"/>
              </a:rPr>
              <a:t>0</a:t>
            </a:r>
            <a:r>
              <a:rPr lang="en" sz="1200">
                <a:solidFill>
                  <a:srgbClr val="333333"/>
                </a:solidFill>
                <a:latin typeface="Consolas"/>
                <a:ea typeface="Consolas"/>
                <a:cs typeface="Consolas"/>
                <a:sym typeface="Consolas"/>
              </a:rPr>
              <a:t>] = </a:t>
            </a:r>
            <a:r>
              <a:rPr lang="en" sz="1200">
                <a:solidFill>
                  <a:srgbClr val="0044DD"/>
                </a:solidFill>
                <a:latin typeface="Consolas"/>
                <a:ea typeface="Consolas"/>
                <a:cs typeface="Consolas"/>
                <a:sym typeface="Consolas"/>
              </a:rPr>
              <a:t>'H'</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cout &lt;&lt; greeting + </a:t>
            </a:r>
            <a:r>
              <a:rPr lang="en" sz="1200">
                <a:solidFill>
                  <a:srgbClr val="333333"/>
                </a:solidFill>
                <a:highlight>
                  <a:srgbClr val="FFF0F0"/>
                </a:highlight>
                <a:latin typeface="Consolas"/>
                <a:ea typeface="Consolas"/>
                <a:cs typeface="Consolas"/>
                <a:sym typeface="Consolas"/>
              </a:rPr>
              <a:t>" "</a:t>
            </a:r>
            <a:r>
              <a:rPr lang="en" sz="1200">
                <a:solidFill>
                  <a:srgbClr val="333333"/>
                </a:solidFill>
                <a:latin typeface="Consolas"/>
                <a:ea typeface="Consolas"/>
                <a:cs typeface="Consolas"/>
                <a:sym typeface="Consolas"/>
              </a:rPr>
              <a:t> + name &lt;&lt; endl;</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string str = </a:t>
            </a:r>
            <a:r>
              <a:rPr lang="en" sz="1200">
                <a:solidFill>
                  <a:srgbClr val="333333"/>
                </a:solidFill>
                <a:highlight>
                  <a:srgbClr val="FFF0F0"/>
                </a:highlight>
                <a:latin typeface="Consolas"/>
                <a:ea typeface="Consolas"/>
                <a:cs typeface="Consolas"/>
                <a:sym typeface="Consolas"/>
              </a:rPr>
              <a:t>"We live in a zoo"</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cout &lt;&lt; “Size: “ &lt;&lt; str.size() &lt;&lt; endl;</a:t>
            </a:r>
            <a:endParaRPr sz="12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200">
                <a:solidFill>
                  <a:srgbClr val="888888"/>
                </a:solidFill>
                <a:latin typeface="Consolas"/>
                <a:ea typeface="Consolas"/>
                <a:cs typeface="Consolas"/>
                <a:sym typeface="Consolas"/>
              </a:rPr>
              <a:t>// find "live"</a:t>
            </a:r>
            <a:endParaRPr sz="1200">
              <a:solidFill>
                <a:srgbClr val="888888"/>
              </a:solidFill>
              <a:latin typeface="Consolas"/>
              <a:ea typeface="Consolas"/>
              <a:cs typeface="Consolas"/>
              <a:sym typeface="Consolas"/>
            </a:endParaRPr>
          </a:p>
          <a:p>
            <a:pPr indent="0" lvl="0" marL="0" rtl="0" algn="l">
              <a:lnSpc>
                <a:spcPct val="110795"/>
              </a:lnSpc>
              <a:spcBef>
                <a:spcPts val="0"/>
              </a:spcBef>
              <a:spcAft>
                <a:spcPts val="0"/>
              </a:spcAft>
              <a:buNone/>
            </a:pPr>
            <a:r>
              <a:rPr b="1" lang="en" sz="1200">
                <a:solidFill>
                  <a:srgbClr val="333399"/>
                </a:solidFill>
                <a:latin typeface="Consolas"/>
                <a:ea typeface="Consolas"/>
                <a:cs typeface="Consolas"/>
                <a:sym typeface="Consolas"/>
              </a:rPr>
              <a:t>size_t</a:t>
            </a:r>
            <a:r>
              <a:rPr lang="en" sz="1200">
                <a:solidFill>
                  <a:srgbClr val="333333"/>
                </a:solidFill>
                <a:latin typeface="Consolas"/>
                <a:ea typeface="Consolas"/>
                <a:cs typeface="Consolas"/>
                <a:sym typeface="Consolas"/>
              </a:rPr>
              <a:t> pos = str.find(</a:t>
            </a:r>
            <a:r>
              <a:rPr lang="en" sz="1200">
                <a:solidFill>
                  <a:srgbClr val="333333"/>
                </a:solidFill>
                <a:highlight>
                  <a:srgbClr val="FFF0F0"/>
                </a:highlight>
                <a:latin typeface="Consolas"/>
                <a:ea typeface="Consolas"/>
                <a:cs typeface="Consolas"/>
                <a:sym typeface="Consolas"/>
              </a:rPr>
              <a:t>"live"</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endParaRPr sz="12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200">
                <a:solidFill>
                  <a:srgbClr val="888888"/>
                </a:solidFill>
                <a:latin typeface="Consolas"/>
                <a:ea typeface="Consolas"/>
                <a:cs typeface="Consolas"/>
                <a:sym typeface="Consolas"/>
              </a:rPr>
              <a:t>// get sub-string from "live" to the end</a:t>
            </a:r>
            <a:endParaRPr sz="1200">
              <a:solidFill>
                <a:srgbClr val="888888"/>
              </a:solidFill>
              <a:latin typeface="Consolas"/>
              <a:ea typeface="Consolas"/>
              <a:cs typeface="Consolas"/>
              <a:sym typeface="Consolas"/>
            </a:endParaRPr>
          </a:p>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string found = str.substr (pos);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cout &lt;&lt; found &lt;&lt; endl;</a:t>
            </a:r>
            <a:endParaRPr sz="12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Máy tính nghĩ từ tiếng Anh</a:t>
            </a:r>
            <a:endParaRPr/>
          </a:p>
        </p:txBody>
      </p:sp>
      <p:sp>
        <p:nvSpPr>
          <p:cNvPr id="216" name="Google Shape;216;p2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b="1" lang="en">
                <a:solidFill>
                  <a:srgbClr val="9900FF"/>
                </a:solidFill>
              </a:rPr>
              <a:t>#include &lt;string&gt;</a:t>
            </a:r>
            <a:endParaRPr b="1">
              <a:solidFill>
                <a:srgbClr val="9900FF"/>
              </a:solidFill>
            </a:endParaRPr>
          </a:p>
          <a:p>
            <a:pPr indent="-419100" lvl="0" marL="457200" rtl="0" algn="l">
              <a:spcBef>
                <a:spcPts val="0"/>
              </a:spcBef>
              <a:spcAft>
                <a:spcPts val="0"/>
              </a:spcAft>
              <a:buClr>
                <a:srgbClr val="000000"/>
              </a:buClr>
              <a:buSzPts val="3000"/>
              <a:buChar char="●"/>
            </a:pPr>
            <a:r>
              <a:rPr lang="en"/>
              <a:t>Khởi đầu với hàm đơn giản</a:t>
            </a:r>
            <a:br>
              <a:rPr lang="en"/>
            </a:br>
            <a:r>
              <a:rPr b="1" lang="en">
                <a:solidFill>
                  <a:srgbClr val="9900FF"/>
                </a:solidFill>
              </a:rPr>
              <a:t>chooseWord()</a:t>
            </a:r>
            <a:r>
              <a:rPr lang="en"/>
              <a:t> trả về 1 từ</a:t>
            </a:r>
            <a:endParaRPr/>
          </a:p>
          <a:p>
            <a:pPr indent="-419100" lvl="0" marL="457200" rtl="0" algn="l">
              <a:spcBef>
                <a:spcPts val="0"/>
              </a:spcBef>
              <a:spcAft>
                <a:spcPts val="0"/>
              </a:spcAft>
              <a:buClr>
                <a:srgbClr val="000000"/>
              </a:buClr>
              <a:buSzPts val="3000"/>
              <a:buChar char="●"/>
            </a:pPr>
            <a:r>
              <a:rPr lang="en"/>
              <a:t>Viết hàm </a:t>
            </a:r>
            <a:r>
              <a:rPr b="1" lang="en">
                <a:solidFill>
                  <a:srgbClr val="9900FF"/>
                </a:solidFill>
              </a:rPr>
              <a:t>main()</a:t>
            </a:r>
            <a:r>
              <a:rPr lang="en"/>
              <a:t> để kiểm</a:t>
            </a:r>
            <a:br>
              <a:rPr lang="en"/>
            </a:br>
            <a:r>
              <a:rPr lang="en"/>
              <a:t>tra hàm </a:t>
            </a:r>
            <a:r>
              <a:rPr b="1" lang="en">
                <a:solidFill>
                  <a:srgbClr val="9900FF"/>
                </a:solidFill>
              </a:rPr>
              <a:t>chooseWord()</a:t>
            </a:r>
            <a:endParaRPr/>
          </a:p>
          <a:p>
            <a:pPr indent="-419100" lvl="0" marL="457200" rtl="0" algn="l">
              <a:spcBef>
                <a:spcPts val="0"/>
              </a:spcBef>
              <a:spcAft>
                <a:spcPts val="0"/>
              </a:spcAft>
              <a:buClr>
                <a:srgbClr val="000000"/>
              </a:buClr>
              <a:buSzPts val="3000"/>
              <a:buChar char="●"/>
            </a:pPr>
            <a:r>
              <a:rPr i="1" lang="en"/>
              <a:t>Luôn luôn có 1 chương</a:t>
            </a:r>
            <a:br>
              <a:rPr i="1" lang="en"/>
            </a:br>
            <a:r>
              <a:rPr i="1" lang="en"/>
              <a:t>trình chạy được</a:t>
            </a:r>
            <a:endParaRPr i="1"/>
          </a:p>
          <a:p>
            <a:pPr indent="-419100" lvl="0" marL="457200" rtl="0" algn="l">
              <a:spcBef>
                <a:spcPts val="0"/>
              </a:spcBef>
              <a:spcAft>
                <a:spcPts val="0"/>
              </a:spcAft>
              <a:buClr>
                <a:srgbClr val="000000"/>
              </a:buClr>
              <a:buSzPts val="3000"/>
              <a:buChar char="●"/>
            </a:pPr>
            <a:r>
              <a:rPr lang="en"/>
              <a:t>Viết nội dung hàm: </a:t>
            </a:r>
            <a:r>
              <a:rPr i="1" lang="en"/>
              <a:t>chọn 1 từ ngẫu nhiên</a:t>
            </a:r>
            <a:endParaRPr i="1"/>
          </a:p>
        </p:txBody>
      </p:sp>
      <p:sp>
        <p:nvSpPr>
          <p:cNvPr id="217" name="Google Shape;217;p23"/>
          <p:cNvSpPr txBox="1"/>
          <p:nvPr/>
        </p:nvSpPr>
        <p:spPr>
          <a:xfrm>
            <a:off x="5713500" y="1038225"/>
            <a:ext cx="2973300" cy="32469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100">
                <a:solidFill>
                  <a:srgbClr val="557799"/>
                </a:solidFill>
                <a:latin typeface="Consolas"/>
                <a:ea typeface="Consolas"/>
                <a:cs typeface="Consolas"/>
                <a:sym typeface="Consolas"/>
              </a:rPr>
              <a:t>#include &lt;iostream&gt;</a:t>
            </a:r>
            <a:br>
              <a:rPr lang="en" sz="1100">
                <a:solidFill>
                  <a:srgbClr val="333333"/>
                </a:solidFill>
                <a:latin typeface="Consolas"/>
                <a:ea typeface="Consolas"/>
                <a:cs typeface="Consolas"/>
                <a:sym typeface="Consolas"/>
              </a:rPr>
            </a:br>
            <a:r>
              <a:rPr lang="en" sz="1100">
                <a:solidFill>
                  <a:srgbClr val="557799"/>
                </a:solidFill>
                <a:latin typeface="Consolas"/>
                <a:ea typeface="Consolas"/>
                <a:cs typeface="Consolas"/>
                <a:sym typeface="Consolas"/>
              </a:rPr>
              <a:t>#include &lt;string&gt;</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b="1" lang="en" sz="1100">
                <a:solidFill>
                  <a:srgbClr val="008800"/>
                </a:solidFill>
                <a:latin typeface="Consolas"/>
                <a:ea typeface="Consolas"/>
                <a:cs typeface="Consolas"/>
                <a:sym typeface="Consolas"/>
              </a:rPr>
              <a:t>using</a:t>
            </a: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namespace</a:t>
            </a:r>
            <a:r>
              <a:rPr lang="en" sz="1100">
                <a:solidFill>
                  <a:srgbClr val="333333"/>
                </a:solidFill>
                <a:latin typeface="Consolas"/>
                <a:ea typeface="Consolas"/>
                <a:cs typeface="Consolas"/>
                <a:sym typeface="Consolas"/>
              </a:rPr>
              <a:t> std;</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string </a:t>
            </a:r>
            <a:r>
              <a:rPr b="1" lang="en" sz="1100">
                <a:solidFill>
                  <a:srgbClr val="0066BB"/>
                </a:solidFill>
                <a:latin typeface="Consolas"/>
                <a:ea typeface="Consolas"/>
                <a:cs typeface="Consolas"/>
                <a:sym typeface="Consolas"/>
              </a:rPr>
              <a:t>chooseWord</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"choose"</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rgbClr val="0066BB"/>
                </a:solidFill>
                <a:latin typeface="Consolas"/>
                <a:ea typeface="Consolas"/>
                <a:cs typeface="Consolas"/>
                <a:sym typeface="Consolas"/>
              </a:rPr>
              <a:t>main</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cout &lt;&lt; </a:t>
            </a:r>
            <a:r>
              <a:rPr lang="en" sz="1100">
                <a:solidFill>
                  <a:srgbClr val="333333"/>
                </a:solidFill>
                <a:highlight>
                  <a:srgbClr val="FFF0F0"/>
                </a:highlight>
                <a:latin typeface="Consolas"/>
                <a:ea typeface="Consolas"/>
                <a:cs typeface="Consolas"/>
                <a:sym typeface="Consolas"/>
              </a:rPr>
              <a:t>"chooseWord() returns: "</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&lt;&lt; chooseWord() &lt;&lt; endl;</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a:t>
            </a:r>
            <a:endParaRPr/>
          </a:p>
        </p:txBody>
      </p:sp>
      <p:sp>
        <p:nvSpPr>
          <p:cNvPr id="223" name="Google Shape;223;p2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Danh sách từ vựng:</a:t>
            </a:r>
            <a:endParaRPr>
              <a:solidFill>
                <a:srgbClr val="000000"/>
              </a:solidFill>
            </a:endParaRPr>
          </a:p>
          <a:p>
            <a:pPr indent="-381000" lvl="1" marL="914400" rtl="0" algn="l">
              <a:spcBef>
                <a:spcPts val="0"/>
              </a:spcBef>
              <a:spcAft>
                <a:spcPts val="0"/>
              </a:spcAft>
              <a:buSzPts val="2400"/>
              <a:buChar char="○"/>
            </a:pPr>
            <a:r>
              <a:rPr lang="en">
                <a:solidFill>
                  <a:srgbClr val="000000"/>
                </a:solidFill>
              </a:rPr>
              <a:t>Lưu trong mảng</a:t>
            </a:r>
            <a:endParaRPr>
              <a:solidFill>
                <a:srgbClr val="000000"/>
              </a:solidFill>
            </a:endParaRPr>
          </a:p>
          <a:p>
            <a:pPr indent="-381000" lvl="1" marL="914400" rtl="0" algn="l">
              <a:spcBef>
                <a:spcPts val="0"/>
              </a:spcBef>
              <a:spcAft>
                <a:spcPts val="0"/>
              </a:spcAft>
              <a:buClr>
                <a:srgbClr val="000000"/>
              </a:buClr>
              <a:buSzPts val="2400"/>
              <a:buChar char="○"/>
            </a:pPr>
            <a:r>
              <a:rPr i="1" lang="en">
                <a:solidFill>
                  <a:srgbClr val="000000"/>
                </a:solidFill>
              </a:rPr>
              <a:t>Chọn từ</a:t>
            </a:r>
            <a:r>
              <a:rPr lang="en">
                <a:solidFill>
                  <a:srgbClr val="000000"/>
                </a:solidFill>
              </a:rPr>
              <a:t> ngẫu nhiên ⇔ </a:t>
            </a:r>
            <a:r>
              <a:rPr i="1" lang="en">
                <a:solidFill>
                  <a:srgbClr val="000000"/>
                </a:solidFill>
              </a:rPr>
              <a:t>Chọn chỉ số</a:t>
            </a:r>
            <a:r>
              <a:rPr lang="en">
                <a:solidFill>
                  <a:srgbClr val="000000"/>
                </a:solidFill>
              </a:rPr>
              <a:t> ngẫu nhiên</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Đã sinh số ngẫu nhiên trong trò chơi GuessIt</a:t>
            </a:r>
            <a:endParaRPr>
              <a:solidFill>
                <a:srgbClr val="000000"/>
              </a:solidFill>
            </a:endParaRPr>
          </a:p>
          <a:p>
            <a:pPr indent="-419100" lvl="0" marL="457200" rtl="0" algn="l">
              <a:spcBef>
                <a:spcPts val="0"/>
              </a:spcBef>
              <a:spcAft>
                <a:spcPts val="0"/>
              </a:spcAft>
              <a:buClr>
                <a:srgbClr val="000000"/>
              </a:buClr>
              <a:buSzPts val="3000"/>
              <a:buChar char="●"/>
            </a:pPr>
            <a:r>
              <a:rPr lang="en"/>
              <a:t>Các kỹ thuật cần thiết</a:t>
            </a:r>
            <a:endParaRPr/>
          </a:p>
          <a:p>
            <a:pPr indent="-381000" lvl="1" marL="914400" rtl="0" algn="l">
              <a:spcBef>
                <a:spcPts val="0"/>
              </a:spcBef>
              <a:spcAft>
                <a:spcPts val="0"/>
              </a:spcAft>
              <a:buSzPts val="2400"/>
              <a:buChar char="○"/>
            </a:pPr>
            <a:r>
              <a:rPr lang="en"/>
              <a:t>Dữ liệu về từ vựng</a:t>
            </a:r>
            <a:br>
              <a:rPr lang="en"/>
            </a:br>
            <a:r>
              <a:rPr lang="en" sz="1800" u="sng">
                <a:solidFill>
                  <a:schemeClr val="hlink"/>
                </a:solidFill>
                <a:hlinkClick r:id="rId3"/>
              </a:rPr>
              <a:t>http://www.manythings.org/vocabulary/lists/l/</a:t>
            </a:r>
            <a:br>
              <a:rPr lang="en" sz="1800"/>
            </a:br>
            <a:r>
              <a:rPr lang="en" sz="1800" u="sng">
                <a:solidFill>
                  <a:schemeClr val="hlink"/>
                </a:solidFill>
                <a:hlinkClick r:id="rId4"/>
              </a:rPr>
              <a:t>http://www.manythings.org/vocabulary/lists/l/words.php?f=ogden-picturable</a:t>
            </a:r>
            <a:r>
              <a:rPr lang="en" sz="1800"/>
              <a:t> (200 từ)</a:t>
            </a:r>
            <a:endParaRPr sz="1800"/>
          </a:p>
          <a:p>
            <a:pPr indent="-381000" lvl="1" marL="914400" rtl="0" algn="l">
              <a:spcBef>
                <a:spcPts val="0"/>
              </a:spcBef>
              <a:spcAft>
                <a:spcPts val="0"/>
              </a:spcAft>
              <a:buSzPts val="2400"/>
              <a:buChar char="○"/>
            </a:pPr>
            <a:r>
              <a:rPr lang="en"/>
              <a:t>Mảng các </a:t>
            </a:r>
            <a:r>
              <a:rPr b="1" lang="en">
                <a:solidFill>
                  <a:srgbClr val="9900FF"/>
                </a:solidFill>
              </a:rPr>
              <a:t>string </a:t>
            </a:r>
            <a:r>
              <a:rPr lang="en"/>
              <a:t>(</a:t>
            </a:r>
            <a:r>
              <a:rPr i="1" lang="en"/>
              <a:t>string array</a:t>
            </a:r>
            <a:r>
              <a:rPr lang="en"/>
              <a:t>)</a:t>
            </a:r>
            <a:br>
              <a:rPr lang="en"/>
            </a:br>
            <a:r>
              <a:rPr lang="en" sz="1800" u="sng">
                <a:solidFill>
                  <a:schemeClr val="hlink"/>
                </a:solidFill>
                <a:hlinkClick r:id="rId5"/>
              </a:rPr>
              <a:t>http://stackoverflow.com/questions/9626722/c-string-array-initialization</a:t>
            </a:r>
            <a:r>
              <a:rPr lang="en" sz="1800"/>
              <a:t>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a:t>
            </a:r>
            <a:endParaRPr/>
          </a:p>
        </p:txBody>
      </p:sp>
      <p:sp>
        <p:nvSpPr>
          <p:cNvPr id="229" name="Google Shape;229;p2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Sau khi thử với số từ nhỏ</a:t>
            </a:r>
            <a:endParaRPr/>
          </a:p>
          <a:p>
            <a:pPr indent="-381000" lvl="1" marL="914400" marR="0" rtl="0" algn="l">
              <a:lnSpc>
                <a:spcPct val="100000"/>
              </a:lnSpc>
              <a:spcBef>
                <a:spcPts val="0"/>
              </a:spcBef>
              <a:spcAft>
                <a:spcPts val="0"/>
              </a:spcAft>
              <a:buSzPts val="2400"/>
              <a:buChar char="○"/>
            </a:pPr>
            <a:r>
              <a:rPr lang="en"/>
              <a:t>Thay thế NUMBER_OF_WORDS</a:t>
            </a:r>
            <a:endParaRPr/>
          </a:p>
          <a:p>
            <a:pPr indent="-381000" lvl="1" marL="914400" marR="0" rtl="0" algn="l">
              <a:lnSpc>
                <a:spcPct val="100000"/>
              </a:lnSpc>
              <a:spcBef>
                <a:spcPts val="0"/>
              </a:spcBef>
              <a:spcAft>
                <a:spcPts val="0"/>
              </a:spcAft>
              <a:buSzPts val="2400"/>
              <a:buChar char="○"/>
            </a:pPr>
            <a:r>
              <a:rPr lang="en"/>
              <a:t>Thay thế danh sách từ</a:t>
            </a:r>
            <a:endParaRPr/>
          </a:p>
        </p:txBody>
      </p:sp>
      <p:sp>
        <p:nvSpPr>
          <p:cNvPr id="230" name="Google Shape;230;p25"/>
          <p:cNvSpPr txBox="1"/>
          <p:nvPr/>
        </p:nvSpPr>
        <p:spPr>
          <a:xfrm>
            <a:off x="1815900" y="1071750"/>
            <a:ext cx="5512200" cy="212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rgbClr val="0066BB"/>
                </a:solidFill>
                <a:latin typeface="Consolas"/>
                <a:ea typeface="Consolas"/>
                <a:cs typeface="Consolas"/>
                <a:sym typeface="Consolas"/>
              </a:rPr>
              <a:t>generateRandomNumber</a:t>
            </a:r>
            <a:r>
              <a:rPr lang="en" sz="1100">
                <a:solidFill>
                  <a:srgbClr val="333333"/>
                </a:solidFill>
                <a:latin typeface="Consolas"/>
                <a:ea typeface="Consolas"/>
                <a:cs typeface="Consolas"/>
                <a:sym typeface="Consolas"/>
              </a:rPr>
              <a:t>(</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min,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max)</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rand() % (max-min) + min;</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string </a:t>
            </a:r>
            <a:r>
              <a:rPr b="1" lang="en" sz="1100">
                <a:solidFill>
                  <a:srgbClr val="0066BB"/>
                </a:solidFill>
                <a:latin typeface="Consolas"/>
                <a:ea typeface="Consolas"/>
                <a:cs typeface="Consolas"/>
                <a:sym typeface="Consolas"/>
              </a:rPr>
              <a:t>chooseWord</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const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NUMBER_OF_WORDS = </a:t>
            </a:r>
            <a:r>
              <a:rPr b="1" lang="en" sz="1100">
                <a:solidFill>
                  <a:srgbClr val="0000DD"/>
                </a:solidFill>
                <a:latin typeface="Consolas"/>
                <a:ea typeface="Consolas"/>
                <a:cs typeface="Consolas"/>
                <a:sym typeface="Consolas"/>
              </a:rPr>
              <a:t>3</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string wordList[] = { </a:t>
            </a:r>
            <a:r>
              <a:rPr lang="en" sz="1100">
                <a:solidFill>
                  <a:srgbClr val="333333"/>
                </a:solidFill>
                <a:highlight>
                  <a:srgbClr val="FFF0F0"/>
                </a:highlight>
                <a:latin typeface="Consolas"/>
                <a:ea typeface="Consolas"/>
                <a:cs typeface="Consolas"/>
                <a:sym typeface="Consolas"/>
              </a:rPr>
              <a:t>"dog"</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"cat"</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"human"</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wordList[generateRandomNumber(</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 NUMBER_OF_WORDS)];</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a:t>
            </a:r>
            <a:endParaRPr/>
          </a:p>
        </p:txBody>
      </p:sp>
      <p:sp>
        <p:nvSpPr>
          <p:cNvPr id="236" name="Google Shape;236;p2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Kỹ thuật tìm số phần tử của mảng</a:t>
            </a:r>
            <a:endParaRPr/>
          </a:p>
          <a:p>
            <a:pPr indent="-381000" lvl="1" marL="914400" marR="0" rtl="0" algn="l">
              <a:lnSpc>
                <a:spcPct val="100000"/>
              </a:lnSpc>
              <a:spcBef>
                <a:spcPts val="0"/>
              </a:spcBef>
              <a:spcAft>
                <a:spcPts val="0"/>
              </a:spcAft>
              <a:buClr>
                <a:srgbClr val="000000"/>
              </a:buClr>
              <a:buSzPts val="2400"/>
              <a:buChar char="○"/>
            </a:pPr>
            <a:r>
              <a:rPr b="1" lang="en">
                <a:solidFill>
                  <a:srgbClr val="9900FF"/>
                </a:solidFill>
              </a:rPr>
              <a:t>sizeof(wordList) / sizeof(string)</a:t>
            </a:r>
            <a:endParaRPr b="1">
              <a:solidFill>
                <a:srgbClr val="9900FF"/>
              </a:solidFill>
            </a:endParaRPr>
          </a:p>
          <a:p>
            <a:pPr indent="-381000" lvl="1" marL="914400" marR="0" rtl="0" algn="l">
              <a:lnSpc>
                <a:spcPct val="100000"/>
              </a:lnSpc>
              <a:spcBef>
                <a:spcPts val="0"/>
              </a:spcBef>
              <a:spcAft>
                <a:spcPts val="0"/>
              </a:spcAft>
              <a:buClr>
                <a:srgbClr val="000000"/>
              </a:buClr>
              <a:buSzPts val="2400"/>
              <a:buChar char="○"/>
            </a:pPr>
            <a:r>
              <a:rPr b="1" lang="en">
                <a:solidFill>
                  <a:srgbClr val="9900FF"/>
                </a:solidFill>
              </a:rPr>
              <a:t>sizeof: </a:t>
            </a:r>
            <a:r>
              <a:rPr lang="en">
                <a:solidFill>
                  <a:srgbClr val="000000"/>
                </a:solidFill>
              </a:rPr>
              <a:t>Kích thước của biến theo byte</a:t>
            </a:r>
            <a:endParaRPr>
              <a:solidFill>
                <a:srgbClr val="000000"/>
              </a:solidFill>
            </a:endParaRPr>
          </a:p>
          <a:p>
            <a:pPr indent="0" lvl="0" marL="0" marR="0" rtl="0" algn="l">
              <a:lnSpc>
                <a:spcPct val="100000"/>
              </a:lnSpc>
              <a:spcBef>
                <a:spcPts val="600"/>
              </a:spcBef>
              <a:spcAft>
                <a:spcPts val="0"/>
              </a:spcAft>
              <a:buNone/>
            </a:pPr>
            <a:r>
              <a:t/>
            </a:r>
            <a:endParaRPr/>
          </a:p>
        </p:txBody>
      </p:sp>
      <p:sp>
        <p:nvSpPr>
          <p:cNvPr id="237" name="Google Shape;237;p26"/>
          <p:cNvSpPr txBox="1"/>
          <p:nvPr/>
        </p:nvSpPr>
        <p:spPr>
          <a:xfrm>
            <a:off x="1815900" y="1071750"/>
            <a:ext cx="5512200" cy="212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rgbClr val="0066BB"/>
                </a:solidFill>
                <a:latin typeface="Consolas"/>
                <a:ea typeface="Consolas"/>
                <a:cs typeface="Consolas"/>
                <a:sym typeface="Consolas"/>
              </a:rPr>
              <a:t>generateRandomNumber</a:t>
            </a:r>
            <a:r>
              <a:rPr lang="en" sz="1100">
                <a:solidFill>
                  <a:srgbClr val="333333"/>
                </a:solidFill>
                <a:latin typeface="Consolas"/>
                <a:ea typeface="Consolas"/>
                <a:cs typeface="Consolas"/>
                <a:sym typeface="Consolas"/>
              </a:rPr>
              <a:t>(</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min,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max)</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rand() % (max-min) + min;</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string </a:t>
            </a:r>
            <a:r>
              <a:rPr b="1" lang="en" sz="1100">
                <a:solidFill>
                  <a:srgbClr val="0066BB"/>
                </a:solidFill>
                <a:latin typeface="Consolas"/>
                <a:ea typeface="Consolas"/>
                <a:cs typeface="Consolas"/>
                <a:sym typeface="Consolas"/>
              </a:rPr>
              <a:t>chooseWord</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string wordList[] = { </a:t>
            </a:r>
            <a:r>
              <a:rPr lang="en" sz="1100">
                <a:solidFill>
                  <a:srgbClr val="333333"/>
                </a:solidFill>
                <a:highlight>
                  <a:srgbClr val="FFF0F0"/>
                </a:highlight>
                <a:latin typeface="Consolas"/>
                <a:ea typeface="Consolas"/>
                <a:cs typeface="Consolas"/>
                <a:sym typeface="Consolas"/>
              </a:rPr>
              <a:t>"dog"</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"cat"</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"human"</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const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NUMBER_OF_WORDS = </a:t>
            </a:r>
            <a:r>
              <a:rPr b="1" lang="en" sz="1100">
                <a:solidFill>
                  <a:srgbClr val="008800"/>
                </a:solidFill>
                <a:latin typeface="Consolas"/>
                <a:ea typeface="Consolas"/>
                <a:cs typeface="Consolas"/>
                <a:sym typeface="Consolas"/>
              </a:rPr>
              <a:t>sizeof</a:t>
            </a:r>
            <a:r>
              <a:rPr lang="en" sz="1100">
                <a:solidFill>
                  <a:srgbClr val="333333"/>
                </a:solidFill>
                <a:latin typeface="Consolas"/>
                <a:ea typeface="Consolas"/>
                <a:cs typeface="Consolas"/>
                <a:sym typeface="Consolas"/>
              </a:rPr>
              <a:t>(wordList) / </a:t>
            </a:r>
            <a:r>
              <a:rPr b="1" lang="en" sz="1100">
                <a:solidFill>
                  <a:srgbClr val="008800"/>
                </a:solidFill>
                <a:latin typeface="Consolas"/>
                <a:ea typeface="Consolas"/>
                <a:cs typeface="Consolas"/>
                <a:sym typeface="Consolas"/>
              </a:rPr>
              <a:t>sizeof</a:t>
            </a:r>
            <a:r>
              <a:rPr lang="en" sz="1100">
                <a:solidFill>
                  <a:srgbClr val="333333"/>
                </a:solidFill>
                <a:latin typeface="Consolas"/>
                <a:ea typeface="Consolas"/>
                <a:cs typeface="Consolas"/>
                <a:sym typeface="Consolas"/>
              </a:rPr>
              <a:t>(string);</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wordList[generateRandomNumber(</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 NUMBER_OF_WORDS)];</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chooseWord() : 200 từ</a:t>
            </a:r>
            <a:endParaRPr/>
          </a:p>
        </p:txBody>
      </p:sp>
      <p:sp>
        <p:nvSpPr>
          <p:cNvPr id="243" name="Google Shape;243;p2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Đến đây ta</a:t>
            </a:r>
            <a:br>
              <a:rPr lang="en"/>
            </a:br>
            <a:r>
              <a:rPr lang="en"/>
              <a:t>đã lập trình</a:t>
            </a:r>
            <a:br>
              <a:rPr lang="en"/>
            </a:br>
            <a:r>
              <a:rPr lang="en"/>
              <a:t>giúp máy tính </a:t>
            </a:r>
            <a:br>
              <a:rPr lang="en"/>
            </a:br>
            <a:r>
              <a:rPr i="1" lang="en"/>
              <a:t>nghĩ ra 1 từ </a:t>
            </a:r>
            <a:br>
              <a:rPr i="1" lang="en"/>
            </a:br>
            <a:r>
              <a:rPr i="1" lang="en"/>
              <a:t>tiếng Anh</a:t>
            </a:r>
            <a:endParaRPr b="1"/>
          </a:p>
        </p:txBody>
      </p:sp>
      <p:sp>
        <p:nvSpPr>
          <p:cNvPr id="244" name="Google Shape;244;p27"/>
          <p:cNvSpPr txBox="1"/>
          <p:nvPr/>
        </p:nvSpPr>
        <p:spPr>
          <a:xfrm>
            <a:off x="3118300" y="1124875"/>
            <a:ext cx="5568600" cy="3801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string wordList[] =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"angle"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"ant"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"apple"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"arch"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"arm"</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"army"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"baby"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"ball"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"band"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"basin"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"basket"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"bath"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"bell"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"berry"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"bird"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"blade"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"board"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"book"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"boot"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"bottle"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"box"</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"boy"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"brake"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"branch"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"brick"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"bridge"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"brush"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"bucket"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"bulb"</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"button"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"cake"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"camera"</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"card"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"cart"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"carriage"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"cheese"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"chest"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"church"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"circle"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"clock"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"cloud"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"collar"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"comb"</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"cord"</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"cow"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"cup"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"curtain"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"cushion"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"dog"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"door"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"drawer"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"dress"</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"drop"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"ear"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"egg"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"engine"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"eye"</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"face"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"farm"</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"feather"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"finger"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"fish"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"flag"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"floor"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"fly"</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"foot"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"fork"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"fowl"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"frame"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"garden"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"girl"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"glove"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"gun"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"hair"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"hammer"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"hand"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"head"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"heart"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"hook"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"horn"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"horse"</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"hospital"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"house"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"island"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"jewel"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"kettle"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"key"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"knee"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"knife"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"knot"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"leaf"</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"leg"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"library"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"line"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"lip"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"lock"</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"map"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"match"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"monkey"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"moon"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"mouth"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"muscle"</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"needle"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"nerve"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"nose"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"nut"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"office"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"orange"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"oven"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"parcel"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"pen"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"pencil"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"picture"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"pin"</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"pipe"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"plane"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"plate"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"plow"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"pocket"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"pot"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"potato"</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"prison"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"pump"</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"receipt"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"ring"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"rod"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"roof"</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"root"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"school"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"scissors"</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"screw"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"seed"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"sheep"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"shelf"</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"ship"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"shirt"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"shoe"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"skin"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"skirt"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"snake"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"sock"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"spade"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"sponge"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"spoon"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"spring"</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"square"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"stamp"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"star"</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"station"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"stem"</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"stick"</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"stocking"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"stomach"</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"store"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"street"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"sun"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"table"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"tail"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"thread"</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"throat"</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"thumb"</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"ticket"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"tongue"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"tooth"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"town"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"train"</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"tray"</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"tree"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"trousers"</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"umbrella"</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"wall"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"watch"</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"wheel"</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"whip"</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"whistle"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"window"</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"wire"</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"wing"</a:t>
            </a: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"worm"</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sz="800">
              <a:solidFill>
                <a:srgbClr val="333399"/>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52" name="Google Shape;52;p1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Trò chơi Hangman</a:t>
            </a:r>
            <a:endParaRPr/>
          </a:p>
          <a:p>
            <a:pPr indent="-419100" lvl="0" marL="457200" rtl="0" algn="l">
              <a:spcBef>
                <a:spcPts val="0"/>
              </a:spcBef>
              <a:spcAft>
                <a:spcPts val="0"/>
              </a:spcAft>
              <a:buSzPts val="3000"/>
              <a:buChar char="●"/>
            </a:pPr>
            <a:r>
              <a:rPr lang="en"/>
              <a:t>Sơ đồ khối, mã giả và tư tưởng chia để trị</a:t>
            </a:r>
            <a:endParaRPr/>
          </a:p>
          <a:p>
            <a:pPr indent="-381000" lvl="1" marL="914400" rtl="0" algn="l">
              <a:spcBef>
                <a:spcPts val="0"/>
              </a:spcBef>
              <a:spcAft>
                <a:spcPts val="0"/>
              </a:spcAft>
              <a:buSzPts val="2400"/>
              <a:buChar char="○"/>
            </a:pPr>
            <a:r>
              <a:rPr lang="en"/>
              <a:t>Hình dung các thành phần của chương trình</a:t>
            </a:r>
            <a:endParaRPr/>
          </a:p>
          <a:p>
            <a:pPr indent="-419100" lvl="0" marL="457200" rtl="0" algn="l">
              <a:spcBef>
                <a:spcPts val="0"/>
              </a:spcBef>
              <a:spcAft>
                <a:spcPts val="0"/>
              </a:spcAft>
              <a:buSzPts val="3000"/>
              <a:buChar char="●"/>
            </a:pPr>
            <a:r>
              <a:rPr lang="en"/>
              <a:t>Kỹ thuật:</a:t>
            </a:r>
            <a:endParaRPr/>
          </a:p>
          <a:p>
            <a:pPr indent="-381000" lvl="1" marL="914400" rtl="0" algn="l">
              <a:spcBef>
                <a:spcPts val="0"/>
              </a:spcBef>
              <a:spcAft>
                <a:spcPts val="0"/>
              </a:spcAft>
              <a:buSzPts val="2400"/>
              <a:buChar char="○"/>
            </a:pPr>
            <a:r>
              <a:rPr lang="en"/>
              <a:t>Thao tác với xâu ký tự trong C++</a:t>
            </a:r>
            <a:endParaRPr/>
          </a:p>
          <a:p>
            <a:pPr indent="-381000" lvl="1" marL="914400" rtl="0" algn="l">
              <a:spcBef>
                <a:spcPts val="0"/>
              </a:spcBef>
              <a:spcAft>
                <a:spcPts val="0"/>
              </a:spcAft>
              <a:buSzPts val="2400"/>
              <a:buChar char="○"/>
            </a:pPr>
            <a:r>
              <a:rPr lang="en"/>
              <a:t>Bắt đầu với hàm đơn giản, dần dần biến đổi và luôn có chương trình chạy được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Hiển thị giá treo cổ</a:t>
            </a:r>
            <a:endParaRPr sz="3600"/>
          </a:p>
        </p:txBody>
      </p:sp>
      <p:sp>
        <p:nvSpPr>
          <p:cNvPr id="250" name="Google Shape;250;p2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2"/>
              </a:buClr>
              <a:buSzPts val="3000"/>
              <a:buFont typeface="Arial"/>
              <a:buChar char="●"/>
            </a:pPr>
            <a:r>
              <a:rPr lang="en"/>
              <a:t>Bản chất là 1 đoạn văn bản có nhiều dòng</a:t>
            </a:r>
            <a:endParaRPr/>
          </a:p>
          <a:p>
            <a:pPr indent="-381000" lvl="1" marL="914400" rtl="0" algn="l">
              <a:spcBef>
                <a:spcPts val="0"/>
              </a:spcBef>
              <a:spcAft>
                <a:spcPts val="0"/>
              </a:spcAft>
              <a:buSzPts val="2400"/>
              <a:buChar char="○"/>
            </a:pPr>
            <a:r>
              <a:rPr lang="en"/>
              <a:t>1 Hình vẽ ⇔ 1 </a:t>
            </a:r>
            <a:r>
              <a:rPr b="1" lang="en">
                <a:solidFill>
                  <a:srgbClr val="9900FF"/>
                </a:solidFill>
              </a:rPr>
              <a:t>string </a:t>
            </a:r>
            <a:r>
              <a:rPr lang="en">
                <a:solidFill>
                  <a:srgbClr val="000000"/>
                </a:solidFill>
              </a:rPr>
              <a:t>(xuống dòng bằng ký tự </a:t>
            </a:r>
            <a:r>
              <a:rPr b="1" lang="en">
                <a:solidFill>
                  <a:srgbClr val="9900FF"/>
                </a:solidFill>
              </a:rPr>
              <a:t>\n</a:t>
            </a:r>
            <a:r>
              <a:rPr lang="en">
                <a:solidFill>
                  <a:srgbClr val="000000"/>
                </a:solidFill>
              </a:rPr>
              <a:t>)</a:t>
            </a:r>
            <a:endParaRPr>
              <a:solidFill>
                <a:srgbClr val="000000"/>
              </a:solidFill>
            </a:endParaRPr>
          </a:p>
          <a:p>
            <a:pPr indent="-419100" lvl="0" marL="457200" rtl="0" algn="l">
              <a:spcBef>
                <a:spcPts val="0"/>
              </a:spcBef>
              <a:spcAft>
                <a:spcPts val="0"/>
              </a:spcAft>
              <a:buSzPts val="3000"/>
              <a:buChar char="●"/>
            </a:pPr>
            <a:r>
              <a:rPr lang="en"/>
              <a:t>Nếu lưu các hình vẽ trong mảng </a:t>
            </a:r>
            <a:r>
              <a:rPr b="1" lang="en">
                <a:solidFill>
                  <a:srgbClr val="9900FF"/>
                </a:solidFill>
              </a:rPr>
              <a:t>string</a:t>
            </a:r>
            <a:endParaRPr b="1">
              <a:solidFill>
                <a:srgbClr val="9900FF"/>
              </a:solidFill>
            </a:endParaRPr>
          </a:p>
          <a:p>
            <a:pPr indent="-381000" lvl="1" marL="914400" rtl="0" algn="l">
              <a:spcBef>
                <a:spcPts val="0"/>
              </a:spcBef>
              <a:spcAft>
                <a:spcPts val="0"/>
              </a:spcAft>
              <a:buSzPts val="2400"/>
              <a:buChar char="○"/>
            </a:pPr>
            <a:r>
              <a:rPr b="1" lang="en">
                <a:solidFill>
                  <a:srgbClr val="9900FF"/>
                </a:solidFill>
              </a:rPr>
              <a:t>incorrectGuess</a:t>
            </a:r>
            <a:r>
              <a:rPr lang="en"/>
              <a:t> ⇔ </a:t>
            </a:r>
            <a:r>
              <a:rPr i="1" lang="en"/>
              <a:t>chỉ số mảng</a:t>
            </a:r>
            <a:endParaRPr i="1"/>
          </a:p>
        </p:txBody>
      </p:sp>
      <p:sp>
        <p:nvSpPr>
          <p:cNvPr id="251" name="Google Shape;251;p28"/>
          <p:cNvSpPr txBox="1"/>
          <p:nvPr/>
        </p:nvSpPr>
        <p:spPr>
          <a:xfrm>
            <a:off x="3413350"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52" name="Google Shape;252;p28"/>
          <p:cNvSpPr txBox="1"/>
          <p:nvPr/>
        </p:nvSpPr>
        <p:spPr>
          <a:xfrm>
            <a:off x="4613600"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53" name="Google Shape;253;p28"/>
          <p:cNvSpPr txBox="1"/>
          <p:nvPr/>
        </p:nvSpPr>
        <p:spPr>
          <a:xfrm>
            <a:off x="5813975"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54" name="Google Shape;254;p28"/>
          <p:cNvSpPr txBox="1"/>
          <p:nvPr/>
        </p:nvSpPr>
        <p:spPr>
          <a:xfrm>
            <a:off x="7014350" y="360052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55" name="Google Shape;255;p28"/>
          <p:cNvSpPr txBox="1"/>
          <p:nvPr/>
        </p:nvSpPr>
        <p:spPr>
          <a:xfrm>
            <a:off x="7014350"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56" name="Google Shape;256;p28"/>
          <p:cNvSpPr txBox="1"/>
          <p:nvPr/>
        </p:nvSpPr>
        <p:spPr>
          <a:xfrm>
            <a:off x="5813975"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57" name="Google Shape;257;p28"/>
          <p:cNvSpPr txBox="1"/>
          <p:nvPr/>
        </p:nvSpPr>
        <p:spPr>
          <a:xfrm>
            <a:off x="4613600"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58" name="Google Shape;258;p28"/>
          <p:cNvSpPr txBox="1"/>
          <p:nvPr/>
        </p:nvSpPr>
        <p:spPr>
          <a:xfrm>
            <a:off x="3413225" y="4630775"/>
            <a:ext cx="320100" cy="209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59" name="Google Shape;259;p28"/>
          <p:cNvSpPr txBox="1"/>
          <p:nvPr/>
        </p:nvSpPr>
        <p:spPr>
          <a:xfrm>
            <a:off x="2626925"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r>
              <a:rPr b="1" lang="en" sz="700">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260" name="Google Shape;260;p28"/>
          <p:cNvSpPr txBox="1"/>
          <p:nvPr/>
        </p:nvSpPr>
        <p:spPr>
          <a:xfrm>
            <a:off x="3827300"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261" name="Google Shape;261;p28"/>
          <p:cNvSpPr txBox="1"/>
          <p:nvPr/>
        </p:nvSpPr>
        <p:spPr>
          <a:xfrm>
            <a:off x="5027675"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262" name="Google Shape;262;p28"/>
          <p:cNvSpPr txBox="1"/>
          <p:nvPr/>
        </p:nvSpPr>
        <p:spPr>
          <a:xfrm>
            <a:off x="6228050" y="2878100"/>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263" name="Google Shape;263;p28"/>
          <p:cNvSpPr txBox="1"/>
          <p:nvPr/>
        </p:nvSpPr>
        <p:spPr>
          <a:xfrm>
            <a:off x="2626925"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264" name="Google Shape;264;p28"/>
          <p:cNvSpPr txBox="1"/>
          <p:nvPr/>
        </p:nvSpPr>
        <p:spPr>
          <a:xfrm>
            <a:off x="3827300"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265" name="Google Shape;265;p28"/>
          <p:cNvSpPr txBox="1"/>
          <p:nvPr/>
        </p:nvSpPr>
        <p:spPr>
          <a:xfrm>
            <a:off x="5027675"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266" name="Google Shape;266;p28"/>
          <p:cNvSpPr txBox="1"/>
          <p:nvPr/>
        </p:nvSpPr>
        <p:spPr>
          <a:xfrm>
            <a:off x="6228050" y="3908375"/>
            <a:ext cx="1106400" cy="932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string getDrawing(int incorrectGuess)</a:t>
            </a:r>
            <a:endParaRPr sz="3400"/>
          </a:p>
        </p:txBody>
      </p:sp>
      <p:sp>
        <p:nvSpPr>
          <p:cNvPr id="272" name="Google Shape;272;p2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Luôn bắt đầu với hàm đơn giản và kiểm thử</a:t>
            </a:r>
            <a:endParaRPr/>
          </a:p>
        </p:txBody>
      </p:sp>
      <p:sp>
        <p:nvSpPr>
          <p:cNvPr id="273" name="Google Shape;273;p29"/>
          <p:cNvSpPr txBox="1"/>
          <p:nvPr/>
        </p:nvSpPr>
        <p:spPr>
          <a:xfrm>
            <a:off x="1633500" y="1710025"/>
            <a:ext cx="5877000" cy="29916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string </a:t>
            </a:r>
            <a:r>
              <a:rPr b="1" lang="en" sz="1100">
                <a:solidFill>
                  <a:srgbClr val="0066BB"/>
                </a:solidFill>
                <a:latin typeface="Consolas"/>
                <a:ea typeface="Consolas"/>
                <a:cs typeface="Consolas"/>
                <a:sym typeface="Consolas"/>
              </a:rPr>
              <a:t>getDrawing</a:t>
            </a:r>
            <a:r>
              <a:rPr lang="en" sz="1100">
                <a:solidFill>
                  <a:srgbClr val="333333"/>
                </a:solidFill>
                <a:latin typeface="Consolas"/>
                <a:ea typeface="Consolas"/>
                <a:cs typeface="Consolas"/>
                <a:sym typeface="Consolas"/>
              </a:rPr>
              <a:t>(</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incorrectGuess)</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string figure[] =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"fig1"</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"fig2"</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"fig3"</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"fig4"</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"fig5"</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"fig6"</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"fig7"</a:t>
            </a:r>
            <a:r>
              <a:rPr lang="en" sz="1100">
                <a:solidFill>
                  <a:srgbClr val="333333"/>
                </a:solidFill>
                <a:latin typeface="Consolas"/>
                <a:ea typeface="Consolas"/>
                <a:cs typeface="Consolas"/>
                <a:sym typeface="Consolas"/>
              </a:rPr>
              <a:t>, </a:t>
            </a:r>
            <a:r>
              <a:rPr lang="en" sz="1100">
                <a:solidFill>
                  <a:srgbClr val="333333"/>
                </a:solidFill>
                <a:highlight>
                  <a:srgbClr val="FFF0F0"/>
                </a:highlight>
                <a:latin typeface="Consolas"/>
                <a:ea typeface="Consolas"/>
                <a:cs typeface="Consolas"/>
                <a:sym typeface="Consolas"/>
              </a:rPr>
              <a:t>"fig8"</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const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NUMBER_OF_FIGURES = </a:t>
            </a:r>
            <a:r>
              <a:rPr b="1" lang="en" sz="1100">
                <a:solidFill>
                  <a:srgbClr val="008800"/>
                </a:solidFill>
                <a:latin typeface="Consolas"/>
                <a:ea typeface="Consolas"/>
                <a:cs typeface="Consolas"/>
                <a:sym typeface="Consolas"/>
              </a:rPr>
              <a:t>sizeof</a:t>
            </a:r>
            <a:r>
              <a:rPr lang="en" sz="1100">
                <a:solidFill>
                  <a:srgbClr val="333333"/>
                </a:solidFill>
                <a:latin typeface="Consolas"/>
                <a:ea typeface="Consolas"/>
                <a:cs typeface="Consolas"/>
                <a:sym typeface="Consolas"/>
              </a:rPr>
              <a:t>(figure) / </a:t>
            </a:r>
            <a:r>
              <a:rPr b="1" lang="en" sz="1100">
                <a:solidFill>
                  <a:srgbClr val="008800"/>
                </a:solidFill>
                <a:latin typeface="Consolas"/>
                <a:ea typeface="Consolas"/>
                <a:cs typeface="Consolas"/>
                <a:sym typeface="Consolas"/>
              </a:rPr>
              <a:t>sizeof</a:t>
            </a:r>
            <a:r>
              <a:rPr lang="en" sz="1100">
                <a:solidFill>
                  <a:srgbClr val="333333"/>
                </a:solidFill>
                <a:latin typeface="Consolas"/>
                <a:ea typeface="Consolas"/>
                <a:cs typeface="Consolas"/>
                <a:sym typeface="Consolas"/>
              </a:rPr>
              <a:t>(string);</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figure[incorrectGuess % NUMBER_OF_FIGURES];</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rgbClr val="0066BB"/>
                </a:solidFill>
                <a:latin typeface="Consolas"/>
                <a:ea typeface="Consolas"/>
                <a:cs typeface="Consolas"/>
                <a:sym typeface="Consolas"/>
              </a:rPr>
              <a:t>main</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for</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incorrectGuess = </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 incorrectGuess &lt; </a:t>
            </a:r>
            <a:r>
              <a:rPr b="1" lang="en" sz="1100">
                <a:solidFill>
                  <a:srgbClr val="0000DD"/>
                </a:solidFill>
                <a:latin typeface="Consolas"/>
                <a:ea typeface="Consolas"/>
                <a:cs typeface="Consolas"/>
                <a:sym typeface="Consolas"/>
              </a:rPr>
              <a:t>8</a:t>
            </a:r>
            <a:r>
              <a:rPr lang="en" sz="1100">
                <a:solidFill>
                  <a:srgbClr val="333333"/>
                </a:solidFill>
                <a:latin typeface="Consolas"/>
                <a:ea typeface="Consolas"/>
                <a:cs typeface="Consolas"/>
                <a:sym typeface="Consolas"/>
              </a:rPr>
              <a:t>; incorrectGuess++)</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cout &lt;&lt; getDrawing(incorrectGuess) &lt;&lt; endl;</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string getDrawing(int incorrectGuess)</a:t>
            </a:r>
            <a:endParaRPr sz="3600"/>
          </a:p>
        </p:txBody>
      </p:sp>
      <p:sp>
        <p:nvSpPr>
          <p:cNvPr id="279" name="Google Shape;279;p3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Giờ chỉ cần đưa hình vẽ vào biến </a:t>
            </a:r>
            <a:r>
              <a:rPr b="1" lang="en">
                <a:solidFill>
                  <a:srgbClr val="9900FF"/>
                </a:solidFill>
              </a:rPr>
              <a:t>figure</a:t>
            </a:r>
            <a:endParaRPr b="1">
              <a:solidFill>
                <a:srgbClr val="9900FF"/>
              </a:solidFill>
            </a:endParaRPr>
          </a:p>
        </p:txBody>
      </p:sp>
      <p:sp>
        <p:nvSpPr>
          <p:cNvPr id="280" name="Google Shape;280;p30"/>
          <p:cNvSpPr txBox="1"/>
          <p:nvPr/>
        </p:nvSpPr>
        <p:spPr>
          <a:xfrm>
            <a:off x="545700" y="1645550"/>
            <a:ext cx="2567100" cy="33462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string figure[] =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p:txBody>
      </p:sp>
      <p:sp>
        <p:nvSpPr>
          <p:cNvPr id="281" name="Google Shape;281;p30"/>
          <p:cNvSpPr txBox="1"/>
          <p:nvPr/>
        </p:nvSpPr>
        <p:spPr>
          <a:xfrm>
            <a:off x="3288450" y="1645400"/>
            <a:ext cx="2567100" cy="33462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endParaRPr sz="800">
              <a:solidFill>
                <a:srgbClr val="33333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p:txBody>
      </p:sp>
      <p:sp>
        <p:nvSpPr>
          <p:cNvPr id="282" name="Google Shape;282;p30"/>
          <p:cNvSpPr txBox="1"/>
          <p:nvPr/>
        </p:nvSpPr>
        <p:spPr>
          <a:xfrm>
            <a:off x="6031200" y="1645400"/>
            <a:ext cx="2567100" cy="33462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O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 </a:t>
            </a:r>
            <a:r>
              <a:rPr b="1" lang="en" sz="800">
                <a:solidFill>
                  <a:srgbClr val="666666"/>
                </a:solidFill>
                <a:highlight>
                  <a:srgbClr val="FFF0F0"/>
                </a:highlight>
                <a:latin typeface="Consolas"/>
                <a:ea typeface="Consolas"/>
                <a:cs typeface="Consolas"/>
                <a:sym typeface="Consolas"/>
              </a:rPr>
              <a:t>\\</a:t>
            </a:r>
            <a:r>
              <a:rPr lang="en" sz="800">
                <a:solidFill>
                  <a:srgbClr val="333333"/>
                </a:solidFill>
                <a:highlight>
                  <a:srgbClr val="FFF0F0"/>
                </a:highlight>
                <a:latin typeface="Consolas"/>
                <a:ea typeface="Consolas"/>
                <a:cs typeface="Consolas"/>
                <a:sym typeface="Consolas"/>
              </a:rPr>
              <a:t>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 </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         </a:t>
            </a:r>
            <a:r>
              <a:rPr lang="en" sz="800">
                <a:solidFill>
                  <a:srgbClr val="333333"/>
                </a:solidFill>
                <a:highlight>
                  <a:srgbClr val="FFF0F0"/>
                </a:highlight>
                <a:latin typeface="Consolas"/>
                <a:ea typeface="Consolas"/>
                <a:cs typeface="Consolas"/>
                <a:sym typeface="Consolas"/>
              </a:rPr>
              <a:t>" -----   </a:t>
            </a:r>
            <a:r>
              <a:rPr b="1" lang="en" sz="800">
                <a:solidFill>
                  <a:srgbClr val="666666"/>
                </a:solidFill>
                <a:highlight>
                  <a:srgbClr val="FFF0F0"/>
                </a:highlight>
                <a:latin typeface="Consolas"/>
                <a:ea typeface="Consolas"/>
                <a:cs typeface="Consolas"/>
                <a:sym typeface="Consolas"/>
              </a:rPr>
              <a:t>\n</a:t>
            </a:r>
            <a:r>
              <a:rPr lang="en" sz="800">
                <a:solidFill>
                  <a:srgbClr val="333333"/>
                </a:solidFill>
                <a:highlight>
                  <a:srgbClr val="FFF0F0"/>
                </a:highlight>
                <a:latin typeface="Consolas"/>
                <a:ea typeface="Consolas"/>
                <a:cs typeface="Consolas"/>
                <a:sym typeface="Consolas"/>
              </a:rPr>
              <a:t>"</a:t>
            </a:r>
            <a:r>
              <a:rPr lang="en" sz="800">
                <a:solidFill>
                  <a:srgbClr val="333333"/>
                </a:solidFill>
                <a:latin typeface="Consolas"/>
                <a:ea typeface="Consolas"/>
                <a:cs typeface="Consolas"/>
                <a:sym typeface="Consolas"/>
              </a:rPr>
              <a:t>,</a:t>
            </a:r>
            <a:br>
              <a:rPr lang="en" sz="800">
                <a:solidFill>
                  <a:srgbClr val="333333"/>
                </a:solidFill>
                <a:latin typeface="Consolas"/>
                <a:ea typeface="Consolas"/>
                <a:cs typeface="Consolas"/>
                <a:sym typeface="Consolas"/>
              </a:rPr>
            </a:br>
            <a:r>
              <a:rPr lang="en"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800">
              <a:solidFill>
                <a:srgbClr val="333333"/>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lang="en"/>
              <a:t>ử lý luật chơi (game logic)</a:t>
            </a:r>
            <a:endParaRPr/>
          </a:p>
        </p:txBody>
      </p:sp>
      <p:sp>
        <p:nvSpPr>
          <p:cNvPr id="288" name="Google Shape;288;p3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Trạng thái trò chơi t</a:t>
            </a:r>
            <a:r>
              <a:rPr lang="en" sz="2600"/>
              <a:t>ại mỗi lượt chơi (lượt đoán):</a:t>
            </a:r>
            <a:endParaRPr sz="2600"/>
          </a:p>
          <a:p>
            <a:pPr indent="-381000" lvl="0" marL="457200" rtl="0" algn="l">
              <a:spcBef>
                <a:spcPts val="600"/>
              </a:spcBef>
              <a:spcAft>
                <a:spcPts val="0"/>
              </a:spcAft>
              <a:buSzPts val="2400"/>
              <a:buChar char="●"/>
            </a:pPr>
            <a:r>
              <a:rPr b="1" lang="en" sz="2400">
                <a:solidFill>
                  <a:srgbClr val="9900FF"/>
                </a:solidFill>
              </a:rPr>
              <a:t>char ch</a:t>
            </a:r>
            <a:r>
              <a:rPr lang="en" sz="2400"/>
              <a:t>: phán đoán của người chơi</a:t>
            </a:r>
            <a:endParaRPr sz="2400"/>
          </a:p>
          <a:p>
            <a:pPr indent="-381000" lvl="0" marL="457200" rtl="0" algn="l">
              <a:spcBef>
                <a:spcPts val="0"/>
              </a:spcBef>
              <a:spcAft>
                <a:spcPts val="0"/>
              </a:spcAft>
              <a:buSzPts val="2400"/>
              <a:buChar char="●"/>
            </a:pPr>
            <a:r>
              <a:rPr b="1" lang="en" sz="2400">
                <a:solidFill>
                  <a:srgbClr val="9900FF"/>
                </a:solidFill>
              </a:rPr>
              <a:t>string word</a:t>
            </a:r>
            <a:r>
              <a:rPr lang="en" sz="2400"/>
              <a:t>: từ tiếng Anh được máy chọn từ đầu</a:t>
            </a:r>
            <a:endParaRPr sz="2400"/>
          </a:p>
          <a:p>
            <a:pPr indent="-381000" lvl="0" marL="457200" rtl="0" algn="l">
              <a:spcBef>
                <a:spcPts val="0"/>
              </a:spcBef>
              <a:spcAft>
                <a:spcPts val="0"/>
              </a:spcAft>
              <a:buSzPts val="2400"/>
              <a:buChar char="●"/>
            </a:pPr>
            <a:r>
              <a:rPr b="1" lang="en" sz="2400">
                <a:solidFill>
                  <a:srgbClr val="9900FF"/>
                </a:solidFill>
              </a:rPr>
              <a:t>string secretWord</a:t>
            </a:r>
            <a:r>
              <a:rPr lang="en" sz="2400"/>
              <a:t>: các vạch (chữ cái chưa đoán được) và các chữ cái đã đoán được</a:t>
            </a:r>
            <a:endParaRPr sz="2400"/>
          </a:p>
          <a:p>
            <a:pPr indent="-381000" lvl="0" marL="457200" rtl="0" algn="l">
              <a:spcBef>
                <a:spcPts val="0"/>
              </a:spcBef>
              <a:spcAft>
                <a:spcPts val="0"/>
              </a:spcAft>
              <a:buSzPts val="2400"/>
              <a:buChar char="●"/>
            </a:pPr>
            <a:r>
              <a:rPr b="1" lang="en" sz="2400">
                <a:solidFill>
                  <a:srgbClr val="9900FF"/>
                </a:solidFill>
              </a:rPr>
              <a:t>int correctGuess, incorrectGuess</a:t>
            </a:r>
            <a:r>
              <a:rPr lang="en" sz="2400"/>
              <a:t>: số lần đúng / sai</a:t>
            </a:r>
            <a:endParaRPr sz="2400"/>
          </a:p>
          <a:p>
            <a:pPr indent="-381000" lvl="0" marL="457200" rtl="0" algn="l">
              <a:spcBef>
                <a:spcPts val="0"/>
              </a:spcBef>
              <a:spcAft>
                <a:spcPts val="0"/>
              </a:spcAft>
              <a:buSzPts val="2400"/>
              <a:buChar char="●"/>
            </a:pPr>
            <a:r>
              <a:rPr b="1" lang="en" sz="2400">
                <a:solidFill>
                  <a:srgbClr val="9900FF"/>
                </a:solidFill>
              </a:rPr>
              <a:t>string</a:t>
            </a:r>
            <a:r>
              <a:rPr b="1" lang="en" sz="2400">
                <a:solidFill>
                  <a:srgbClr val="9900FF"/>
                </a:solidFill>
              </a:rPr>
              <a:t> correctChars, incorrectChars</a:t>
            </a:r>
            <a:r>
              <a:rPr lang="en" sz="2400"/>
              <a:t>: các ký tự đoán đúng / sai</a:t>
            </a:r>
            <a:endParaRPr sz="2400"/>
          </a:p>
          <a:p>
            <a:pPr indent="0" lvl="0" marL="0" rtl="0" algn="l">
              <a:spcBef>
                <a:spcPts val="600"/>
              </a:spcBef>
              <a:spcAft>
                <a:spcPts val="0"/>
              </a:spcAft>
              <a:buNone/>
            </a:pPr>
            <a:r>
              <a:rPr lang="en" sz="2600"/>
              <a:t>Cần cập nhật </a:t>
            </a:r>
            <a:r>
              <a:rPr b="1" lang="en" sz="2600">
                <a:solidFill>
                  <a:srgbClr val="9900FF"/>
                </a:solidFill>
              </a:rPr>
              <a:t>secretWord, các biến xGuess, xChars</a:t>
            </a:r>
            <a:r>
              <a:rPr lang="en" sz="2600">
                <a:solidFill>
                  <a:srgbClr val="9900FF"/>
                </a:solidFill>
              </a:rPr>
              <a:t> </a:t>
            </a:r>
            <a:r>
              <a:rPr lang="en" sz="2600">
                <a:solidFill>
                  <a:srgbClr val="000000"/>
                </a:solidFill>
              </a:rPr>
              <a:t>theo luật chơi, kiểm tra thắng / thua</a:t>
            </a:r>
            <a:endParaRPr sz="26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Xử lý luật chơi (game logic)</a:t>
            </a:r>
            <a:endParaRPr/>
          </a:p>
        </p:txBody>
      </p:sp>
      <p:sp>
        <p:nvSpPr>
          <p:cNvPr id="294" name="Google Shape;294;p3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t>
            </a:r>
            <a:r>
              <a:rPr lang="en"/>
              <a:t>ập nhật </a:t>
            </a:r>
            <a:r>
              <a:rPr b="1" lang="en">
                <a:solidFill>
                  <a:srgbClr val="9900FF"/>
                </a:solidFill>
              </a:rPr>
              <a:t>secretWord, các biến xGuess, xChars</a:t>
            </a:r>
            <a:r>
              <a:rPr lang="en">
                <a:solidFill>
                  <a:srgbClr val="9900FF"/>
                </a:solidFill>
              </a:rPr>
              <a:t> </a:t>
            </a:r>
            <a:r>
              <a:rPr lang="en">
                <a:solidFill>
                  <a:srgbClr val="000000"/>
                </a:solidFill>
              </a:rPr>
              <a:t>theo luật chơi, kiểm tra thắng thua</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Đây là vấn đề khá phức tạp</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nếu suy nghĩ theo kiểu “làm cả gói”</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Lặp lại phương pháp / tư tưởng </a:t>
            </a:r>
            <a:r>
              <a:rPr b="1" i="1" lang="en">
                <a:solidFill>
                  <a:srgbClr val="000000"/>
                </a:solidFill>
              </a:rPr>
              <a:t>chia để trị</a:t>
            </a:r>
            <a:endParaRPr b="1" i="1">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Tách thành các thành phần</a:t>
            </a:r>
            <a:r>
              <a:rPr lang="en">
                <a:solidFill>
                  <a:srgbClr val="000000"/>
                </a:solidFill>
              </a:rPr>
              <a:t> tương đối </a:t>
            </a:r>
            <a:r>
              <a:rPr lang="en">
                <a:solidFill>
                  <a:srgbClr val="000000"/>
                </a:solidFill>
              </a:rPr>
              <a:t>độc lập</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Thử nghiệm, lập trình, kiểm thử riêng rẽ</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Ráp nối</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Xử lý luật chơi (game logic)</a:t>
            </a:r>
            <a:endParaRPr/>
          </a:p>
        </p:txBody>
      </p:sp>
      <p:sp>
        <p:nvSpPr>
          <p:cNvPr id="300" name="Google Shape;300;p33"/>
          <p:cNvSpPr txBox="1"/>
          <p:nvPr>
            <p:ph idx="1" type="body"/>
          </p:nvPr>
        </p:nvSpPr>
        <p:spPr>
          <a:xfrm>
            <a:off x="2996725" y="928975"/>
            <a:ext cx="56901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Sử dụng tên hàm để mô tả ý đồ lập trình</a:t>
            </a:r>
            <a:endParaRPr>
              <a:solidFill>
                <a:srgbClr val="000000"/>
              </a:solidFill>
            </a:endParaRPr>
          </a:p>
          <a:p>
            <a:pPr indent="-419100" lvl="0" marL="457200" rtl="0" algn="l">
              <a:spcBef>
                <a:spcPts val="0"/>
              </a:spcBef>
              <a:spcAft>
                <a:spcPts val="0"/>
              </a:spcAft>
              <a:buClr>
                <a:srgbClr val="000000"/>
              </a:buClr>
              <a:buSzPts val="3000"/>
              <a:buChar char="●"/>
            </a:pPr>
            <a:r>
              <a:rPr i="1" lang="en">
                <a:solidFill>
                  <a:srgbClr val="000000"/>
                </a:solidFill>
              </a:rPr>
              <a:t>Chưa cần biết các hàm này làm như thế nào</a:t>
            </a:r>
            <a:endParaRPr i="1">
              <a:solidFill>
                <a:srgbClr val="000000"/>
              </a:solidFill>
            </a:endParaRPr>
          </a:p>
        </p:txBody>
      </p:sp>
      <p:sp>
        <p:nvSpPr>
          <p:cNvPr id="301" name="Google Shape;301;p33"/>
          <p:cNvSpPr/>
          <p:nvPr/>
        </p:nvSpPr>
        <p:spPr>
          <a:xfrm>
            <a:off x="457200" y="1053175"/>
            <a:ext cx="2150400" cy="7230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Cập nhật </a:t>
            </a:r>
            <a:r>
              <a:rPr b="1" lang="en" sz="2600">
                <a:solidFill>
                  <a:srgbClr val="9900FF"/>
                </a:solidFill>
              </a:rPr>
              <a:t>secretWord</a:t>
            </a:r>
            <a:endParaRPr b="1" sz="2600">
              <a:solidFill>
                <a:srgbClr val="9900FF"/>
              </a:solidFill>
            </a:endParaRPr>
          </a:p>
        </p:txBody>
      </p:sp>
      <p:sp>
        <p:nvSpPr>
          <p:cNvPr id="302" name="Google Shape;302;p33"/>
          <p:cNvSpPr/>
          <p:nvPr/>
        </p:nvSpPr>
        <p:spPr>
          <a:xfrm>
            <a:off x="2769163" y="1851025"/>
            <a:ext cx="2150400" cy="11400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Cập nhật</a:t>
            </a:r>
            <a:br>
              <a:rPr lang="en" sz="2600"/>
            </a:br>
            <a:r>
              <a:rPr b="1" lang="en" sz="2600">
                <a:solidFill>
                  <a:srgbClr val="9900FF"/>
                </a:solidFill>
              </a:rPr>
              <a:t>xGuess</a:t>
            </a:r>
            <a:br>
              <a:rPr b="1" lang="en" sz="2600">
                <a:solidFill>
                  <a:srgbClr val="9900FF"/>
                </a:solidFill>
              </a:rPr>
            </a:br>
            <a:r>
              <a:rPr b="1" lang="en" sz="2600">
                <a:solidFill>
                  <a:srgbClr val="9900FF"/>
                </a:solidFill>
              </a:rPr>
              <a:t>xChars</a:t>
            </a:r>
            <a:endParaRPr b="1" sz="2600">
              <a:solidFill>
                <a:srgbClr val="9900FF"/>
              </a:solidFill>
            </a:endParaRPr>
          </a:p>
        </p:txBody>
      </p:sp>
      <p:sp>
        <p:nvSpPr>
          <p:cNvPr id="303" name="Google Shape;303;p33"/>
          <p:cNvSpPr txBox="1"/>
          <p:nvPr/>
        </p:nvSpPr>
        <p:spPr>
          <a:xfrm>
            <a:off x="5589025" y="1776175"/>
            <a:ext cx="3097800" cy="1383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100">
                <a:solidFill>
                  <a:srgbClr val="008800"/>
                </a:solidFill>
                <a:latin typeface="Consolas"/>
                <a:ea typeface="Consolas"/>
                <a:cs typeface="Consolas"/>
                <a:sym typeface="Consolas"/>
              </a:rPr>
              <a:t>if</a:t>
            </a:r>
            <a:r>
              <a:rPr lang="en" sz="1100">
                <a:solidFill>
                  <a:srgbClr val="333333"/>
                </a:solidFill>
                <a:latin typeface="Consolas"/>
                <a:ea typeface="Consolas"/>
                <a:cs typeface="Consolas"/>
                <a:sym typeface="Consolas"/>
              </a:rPr>
              <a:t> ( isCharInWord(ch, word) )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correctChars += ch; // toán tử +=</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correctGuess ++;    // của string</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else</a:t>
            </a:r>
            <a:r>
              <a:rPr lang="en"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incorrectChars += ch;</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incorrectGuess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
        <p:nvSpPr>
          <p:cNvPr id="304" name="Google Shape;304;p33"/>
          <p:cNvSpPr/>
          <p:nvPr/>
        </p:nvSpPr>
        <p:spPr>
          <a:xfrm>
            <a:off x="457200" y="1944025"/>
            <a:ext cx="2150400" cy="877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Kiểm tra thắng thua</a:t>
            </a:r>
            <a:endParaRPr b="1" sz="2600">
              <a:solidFill>
                <a:srgbClr val="9900FF"/>
              </a:solidFill>
            </a:endParaRPr>
          </a:p>
        </p:txBody>
      </p:sp>
      <p:sp>
        <p:nvSpPr>
          <p:cNvPr id="305" name="Google Shape;305;p33"/>
          <p:cNvSpPr txBox="1"/>
          <p:nvPr/>
        </p:nvSpPr>
        <p:spPr>
          <a:xfrm>
            <a:off x="288900" y="3522775"/>
            <a:ext cx="2487000" cy="8775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correctGuess == word.length()</a:t>
            </a:r>
            <a:br>
              <a:rPr lang="en" sz="1100">
                <a:solidFill>
                  <a:srgbClr val="333333"/>
                </a:solidFill>
                <a:latin typeface="Consolas"/>
                <a:ea typeface="Consolas"/>
                <a:cs typeface="Consolas"/>
                <a:sym typeface="Consolas"/>
              </a:rPr>
            </a:b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incorrectGuess == 7</a:t>
            </a:r>
            <a:endParaRPr sz="1100">
              <a:solidFill>
                <a:srgbClr val="333333"/>
              </a:solidFill>
              <a:latin typeface="Consolas"/>
              <a:ea typeface="Consolas"/>
              <a:cs typeface="Consolas"/>
              <a:sym typeface="Consolas"/>
            </a:endParaRPr>
          </a:p>
        </p:txBody>
      </p:sp>
      <p:sp>
        <p:nvSpPr>
          <p:cNvPr id="306" name="Google Shape;306;p33"/>
          <p:cNvSpPr txBox="1"/>
          <p:nvPr/>
        </p:nvSpPr>
        <p:spPr>
          <a:xfrm>
            <a:off x="3298800" y="1184863"/>
            <a:ext cx="4512600" cy="372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secretWord = string(word.length(), '-'); // khởi tạo secretWord = updateSecretWord(ch, secretWord, word);</a:t>
            </a:r>
            <a:endParaRPr sz="1100">
              <a:latin typeface="Consolas"/>
              <a:ea typeface="Consolas"/>
              <a:cs typeface="Consolas"/>
              <a:sym typeface="Consolas"/>
            </a:endParaRPr>
          </a:p>
        </p:txBody>
      </p:sp>
      <p:sp>
        <p:nvSpPr>
          <p:cNvPr id="307" name="Google Shape;307;p33"/>
          <p:cNvSpPr/>
          <p:nvPr/>
        </p:nvSpPr>
        <p:spPr>
          <a:xfrm>
            <a:off x="2725200" y="1270075"/>
            <a:ext cx="456000" cy="201600"/>
          </a:xfrm>
          <a:prstGeom prst="rightArrow">
            <a:avLst>
              <a:gd fmla="val 50000"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rot="5400000">
            <a:off x="1304400" y="3071350"/>
            <a:ext cx="456000" cy="201600"/>
          </a:xfrm>
          <a:prstGeom prst="rightArrow">
            <a:avLst>
              <a:gd fmla="val 50000"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5026288" y="2281975"/>
            <a:ext cx="456000" cy="201600"/>
          </a:xfrm>
          <a:prstGeom prst="rightArrow">
            <a:avLst>
              <a:gd fmla="val 50000"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Hàm updateSecretWord()</a:t>
            </a:r>
            <a:endParaRPr/>
          </a:p>
        </p:txBody>
      </p:sp>
      <p:sp>
        <p:nvSpPr>
          <p:cNvPr id="315" name="Google Shape;315;p3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t>Đầu vào (tham số):</a:t>
            </a:r>
            <a:endParaRPr u="sng"/>
          </a:p>
          <a:p>
            <a:pPr indent="-381000" lvl="0" marL="457200" rtl="0" algn="l">
              <a:spcBef>
                <a:spcPts val="600"/>
              </a:spcBef>
              <a:spcAft>
                <a:spcPts val="0"/>
              </a:spcAft>
              <a:buSzPts val="2400"/>
              <a:buChar char="●"/>
            </a:pPr>
            <a:r>
              <a:rPr b="1" lang="en" sz="2400">
                <a:solidFill>
                  <a:srgbClr val="9900FF"/>
                </a:solidFill>
              </a:rPr>
              <a:t>char ch</a:t>
            </a:r>
            <a:r>
              <a:rPr lang="en" sz="2400"/>
              <a:t>: phán đoán của người chơi</a:t>
            </a:r>
            <a:endParaRPr sz="2400"/>
          </a:p>
          <a:p>
            <a:pPr indent="-381000" lvl="0" marL="457200" rtl="0" algn="l">
              <a:spcBef>
                <a:spcPts val="0"/>
              </a:spcBef>
              <a:spcAft>
                <a:spcPts val="0"/>
              </a:spcAft>
              <a:buSzPts val="2400"/>
              <a:buChar char="●"/>
            </a:pPr>
            <a:r>
              <a:rPr b="1" lang="en" sz="2400">
                <a:solidFill>
                  <a:srgbClr val="9900FF"/>
                </a:solidFill>
              </a:rPr>
              <a:t>string secretWord</a:t>
            </a:r>
            <a:r>
              <a:rPr lang="en" sz="2400"/>
              <a:t>: các vạch (chữ cái chưa đoán được) và các chữ cái đã đoán được</a:t>
            </a:r>
            <a:endParaRPr b="1" sz="2400">
              <a:solidFill>
                <a:srgbClr val="9900FF"/>
              </a:solidFill>
            </a:endParaRPr>
          </a:p>
          <a:p>
            <a:pPr indent="-381000" lvl="0" marL="457200" rtl="0" algn="l">
              <a:spcBef>
                <a:spcPts val="0"/>
              </a:spcBef>
              <a:spcAft>
                <a:spcPts val="0"/>
              </a:spcAft>
              <a:buSzPts val="2400"/>
              <a:buChar char="●"/>
            </a:pPr>
            <a:r>
              <a:rPr b="1" lang="en" sz="2400">
                <a:solidFill>
                  <a:srgbClr val="9900FF"/>
                </a:solidFill>
              </a:rPr>
              <a:t>string word</a:t>
            </a:r>
            <a:r>
              <a:rPr lang="en" sz="2400"/>
              <a:t>: từ máy chọn từ đầu</a:t>
            </a:r>
            <a:endParaRPr sz="2400"/>
          </a:p>
          <a:p>
            <a:pPr indent="0" lvl="0" marL="0" rtl="0" algn="l">
              <a:spcBef>
                <a:spcPts val="600"/>
              </a:spcBef>
              <a:spcAft>
                <a:spcPts val="0"/>
              </a:spcAft>
              <a:buNone/>
            </a:pPr>
            <a:r>
              <a:rPr lang="en" u="sng"/>
              <a:t>Đầu ra:</a:t>
            </a:r>
            <a:r>
              <a:rPr lang="en"/>
              <a:t> Xâu </a:t>
            </a:r>
            <a:r>
              <a:rPr b="1" lang="en">
                <a:solidFill>
                  <a:srgbClr val="9900FF"/>
                </a:solidFill>
              </a:rPr>
              <a:t>secretWord </a:t>
            </a:r>
            <a:r>
              <a:rPr lang="en"/>
              <a:t>mới, hiển thị các vị trí </a:t>
            </a:r>
            <a:r>
              <a:rPr b="1" lang="en">
                <a:solidFill>
                  <a:srgbClr val="9900FF"/>
                </a:solidFill>
              </a:rPr>
              <a:t>ch</a:t>
            </a:r>
            <a:r>
              <a:rPr b="1" lang="en"/>
              <a:t> </a:t>
            </a:r>
            <a:r>
              <a:rPr lang="en"/>
              <a:t>xuất hiện trong </a:t>
            </a:r>
            <a:r>
              <a:rPr b="1" lang="en">
                <a:solidFill>
                  <a:srgbClr val="9900FF"/>
                </a:solidFill>
              </a:rPr>
              <a:t>word</a:t>
            </a:r>
            <a:endParaRPr b="1">
              <a:solidFill>
                <a:srgbClr val="9900FF"/>
              </a:solidFill>
            </a:endParaRPr>
          </a:p>
          <a:p>
            <a:pPr indent="0" lvl="0" marL="457200" rtl="0" algn="l">
              <a:lnSpc>
                <a:spcPct val="110795"/>
              </a:lnSpc>
              <a:spcBef>
                <a:spcPts val="0"/>
              </a:spcBef>
              <a:spcAft>
                <a:spcPts val="0"/>
              </a:spcAft>
              <a:buNone/>
            </a:pPr>
            <a:r>
              <a:rPr lang="en" sz="1600">
                <a:solidFill>
                  <a:srgbClr val="333333"/>
                </a:solidFill>
                <a:latin typeface="Consolas"/>
                <a:ea typeface="Consolas"/>
                <a:cs typeface="Consolas"/>
                <a:sym typeface="Consolas"/>
              </a:rPr>
              <a:t>updateSecretWord(</a:t>
            </a:r>
            <a:r>
              <a:rPr lang="en" sz="1600">
                <a:solidFill>
                  <a:srgbClr val="0044DD"/>
                </a:solidFill>
                <a:latin typeface="Consolas"/>
                <a:ea typeface="Consolas"/>
                <a:cs typeface="Consolas"/>
                <a:sym typeface="Consolas"/>
              </a:rPr>
              <a:t>'A'</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"HANGMAN"</a:t>
            </a:r>
            <a:r>
              <a:rPr lang="en" sz="1600">
                <a:solidFill>
                  <a:srgbClr val="333333"/>
                </a:solidFill>
                <a:latin typeface="Consolas"/>
                <a:ea typeface="Consolas"/>
                <a:cs typeface="Consolas"/>
                <a:sym typeface="Consolas"/>
              </a:rPr>
              <a:t>) == </a:t>
            </a:r>
            <a:r>
              <a:rPr lang="en" sz="1600">
                <a:solidFill>
                  <a:srgbClr val="333333"/>
                </a:solidFill>
                <a:highlight>
                  <a:srgbClr val="FFF0F0"/>
                </a:highlight>
                <a:latin typeface="Consolas"/>
                <a:ea typeface="Consolas"/>
                <a:cs typeface="Consolas"/>
                <a:sym typeface="Consolas"/>
              </a:rPr>
              <a:t>"-A---A-"</a:t>
            </a:r>
            <a:endParaRPr sz="1600">
              <a:solidFill>
                <a:srgbClr val="333333"/>
              </a:solidFill>
              <a:highlight>
                <a:srgbClr val="FFF0F0"/>
              </a:highlight>
              <a:latin typeface="Consolas"/>
              <a:ea typeface="Consolas"/>
              <a:cs typeface="Consolas"/>
              <a:sym typeface="Consolas"/>
            </a:endParaRPr>
          </a:p>
          <a:p>
            <a:pPr indent="0" lvl="0" marL="457200" rtl="0" algn="l">
              <a:lnSpc>
                <a:spcPct val="110795"/>
              </a:lnSpc>
              <a:spcBef>
                <a:spcPts val="0"/>
              </a:spcBef>
              <a:spcAft>
                <a:spcPts val="0"/>
              </a:spcAft>
              <a:buNone/>
            </a:pPr>
            <a:r>
              <a:rPr lang="en" sz="1600">
                <a:solidFill>
                  <a:srgbClr val="333333"/>
                </a:solidFill>
                <a:latin typeface="Consolas"/>
                <a:ea typeface="Consolas"/>
                <a:cs typeface="Consolas"/>
                <a:sym typeface="Consolas"/>
              </a:rPr>
              <a:t>updateSecretWord(</a:t>
            </a:r>
            <a:r>
              <a:rPr lang="en" sz="1600">
                <a:solidFill>
                  <a:srgbClr val="0044DD"/>
                </a:solidFill>
                <a:latin typeface="Consolas"/>
                <a:ea typeface="Consolas"/>
                <a:cs typeface="Consolas"/>
                <a:sym typeface="Consolas"/>
              </a:rPr>
              <a:t>'P'</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"-A---A-"</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"HANGMAN"</a:t>
            </a:r>
            <a:r>
              <a:rPr lang="en" sz="1600">
                <a:solidFill>
                  <a:srgbClr val="333333"/>
                </a:solidFill>
                <a:latin typeface="Consolas"/>
                <a:ea typeface="Consolas"/>
                <a:cs typeface="Consolas"/>
                <a:sym typeface="Consolas"/>
              </a:rPr>
              <a:t>) == </a:t>
            </a:r>
            <a:r>
              <a:rPr lang="en" sz="1600">
                <a:solidFill>
                  <a:srgbClr val="333333"/>
                </a:solidFill>
                <a:highlight>
                  <a:srgbClr val="FFF0F0"/>
                </a:highlight>
                <a:latin typeface="Consolas"/>
                <a:ea typeface="Consolas"/>
                <a:cs typeface="Consolas"/>
                <a:sym typeface="Consolas"/>
              </a:rPr>
              <a:t>"-A---A-"</a:t>
            </a:r>
            <a:endParaRPr sz="1600">
              <a:solidFill>
                <a:srgbClr val="333333"/>
              </a:solidFill>
              <a:highlight>
                <a:srgbClr val="FFF0F0"/>
              </a:highlight>
              <a:latin typeface="Consolas"/>
              <a:ea typeface="Consolas"/>
              <a:cs typeface="Consolas"/>
              <a:sym typeface="Consolas"/>
            </a:endParaRPr>
          </a:p>
          <a:p>
            <a:pPr indent="0" lvl="0" marL="457200" rtl="0" algn="l">
              <a:lnSpc>
                <a:spcPct val="110795"/>
              </a:lnSpc>
              <a:spcBef>
                <a:spcPts val="0"/>
              </a:spcBef>
              <a:spcAft>
                <a:spcPts val="0"/>
              </a:spcAft>
              <a:buClr>
                <a:schemeClr val="dk1"/>
              </a:buClr>
              <a:buSzPts val="1100"/>
              <a:buFont typeface="Arial"/>
              <a:buNone/>
            </a:pPr>
            <a:r>
              <a:rPr lang="en" sz="1600">
                <a:solidFill>
                  <a:srgbClr val="333333"/>
                </a:solidFill>
                <a:latin typeface="Consolas"/>
                <a:ea typeface="Consolas"/>
                <a:cs typeface="Consolas"/>
                <a:sym typeface="Consolas"/>
              </a:rPr>
              <a:t>updateSecretWord(</a:t>
            </a:r>
            <a:r>
              <a:rPr lang="en" sz="1600">
                <a:solidFill>
                  <a:srgbClr val="0044DD"/>
                </a:solidFill>
                <a:latin typeface="Consolas"/>
                <a:ea typeface="Consolas"/>
                <a:cs typeface="Consolas"/>
                <a:sym typeface="Consolas"/>
              </a:rPr>
              <a:t>'H'</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"-A---A-"</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"HANGMAN"</a:t>
            </a:r>
            <a:r>
              <a:rPr lang="en" sz="1600">
                <a:solidFill>
                  <a:srgbClr val="333333"/>
                </a:solidFill>
                <a:latin typeface="Consolas"/>
                <a:ea typeface="Consolas"/>
                <a:cs typeface="Consolas"/>
                <a:sym typeface="Consolas"/>
              </a:rPr>
              <a:t>) == </a:t>
            </a:r>
            <a:r>
              <a:rPr lang="en" sz="1600">
                <a:solidFill>
                  <a:srgbClr val="333333"/>
                </a:solidFill>
                <a:highlight>
                  <a:srgbClr val="FFF0F0"/>
                </a:highlight>
                <a:latin typeface="Consolas"/>
                <a:ea typeface="Consolas"/>
                <a:cs typeface="Consolas"/>
                <a:sym typeface="Consolas"/>
              </a:rPr>
              <a:t>"HA---A-"</a:t>
            </a:r>
            <a:endParaRPr sz="1600">
              <a:solidFill>
                <a:srgbClr val="333333"/>
              </a:solidFill>
              <a:highlight>
                <a:srgbClr val="FFF0F0"/>
              </a:highlight>
              <a:latin typeface="Consolas"/>
              <a:ea typeface="Consolas"/>
              <a:cs typeface="Consolas"/>
              <a:sym typeface="Consolas"/>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Hàm updateSecretWord()</a:t>
            </a:r>
            <a:endParaRPr/>
          </a:p>
        </p:txBody>
      </p:sp>
      <p:sp>
        <p:nvSpPr>
          <p:cNvPr id="321" name="Google Shape;321;p3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800"/>
          </a:p>
          <a:p>
            <a:pPr indent="-412750" lvl="0" marL="457200" rtl="0" algn="l">
              <a:spcBef>
                <a:spcPts val="600"/>
              </a:spcBef>
              <a:spcAft>
                <a:spcPts val="0"/>
              </a:spcAft>
              <a:buSzPts val="2900"/>
              <a:buChar char="●"/>
            </a:pPr>
            <a:r>
              <a:rPr lang="en" sz="2900"/>
              <a:t>Duyệt lần lượt các ký tự của </a:t>
            </a:r>
            <a:r>
              <a:rPr b="1" lang="en" sz="2900">
                <a:solidFill>
                  <a:srgbClr val="9900FF"/>
                </a:solidFill>
              </a:rPr>
              <a:t>word</a:t>
            </a:r>
            <a:endParaRPr sz="2900"/>
          </a:p>
          <a:p>
            <a:pPr indent="-412750" lvl="1" marL="914400" rtl="0" algn="l">
              <a:spcBef>
                <a:spcPts val="0"/>
              </a:spcBef>
              <a:spcAft>
                <a:spcPts val="0"/>
              </a:spcAft>
              <a:buSzPts val="2900"/>
              <a:buChar char="○"/>
            </a:pPr>
            <a:r>
              <a:rPr lang="en" sz="2900"/>
              <a:t>Nếu bằng </a:t>
            </a:r>
            <a:r>
              <a:rPr b="1" lang="en" sz="2900">
                <a:solidFill>
                  <a:srgbClr val="9900FF"/>
                </a:solidFill>
              </a:rPr>
              <a:t>ch </a:t>
            </a:r>
            <a:r>
              <a:rPr lang="en" sz="2900"/>
              <a:t>thì thay thế </a:t>
            </a:r>
            <a:r>
              <a:rPr b="1" lang="en" sz="2900">
                <a:solidFill>
                  <a:srgbClr val="9900FF"/>
                </a:solidFill>
              </a:rPr>
              <a:t>ch </a:t>
            </a:r>
            <a:r>
              <a:rPr lang="en" sz="2900"/>
              <a:t>vào ký tự tương ứng trong </a:t>
            </a:r>
            <a:r>
              <a:rPr b="1" lang="en" sz="2900">
                <a:solidFill>
                  <a:srgbClr val="9900FF"/>
                </a:solidFill>
              </a:rPr>
              <a:t>secretWord</a:t>
            </a:r>
            <a:endParaRPr b="1" sz="2900">
              <a:solidFill>
                <a:srgbClr val="9900FF"/>
              </a:solidFill>
            </a:endParaRPr>
          </a:p>
          <a:p>
            <a:pPr indent="-412750" lvl="0" marL="457200" rtl="0" algn="l">
              <a:spcBef>
                <a:spcPts val="0"/>
              </a:spcBef>
              <a:spcAft>
                <a:spcPts val="0"/>
              </a:spcAft>
              <a:buClr>
                <a:srgbClr val="000000"/>
              </a:buClr>
              <a:buSzPts val="2900"/>
              <a:buChar char="●"/>
            </a:pPr>
            <a:r>
              <a:rPr lang="en" sz="2900">
                <a:solidFill>
                  <a:srgbClr val="000000"/>
                </a:solidFill>
              </a:rPr>
              <a:t>Truy xuất ký tự của </a:t>
            </a:r>
            <a:r>
              <a:rPr b="1" lang="en" sz="2900">
                <a:solidFill>
                  <a:srgbClr val="9900FF"/>
                </a:solidFill>
              </a:rPr>
              <a:t>string</a:t>
            </a:r>
            <a:r>
              <a:rPr lang="en" sz="2900">
                <a:solidFill>
                  <a:srgbClr val="000000"/>
                </a:solidFill>
              </a:rPr>
              <a:t> tại vị trí trong mảng</a:t>
            </a:r>
            <a:endParaRPr sz="2900">
              <a:solidFill>
                <a:srgbClr val="000000"/>
              </a:solidFill>
            </a:endParaRPr>
          </a:p>
        </p:txBody>
      </p:sp>
      <p:sp>
        <p:nvSpPr>
          <p:cNvPr id="322" name="Google Shape;322;p35"/>
          <p:cNvSpPr txBox="1"/>
          <p:nvPr/>
        </p:nvSpPr>
        <p:spPr>
          <a:xfrm>
            <a:off x="1995750" y="1005175"/>
            <a:ext cx="5152500" cy="19965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string </a:t>
            </a:r>
            <a:r>
              <a:rPr b="1" lang="en" sz="1100">
                <a:solidFill>
                  <a:srgbClr val="0066BB"/>
                </a:solidFill>
                <a:latin typeface="Consolas"/>
                <a:ea typeface="Consolas"/>
                <a:cs typeface="Consolas"/>
                <a:sym typeface="Consolas"/>
              </a:rPr>
              <a:t>updateSecretWord</a:t>
            </a:r>
            <a:r>
              <a:rPr lang="en" sz="1100">
                <a:solidFill>
                  <a:srgbClr val="333333"/>
                </a:solidFill>
                <a:latin typeface="Consolas"/>
                <a:ea typeface="Consolas"/>
                <a:cs typeface="Consolas"/>
                <a:sym typeface="Consolas"/>
              </a:rPr>
              <a:t>(</a:t>
            </a:r>
            <a:r>
              <a:rPr b="1" lang="en" sz="1100">
                <a:solidFill>
                  <a:srgbClr val="333399"/>
                </a:solidFill>
                <a:latin typeface="Consolas"/>
                <a:ea typeface="Consolas"/>
                <a:cs typeface="Consolas"/>
                <a:sym typeface="Consolas"/>
              </a:rPr>
              <a:t>char</a:t>
            </a:r>
            <a:r>
              <a:rPr lang="en" sz="1100">
                <a:solidFill>
                  <a:srgbClr val="333333"/>
                </a:solidFill>
                <a:latin typeface="Consolas"/>
                <a:ea typeface="Consolas"/>
                <a:cs typeface="Consolas"/>
                <a:sym typeface="Consolas"/>
              </a:rPr>
              <a:t> ch, string secretWord, string word)</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len = word.length();    // hàm lấy độ dài xâu của string</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for</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i = </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 i &lt; len; ++i)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if</a:t>
            </a:r>
            <a:r>
              <a:rPr lang="en" sz="1100">
                <a:solidFill>
                  <a:srgbClr val="333333"/>
                </a:solidFill>
                <a:latin typeface="Consolas"/>
                <a:ea typeface="Consolas"/>
                <a:cs typeface="Consolas"/>
                <a:sym typeface="Consolas"/>
              </a:rPr>
              <a:t> (word[i] == ch) {    // truy xuất ký tự</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secretWord[i] = ch; // gán ký tự</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secretWord;</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Hàm isCharInWord()</a:t>
            </a:r>
            <a:endParaRPr/>
          </a:p>
        </p:txBody>
      </p:sp>
      <p:sp>
        <p:nvSpPr>
          <p:cNvPr id="328" name="Google Shape;328;p3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t>Đầu vào (tham số):</a:t>
            </a:r>
            <a:endParaRPr u="sng"/>
          </a:p>
          <a:p>
            <a:pPr indent="-381000" lvl="0" marL="457200" rtl="0" algn="l">
              <a:spcBef>
                <a:spcPts val="600"/>
              </a:spcBef>
              <a:spcAft>
                <a:spcPts val="0"/>
              </a:spcAft>
              <a:buSzPts val="2400"/>
              <a:buChar char="●"/>
            </a:pPr>
            <a:r>
              <a:rPr b="1" lang="en" sz="2400">
                <a:solidFill>
                  <a:srgbClr val="9900FF"/>
                </a:solidFill>
              </a:rPr>
              <a:t>char ch</a:t>
            </a:r>
            <a:r>
              <a:rPr lang="en" sz="2400"/>
              <a:t>: phán đoán của người dùng</a:t>
            </a:r>
            <a:endParaRPr sz="2400"/>
          </a:p>
          <a:p>
            <a:pPr indent="-381000" lvl="0" marL="457200" rtl="0" algn="l">
              <a:spcBef>
                <a:spcPts val="0"/>
              </a:spcBef>
              <a:spcAft>
                <a:spcPts val="0"/>
              </a:spcAft>
              <a:buSzPts val="2400"/>
              <a:buChar char="●"/>
            </a:pPr>
            <a:r>
              <a:rPr b="1" lang="en" sz="2400">
                <a:solidFill>
                  <a:srgbClr val="9900FF"/>
                </a:solidFill>
              </a:rPr>
              <a:t>string word</a:t>
            </a:r>
            <a:r>
              <a:rPr lang="en" sz="2400"/>
              <a:t>: từ máy chọn từ đầu</a:t>
            </a:r>
            <a:endParaRPr sz="2400"/>
          </a:p>
          <a:p>
            <a:pPr indent="0" lvl="0" marL="0" rtl="0" algn="l">
              <a:spcBef>
                <a:spcPts val="600"/>
              </a:spcBef>
              <a:spcAft>
                <a:spcPts val="0"/>
              </a:spcAft>
              <a:buNone/>
            </a:pPr>
            <a:r>
              <a:rPr lang="en" u="sng"/>
              <a:t>Đầu ra:</a:t>
            </a:r>
            <a:r>
              <a:rPr lang="en"/>
              <a:t> giá trị kiểu </a:t>
            </a:r>
            <a:r>
              <a:rPr b="1" lang="en">
                <a:solidFill>
                  <a:srgbClr val="9900FF"/>
                </a:solidFill>
              </a:rPr>
              <a:t>bool</a:t>
            </a:r>
            <a:r>
              <a:rPr lang="en"/>
              <a:t>, là </a:t>
            </a:r>
            <a:r>
              <a:rPr b="1" lang="en">
                <a:solidFill>
                  <a:srgbClr val="9900FF"/>
                </a:solidFill>
              </a:rPr>
              <a:t>true </a:t>
            </a:r>
            <a:r>
              <a:rPr lang="en"/>
              <a:t>nếu </a:t>
            </a:r>
            <a:r>
              <a:rPr b="1" lang="en">
                <a:solidFill>
                  <a:srgbClr val="9900FF"/>
                </a:solidFill>
              </a:rPr>
              <a:t>ch</a:t>
            </a:r>
            <a:r>
              <a:rPr lang="en"/>
              <a:t> xuất hiện trong </a:t>
            </a:r>
            <a:r>
              <a:rPr b="1" lang="en">
                <a:solidFill>
                  <a:srgbClr val="9900FF"/>
                </a:solidFill>
              </a:rPr>
              <a:t>word</a:t>
            </a:r>
            <a:r>
              <a:rPr lang="en">
                <a:solidFill>
                  <a:srgbClr val="000000"/>
                </a:solidFill>
              </a:rPr>
              <a:t>, là </a:t>
            </a:r>
            <a:r>
              <a:rPr b="1" lang="en">
                <a:solidFill>
                  <a:srgbClr val="9900FF"/>
                </a:solidFill>
              </a:rPr>
              <a:t>false </a:t>
            </a:r>
            <a:r>
              <a:rPr lang="en">
                <a:solidFill>
                  <a:srgbClr val="000000"/>
                </a:solidFill>
              </a:rPr>
              <a:t>nếu ngược lại</a:t>
            </a:r>
            <a:endParaRPr>
              <a:solidFill>
                <a:srgbClr val="000000"/>
              </a:solidFill>
            </a:endParaRPr>
          </a:p>
          <a:p>
            <a:pPr indent="0" lvl="0" marL="457200" rtl="0" algn="l">
              <a:lnSpc>
                <a:spcPct val="110795"/>
              </a:lnSpc>
              <a:spcBef>
                <a:spcPts val="0"/>
              </a:spcBef>
              <a:spcAft>
                <a:spcPts val="0"/>
              </a:spcAft>
              <a:buNone/>
            </a:pPr>
            <a:r>
              <a:rPr lang="en" sz="1600">
                <a:solidFill>
                  <a:srgbClr val="333333"/>
                </a:solidFill>
                <a:latin typeface="Consolas"/>
                <a:ea typeface="Consolas"/>
                <a:cs typeface="Consolas"/>
                <a:sym typeface="Consolas"/>
              </a:rPr>
              <a:t>isCharInWord</a:t>
            </a:r>
            <a:r>
              <a:rPr lang="en" sz="1600">
                <a:solidFill>
                  <a:srgbClr val="333333"/>
                </a:solidFill>
                <a:latin typeface="Consolas"/>
                <a:ea typeface="Consolas"/>
                <a:cs typeface="Consolas"/>
                <a:sym typeface="Consolas"/>
              </a:rPr>
              <a:t>(</a:t>
            </a:r>
            <a:r>
              <a:rPr lang="en" sz="1600">
                <a:solidFill>
                  <a:srgbClr val="0044DD"/>
                </a:solidFill>
                <a:latin typeface="Consolas"/>
                <a:ea typeface="Consolas"/>
                <a:cs typeface="Consolas"/>
                <a:sym typeface="Consolas"/>
              </a:rPr>
              <a:t>'A'</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"HANGMAN"</a:t>
            </a:r>
            <a:r>
              <a:rPr lang="en" sz="1600">
                <a:solidFill>
                  <a:srgbClr val="333333"/>
                </a:solidFill>
                <a:latin typeface="Consolas"/>
                <a:ea typeface="Consolas"/>
                <a:cs typeface="Consolas"/>
                <a:sym typeface="Consolas"/>
              </a:rPr>
              <a:t>) == </a:t>
            </a:r>
            <a:r>
              <a:rPr lang="en" sz="1600">
                <a:solidFill>
                  <a:srgbClr val="333333"/>
                </a:solidFill>
                <a:highlight>
                  <a:srgbClr val="FFF0F0"/>
                </a:highlight>
                <a:latin typeface="Consolas"/>
                <a:ea typeface="Consolas"/>
                <a:cs typeface="Consolas"/>
                <a:sym typeface="Consolas"/>
              </a:rPr>
              <a:t>true</a:t>
            </a:r>
            <a:endParaRPr sz="1600">
              <a:solidFill>
                <a:srgbClr val="333333"/>
              </a:solidFill>
              <a:highlight>
                <a:srgbClr val="FFF0F0"/>
              </a:highlight>
              <a:latin typeface="Consolas"/>
              <a:ea typeface="Consolas"/>
              <a:cs typeface="Consolas"/>
              <a:sym typeface="Consolas"/>
            </a:endParaRPr>
          </a:p>
          <a:p>
            <a:pPr indent="0" lvl="0" marL="457200" rtl="0" algn="l">
              <a:lnSpc>
                <a:spcPct val="110795"/>
              </a:lnSpc>
              <a:spcBef>
                <a:spcPts val="0"/>
              </a:spcBef>
              <a:spcAft>
                <a:spcPts val="0"/>
              </a:spcAft>
              <a:buNone/>
            </a:pPr>
            <a:r>
              <a:rPr lang="en" sz="1600">
                <a:solidFill>
                  <a:srgbClr val="333333"/>
                </a:solidFill>
                <a:latin typeface="Consolas"/>
                <a:ea typeface="Consolas"/>
                <a:cs typeface="Consolas"/>
                <a:sym typeface="Consolas"/>
              </a:rPr>
              <a:t>isCharInWord</a:t>
            </a:r>
            <a:r>
              <a:rPr lang="en" sz="1600">
                <a:solidFill>
                  <a:srgbClr val="333333"/>
                </a:solidFill>
                <a:latin typeface="Consolas"/>
                <a:ea typeface="Consolas"/>
                <a:cs typeface="Consolas"/>
                <a:sym typeface="Consolas"/>
              </a:rPr>
              <a:t>(</a:t>
            </a:r>
            <a:r>
              <a:rPr lang="en" sz="1600">
                <a:solidFill>
                  <a:srgbClr val="0044DD"/>
                </a:solidFill>
                <a:latin typeface="Consolas"/>
                <a:ea typeface="Consolas"/>
                <a:cs typeface="Consolas"/>
                <a:sym typeface="Consolas"/>
              </a:rPr>
              <a:t>'P'</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"HANGMAN"</a:t>
            </a:r>
            <a:r>
              <a:rPr lang="en" sz="1600">
                <a:solidFill>
                  <a:srgbClr val="333333"/>
                </a:solidFill>
                <a:latin typeface="Consolas"/>
                <a:ea typeface="Consolas"/>
                <a:cs typeface="Consolas"/>
                <a:sym typeface="Consolas"/>
              </a:rPr>
              <a:t>) == </a:t>
            </a:r>
            <a:r>
              <a:rPr lang="en" sz="1600">
                <a:solidFill>
                  <a:srgbClr val="333333"/>
                </a:solidFill>
                <a:highlight>
                  <a:srgbClr val="FFF0F0"/>
                </a:highlight>
                <a:latin typeface="Consolas"/>
                <a:ea typeface="Consolas"/>
                <a:cs typeface="Consolas"/>
                <a:sym typeface="Consolas"/>
              </a:rPr>
              <a:t>false</a:t>
            </a:r>
            <a:endParaRPr sz="1600">
              <a:solidFill>
                <a:srgbClr val="333333"/>
              </a:solidFill>
              <a:highlight>
                <a:srgbClr val="FFF0F0"/>
              </a:highlight>
              <a:latin typeface="Consolas"/>
              <a:ea typeface="Consolas"/>
              <a:cs typeface="Consolas"/>
              <a:sym typeface="Consolas"/>
            </a:endParaRPr>
          </a:p>
          <a:p>
            <a:pPr indent="0" lvl="0" marL="457200" rtl="0" algn="l">
              <a:lnSpc>
                <a:spcPct val="110795"/>
              </a:lnSpc>
              <a:spcBef>
                <a:spcPts val="0"/>
              </a:spcBef>
              <a:spcAft>
                <a:spcPts val="0"/>
              </a:spcAft>
              <a:buNone/>
            </a:pPr>
            <a:r>
              <a:rPr lang="en" sz="1600">
                <a:solidFill>
                  <a:srgbClr val="333333"/>
                </a:solidFill>
                <a:latin typeface="Consolas"/>
                <a:ea typeface="Consolas"/>
                <a:cs typeface="Consolas"/>
                <a:sym typeface="Consolas"/>
              </a:rPr>
              <a:t>isCharInWord</a:t>
            </a:r>
            <a:r>
              <a:rPr lang="en" sz="1600">
                <a:solidFill>
                  <a:srgbClr val="333333"/>
                </a:solidFill>
                <a:latin typeface="Consolas"/>
                <a:ea typeface="Consolas"/>
                <a:cs typeface="Consolas"/>
                <a:sym typeface="Consolas"/>
              </a:rPr>
              <a:t>(</a:t>
            </a:r>
            <a:r>
              <a:rPr lang="en" sz="1600">
                <a:solidFill>
                  <a:srgbClr val="0044DD"/>
                </a:solidFill>
                <a:latin typeface="Consolas"/>
                <a:ea typeface="Consolas"/>
                <a:cs typeface="Consolas"/>
                <a:sym typeface="Consolas"/>
              </a:rPr>
              <a:t>'H'</a:t>
            </a:r>
            <a:r>
              <a:rPr lang="en" sz="1600">
                <a:solidFill>
                  <a:srgbClr val="333333"/>
                </a:solidFill>
                <a:latin typeface="Consolas"/>
                <a:ea typeface="Consolas"/>
                <a:cs typeface="Consolas"/>
                <a:sym typeface="Consolas"/>
              </a:rPr>
              <a:t>, </a:t>
            </a:r>
            <a:r>
              <a:rPr lang="en" sz="1600">
                <a:solidFill>
                  <a:srgbClr val="333333"/>
                </a:solidFill>
                <a:highlight>
                  <a:srgbClr val="FFF0F0"/>
                </a:highlight>
                <a:latin typeface="Consolas"/>
                <a:ea typeface="Consolas"/>
                <a:cs typeface="Consolas"/>
                <a:sym typeface="Consolas"/>
              </a:rPr>
              <a:t>"</a:t>
            </a:r>
            <a:r>
              <a:rPr lang="en" sz="1600">
                <a:solidFill>
                  <a:srgbClr val="333333"/>
                </a:solidFill>
                <a:highlight>
                  <a:srgbClr val="FFF0F0"/>
                </a:highlight>
                <a:latin typeface="Consolas"/>
                <a:ea typeface="Consolas"/>
                <a:cs typeface="Consolas"/>
                <a:sym typeface="Consolas"/>
              </a:rPr>
              <a:t>HANGMAN"</a:t>
            </a:r>
            <a:r>
              <a:rPr lang="en" sz="1600">
                <a:solidFill>
                  <a:srgbClr val="333333"/>
                </a:solidFill>
                <a:latin typeface="Consolas"/>
                <a:ea typeface="Consolas"/>
                <a:cs typeface="Consolas"/>
                <a:sym typeface="Consolas"/>
              </a:rPr>
              <a:t>) == </a:t>
            </a:r>
            <a:r>
              <a:rPr lang="en" sz="1600">
                <a:solidFill>
                  <a:srgbClr val="333333"/>
                </a:solidFill>
                <a:highlight>
                  <a:srgbClr val="FFF0F0"/>
                </a:highlight>
                <a:latin typeface="Consolas"/>
                <a:ea typeface="Consolas"/>
                <a:cs typeface="Consolas"/>
                <a:sym typeface="Consolas"/>
              </a:rPr>
              <a:t>true</a:t>
            </a:r>
            <a:endParaRPr sz="1600">
              <a:solidFill>
                <a:srgbClr val="333333"/>
              </a:solidFill>
              <a:highlight>
                <a:srgbClr val="FFF0F0"/>
              </a:highlight>
              <a:latin typeface="Consolas"/>
              <a:ea typeface="Consolas"/>
              <a:cs typeface="Consolas"/>
              <a:sym typeface="Consolas"/>
            </a:endParaRPr>
          </a:p>
          <a:p>
            <a:pPr indent="0" lvl="0" marL="0" rtl="0" algn="l">
              <a:spcBef>
                <a:spcPts val="6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Hàm isCharInWord()</a:t>
            </a:r>
            <a:endParaRPr/>
          </a:p>
        </p:txBody>
      </p:sp>
      <p:sp>
        <p:nvSpPr>
          <p:cNvPr id="334" name="Google Shape;334;p3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800"/>
          </a:p>
          <a:p>
            <a:pPr indent="-412750" lvl="0" marL="457200" rtl="0" algn="l">
              <a:spcBef>
                <a:spcPts val="600"/>
              </a:spcBef>
              <a:spcAft>
                <a:spcPts val="0"/>
              </a:spcAft>
              <a:buSzPts val="2900"/>
              <a:buChar char="●"/>
            </a:pPr>
            <a:r>
              <a:rPr lang="en" sz="2900"/>
              <a:t>Duyệt lần lượt các ký tự của </a:t>
            </a:r>
            <a:r>
              <a:rPr b="1" lang="en" sz="2900">
                <a:solidFill>
                  <a:srgbClr val="9900FF"/>
                </a:solidFill>
              </a:rPr>
              <a:t>word</a:t>
            </a:r>
            <a:endParaRPr sz="2900"/>
          </a:p>
          <a:p>
            <a:pPr indent="-412750" lvl="1" marL="914400" rtl="0" algn="l">
              <a:spcBef>
                <a:spcPts val="0"/>
              </a:spcBef>
              <a:spcAft>
                <a:spcPts val="0"/>
              </a:spcAft>
              <a:buSzPts val="2900"/>
              <a:buChar char="○"/>
            </a:pPr>
            <a:r>
              <a:rPr lang="en" sz="2900"/>
              <a:t>Nếu bằng </a:t>
            </a:r>
            <a:r>
              <a:rPr b="1" lang="en" sz="2900">
                <a:solidFill>
                  <a:srgbClr val="9900FF"/>
                </a:solidFill>
              </a:rPr>
              <a:t>ch</a:t>
            </a:r>
            <a:r>
              <a:rPr lang="en" sz="2900">
                <a:solidFill>
                  <a:srgbClr val="000000"/>
                </a:solidFill>
              </a:rPr>
              <a:t>,</a:t>
            </a:r>
            <a:r>
              <a:rPr b="1" lang="en" sz="2900">
                <a:solidFill>
                  <a:srgbClr val="9900FF"/>
                </a:solidFill>
              </a:rPr>
              <a:t> </a:t>
            </a:r>
            <a:r>
              <a:rPr lang="en" sz="2900"/>
              <a:t>trả về </a:t>
            </a:r>
            <a:r>
              <a:rPr b="1" lang="en" sz="2900">
                <a:solidFill>
                  <a:srgbClr val="9900FF"/>
                </a:solidFill>
              </a:rPr>
              <a:t>true</a:t>
            </a:r>
            <a:endParaRPr b="1" sz="2900">
              <a:solidFill>
                <a:srgbClr val="9900FF"/>
              </a:solidFill>
            </a:endParaRPr>
          </a:p>
          <a:p>
            <a:pPr indent="-412750" lvl="1" marL="914400" rtl="0" algn="l">
              <a:spcBef>
                <a:spcPts val="0"/>
              </a:spcBef>
              <a:spcAft>
                <a:spcPts val="0"/>
              </a:spcAft>
              <a:buSzPts val="2900"/>
              <a:buChar char="○"/>
            </a:pPr>
            <a:r>
              <a:rPr lang="en" sz="2900"/>
              <a:t>Nếu duyệt hết, trả về </a:t>
            </a:r>
            <a:r>
              <a:rPr b="1" lang="en" sz="2900">
                <a:solidFill>
                  <a:srgbClr val="9900FF"/>
                </a:solidFill>
              </a:rPr>
              <a:t>false</a:t>
            </a:r>
            <a:endParaRPr b="1" sz="2900">
              <a:solidFill>
                <a:srgbClr val="9900FF"/>
              </a:solidFill>
            </a:endParaRPr>
          </a:p>
          <a:p>
            <a:pPr indent="0" lvl="0" marL="0" rtl="0" algn="l">
              <a:spcBef>
                <a:spcPts val="600"/>
              </a:spcBef>
              <a:spcAft>
                <a:spcPts val="0"/>
              </a:spcAft>
              <a:buNone/>
            </a:pPr>
            <a:r>
              <a:t/>
            </a:r>
            <a:endParaRPr sz="2900">
              <a:solidFill>
                <a:srgbClr val="000000"/>
              </a:solidFill>
            </a:endParaRPr>
          </a:p>
        </p:txBody>
      </p:sp>
      <p:sp>
        <p:nvSpPr>
          <p:cNvPr id="335" name="Google Shape;335;p37"/>
          <p:cNvSpPr txBox="1"/>
          <p:nvPr/>
        </p:nvSpPr>
        <p:spPr>
          <a:xfrm>
            <a:off x="1995750" y="1005175"/>
            <a:ext cx="5152500" cy="19965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100">
                <a:solidFill>
                  <a:srgbClr val="333399"/>
                </a:solidFill>
                <a:latin typeface="Consolas"/>
                <a:ea typeface="Consolas"/>
                <a:cs typeface="Consolas"/>
                <a:sym typeface="Consolas"/>
              </a:rPr>
              <a:t>bool</a:t>
            </a:r>
            <a:r>
              <a:rPr lang="en" sz="1100">
                <a:solidFill>
                  <a:srgbClr val="333333"/>
                </a:solidFill>
                <a:latin typeface="Consolas"/>
                <a:ea typeface="Consolas"/>
                <a:cs typeface="Consolas"/>
                <a:sym typeface="Consolas"/>
              </a:rPr>
              <a:t> </a:t>
            </a:r>
            <a:r>
              <a:rPr b="1" lang="en" sz="1100">
                <a:solidFill>
                  <a:srgbClr val="0066BB"/>
                </a:solidFill>
                <a:latin typeface="Consolas"/>
                <a:ea typeface="Consolas"/>
                <a:cs typeface="Consolas"/>
                <a:sym typeface="Consolas"/>
              </a:rPr>
              <a:t>isCharInWord</a:t>
            </a:r>
            <a:r>
              <a:rPr lang="en" sz="1100">
                <a:solidFill>
                  <a:srgbClr val="333333"/>
                </a:solidFill>
                <a:latin typeface="Consolas"/>
                <a:ea typeface="Consolas"/>
                <a:cs typeface="Consolas"/>
                <a:sym typeface="Consolas"/>
              </a:rPr>
              <a:t>(</a:t>
            </a:r>
            <a:r>
              <a:rPr b="1" lang="en" sz="1100">
                <a:solidFill>
                  <a:srgbClr val="333399"/>
                </a:solidFill>
                <a:latin typeface="Consolas"/>
                <a:ea typeface="Consolas"/>
                <a:cs typeface="Consolas"/>
                <a:sym typeface="Consolas"/>
              </a:rPr>
              <a:t>char</a:t>
            </a:r>
            <a:r>
              <a:rPr lang="en" sz="1100">
                <a:solidFill>
                  <a:srgbClr val="333333"/>
                </a:solidFill>
                <a:latin typeface="Consolas"/>
                <a:ea typeface="Consolas"/>
                <a:cs typeface="Consolas"/>
                <a:sym typeface="Consolas"/>
              </a:rPr>
              <a:t> ch, string word)</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len = word.length();</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for</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i = </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 i &lt; len; ++i)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if</a:t>
            </a:r>
            <a:r>
              <a:rPr lang="en" sz="1100">
                <a:solidFill>
                  <a:srgbClr val="333333"/>
                </a:solidFill>
                <a:latin typeface="Consolas"/>
                <a:ea typeface="Consolas"/>
                <a:cs typeface="Consolas"/>
                <a:sym typeface="Consolas"/>
              </a:rPr>
              <a:t> (word[i] == ch)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a:t>
            </a:r>
            <a:r>
              <a:rPr lang="en" sz="1100">
                <a:solidFill>
                  <a:srgbClr val="007020"/>
                </a:solidFill>
                <a:latin typeface="Consolas"/>
                <a:ea typeface="Consolas"/>
                <a:cs typeface="Consolas"/>
                <a:sym typeface="Consolas"/>
              </a:rPr>
              <a:t>true</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return</a:t>
            </a:r>
            <a:r>
              <a:rPr lang="en" sz="1100">
                <a:solidFill>
                  <a:srgbClr val="333333"/>
                </a:solidFill>
                <a:latin typeface="Consolas"/>
                <a:ea typeface="Consolas"/>
                <a:cs typeface="Consolas"/>
                <a:sym typeface="Consolas"/>
              </a:rPr>
              <a:t> </a:t>
            </a:r>
            <a:r>
              <a:rPr lang="en" sz="1100">
                <a:solidFill>
                  <a:srgbClr val="007020"/>
                </a:solidFill>
                <a:latin typeface="Consolas"/>
                <a:ea typeface="Consolas"/>
                <a:cs typeface="Consolas"/>
                <a:sym typeface="Consolas"/>
              </a:rPr>
              <a:t>false</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Cùng chơi Hangman</a:t>
            </a:r>
            <a:endParaRPr/>
          </a:p>
        </p:txBody>
      </p:sp>
      <p:sp>
        <p:nvSpPr>
          <p:cNvPr id="58" name="Google Shape;58;p11"/>
          <p:cNvSpPr txBox="1"/>
          <p:nvPr>
            <p:ph idx="1" type="body"/>
          </p:nvPr>
        </p:nvSpPr>
        <p:spPr>
          <a:xfrm>
            <a:off x="457200" y="928975"/>
            <a:ext cx="8229600" cy="40731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Trò chơi giữa bạn bè nổi tiếng</a:t>
            </a:r>
            <a:endParaRPr/>
          </a:p>
          <a:p>
            <a:pPr indent="-381000" lvl="1" marL="914400" rtl="0" algn="l">
              <a:spcBef>
                <a:spcPts val="0"/>
              </a:spcBef>
              <a:spcAft>
                <a:spcPts val="0"/>
              </a:spcAft>
              <a:buSzPts val="2400"/>
              <a:buChar char="○"/>
            </a:pPr>
            <a:r>
              <a:rPr lang="en" u="sng">
                <a:solidFill>
                  <a:schemeClr val="hlink"/>
                </a:solidFill>
                <a:hlinkClick r:id="rId3"/>
              </a:rPr>
              <a:t>http://www.manythings.org/hmf/</a:t>
            </a:r>
            <a:r>
              <a:rPr lang="en"/>
              <a:t> </a:t>
            </a:r>
            <a:endParaRPr/>
          </a:p>
          <a:p>
            <a:pPr indent="-419100" lvl="0" marL="457200" rtl="0" algn="l">
              <a:spcBef>
                <a:spcPts val="0"/>
              </a:spcBef>
              <a:spcAft>
                <a:spcPts val="0"/>
              </a:spcAft>
              <a:buSzPts val="3000"/>
              <a:buChar char="●"/>
            </a:pPr>
            <a:r>
              <a:rPr lang="en"/>
              <a:t>Luyện từ vựng tiếng Anh</a:t>
            </a:r>
            <a:endParaRPr/>
          </a:p>
          <a:p>
            <a:pPr indent="0" lvl="0" marL="0" rtl="0" algn="l">
              <a:spcBef>
                <a:spcPts val="600"/>
              </a:spcBef>
              <a:spcAft>
                <a:spcPts val="0"/>
              </a:spcAft>
              <a:buNone/>
            </a:pPr>
            <a:r>
              <a:rPr lang="en"/>
              <a:t>Đối với người mới lập trình</a:t>
            </a:r>
            <a:endParaRPr/>
          </a:p>
          <a:p>
            <a:pPr indent="-419100" lvl="0" marL="457200" rtl="0" algn="l">
              <a:spcBef>
                <a:spcPts val="600"/>
              </a:spcBef>
              <a:spcAft>
                <a:spcPts val="0"/>
              </a:spcAft>
              <a:buSzPts val="3000"/>
              <a:buChar char="●"/>
            </a:pPr>
            <a:r>
              <a:rPr lang="en"/>
              <a:t>Mô-đun hóa chương trình</a:t>
            </a:r>
            <a:endParaRPr/>
          </a:p>
          <a:p>
            <a:pPr indent="-419100" lvl="0" marL="457200" rtl="0" algn="l">
              <a:spcBef>
                <a:spcPts val="0"/>
              </a:spcBef>
              <a:spcAft>
                <a:spcPts val="0"/>
              </a:spcAft>
              <a:buSzPts val="3000"/>
              <a:buChar char="●"/>
            </a:pPr>
            <a:r>
              <a:rPr lang="en"/>
              <a:t>Thao tác với xâu ký tự</a:t>
            </a:r>
            <a:endParaRPr/>
          </a:p>
          <a:p>
            <a:pPr indent="-419100" lvl="0" marL="457200" rtl="0" algn="l">
              <a:spcBef>
                <a:spcPts val="0"/>
              </a:spcBef>
              <a:spcAft>
                <a:spcPts val="0"/>
              </a:spcAft>
              <a:buSzPts val="3000"/>
              <a:buChar char="●"/>
            </a:pPr>
            <a:r>
              <a:rPr lang="en"/>
              <a:t>Xử lý logic của trò chơi (game logic)</a:t>
            </a:r>
            <a:endParaRPr/>
          </a:p>
          <a:p>
            <a:pPr indent="-419100" lvl="0" marL="457200" rtl="0" algn="l">
              <a:spcBef>
                <a:spcPts val="0"/>
              </a:spcBef>
              <a:spcAft>
                <a:spcPts val="0"/>
              </a:spcAft>
              <a:buSzPts val="3000"/>
              <a:buChar char="●"/>
            </a:pPr>
            <a:r>
              <a:rPr lang="en"/>
              <a:t>Vẽ hình đơn giản (text)</a:t>
            </a: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nvSpPr>
        <p:spPr>
          <a:xfrm>
            <a:off x="4868550" y="973800"/>
            <a:ext cx="3818400" cy="40974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lang="en" sz="900">
                <a:solidFill>
                  <a:srgbClr val="333333"/>
                </a:solidFill>
                <a:latin typeface="Consolas"/>
                <a:ea typeface="Consolas"/>
                <a:cs typeface="Consolas"/>
                <a:sym typeface="Consolas"/>
              </a:rPr>
              <a:t>        </a:t>
            </a:r>
            <a:r>
              <a:rPr lang="en" sz="900">
                <a:solidFill>
                  <a:srgbClr val="0000FF"/>
                </a:solidFill>
                <a:latin typeface="Consolas"/>
                <a:ea typeface="Consolas"/>
                <a:cs typeface="Consolas"/>
                <a:sym typeface="Consolas"/>
              </a:rPr>
              <a:t>// thắng cuộc</a:t>
            </a:r>
            <a:br>
              <a:rPr lang="en" sz="900">
                <a:solidFill>
                  <a:srgbClr val="0000FF"/>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if</a:t>
            </a:r>
            <a:r>
              <a:rPr lang="en" sz="900">
                <a:solidFill>
                  <a:srgbClr val="333333"/>
                </a:solidFill>
                <a:latin typeface="Consolas"/>
                <a:ea typeface="Consolas"/>
                <a:cs typeface="Consolas"/>
                <a:sym typeface="Consolas"/>
              </a:rPr>
              <a:t> (correctGuess == (</a:t>
            </a:r>
            <a:r>
              <a:rPr b="1" lang="en" sz="900">
                <a:solidFill>
                  <a:srgbClr val="333399"/>
                </a:solidFill>
                <a:latin typeface="Consolas"/>
                <a:ea typeface="Consolas"/>
                <a:cs typeface="Consolas"/>
                <a:sym typeface="Consolas"/>
              </a:rPr>
              <a:t>int</a:t>
            </a:r>
            <a:r>
              <a:rPr lang="en" sz="900">
                <a:solidFill>
                  <a:srgbClr val="333333"/>
                </a:solidFill>
                <a:latin typeface="Consolas"/>
                <a:ea typeface="Consolas"/>
                <a:cs typeface="Consolas"/>
                <a:sym typeface="Consolas"/>
              </a:rPr>
              <a:t>)word.length())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cout &lt;&lt; endl &lt;&lt; </a:t>
            </a:r>
            <a:r>
              <a:rPr lang="en" sz="900">
                <a:solidFill>
                  <a:srgbClr val="333333"/>
                </a:solidFill>
                <a:highlight>
                  <a:srgbClr val="FFF0F0"/>
                </a:highlight>
                <a:latin typeface="Consolas"/>
                <a:ea typeface="Consolas"/>
                <a:cs typeface="Consolas"/>
                <a:sym typeface="Consolas"/>
              </a:rPr>
              <a:t>"Well done :D. The word is: "</a:t>
            </a:r>
            <a:r>
              <a:rPr lang="en" sz="900">
                <a:solidFill>
                  <a:srgbClr val="333333"/>
                </a:solidFill>
                <a:latin typeface="Consolas"/>
                <a:ea typeface="Consolas"/>
                <a:cs typeface="Consolas"/>
                <a:sym typeface="Consolas"/>
              </a:rPr>
              <a:t>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&lt;&lt; word &lt;&lt; endl;</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break</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br>
              <a:rPr lang="en" sz="900">
                <a:solidFill>
                  <a:srgbClr val="333333"/>
                </a:solidFill>
                <a:latin typeface="Consolas"/>
                <a:ea typeface="Consolas"/>
                <a:cs typeface="Consolas"/>
                <a:sym typeface="Consolas"/>
              </a:rPr>
            </a:br>
            <a:endParaRPr sz="9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900">
                <a:solidFill>
                  <a:srgbClr val="333333"/>
                </a:solidFill>
                <a:latin typeface="Consolas"/>
                <a:ea typeface="Consolas"/>
                <a:cs typeface="Consolas"/>
                <a:sym typeface="Consolas"/>
              </a:rPr>
              <a:t>        </a:t>
            </a:r>
            <a:r>
              <a:rPr lang="en" sz="900">
                <a:solidFill>
                  <a:srgbClr val="0000FF"/>
                </a:solidFill>
                <a:latin typeface="Consolas"/>
                <a:ea typeface="Consolas"/>
                <a:cs typeface="Consolas"/>
                <a:sym typeface="Consolas"/>
              </a:rPr>
              <a:t>// thua cuộc</a:t>
            </a:r>
            <a:br>
              <a:rPr lang="en" sz="900">
                <a:solidFill>
                  <a:srgbClr val="0000FF"/>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if</a:t>
            </a:r>
            <a:r>
              <a:rPr lang="en" sz="900">
                <a:solidFill>
                  <a:srgbClr val="333333"/>
                </a:solidFill>
                <a:latin typeface="Consolas"/>
                <a:ea typeface="Consolas"/>
                <a:cs typeface="Consolas"/>
                <a:sym typeface="Consolas"/>
              </a:rPr>
              <a:t> (incorrectGuess == MAX_GUESSES)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cout &lt;&lt; endl &lt;&lt; </a:t>
            </a:r>
            <a:r>
              <a:rPr lang="en" sz="900">
                <a:solidFill>
                  <a:srgbClr val="333333"/>
                </a:solidFill>
                <a:highlight>
                  <a:srgbClr val="FFF0F0"/>
                </a:highlight>
                <a:latin typeface="Consolas"/>
                <a:ea typeface="Consolas"/>
                <a:cs typeface="Consolas"/>
                <a:sym typeface="Consolas"/>
              </a:rPr>
              <a:t>"You lose :(. The word is: "</a:t>
            </a:r>
            <a:r>
              <a:rPr lang="en" sz="900">
                <a:solidFill>
                  <a:srgbClr val="333333"/>
                </a:solidFill>
                <a:latin typeface="Consolas"/>
                <a:ea typeface="Consolas"/>
                <a:cs typeface="Consolas"/>
                <a:sym typeface="Consolas"/>
              </a:rPr>
              <a:t>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&lt;&lt; word &lt;&lt; endl;</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break</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 </a:t>
            </a:r>
            <a:r>
              <a:rPr lang="en" sz="900">
                <a:solidFill>
                  <a:srgbClr val="888888"/>
                </a:solidFill>
                <a:latin typeface="Consolas"/>
                <a:ea typeface="Consolas"/>
                <a:cs typeface="Consolas"/>
                <a:sym typeface="Consolas"/>
              </a:rPr>
              <a:t>// while</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return</a:t>
            </a:r>
            <a:r>
              <a:rPr lang="en" sz="900">
                <a:solidFill>
                  <a:srgbClr val="333333"/>
                </a:solidFill>
                <a:latin typeface="Consolas"/>
                <a:ea typeface="Consolas"/>
                <a:cs typeface="Consolas"/>
                <a:sym typeface="Consolas"/>
              </a:rPr>
              <a:t> </a:t>
            </a:r>
            <a:r>
              <a:rPr b="1" lang="en" sz="900">
                <a:solidFill>
                  <a:srgbClr val="0000DD"/>
                </a:solidFill>
                <a:latin typeface="Consolas"/>
                <a:ea typeface="Consolas"/>
                <a:cs typeface="Consolas"/>
                <a:sym typeface="Consolas"/>
              </a:rPr>
              <a:t>0</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lang="en" sz="900">
                <a:solidFill>
                  <a:srgbClr val="888888"/>
                </a:solidFill>
                <a:latin typeface="Consolas"/>
                <a:ea typeface="Consolas"/>
                <a:cs typeface="Consolas"/>
                <a:sym typeface="Consolas"/>
              </a:rPr>
              <a:t>// main()</a:t>
            </a:r>
            <a:endParaRPr sz="9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t/>
            </a:r>
            <a:endParaRPr sz="800">
              <a:solidFill>
                <a:srgbClr val="333333"/>
              </a:solidFill>
              <a:latin typeface="Consolas"/>
              <a:ea typeface="Consolas"/>
              <a:cs typeface="Consolas"/>
              <a:sym typeface="Consolas"/>
            </a:endParaRPr>
          </a:p>
        </p:txBody>
      </p:sp>
      <p:sp>
        <p:nvSpPr>
          <p:cNvPr id="341" name="Google Shape;341;p3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Ráp nối: Hangman 1.0</a:t>
            </a:r>
            <a:endParaRPr/>
          </a:p>
        </p:txBody>
      </p:sp>
      <p:sp>
        <p:nvSpPr>
          <p:cNvPr id="342" name="Google Shape;342;p38"/>
          <p:cNvSpPr txBox="1"/>
          <p:nvPr/>
        </p:nvSpPr>
        <p:spPr>
          <a:xfrm>
            <a:off x="457200" y="973800"/>
            <a:ext cx="4324200" cy="40974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b="1" lang="en" sz="900">
                <a:solidFill>
                  <a:srgbClr val="333399"/>
                </a:solidFill>
                <a:latin typeface="Consolas"/>
                <a:ea typeface="Consolas"/>
                <a:cs typeface="Consolas"/>
                <a:sym typeface="Consolas"/>
              </a:rPr>
              <a:t>int</a:t>
            </a:r>
            <a:r>
              <a:rPr lang="en" sz="900">
                <a:solidFill>
                  <a:srgbClr val="333333"/>
                </a:solidFill>
                <a:latin typeface="Consolas"/>
                <a:ea typeface="Consolas"/>
                <a:cs typeface="Consolas"/>
                <a:sym typeface="Consolas"/>
              </a:rPr>
              <a:t> </a:t>
            </a:r>
            <a:r>
              <a:rPr b="1" lang="en" sz="900">
                <a:solidFill>
                  <a:srgbClr val="0066BB"/>
                </a:solidFill>
                <a:latin typeface="Consolas"/>
                <a:ea typeface="Consolas"/>
                <a:cs typeface="Consolas"/>
                <a:sym typeface="Consolas"/>
              </a:rPr>
              <a:t>main</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srand(time(</a:t>
            </a:r>
            <a:r>
              <a:rPr b="1" lang="en" sz="900">
                <a:solidFill>
                  <a:srgbClr val="0000DD"/>
                </a:solidFill>
                <a:latin typeface="Consolas"/>
                <a:ea typeface="Consolas"/>
                <a:cs typeface="Consolas"/>
                <a:sym typeface="Consolas"/>
              </a:rPr>
              <a:t>0</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333399"/>
                </a:solidFill>
                <a:latin typeface="Consolas"/>
                <a:ea typeface="Consolas"/>
                <a:cs typeface="Consolas"/>
                <a:sym typeface="Consolas"/>
              </a:rPr>
              <a:t>char</a:t>
            </a:r>
            <a:r>
              <a:rPr lang="en" sz="900">
                <a:solidFill>
                  <a:srgbClr val="333333"/>
                </a:solidFill>
                <a:latin typeface="Consolas"/>
                <a:ea typeface="Consolas"/>
                <a:cs typeface="Consolas"/>
                <a:sym typeface="Consolas"/>
              </a:rPr>
              <a:t> ch;</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string word = chooseWord();</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string secretWord = string(word.length(), </a:t>
            </a:r>
            <a:r>
              <a:rPr lang="en" sz="900">
                <a:solidFill>
                  <a:srgbClr val="0044DD"/>
                </a:solidFill>
                <a:latin typeface="Consolas"/>
                <a:ea typeface="Consolas"/>
                <a:cs typeface="Consolas"/>
                <a:sym typeface="Consolas"/>
              </a:rPr>
              <a:t>'-'</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333399"/>
                </a:solidFill>
                <a:latin typeface="Consolas"/>
                <a:ea typeface="Consolas"/>
                <a:cs typeface="Consolas"/>
                <a:sym typeface="Consolas"/>
              </a:rPr>
              <a:t>int</a:t>
            </a:r>
            <a:r>
              <a:rPr lang="en" sz="900">
                <a:solidFill>
                  <a:srgbClr val="333333"/>
                </a:solidFill>
                <a:latin typeface="Consolas"/>
                <a:ea typeface="Consolas"/>
                <a:cs typeface="Consolas"/>
                <a:sym typeface="Consolas"/>
              </a:rPr>
              <a:t> incorrectGuess = </a:t>
            </a:r>
            <a:r>
              <a:rPr b="1" lang="en" sz="900">
                <a:solidFill>
                  <a:srgbClr val="0000DD"/>
                </a:solidFill>
                <a:latin typeface="Consolas"/>
                <a:ea typeface="Consolas"/>
                <a:cs typeface="Consolas"/>
                <a:sym typeface="Consolas"/>
              </a:rPr>
              <a:t>0</a:t>
            </a:r>
            <a:r>
              <a:rPr lang="en" sz="900">
                <a:solidFill>
                  <a:srgbClr val="333333"/>
                </a:solidFill>
                <a:latin typeface="Consolas"/>
                <a:ea typeface="Consolas"/>
                <a:cs typeface="Consolas"/>
                <a:sym typeface="Consolas"/>
              </a:rPr>
              <a:t>, correctGuess = </a:t>
            </a:r>
            <a:r>
              <a:rPr b="1" lang="en" sz="900">
                <a:solidFill>
                  <a:srgbClr val="0000DD"/>
                </a:solidFill>
                <a:latin typeface="Consolas"/>
                <a:ea typeface="Consolas"/>
                <a:cs typeface="Consolas"/>
                <a:sym typeface="Consolas"/>
              </a:rPr>
              <a:t>0</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string incorrectChars = </a:t>
            </a:r>
            <a:r>
              <a:rPr lang="en" sz="900">
                <a:solidFill>
                  <a:srgbClr val="333333"/>
                </a:solidFill>
                <a:highlight>
                  <a:srgbClr val="FFF0F0"/>
                </a:highlight>
                <a:latin typeface="Consolas"/>
                <a:ea typeface="Consolas"/>
                <a:cs typeface="Consolas"/>
                <a:sym typeface="Consolas"/>
              </a:rPr>
              <a:t>""</a:t>
            </a:r>
            <a:r>
              <a:rPr lang="en" sz="900">
                <a:solidFill>
                  <a:srgbClr val="333333"/>
                </a:solidFill>
                <a:latin typeface="Consolas"/>
                <a:ea typeface="Consolas"/>
                <a:cs typeface="Consolas"/>
                <a:sym typeface="Consolas"/>
              </a:rPr>
              <a:t>, correctChars = </a:t>
            </a:r>
            <a:r>
              <a:rPr lang="en" sz="900">
                <a:solidFill>
                  <a:srgbClr val="333333"/>
                </a:solidFill>
                <a:highlight>
                  <a:srgbClr val="FFF0F0"/>
                </a:highlight>
                <a:latin typeface="Consolas"/>
                <a:ea typeface="Consolas"/>
                <a:cs typeface="Consolas"/>
                <a:sym typeface="Consolas"/>
              </a:rPr>
              <a:t>""</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const</a:t>
            </a:r>
            <a:r>
              <a:rPr lang="en" sz="900">
                <a:solidFill>
                  <a:srgbClr val="333333"/>
                </a:solidFill>
                <a:latin typeface="Consolas"/>
                <a:ea typeface="Consolas"/>
                <a:cs typeface="Consolas"/>
                <a:sym typeface="Consolas"/>
              </a:rPr>
              <a:t> </a:t>
            </a:r>
            <a:r>
              <a:rPr b="1" lang="en" sz="900">
                <a:solidFill>
                  <a:srgbClr val="333399"/>
                </a:solidFill>
                <a:latin typeface="Consolas"/>
                <a:ea typeface="Consolas"/>
                <a:cs typeface="Consolas"/>
                <a:sym typeface="Consolas"/>
              </a:rPr>
              <a:t>int</a:t>
            </a:r>
            <a:r>
              <a:rPr lang="en" sz="900">
                <a:solidFill>
                  <a:srgbClr val="333333"/>
                </a:solidFill>
                <a:latin typeface="Consolas"/>
                <a:ea typeface="Consolas"/>
                <a:cs typeface="Consolas"/>
                <a:sym typeface="Consolas"/>
              </a:rPr>
              <a:t> MAX_GUESSES = </a:t>
            </a:r>
            <a:r>
              <a:rPr b="1" lang="en" sz="900">
                <a:solidFill>
                  <a:srgbClr val="0000DD"/>
                </a:solidFill>
                <a:latin typeface="Consolas"/>
                <a:ea typeface="Consolas"/>
                <a:cs typeface="Consolas"/>
                <a:sym typeface="Consolas"/>
              </a:rPr>
              <a:t>7</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while</a:t>
            </a:r>
            <a:r>
              <a:rPr lang="en" sz="900">
                <a:solidFill>
                  <a:srgbClr val="333333"/>
                </a:solidFill>
                <a:latin typeface="Consolas"/>
                <a:ea typeface="Consolas"/>
                <a:cs typeface="Consolas"/>
                <a:sym typeface="Consolas"/>
              </a:rPr>
              <a:t> (</a:t>
            </a:r>
            <a:r>
              <a:rPr lang="en" sz="900">
                <a:solidFill>
                  <a:srgbClr val="007020"/>
                </a:solidFill>
                <a:latin typeface="Consolas"/>
                <a:ea typeface="Consolas"/>
                <a:cs typeface="Consolas"/>
                <a:sym typeface="Consolas"/>
              </a:rPr>
              <a:t>true</a:t>
            </a:r>
            <a:r>
              <a:rPr lang="en" sz="900">
                <a:solidFill>
                  <a:srgbClr val="333333"/>
                </a:solidFill>
                <a:latin typeface="Consolas"/>
                <a:ea typeface="Consolas"/>
                <a:cs typeface="Consolas"/>
                <a:sym typeface="Consolas"/>
              </a:rPr>
              <a:t>)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cout </a:t>
            </a:r>
            <a:r>
              <a:rPr lang="en" sz="900">
                <a:solidFill>
                  <a:srgbClr val="0000FF"/>
                </a:solidFill>
                <a:latin typeface="Consolas"/>
                <a:ea typeface="Consolas"/>
                <a:cs typeface="Consolas"/>
                <a:sym typeface="Consolas"/>
              </a:rPr>
              <a:t>&lt;&lt; getDrawing(incorrectGuess) </a:t>
            </a:r>
            <a:r>
              <a:rPr lang="en" sz="900">
                <a:solidFill>
                  <a:srgbClr val="333333"/>
                </a:solidFill>
                <a:latin typeface="Consolas"/>
                <a:ea typeface="Consolas"/>
                <a:cs typeface="Consolas"/>
                <a:sym typeface="Consolas"/>
              </a:rPr>
              <a:t>&lt;&lt; endl</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&lt;&lt; </a:t>
            </a:r>
            <a:r>
              <a:rPr lang="en" sz="900">
                <a:solidFill>
                  <a:srgbClr val="333333"/>
                </a:solidFill>
                <a:highlight>
                  <a:srgbClr val="FFF0F0"/>
                </a:highlight>
                <a:latin typeface="Consolas"/>
                <a:ea typeface="Consolas"/>
                <a:cs typeface="Consolas"/>
                <a:sym typeface="Consolas"/>
              </a:rPr>
              <a:t>"Current word: "</a:t>
            </a:r>
            <a:r>
              <a:rPr lang="en" sz="900">
                <a:solidFill>
                  <a:srgbClr val="333333"/>
                </a:solidFill>
                <a:latin typeface="Consolas"/>
                <a:ea typeface="Consolas"/>
                <a:cs typeface="Consolas"/>
                <a:sym typeface="Consolas"/>
              </a:rPr>
              <a:t> </a:t>
            </a:r>
            <a:r>
              <a:rPr lang="en" sz="900">
                <a:solidFill>
                  <a:srgbClr val="0000FF"/>
                </a:solidFill>
                <a:latin typeface="Consolas"/>
                <a:ea typeface="Consolas"/>
                <a:cs typeface="Consolas"/>
                <a:sym typeface="Consolas"/>
              </a:rPr>
              <a:t>&lt;&lt; secretWord </a:t>
            </a:r>
            <a:r>
              <a:rPr lang="en" sz="900">
                <a:solidFill>
                  <a:srgbClr val="333333"/>
                </a:solidFill>
                <a:latin typeface="Consolas"/>
                <a:ea typeface="Consolas"/>
                <a:cs typeface="Consolas"/>
                <a:sym typeface="Consolas"/>
              </a:rPr>
              <a:t>&lt;&lt; endl</a:t>
            </a:r>
            <a:br>
              <a:rPr lang="en" sz="900">
                <a:solidFill>
                  <a:srgbClr val="0000FF"/>
                </a:solidFill>
                <a:latin typeface="Consolas"/>
                <a:ea typeface="Consolas"/>
                <a:cs typeface="Consolas"/>
                <a:sym typeface="Consolas"/>
              </a:rPr>
            </a:br>
            <a:r>
              <a:rPr lang="en" sz="900">
                <a:solidFill>
                  <a:srgbClr val="333333"/>
                </a:solidFill>
                <a:latin typeface="Consolas"/>
                <a:ea typeface="Consolas"/>
                <a:cs typeface="Consolas"/>
                <a:sym typeface="Consolas"/>
              </a:rPr>
              <a:t>          &lt;&lt; </a:t>
            </a:r>
            <a:r>
              <a:rPr lang="en" sz="900">
                <a:solidFill>
                  <a:srgbClr val="333333"/>
                </a:solidFill>
                <a:highlight>
                  <a:srgbClr val="FFF0F0"/>
                </a:highlight>
                <a:latin typeface="Consolas"/>
                <a:ea typeface="Consolas"/>
                <a:cs typeface="Consolas"/>
                <a:sym typeface="Consolas"/>
              </a:rPr>
              <a:t>"Correct guesses: "</a:t>
            </a:r>
            <a:r>
              <a:rPr lang="en" sz="900">
                <a:solidFill>
                  <a:srgbClr val="333333"/>
                </a:solidFill>
                <a:latin typeface="Consolas"/>
                <a:ea typeface="Consolas"/>
                <a:cs typeface="Consolas"/>
                <a:sym typeface="Consolas"/>
              </a:rPr>
              <a:t> &lt;&lt; correctChars</a:t>
            </a:r>
            <a:r>
              <a:rPr lang="en" sz="900">
                <a:solidFill>
                  <a:srgbClr val="0000FF"/>
                </a:solidFill>
                <a:latin typeface="Consolas"/>
                <a:ea typeface="Consolas"/>
                <a:cs typeface="Consolas"/>
                <a:sym typeface="Consolas"/>
              </a:rPr>
              <a:t> </a:t>
            </a:r>
            <a:r>
              <a:rPr lang="en" sz="900">
                <a:solidFill>
                  <a:srgbClr val="333333"/>
                </a:solidFill>
                <a:latin typeface="Consolas"/>
                <a:ea typeface="Consolas"/>
                <a:cs typeface="Consolas"/>
                <a:sym typeface="Consolas"/>
              </a:rPr>
              <a:t>&lt;&lt; endl</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&lt;&lt; </a:t>
            </a:r>
            <a:r>
              <a:rPr lang="en" sz="900">
                <a:solidFill>
                  <a:srgbClr val="333333"/>
                </a:solidFill>
                <a:highlight>
                  <a:srgbClr val="FFF0F0"/>
                </a:highlight>
                <a:latin typeface="Consolas"/>
                <a:ea typeface="Consolas"/>
                <a:cs typeface="Consolas"/>
                <a:sym typeface="Consolas"/>
              </a:rPr>
              <a:t>"Incorrect guesses: "</a:t>
            </a:r>
            <a:r>
              <a:rPr lang="en" sz="900">
                <a:solidFill>
                  <a:srgbClr val="333333"/>
                </a:solidFill>
                <a:latin typeface="Consolas"/>
                <a:ea typeface="Consolas"/>
                <a:cs typeface="Consolas"/>
                <a:sym typeface="Consolas"/>
              </a:rPr>
              <a:t> &lt;&lt; endl</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&lt;&lt; incorrectChars &lt;&lt; endl &lt;&lt; </a:t>
            </a:r>
            <a:r>
              <a:rPr lang="en" sz="900">
                <a:solidFill>
                  <a:srgbClr val="333333"/>
                </a:solidFill>
                <a:highlight>
                  <a:srgbClr val="FFF0F0"/>
                </a:highlight>
                <a:latin typeface="Consolas"/>
                <a:ea typeface="Consolas"/>
                <a:cs typeface="Consolas"/>
                <a:sym typeface="Consolas"/>
              </a:rPr>
              <a:t>"Choose a character: "</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lang="en" sz="900">
                <a:solidFill>
                  <a:srgbClr val="0000FF"/>
                </a:solidFill>
                <a:latin typeface="Consolas"/>
                <a:ea typeface="Consolas"/>
                <a:cs typeface="Consolas"/>
                <a:sym typeface="Consolas"/>
              </a:rPr>
              <a:t>cin &gt;&gt; ch</a:t>
            </a:r>
            <a:r>
              <a:rPr lang="en" sz="900">
                <a:solidFill>
                  <a:srgbClr val="333333"/>
                </a:solidFill>
                <a:latin typeface="Consolas"/>
                <a:ea typeface="Consolas"/>
                <a:cs typeface="Consolas"/>
                <a:sym typeface="Consolas"/>
              </a:rPr>
              <a:t>;</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a:t>
            </a:r>
            <a:r>
              <a:rPr b="1" lang="en" sz="900">
                <a:solidFill>
                  <a:srgbClr val="008800"/>
                </a:solidFill>
                <a:latin typeface="Consolas"/>
                <a:ea typeface="Consolas"/>
                <a:cs typeface="Consolas"/>
                <a:sym typeface="Consolas"/>
              </a:rPr>
              <a:t>if</a:t>
            </a:r>
            <a:r>
              <a:rPr lang="en" sz="900">
                <a:solidFill>
                  <a:srgbClr val="333333"/>
                </a:solidFill>
                <a:latin typeface="Consolas"/>
                <a:ea typeface="Consolas"/>
                <a:cs typeface="Consolas"/>
                <a:sym typeface="Consolas"/>
              </a:rPr>
              <a:t> (isCharInWord(ch, word))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correctChars += ch;</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correctGuess ++;</a:t>
            </a:r>
            <a:endParaRPr sz="9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900">
                <a:solidFill>
                  <a:srgbClr val="0000FF"/>
                </a:solidFill>
                <a:latin typeface="Consolas"/>
                <a:ea typeface="Consolas"/>
                <a:cs typeface="Consolas"/>
                <a:sym typeface="Consolas"/>
              </a:rPr>
              <a:t>            // cập nhật secretWord</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secretWord = updateSecretWord(ch, secretWord, word);</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 </a:t>
            </a:r>
            <a:r>
              <a:rPr b="1" lang="en" sz="900">
                <a:solidFill>
                  <a:srgbClr val="008800"/>
                </a:solidFill>
                <a:latin typeface="Consolas"/>
                <a:ea typeface="Consolas"/>
                <a:cs typeface="Consolas"/>
                <a:sym typeface="Consolas"/>
              </a:rPr>
              <a:t>else</a:t>
            </a:r>
            <a:r>
              <a:rPr lang="en" sz="900">
                <a:solidFill>
                  <a:srgbClr val="333333"/>
                </a:solidFill>
                <a:latin typeface="Consolas"/>
                <a:ea typeface="Consolas"/>
                <a:cs typeface="Consolas"/>
                <a:sym typeface="Consolas"/>
              </a:rPr>
              <a:t>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incorrectChars += ch;</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incorrectGuess ++;</a:t>
            </a:r>
            <a:br>
              <a:rPr lang="en" sz="900">
                <a:solidFill>
                  <a:srgbClr val="333333"/>
                </a:solidFill>
                <a:latin typeface="Consolas"/>
                <a:ea typeface="Consolas"/>
                <a:cs typeface="Consolas"/>
                <a:sym typeface="Consolas"/>
              </a:rPr>
            </a:br>
            <a:r>
              <a:rPr lang="en" sz="900">
                <a:solidFill>
                  <a:srgbClr val="333333"/>
                </a:solidFill>
                <a:latin typeface="Consolas"/>
                <a:ea typeface="Consolas"/>
                <a:cs typeface="Consolas"/>
                <a:sym typeface="Consolas"/>
              </a:rPr>
              <a:t>        } </a:t>
            </a:r>
            <a:r>
              <a:rPr lang="en" sz="900">
                <a:solidFill>
                  <a:srgbClr val="0000FF"/>
                </a:solidFill>
                <a:latin typeface="Consolas"/>
                <a:ea typeface="Consolas"/>
                <a:cs typeface="Consolas"/>
                <a:sym typeface="Consolas"/>
              </a:rPr>
              <a:t>// cập nhật xGuess, xChars</a:t>
            </a:r>
            <a:endParaRPr/>
          </a:p>
        </p:txBody>
      </p:sp>
      <p:sp>
        <p:nvSpPr>
          <p:cNvPr id="343" name="Google Shape;343;p38"/>
          <p:cNvSpPr txBox="1"/>
          <p:nvPr/>
        </p:nvSpPr>
        <p:spPr>
          <a:xfrm>
            <a:off x="5478800" y="4251600"/>
            <a:ext cx="3207900" cy="8196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Toàn bộ code chương trình</a:t>
            </a:r>
            <a:endParaRPr/>
          </a:p>
          <a:p>
            <a:pPr indent="0" lvl="0" marL="0" rtl="0" algn="l">
              <a:spcBef>
                <a:spcPts val="0"/>
              </a:spcBef>
              <a:spcAft>
                <a:spcPts val="0"/>
              </a:spcAft>
              <a:buNone/>
            </a:pPr>
            <a:r>
              <a:rPr lang="en" sz="1200" u="sng">
                <a:solidFill>
                  <a:schemeClr val="hlink"/>
                </a:solidFill>
                <a:hlinkClick r:id="rId3"/>
              </a:rPr>
              <a:t>https://raw.githubusercontent.com/tqlong/advprogram/master/lec3-hangman/HangMan_1_0.cpp</a:t>
            </a:r>
            <a:r>
              <a:rPr lang="en" sz="1200"/>
              <a:t>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Tổng kết</a:t>
            </a:r>
            <a:endParaRPr/>
          </a:p>
        </p:txBody>
      </p:sp>
      <p:sp>
        <p:nvSpPr>
          <p:cNvPr id="349" name="Google Shape;349;p3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Sơ đồ khối, mã giả, tư tưởng chia để trị</a:t>
            </a:r>
            <a:endParaRPr/>
          </a:p>
          <a:p>
            <a:pPr indent="-381000" lvl="1" marL="914400" rtl="0" algn="l">
              <a:spcBef>
                <a:spcPts val="0"/>
              </a:spcBef>
              <a:spcAft>
                <a:spcPts val="0"/>
              </a:spcAft>
              <a:buSzPts val="2400"/>
              <a:buChar char="○"/>
            </a:pPr>
            <a:r>
              <a:rPr lang="en"/>
              <a:t>Chuyển hóa ngôn ngữ đời thường sang mã chương trình</a:t>
            </a:r>
            <a:endParaRPr/>
          </a:p>
          <a:p>
            <a:pPr indent="-419100" lvl="0" marL="457200" rtl="0" algn="l">
              <a:spcBef>
                <a:spcPts val="0"/>
              </a:spcBef>
              <a:spcAft>
                <a:spcPts val="0"/>
              </a:spcAft>
              <a:buSzPts val="3000"/>
              <a:buChar char="●"/>
            </a:pPr>
            <a:r>
              <a:rPr lang="en"/>
              <a:t>Lớp string, thao tác với xâu</a:t>
            </a:r>
            <a:endParaRPr/>
          </a:p>
          <a:p>
            <a:pPr indent="-381000" lvl="1" marL="914400" rtl="0" algn="l">
              <a:spcBef>
                <a:spcPts val="0"/>
              </a:spcBef>
              <a:spcAft>
                <a:spcPts val="0"/>
              </a:spcAft>
              <a:buSzPts val="2400"/>
              <a:buChar char="○"/>
            </a:pPr>
            <a:r>
              <a:rPr lang="en"/>
              <a:t>Khởi tạo xâu, duyệt ký tự, nối/</a:t>
            </a:r>
            <a:r>
              <a:rPr lang="en"/>
              <a:t>cộng</a:t>
            </a:r>
            <a:r>
              <a:rPr lang="en"/>
              <a:t> xâu</a:t>
            </a:r>
            <a:endParaRPr/>
          </a:p>
          <a:p>
            <a:pPr indent="-419100" lvl="0" marL="457200" rtl="0" algn="l">
              <a:spcBef>
                <a:spcPts val="0"/>
              </a:spcBef>
              <a:spcAft>
                <a:spcPts val="0"/>
              </a:spcAft>
              <a:buSzPts val="3000"/>
              <a:buChar char="●"/>
            </a:pPr>
            <a:r>
              <a:rPr lang="en"/>
              <a:t>Viết hàm</a:t>
            </a:r>
            <a:endParaRPr/>
          </a:p>
          <a:p>
            <a:pPr indent="-381000" lvl="1" marL="914400" rtl="0" algn="l">
              <a:spcBef>
                <a:spcPts val="0"/>
              </a:spcBef>
              <a:spcAft>
                <a:spcPts val="0"/>
              </a:spcAft>
              <a:buSzPts val="2400"/>
              <a:buChar char="○"/>
            </a:pPr>
            <a:r>
              <a:rPr lang="en"/>
              <a:t>Bắt đầu đơn giản</a:t>
            </a:r>
            <a:endParaRPr/>
          </a:p>
          <a:p>
            <a:pPr indent="-381000" lvl="1" marL="914400" rtl="0" algn="l">
              <a:spcBef>
                <a:spcPts val="0"/>
              </a:spcBef>
              <a:spcAft>
                <a:spcPts val="0"/>
              </a:spcAft>
              <a:buSzPts val="2400"/>
              <a:buChar char="○"/>
            </a:pPr>
            <a:r>
              <a:rPr lang="en"/>
              <a:t>Dần dần thay đổi theo yêu cầu</a:t>
            </a:r>
            <a:endParaRPr/>
          </a:p>
          <a:p>
            <a:pPr indent="-381000" lvl="1" marL="914400" rtl="0" algn="l">
              <a:spcBef>
                <a:spcPts val="0"/>
              </a:spcBef>
              <a:spcAft>
                <a:spcPts val="0"/>
              </a:spcAft>
              <a:buSzPts val="2400"/>
              <a:buChar char="○"/>
            </a:pPr>
            <a:r>
              <a:rPr lang="en"/>
              <a:t>Luôn có chương trình chạy được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Hangman: Luật chơi</a:t>
            </a:r>
            <a:endParaRPr/>
          </a:p>
        </p:txBody>
      </p:sp>
      <p:sp>
        <p:nvSpPr>
          <p:cNvPr id="64" name="Google Shape;64;p1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Trò chơi giữa A (chủ trò) và B (người chơi)</a:t>
            </a:r>
            <a:endParaRPr/>
          </a:p>
          <a:p>
            <a:pPr indent="-419100" lvl="0" marL="457200" rtl="0" algn="l">
              <a:spcBef>
                <a:spcPts val="0"/>
              </a:spcBef>
              <a:spcAft>
                <a:spcPts val="0"/>
              </a:spcAft>
              <a:buSzPts val="3000"/>
              <a:buChar char="●"/>
            </a:pPr>
            <a:r>
              <a:rPr lang="en"/>
              <a:t>A nghĩ ra một từ tiếng Anh</a:t>
            </a:r>
            <a:endParaRPr/>
          </a:p>
          <a:p>
            <a:pPr indent="-381000" lvl="1" marL="914400" rtl="0" algn="l">
              <a:spcBef>
                <a:spcPts val="0"/>
              </a:spcBef>
              <a:spcAft>
                <a:spcPts val="0"/>
              </a:spcAft>
              <a:buSzPts val="2400"/>
              <a:buChar char="○"/>
            </a:pPr>
            <a:r>
              <a:rPr i="1" lang="en"/>
              <a:t>secretWord</a:t>
            </a:r>
            <a:r>
              <a:rPr lang="en"/>
              <a:t>: Số vạch = số chữ cái trong từ</a:t>
            </a:r>
            <a:endParaRPr/>
          </a:p>
          <a:p>
            <a:pPr indent="-419100" lvl="0" marL="457200" rtl="0" algn="l">
              <a:spcBef>
                <a:spcPts val="0"/>
              </a:spcBef>
              <a:spcAft>
                <a:spcPts val="0"/>
              </a:spcAft>
              <a:buSzPts val="3000"/>
              <a:buChar char="●"/>
            </a:pPr>
            <a:r>
              <a:rPr lang="en"/>
              <a:t>B tìm cách đoán ra từ của A</a:t>
            </a:r>
            <a:endParaRPr/>
          </a:p>
          <a:p>
            <a:pPr indent="-381000" lvl="1" marL="914400" rtl="0" algn="l">
              <a:spcBef>
                <a:spcPts val="0"/>
              </a:spcBef>
              <a:spcAft>
                <a:spcPts val="0"/>
              </a:spcAft>
              <a:buSzPts val="2400"/>
              <a:buChar char="○"/>
            </a:pPr>
            <a:r>
              <a:rPr lang="en"/>
              <a:t>Mỗi lần B đoán 1 chữ cái đúng, A ghi chữ cái đó lên các vạch tương ứng</a:t>
            </a:r>
            <a:endParaRPr/>
          </a:p>
          <a:p>
            <a:pPr indent="-381000" lvl="1" marL="914400" rtl="0" algn="l">
              <a:spcBef>
                <a:spcPts val="0"/>
              </a:spcBef>
              <a:spcAft>
                <a:spcPts val="0"/>
              </a:spcAft>
              <a:buSzPts val="2400"/>
              <a:buChar char="○"/>
            </a:pPr>
            <a:r>
              <a:rPr lang="en"/>
              <a:t>Nếu B đoán sai, B mất 1 lượt đoán</a:t>
            </a:r>
            <a:endParaRPr/>
          </a:p>
          <a:p>
            <a:pPr indent="-419100" lvl="0" marL="457200" rtl="0" algn="l">
              <a:spcBef>
                <a:spcPts val="0"/>
              </a:spcBef>
              <a:spcAft>
                <a:spcPts val="0"/>
              </a:spcAft>
              <a:buSzPts val="3000"/>
              <a:buChar char="●"/>
            </a:pPr>
            <a:r>
              <a:rPr lang="en"/>
              <a:t>Số lượt ≈ số nét vẽ giá treo và thân người của B (so fun :-D)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Hangman: Luật chơi</a:t>
            </a:r>
            <a:endParaRPr/>
          </a:p>
        </p:txBody>
      </p:sp>
      <p:sp>
        <p:nvSpPr>
          <p:cNvPr id="70" name="Google Shape;70;p1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Sai lần đầu: Vẽ chữ L ngược (giá treo cổ)</a:t>
            </a:r>
            <a:endParaRPr/>
          </a:p>
          <a:p>
            <a:pPr indent="-419100" lvl="0" marL="457200" rtl="0" algn="l">
              <a:spcBef>
                <a:spcPts val="0"/>
              </a:spcBef>
              <a:spcAft>
                <a:spcPts val="0"/>
              </a:spcAft>
              <a:buSzPts val="3000"/>
              <a:buChar char="●"/>
            </a:pPr>
            <a:r>
              <a:rPr lang="en"/>
              <a:t>Sai lần 2: Vẽ vòng tròn (đầu)</a:t>
            </a:r>
            <a:endParaRPr/>
          </a:p>
          <a:p>
            <a:pPr indent="-419100" lvl="0" marL="457200" rtl="0" algn="l">
              <a:spcBef>
                <a:spcPts val="0"/>
              </a:spcBef>
              <a:spcAft>
                <a:spcPts val="0"/>
              </a:spcAft>
              <a:buSzPts val="3000"/>
              <a:buChar char="●"/>
            </a:pPr>
            <a:r>
              <a:rPr lang="en"/>
              <a:t>Sai lần 3: Vẽ 1 vạch (thân người)</a:t>
            </a:r>
            <a:endParaRPr/>
          </a:p>
          <a:p>
            <a:pPr indent="-419100" lvl="0" marL="457200" rtl="0" algn="l">
              <a:spcBef>
                <a:spcPts val="0"/>
              </a:spcBef>
              <a:spcAft>
                <a:spcPts val="0"/>
              </a:spcAft>
              <a:buSzPts val="3000"/>
              <a:buChar char="●"/>
            </a:pPr>
            <a:r>
              <a:rPr lang="en"/>
              <a:t>Sai lần 4: Vẽ 1 vạch (tay trái)</a:t>
            </a:r>
            <a:endParaRPr/>
          </a:p>
          <a:p>
            <a:pPr indent="-419100" lvl="0" marL="457200" rtl="0" algn="l">
              <a:spcBef>
                <a:spcPts val="0"/>
              </a:spcBef>
              <a:spcAft>
                <a:spcPts val="0"/>
              </a:spcAft>
              <a:buSzPts val="3000"/>
              <a:buChar char="●"/>
            </a:pPr>
            <a:r>
              <a:rPr lang="en"/>
              <a:t>Sai lần 5: Vẽ 1 vạch (tay phải)</a:t>
            </a:r>
            <a:endParaRPr/>
          </a:p>
          <a:p>
            <a:pPr indent="-419100" lvl="0" marL="457200" rtl="0" algn="l">
              <a:spcBef>
                <a:spcPts val="0"/>
              </a:spcBef>
              <a:spcAft>
                <a:spcPts val="0"/>
              </a:spcAft>
              <a:buSzPts val="3000"/>
              <a:buChar char="●"/>
            </a:pPr>
            <a:r>
              <a:rPr lang="en"/>
              <a:t>Sai lần 6: Vẽ 1 vạch (chân trái)</a:t>
            </a:r>
            <a:endParaRPr/>
          </a:p>
          <a:p>
            <a:pPr indent="-419100" lvl="0" marL="457200" rtl="0" algn="l">
              <a:spcBef>
                <a:spcPts val="0"/>
              </a:spcBef>
              <a:spcAft>
                <a:spcPts val="0"/>
              </a:spcAft>
              <a:buSzPts val="3000"/>
              <a:buChar char="●"/>
            </a:pPr>
            <a:r>
              <a:rPr lang="en"/>
              <a:t>Sai lần 7: Vẽ 1 vạch (chân phải)</a:t>
            </a:r>
            <a:endParaRPr/>
          </a:p>
          <a:p>
            <a:pPr indent="-419100" lvl="0" marL="457200" rtl="0" algn="l">
              <a:spcBef>
                <a:spcPts val="0"/>
              </a:spcBef>
              <a:spcAft>
                <a:spcPts val="0"/>
              </a:spcAft>
              <a:buSzPts val="3000"/>
              <a:buChar char="●"/>
            </a:pPr>
            <a:r>
              <a:rPr lang="en"/>
              <a:t>Sau lần 7: thua cuộc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Ví dụ 1 ván chơi</a:t>
            </a:r>
            <a:endParaRPr/>
          </a:p>
        </p:txBody>
      </p:sp>
      <p:sp>
        <p:nvSpPr>
          <p:cNvPr id="76" name="Google Shape;76;p1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pSp>
        <p:nvGrpSpPr>
          <p:cNvPr id="77" name="Google Shape;77;p14"/>
          <p:cNvGrpSpPr/>
          <p:nvPr/>
        </p:nvGrpSpPr>
        <p:grpSpPr>
          <a:xfrm>
            <a:off x="457200" y="928963"/>
            <a:ext cx="2095500" cy="2181225"/>
            <a:chOff x="457200" y="928963"/>
            <a:chExt cx="2095500" cy="2181225"/>
          </a:xfrm>
        </p:grpSpPr>
        <p:pic>
          <p:nvPicPr>
            <p:cNvPr id="78" name="Google Shape;78;p14"/>
            <p:cNvPicPr preferRelativeResize="0"/>
            <p:nvPr/>
          </p:nvPicPr>
          <p:blipFill>
            <a:blip r:embed="rId3">
              <a:alphaModFix/>
            </a:blip>
            <a:stretch>
              <a:fillRect/>
            </a:stretch>
          </p:blipFill>
          <p:spPr>
            <a:xfrm>
              <a:off x="457200" y="928963"/>
              <a:ext cx="2095500" cy="2181225"/>
            </a:xfrm>
            <a:prstGeom prst="rect">
              <a:avLst/>
            </a:prstGeom>
            <a:noFill/>
            <a:ln>
              <a:noFill/>
            </a:ln>
          </p:spPr>
        </p:pic>
        <p:sp>
          <p:nvSpPr>
            <p:cNvPr id="79" name="Google Shape;79;p14"/>
            <p:cNvSpPr txBox="1"/>
            <p:nvPr/>
          </p:nvSpPr>
          <p:spPr>
            <a:xfrm>
              <a:off x="1395250" y="1192925"/>
              <a:ext cx="9852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HANGMAN</a:t>
              </a:r>
              <a:endParaRPr b="1" sz="1200"/>
            </a:p>
          </p:txBody>
        </p:sp>
      </p:grpSp>
      <p:grpSp>
        <p:nvGrpSpPr>
          <p:cNvPr id="80" name="Google Shape;80;p14"/>
          <p:cNvGrpSpPr/>
          <p:nvPr/>
        </p:nvGrpSpPr>
        <p:grpSpPr>
          <a:xfrm>
            <a:off x="2665578" y="947750"/>
            <a:ext cx="724001" cy="880224"/>
            <a:chOff x="2665578" y="947750"/>
            <a:chExt cx="724001" cy="880224"/>
          </a:xfrm>
        </p:grpSpPr>
        <p:pic>
          <p:nvPicPr>
            <p:cNvPr id="81" name="Google Shape;81;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82" name="Google Shape;82;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a:t>
              </a:r>
              <a:endParaRPr b="1"/>
            </a:p>
          </p:txBody>
        </p:sp>
      </p:grpSp>
      <p:grpSp>
        <p:nvGrpSpPr>
          <p:cNvPr id="83" name="Google Shape;83;p14"/>
          <p:cNvGrpSpPr/>
          <p:nvPr/>
        </p:nvGrpSpPr>
        <p:grpSpPr>
          <a:xfrm>
            <a:off x="2665578" y="1938350"/>
            <a:ext cx="724001" cy="880224"/>
            <a:chOff x="2665578" y="947750"/>
            <a:chExt cx="724001" cy="880224"/>
          </a:xfrm>
        </p:grpSpPr>
        <p:pic>
          <p:nvPicPr>
            <p:cNvPr id="84" name="Google Shape;84;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85" name="Google Shape;85;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a:t>
              </a:r>
              <a:endParaRPr b="1"/>
            </a:p>
          </p:txBody>
        </p:sp>
      </p:grpSp>
      <p:grpSp>
        <p:nvGrpSpPr>
          <p:cNvPr id="86" name="Google Shape;86;p14"/>
          <p:cNvGrpSpPr/>
          <p:nvPr/>
        </p:nvGrpSpPr>
        <p:grpSpPr>
          <a:xfrm>
            <a:off x="4541678" y="947750"/>
            <a:ext cx="724001" cy="880224"/>
            <a:chOff x="2665578" y="947750"/>
            <a:chExt cx="724001" cy="880224"/>
          </a:xfrm>
        </p:grpSpPr>
        <p:pic>
          <p:nvPicPr>
            <p:cNvPr id="87" name="Google Shape;87;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88" name="Google Shape;88;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a:t>
              </a:r>
              <a:endParaRPr b="1"/>
            </a:p>
          </p:txBody>
        </p:sp>
      </p:grpSp>
      <p:grpSp>
        <p:nvGrpSpPr>
          <p:cNvPr id="89" name="Google Shape;89;p14"/>
          <p:cNvGrpSpPr/>
          <p:nvPr/>
        </p:nvGrpSpPr>
        <p:grpSpPr>
          <a:xfrm>
            <a:off x="4541678" y="1938350"/>
            <a:ext cx="724001" cy="880224"/>
            <a:chOff x="2665578" y="947750"/>
            <a:chExt cx="724001" cy="880224"/>
          </a:xfrm>
        </p:grpSpPr>
        <p:pic>
          <p:nvPicPr>
            <p:cNvPr id="90" name="Google Shape;90;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91" name="Google Shape;91;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a:t>
              </a:r>
              <a:endParaRPr b="1"/>
            </a:p>
          </p:txBody>
        </p:sp>
      </p:grpSp>
      <p:grpSp>
        <p:nvGrpSpPr>
          <p:cNvPr id="92" name="Google Shape;92;p14"/>
          <p:cNvGrpSpPr/>
          <p:nvPr/>
        </p:nvGrpSpPr>
        <p:grpSpPr>
          <a:xfrm>
            <a:off x="6417778" y="947750"/>
            <a:ext cx="724001" cy="880224"/>
            <a:chOff x="2665578" y="947750"/>
            <a:chExt cx="724001" cy="880224"/>
          </a:xfrm>
        </p:grpSpPr>
        <p:pic>
          <p:nvPicPr>
            <p:cNvPr id="93" name="Google Shape;93;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94" name="Google Shape;94;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a:t>
              </a:r>
              <a:endParaRPr b="1"/>
            </a:p>
          </p:txBody>
        </p:sp>
      </p:grpSp>
      <p:grpSp>
        <p:nvGrpSpPr>
          <p:cNvPr id="95" name="Google Shape;95;p14"/>
          <p:cNvGrpSpPr/>
          <p:nvPr/>
        </p:nvGrpSpPr>
        <p:grpSpPr>
          <a:xfrm>
            <a:off x="6417778" y="1938350"/>
            <a:ext cx="724001" cy="880224"/>
            <a:chOff x="2665578" y="947750"/>
            <a:chExt cx="724001" cy="880224"/>
          </a:xfrm>
        </p:grpSpPr>
        <p:pic>
          <p:nvPicPr>
            <p:cNvPr id="96" name="Google Shape;96;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97" name="Google Shape;97;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t>
              </a:r>
              <a:endParaRPr b="1"/>
            </a:p>
          </p:txBody>
        </p:sp>
      </p:grpSp>
      <p:grpSp>
        <p:nvGrpSpPr>
          <p:cNvPr id="98" name="Google Shape;98;p14"/>
          <p:cNvGrpSpPr/>
          <p:nvPr/>
        </p:nvGrpSpPr>
        <p:grpSpPr>
          <a:xfrm>
            <a:off x="2665578" y="2818575"/>
            <a:ext cx="724001" cy="880224"/>
            <a:chOff x="2665578" y="947750"/>
            <a:chExt cx="724001" cy="880224"/>
          </a:xfrm>
        </p:grpSpPr>
        <p:pic>
          <p:nvPicPr>
            <p:cNvPr id="99" name="Google Shape;99;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00" name="Google Shape;100;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t>
              </a:r>
              <a:endParaRPr b="1"/>
            </a:p>
          </p:txBody>
        </p:sp>
      </p:grpSp>
      <p:grpSp>
        <p:nvGrpSpPr>
          <p:cNvPr id="101" name="Google Shape;101;p14"/>
          <p:cNvGrpSpPr/>
          <p:nvPr/>
        </p:nvGrpSpPr>
        <p:grpSpPr>
          <a:xfrm>
            <a:off x="2665578" y="3809175"/>
            <a:ext cx="724001" cy="880224"/>
            <a:chOff x="2665578" y="947750"/>
            <a:chExt cx="724001" cy="880224"/>
          </a:xfrm>
        </p:grpSpPr>
        <p:pic>
          <p:nvPicPr>
            <p:cNvPr id="102" name="Google Shape;102;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03" name="Google Shape;103;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a:t>
              </a:r>
              <a:endParaRPr b="1"/>
            </a:p>
          </p:txBody>
        </p:sp>
      </p:grpSp>
      <p:grpSp>
        <p:nvGrpSpPr>
          <p:cNvPr id="104" name="Google Shape;104;p14"/>
          <p:cNvGrpSpPr/>
          <p:nvPr/>
        </p:nvGrpSpPr>
        <p:grpSpPr>
          <a:xfrm>
            <a:off x="4541678" y="2818575"/>
            <a:ext cx="724001" cy="880224"/>
            <a:chOff x="2665578" y="947750"/>
            <a:chExt cx="724001" cy="880224"/>
          </a:xfrm>
        </p:grpSpPr>
        <p:pic>
          <p:nvPicPr>
            <p:cNvPr id="105" name="Google Shape;105;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06" name="Google Shape;106;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a:t>
              </a:r>
              <a:endParaRPr b="1"/>
            </a:p>
          </p:txBody>
        </p:sp>
      </p:grpSp>
      <p:grpSp>
        <p:nvGrpSpPr>
          <p:cNvPr id="107" name="Google Shape;107;p14"/>
          <p:cNvGrpSpPr/>
          <p:nvPr/>
        </p:nvGrpSpPr>
        <p:grpSpPr>
          <a:xfrm>
            <a:off x="4541678" y="3809175"/>
            <a:ext cx="724001" cy="880224"/>
            <a:chOff x="2665578" y="947750"/>
            <a:chExt cx="724001" cy="880224"/>
          </a:xfrm>
        </p:grpSpPr>
        <p:pic>
          <p:nvPicPr>
            <p:cNvPr id="108" name="Google Shape;108;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09" name="Google Shape;109;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t>
              </a:r>
              <a:endParaRPr b="1"/>
            </a:p>
          </p:txBody>
        </p:sp>
      </p:grpSp>
      <p:grpSp>
        <p:nvGrpSpPr>
          <p:cNvPr id="110" name="Google Shape;110;p14"/>
          <p:cNvGrpSpPr/>
          <p:nvPr/>
        </p:nvGrpSpPr>
        <p:grpSpPr>
          <a:xfrm>
            <a:off x="6417778" y="2818575"/>
            <a:ext cx="724001" cy="880224"/>
            <a:chOff x="2665578" y="947750"/>
            <a:chExt cx="724001" cy="880224"/>
          </a:xfrm>
        </p:grpSpPr>
        <p:pic>
          <p:nvPicPr>
            <p:cNvPr id="111" name="Google Shape;111;p14"/>
            <p:cNvPicPr preferRelativeResize="0"/>
            <p:nvPr/>
          </p:nvPicPr>
          <p:blipFill>
            <a:blip r:embed="rId4">
              <a:alphaModFix/>
            </a:blip>
            <a:stretch>
              <a:fillRect/>
            </a:stretch>
          </p:blipFill>
          <p:spPr>
            <a:xfrm>
              <a:off x="2665578" y="947750"/>
              <a:ext cx="724001" cy="880224"/>
            </a:xfrm>
            <a:prstGeom prst="rect">
              <a:avLst/>
            </a:prstGeom>
            <a:noFill/>
            <a:ln>
              <a:noFill/>
            </a:ln>
          </p:spPr>
        </p:pic>
        <p:sp>
          <p:nvSpPr>
            <p:cNvPr id="112" name="Google Shape;112;p14"/>
            <p:cNvSpPr txBox="1"/>
            <p:nvPr/>
          </p:nvSpPr>
          <p:spPr>
            <a:xfrm>
              <a:off x="2969150" y="961700"/>
              <a:ext cx="38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a:t>
              </a:r>
              <a:endParaRPr b="1"/>
            </a:p>
          </p:txBody>
        </p:sp>
      </p:grpSp>
      <p:sp>
        <p:nvSpPr>
          <p:cNvPr id="113" name="Google Shape;113;p14"/>
          <p:cNvSpPr txBox="1"/>
          <p:nvPr/>
        </p:nvSpPr>
        <p:spPr>
          <a:xfrm>
            <a:off x="5265675" y="1171113"/>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a:t>
            </a:r>
            <a:r>
              <a:rPr b="1" lang="en"/>
              <a:t>A</a:t>
            </a:r>
            <a:r>
              <a:rPr b="1" lang="en">
                <a:solidFill>
                  <a:schemeClr val="dk1"/>
                </a:solidFill>
              </a:rPr>
              <a:t>−−−</a:t>
            </a:r>
            <a:r>
              <a:rPr b="1" lang="en"/>
              <a:t>A</a:t>
            </a:r>
            <a:r>
              <a:rPr b="1" lang="en">
                <a:solidFill>
                  <a:schemeClr val="dk1"/>
                </a:solidFill>
              </a:rPr>
              <a:t>−</a:t>
            </a:r>
            <a:endParaRPr b="1"/>
          </a:p>
        </p:txBody>
      </p:sp>
      <p:sp>
        <p:nvSpPr>
          <p:cNvPr id="114" name="Google Shape;114;p14"/>
          <p:cNvSpPr txBox="1"/>
          <p:nvPr/>
        </p:nvSpPr>
        <p:spPr>
          <a:xfrm>
            <a:off x="951738" y="3110200"/>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15" name="Google Shape;115;p14"/>
          <p:cNvSpPr txBox="1"/>
          <p:nvPr/>
        </p:nvSpPr>
        <p:spPr>
          <a:xfrm>
            <a:off x="928950" y="4103488"/>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a:t>
            </a:r>
            <a:r>
              <a:rPr b="1" lang="en">
                <a:solidFill>
                  <a:schemeClr val="dk1"/>
                </a:solidFill>
              </a:rPr>
              <a:t>−</a:t>
            </a:r>
            <a:r>
              <a:rPr b="1" lang="en">
                <a:solidFill>
                  <a:schemeClr val="dk1"/>
                </a:solidFill>
              </a:rPr>
              <a:t>−−−</a:t>
            </a:r>
            <a:r>
              <a:rPr b="1" lang="en">
                <a:solidFill>
                  <a:schemeClr val="dk1"/>
                </a:solidFill>
              </a:rPr>
              <a:t>−</a:t>
            </a:r>
            <a:r>
              <a:rPr b="1" lang="en">
                <a:solidFill>
                  <a:schemeClr val="dk1"/>
                </a:solidFill>
              </a:rPr>
              <a:t>−</a:t>
            </a:r>
            <a:endParaRPr b="1"/>
          </a:p>
        </p:txBody>
      </p:sp>
      <p:sp>
        <p:nvSpPr>
          <p:cNvPr id="116" name="Google Shape;116;p14"/>
          <p:cNvSpPr txBox="1"/>
          <p:nvPr/>
        </p:nvSpPr>
        <p:spPr>
          <a:xfrm>
            <a:off x="3412425" y="1006250"/>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17" name="Google Shape;117;p14"/>
          <p:cNvSpPr txBox="1"/>
          <p:nvPr/>
        </p:nvSpPr>
        <p:spPr>
          <a:xfrm>
            <a:off x="7207125" y="1006250"/>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18" name="Google Shape;118;p14"/>
          <p:cNvSpPr txBox="1"/>
          <p:nvPr/>
        </p:nvSpPr>
        <p:spPr>
          <a:xfrm>
            <a:off x="3412425" y="201562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19" name="Google Shape;119;p14"/>
          <p:cNvSpPr txBox="1"/>
          <p:nvPr/>
        </p:nvSpPr>
        <p:spPr>
          <a:xfrm>
            <a:off x="3412425" y="287707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0" name="Google Shape;120;p14"/>
          <p:cNvSpPr txBox="1"/>
          <p:nvPr/>
        </p:nvSpPr>
        <p:spPr>
          <a:xfrm>
            <a:off x="7207125" y="287707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1" name="Google Shape;121;p14"/>
          <p:cNvSpPr txBox="1"/>
          <p:nvPr/>
        </p:nvSpPr>
        <p:spPr>
          <a:xfrm>
            <a:off x="5288525" y="3783238"/>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2" name="Google Shape;122;p14"/>
          <p:cNvSpPr txBox="1"/>
          <p:nvPr/>
        </p:nvSpPr>
        <p:spPr>
          <a:xfrm>
            <a:off x="5265675" y="2243138"/>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−A</a:t>
            </a:r>
            <a:r>
              <a:rPr b="1" lang="en">
                <a:solidFill>
                  <a:schemeClr val="dk1"/>
                </a:solidFill>
              </a:rPr>
              <a:t>N</a:t>
            </a:r>
            <a:r>
              <a:rPr b="1" lang="en">
                <a:solidFill>
                  <a:schemeClr val="dk1"/>
                </a:solidFill>
              </a:rPr>
              <a:t>−−</a:t>
            </a:r>
            <a:r>
              <a:rPr b="1" lang="en"/>
              <a:t>A</a:t>
            </a:r>
            <a:r>
              <a:rPr b="1" lang="en">
                <a:solidFill>
                  <a:schemeClr val="dk1"/>
                </a:solidFill>
              </a:rPr>
              <a:t>N</a:t>
            </a:r>
            <a:endParaRPr b="1"/>
          </a:p>
        </p:txBody>
      </p:sp>
      <p:sp>
        <p:nvSpPr>
          <p:cNvPr id="123" name="Google Shape;123;p14"/>
          <p:cNvSpPr txBox="1"/>
          <p:nvPr/>
        </p:nvSpPr>
        <p:spPr>
          <a:xfrm>
            <a:off x="7207125" y="2015625"/>
            <a:ext cx="1106400" cy="9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r>
              <a:rPr b="1" lang="en" sz="700">
                <a:solidFill>
                  <a:schemeClr val="dk1"/>
                </a:solidFill>
                <a:latin typeface="Consolas"/>
                <a:ea typeface="Consolas"/>
                <a:cs typeface="Consolas"/>
                <a:sym typeface="Consolas"/>
              </a:rPr>
              <a:t>|</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O</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  |</a:t>
            </a:r>
            <a:endParaRPr b="1" sz="700">
              <a:latin typeface="Consolas"/>
              <a:ea typeface="Consolas"/>
              <a:cs typeface="Consolas"/>
              <a:sym typeface="Consolas"/>
            </a:endParaRPr>
          </a:p>
          <a:p>
            <a:pPr indent="0" lvl="0" marL="0" rtl="0" algn="l">
              <a:spcBef>
                <a:spcPts val="0"/>
              </a:spcBef>
              <a:spcAft>
                <a:spcPts val="0"/>
              </a:spcAft>
              <a:buNone/>
            </a:pPr>
            <a:r>
              <a:rPr b="1" lang="en" sz="700">
                <a:latin typeface="Consolas"/>
                <a:ea typeface="Consolas"/>
                <a:cs typeface="Consolas"/>
                <a:sym typeface="Consolas"/>
              </a:rPr>
              <a:t>-----</a:t>
            </a:r>
            <a:endParaRPr b="1" sz="700">
              <a:latin typeface="Consolas"/>
              <a:ea typeface="Consolas"/>
              <a:cs typeface="Consolas"/>
              <a:sym typeface="Consolas"/>
            </a:endParaRPr>
          </a:p>
        </p:txBody>
      </p:sp>
      <p:sp>
        <p:nvSpPr>
          <p:cNvPr id="124" name="Google Shape;124;p14"/>
          <p:cNvSpPr txBox="1"/>
          <p:nvPr/>
        </p:nvSpPr>
        <p:spPr>
          <a:xfrm>
            <a:off x="5265675" y="3097113"/>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H</a:t>
            </a:r>
            <a:r>
              <a:rPr b="1" lang="en"/>
              <a:t>A</a:t>
            </a:r>
            <a:r>
              <a:rPr b="1" lang="en">
                <a:solidFill>
                  <a:schemeClr val="dk1"/>
                </a:solidFill>
              </a:rPr>
              <a:t>N−−</a:t>
            </a:r>
            <a:r>
              <a:rPr b="1" lang="en"/>
              <a:t>A</a:t>
            </a:r>
            <a:r>
              <a:rPr b="1" lang="en">
                <a:solidFill>
                  <a:schemeClr val="dk1"/>
                </a:solidFill>
              </a:rPr>
              <a:t>N</a:t>
            </a:r>
            <a:endParaRPr b="1"/>
          </a:p>
        </p:txBody>
      </p:sp>
      <p:sp>
        <p:nvSpPr>
          <p:cNvPr id="125" name="Google Shape;125;p14"/>
          <p:cNvSpPr txBox="1"/>
          <p:nvPr/>
        </p:nvSpPr>
        <p:spPr>
          <a:xfrm>
            <a:off x="3334350" y="4103488"/>
            <a:ext cx="1152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secretWord</a:t>
            </a:r>
            <a:endParaRPr/>
          </a:p>
          <a:p>
            <a:pPr indent="0" lvl="0" marL="0" rtl="0" algn="l">
              <a:spcBef>
                <a:spcPts val="0"/>
              </a:spcBef>
              <a:spcAft>
                <a:spcPts val="0"/>
              </a:spcAft>
              <a:buNone/>
            </a:pPr>
            <a:r>
              <a:rPr b="1" lang="en"/>
              <a:t>HA</a:t>
            </a:r>
            <a:r>
              <a:rPr b="1" lang="en">
                <a:solidFill>
                  <a:schemeClr val="dk1"/>
                </a:solidFill>
              </a:rPr>
              <a:t>NG−</a:t>
            </a:r>
            <a:r>
              <a:rPr b="1" lang="en"/>
              <a:t>A</a:t>
            </a:r>
            <a:r>
              <a:rPr b="1" lang="en">
                <a:solidFill>
                  <a:schemeClr val="dk1"/>
                </a:solidFill>
              </a:rPr>
              <a:t>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Lập trình trò chơi Hangman</a:t>
            </a:r>
            <a:endParaRPr/>
          </a:p>
        </p:txBody>
      </p:sp>
      <p:sp>
        <p:nvSpPr>
          <p:cNvPr id="131" name="Google Shape;131;p1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FF"/>
                </a:solidFill>
              </a:rPr>
              <a:t>Hãy lập trình trò chơi Hangman với </a:t>
            </a:r>
            <a:r>
              <a:rPr b="1" lang="en" u="sng">
                <a:solidFill>
                  <a:srgbClr val="0000FF"/>
                </a:solidFill>
              </a:rPr>
              <a:t>máy là chủ trò</a:t>
            </a:r>
            <a:endParaRPr b="1" u="sng">
              <a:solidFill>
                <a:srgbClr val="0000FF"/>
              </a:solidFill>
            </a:endParaRPr>
          </a:p>
          <a:p>
            <a:pPr indent="0" lvl="0" marL="0" rtl="0" algn="l">
              <a:spcBef>
                <a:spcPts val="600"/>
              </a:spcBef>
              <a:spcAft>
                <a:spcPts val="0"/>
              </a:spcAft>
              <a:buNone/>
            </a:pPr>
            <a:r>
              <a:rPr lang="en"/>
              <a:t>Cần </a:t>
            </a:r>
            <a:r>
              <a:rPr i="1" lang="en">
                <a:solidFill>
                  <a:srgbClr val="FF0000"/>
                </a:solidFill>
              </a:rPr>
              <a:t>hình dung các thành phần</a:t>
            </a:r>
            <a:r>
              <a:rPr lang="en"/>
              <a:t> của chương trình trước khi lập trình cụ thể</a:t>
            </a:r>
            <a:endParaRPr/>
          </a:p>
          <a:p>
            <a:pPr indent="-368300" lvl="0" marL="457200" rtl="0" algn="l">
              <a:spcBef>
                <a:spcPts val="600"/>
              </a:spcBef>
              <a:spcAft>
                <a:spcPts val="0"/>
              </a:spcAft>
              <a:buSzPts val="2200"/>
              <a:buChar char="●"/>
            </a:pPr>
            <a:r>
              <a:rPr lang="en" sz="2200"/>
              <a:t>Khởi tạo: máy nghĩ từ tiếng Anh, số đếm lần đoán sai, đúng</a:t>
            </a:r>
            <a:endParaRPr sz="2200"/>
          </a:p>
          <a:p>
            <a:pPr indent="-368300" lvl="0" marL="457200" rtl="0" algn="l">
              <a:spcBef>
                <a:spcPts val="0"/>
              </a:spcBef>
              <a:spcAft>
                <a:spcPts val="0"/>
              </a:spcAft>
              <a:buSzPts val="2200"/>
              <a:buChar char="●"/>
            </a:pPr>
            <a:r>
              <a:rPr lang="en" sz="2200"/>
              <a:t>Nhập liệu: phán đoán của người chơi</a:t>
            </a:r>
            <a:endParaRPr sz="2200"/>
          </a:p>
          <a:p>
            <a:pPr indent="-368300" lvl="0" marL="457200" rtl="0" algn="l">
              <a:spcBef>
                <a:spcPts val="0"/>
              </a:spcBef>
              <a:spcAft>
                <a:spcPts val="0"/>
              </a:spcAft>
              <a:buSzPts val="2200"/>
              <a:buChar char="●"/>
            </a:pPr>
            <a:r>
              <a:rPr lang="en" sz="2200"/>
              <a:t>Cập nhật: xử lý phán đoán và thay đổi trạng thái trò chơi</a:t>
            </a:r>
            <a:endParaRPr sz="2200" u="sng"/>
          </a:p>
          <a:p>
            <a:pPr indent="-368300" lvl="0" marL="457200" rtl="0" algn="l">
              <a:spcBef>
                <a:spcPts val="0"/>
              </a:spcBef>
              <a:spcAft>
                <a:spcPts val="0"/>
              </a:spcAft>
              <a:buSzPts val="2200"/>
              <a:buChar char="●"/>
            </a:pPr>
            <a:r>
              <a:rPr lang="en" sz="2200"/>
              <a:t>Hiển thị: ng</a:t>
            </a:r>
            <a:r>
              <a:rPr lang="en" sz="2200"/>
              <a:t>ười trên </a:t>
            </a:r>
            <a:r>
              <a:rPr lang="en" sz="2200"/>
              <a:t>giá treo và secretWord</a:t>
            </a:r>
            <a:endParaRPr sz="2200"/>
          </a:p>
          <a:p>
            <a:pPr indent="-368300" lvl="0" marL="457200" rtl="0" algn="l">
              <a:spcBef>
                <a:spcPts val="0"/>
              </a:spcBef>
              <a:spcAft>
                <a:spcPts val="0"/>
              </a:spcAft>
              <a:buSzPts val="2200"/>
              <a:buChar char="●"/>
            </a:pPr>
            <a:r>
              <a:rPr lang="en" sz="2200"/>
              <a:t>Kiểm tra điều kiện dừng</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sz="3200"/>
          </a:p>
          <a:p>
            <a:pPr indent="0" lvl="0" marL="0" rtl="0" algn="l">
              <a:spcBef>
                <a:spcPts val="600"/>
              </a:spcBef>
              <a:spcAft>
                <a:spcPts val="0"/>
              </a:spcAft>
              <a:buNone/>
            </a:pPr>
            <a:r>
              <a:t/>
            </a:r>
            <a:endParaRPr i="1" sz="1600"/>
          </a:p>
          <a:p>
            <a:pPr indent="0" lvl="0" marL="0" rtl="0" algn="l">
              <a:spcBef>
                <a:spcPts val="600"/>
              </a:spcBef>
              <a:spcAft>
                <a:spcPts val="0"/>
              </a:spcAft>
              <a:buNone/>
            </a:pPr>
            <a:r>
              <a:t/>
            </a:r>
            <a:endParaRPr i="1" sz="1600"/>
          </a:p>
          <a:p>
            <a:pPr indent="0" lvl="0" marL="0" rtl="0" algn="l">
              <a:spcBef>
                <a:spcPts val="600"/>
              </a:spcBef>
              <a:spcAft>
                <a:spcPts val="0"/>
              </a:spcAft>
              <a:buNone/>
            </a:pPr>
            <a:r>
              <a:t/>
            </a:r>
            <a:endParaRPr i="1" sz="1600"/>
          </a:p>
          <a:p>
            <a:pPr indent="0" lvl="0" marL="0" rtl="0" algn="l">
              <a:spcBef>
                <a:spcPts val="600"/>
              </a:spcBef>
              <a:spcAft>
                <a:spcPts val="0"/>
              </a:spcAft>
              <a:buNone/>
            </a:pPr>
            <a:r>
              <a:rPr i="1" lang="en" sz="1600"/>
              <a:t>Đọc thêm:</a:t>
            </a:r>
            <a:r>
              <a:rPr lang="en" sz="1600"/>
              <a:t> </a:t>
            </a:r>
            <a:r>
              <a:rPr lang="en" sz="1100" u="sng">
                <a:solidFill>
                  <a:schemeClr val="hlink"/>
                </a:solidFill>
                <a:hlinkClick r:id="rId3"/>
              </a:rPr>
              <a:t>http://gameprogrammingpatterns.com/game-loop.html</a:t>
            </a:r>
            <a:r>
              <a:rPr lang="en" sz="1100">
                <a:solidFill>
                  <a:schemeClr val="dk1"/>
                </a:solidFill>
              </a:rPr>
              <a:t> </a:t>
            </a:r>
            <a:endParaRPr/>
          </a:p>
        </p:txBody>
      </p:sp>
      <p:sp>
        <p:nvSpPr>
          <p:cNvPr id="137" name="Google Shape;137;p16"/>
          <p:cNvSpPr/>
          <p:nvPr/>
        </p:nvSpPr>
        <p:spPr>
          <a:xfrm>
            <a:off x="2514425" y="1576525"/>
            <a:ext cx="16548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Hiển thị (render)</a:t>
            </a:r>
            <a:endParaRPr b="1"/>
          </a:p>
          <a:p>
            <a:pPr indent="-317500" lvl="0" marL="457200" rtl="0" algn="l">
              <a:spcBef>
                <a:spcPts val="0"/>
              </a:spcBef>
              <a:spcAft>
                <a:spcPts val="0"/>
              </a:spcAft>
              <a:buSzPts val="1400"/>
              <a:buChar char="●"/>
            </a:pPr>
            <a:r>
              <a:rPr lang="en"/>
              <a:t>Người trên  g</a:t>
            </a:r>
            <a:r>
              <a:rPr lang="en"/>
              <a:t>iá treo </a:t>
            </a:r>
            <a:endParaRPr/>
          </a:p>
          <a:p>
            <a:pPr indent="-317500" lvl="0" marL="457200" rtl="0" algn="l">
              <a:spcBef>
                <a:spcPts val="0"/>
              </a:spcBef>
              <a:spcAft>
                <a:spcPts val="0"/>
              </a:spcAft>
              <a:buSzPts val="1400"/>
              <a:buChar char="●"/>
            </a:pPr>
            <a:r>
              <a:rPr i="1" lang="en"/>
              <a:t>secretWord</a:t>
            </a:r>
            <a:endParaRPr i="1"/>
          </a:p>
        </p:txBody>
      </p:sp>
      <p:sp>
        <p:nvSpPr>
          <p:cNvPr id="138" name="Google Shape;138;p1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Mối liên hệ giữa các thành phần</a:t>
            </a:r>
            <a:endParaRPr/>
          </a:p>
        </p:txBody>
      </p:sp>
      <p:sp>
        <p:nvSpPr>
          <p:cNvPr id="139" name="Google Shape;139;p16"/>
          <p:cNvSpPr/>
          <p:nvPr/>
        </p:nvSpPr>
        <p:spPr>
          <a:xfrm>
            <a:off x="299100" y="1430125"/>
            <a:ext cx="1934100" cy="1225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Khởi tạo (initialize)</a:t>
            </a:r>
            <a:endParaRPr b="1"/>
          </a:p>
          <a:p>
            <a:pPr indent="-311150" lvl="0" marL="457200" rtl="0" algn="l">
              <a:spcBef>
                <a:spcPts val="0"/>
              </a:spcBef>
              <a:spcAft>
                <a:spcPts val="0"/>
              </a:spcAft>
              <a:buSzPts val="1300"/>
              <a:buChar char="●"/>
            </a:pPr>
            <a:r>
              <a:rPr lang="en" sz="1300"/>
              <a:t>Máy nghĩ từ tiếng Anh</a:t>
            </a:r>
            <a:endParaRPr sz="1300"/>
          </a:p>
          <a:p>
            <a:pPr indent="-311150" lvl="0" marL="457200" rtl="0" algn="l">
              <a:spcBef>
                <a:spcPts val="0"/>
              </a:spcBef>
              <a:spcAft>
                <a:spcPts val="0"/>
              </a:spcAft>
              <a:buSzPts val="1300"/>
              <a:buChar char="●"/>
            </a:pPr>
            <a:r>
              <a:rPr lang="en" sz="1300"/>
              <a:t>Số đếm lần đoán sai, đúng</a:t>
            </a:r>
            <a:endParaRPr sz="1300"/>
          </a:p>
          <a:p>
            <a:pPr indent="-311150" lvl="0" marL="457200" rtl="0" algn="l">
              <a:spcBef>
                <a:spcPts val="0"/>
              </a:spcBef>
              <a:spcAft>
                <a:spcPts val="0"/>
              </a:spcAft>
              <a:buSzPts val="1300"/>
              <a:buChar char="●"/>
            </a:pPr>
            <a:r>
              <a:rPr lang="en" sz="1300"/>
              <a:t>secretWord</a:t>
            </a:r>
            <a:endParaRPr sz="1300"/>
          </a:p>
        </p:txBody>
      </p:sp>
      <p:cxnSp>
        <p:nvCxnSpPr>
          <p:cNvPr id="140" name="Google Shape;140;p16"/>
          <p:cNvCxnSpPr>
            <a:stCxn id="139" idx="3"/>
            <a:endCxn id="137" idx="1"/>
          </p:cNvCxnSpPr>
          <p:nvPr/>
        </p:nvCxnSpPr>
        <p:spPr>
          <a:xfrm>
            <a:off x="2233200" y="2042875"/>
            <a:ext cx="2811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16"/>
          <p:cNvCxnSpPr>
            <a:stCxn id="142" idx="3"/>
            <a:endCxn id="143" idx="1"/>
          </p:cNvCxnSpPr>
          <p:nvPr/>
        </p:nvCxnSpPr>
        <p:spPr>
          <a:xfrm>
            <a:off x="4333875" y="3450650"/>
            <a:ext cx="264300" cy="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16"/>
          <p:cNvCxnSpPr>
            <a:stCxn id="137" idx="2"/>
            <a:endCxn id="142" idx="0"/>
          </p:cNvCxnSpPr>
          <p:nvPr/>
        </p:nvCxnSpPr>
        <p:spPr>
          <a:xfrm>
            <a:off x="3341825" y="2509225"/>
            <a:ext cx="7200" cy="475200"/>
          </a:xfrm>
          <a:prstGeom prst="straightConnector1">
            <a:avLst/>
          </a:prstGeom>
          <a:noFill/>
          <a:ln cap="flat" cmpd="sng" w="19050">
            <a:solidFill>
              <a:schemeClr val="dk2"/>
            </a:solidFill>
            <a:prstDash val="solid"/>
            <a:round/>
            <a:headEnd len="med" w="med" type="none"/>
            <a:tailEnd len="med" w="med" type="triangle"/>
          </a:ln>
        </p:spPr>
      </p:cxnSp>
      <p:sp>
        <p:nvSpPr>
          <p:cNvPr id="145" name="Google Shape;145;p16"/>
          <p:cNvSpPr/>
          <p:nvPr/>
        </p:nvSpPr>
        <p:spPr>
          <a:xfrm>
            <a:off x="7517550" y="2984300"/>
            <a:ext cx="13401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Kiểm tra điều kiện dừng ván chơi</a:t>
            </a:r>
            <a:endParaRPr b="1"/>
          </a:p>
        </p:txBody>
      </p:sp>
      <p:cxnSp>
        <p:nvCxnSpPr>
          <p:cNvPr id="146" name="Google Shape;146;p16"/>
          <p:cNvCxnSpPr>
            <a:stCxn id="145" idx="0"/>
            <a:endCxn id="137" idx="0"/>
          </p:cNvCxnSpPr>
          <p:nvPr/>
        </p:nvCxnSpPr>
        <p:spPr>
          <a:xfrm flipH="1" rot="5400000">
            <a:off x="5060700" y="-142600"/>
            <a:ext cx="1407900" cy="4845900"/>
          </a:xfrm>
          <a:prstGeom prst="bentConnector3">
            <a:avLst>
              <a:gd fmla="val 127184" name="adj1"/>
            </a:avLst>
          </a:prstGeom>
          <a:noFill/>
          <a:ln cap="flat" cmpd="sng" w="19050">
            <a:solidFill>
              <a:schemeClr val="dk2"/>
            </a:solidFill>
            <a:prstDash val="solid"/>
            <a:round/>
            <a:headEnd len="med" w="med" type="none"/>
            <a:tailEnd len="med" w="med" type="stealth"/>
          </a:ln>
        </p:spPr>
      </p:cxnSp>
      <p:cxnSp>
        <p:nvCxnSpPr>
          <p:cNvPr id="147" name="Google Shape;147;p16"/>
          <p:cNvCxnSpPr>
            <a:stCxn id="145" idx="2"/>
            <a:endCxn id="148" idx="0"/>
          </p:cNvCxnSpPr>
          <p:nvPr/>
        </p:nvCxnSpPr>
        <p:spPr>
          <a:xfrm>
            <a:off x="8187600" y="3917000"/>
            <a:ext cx="0" cy="286800"/>
          </a:xfrm>
          <a:prstGeom prst="straightConnector1">
            <a:avLst/>
          </a:prstGeom>
          <a:noFill/>
          <a:ln cap="flat" cmpd="sng" w="19050">
            <a:solidFill>
              <a:schemeClr val="dk2"/>
            </a:solidFill>
            <a:prstDash val="solid"/>
            <a:round/>
            <a:headEnd len="med" w="med" type="none"/>
            <a:tailEnd len="med" w="med" type="triangle"/>
          </a:ln>
        </p:spPr>
      </p:cxnSp>
      <p:sp>
        <p:nvSpPr>
          <p:cNvPr id="148" name="Google Shape;148;p16"/>
          <p:cNvSpPr txBox="1"/>
          <p:nvPr/>
        </p:nvSpPr>
        <p:spPr>
          <a:xfrm>
            <a:off x="7320450" y="4203825"/>
            <a:ext cx="1734300" cy="8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Dừng chương trình</a:t>
            </a:r>
            <a:r>
              <a:rPr lang="en">
                <a:solidFill>
                  <a:schemeClr val="dk1"/>
                </a:solidFill>
              </a:rPr>
              <a:t>, thông báo kết quả ván chơi</a:t>
            </a:r>
            <a:endParaRPr/>
          </a:p>
        </p:txBody>
      </p:sp>
      <p:sp>
        <p:nvSpPr>
          <p:cNvPr id="149" name="Google Shape;149;p16"/>
          <p:cNvSpPr txBox="1"/>
          <p:nvPr/>
        </p:nvSpPr>
        <p:spPr>
          <a:xfrm>
            <a:off x="7063525" y="2509250"/>
            <a:ext cx="11850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Chưa dừng</a:t>
            </a:r>
            <a:endParaRPr/>
          </a:p>
        </p:txBody>
      </p:sp>
      <p:sp>
        <p:nvSpPr>
          <p:cNvPr id="150" name="Google Shape;150;p16"/>
          <p:cNvSpPr/>
          <p:nvPr/>
        </p:nvSpPr>
        <p:spPr>
          <a:xfrm>
            <a:off x="5421750" y="1567375"/>
            <a:ext cx="1441500" cy="496200"/>
          </a:xfrm>
          <a:prstGeom prst="cloudCallout">
            <a:avLst>
              <a:gd fmla="val -20833" name="adj1"/>
              <a:gd fmla="val 62500"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Game loop</a:t>
            </a:r>
            <a:endParaRPr sz="1200"/>
          </a:p>
        </p:txBody>
      </p:sp>
      <p:sp>
        <p:nvSpPr>
          <p:cNvPr id="142" name="Google Shape;142;p16"/>
          <p:cNvSpPr/>
          <p:nvPr/>
        </p:nvSpPr>
        <p:spPr>
          <a:xfrm>
            <a:off x="2364075" y="2984300"/>
            <a:ext cx="19698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Nhập liệu (input)</a:t>
            </a:r>
            <a:endParaRPr b="1"/>
          </a:p>
          <a:p>
            <a:pPr indent="-317500" lvl="0" marL="457200" rtl="0" algn="l">
              <a:spcBef>
                <a:spcPts val="0"/>
              </a:spcBef>
              <a:spcAft>
                <a:spcPts val="0"/>
              </a:spcAft>
              <a:buSzPts val="1400"/>
              <a:buChar char="●"/>
            </a:pPr>
            <a:r>
              <a:rPr lang="en"/>
              <a:t>Phán đoán</a:t>
            </a:r>
            <a:endParaRPr/>
          </a:p>
          <a:p>
            <a:pPr indent="0" lvl="0" marL="457200" rtl="0" algn="l">
              <a:spcBef>
                <a:spcPts val="0"/>
              </a:spcBef>
              <a:spcAft>
                <a:spcPts val="0"/>
              </a:spcAft>
              <a:buNone/>
            </a:pPr>
            <a:r>
              <a:rPr lang="en"/>
              <a:t>của người chơi</a:t>
            </a:r>
            <a:endParaRPr/>
          </a:p>
        </p:txBody>
      </p:sp>
      <p:cxnSp>
        <p:nvCxnSpPr>
          <p:cNvPr id="151" name="Google Shape;151;p16"/>
          <p:cNvCxnSpPr>
            <a:stCxn id="143" idx="3"/>
            <a:endCxn id="145" idx="1"/>
          </p:cNvCxnSpPr>
          <p:nvPr/>
        </p:nvCxnSpPr>
        <p:spPr>
          <a:xfrm>
            <a:off x="7307225" y="3450650"/>
            <a:ext cx="210300" cy="0"/>
          </a:xfrm>
          <a:prstGeom prst="straightConnector1">
            <a:avLst/>
          </a:prstGeom>
          <a:noFill/>
          <a:ln cap="flat" cmpd="sng" w="19050">
            <a:solidFill>
              <a:schemeClr val="dk2"/>
            </a:solidFill>
            <a:prstDash val="solid"/>
            <a:round/>
            <a:headEnd len="med" w="med" type="none"/>
            <a:tailEnd len="med" w="med" type="triangle"/>
          </a:ln>
        </p:spPr>
      </p:cxnSp>
      <p:sp>
        <p:nvSpPr>
          <p:cNvPr id="143" name="Google Shape;143;p16"/>
          <p:cNvSpPr/>
          <p:nvPr/>
        </p:nvSpPr>
        <p:spPr>
          <a:xfrm>
            <a:off x="4598225" y="2858150"/>
            <a:ext cx="2709000" cy="1185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Cập nhật trạng thái (update)</a:t>
            </a:r>
            <a:endParaRPr b="1"/>
          </a:p>
          <a:p>
            <a:pPr indent="-317500" lvl="0" marL="457200" rtl="0" algn="l">
              <a:spcBef>
                <a:spcPts val="0"/>
              </a:spcBef>
              <a:spcAft>
                <a:spcPts val="0"/>
              </a:spcAft>
              <a:buSzPts val="1400"/>
              <a:buChar char="●"/>
            </a:pPr>
            <a:r>
              <a:rPr lang="en"/>
              <a:t>Cập nhật </a:t>
            </a:r>
            <a:r>
              <a:rPr i="1" lang="en"/>
              <a:t>secretWord</a:t>
            </a:r>
            <a:endParaRPr i="1"/>
          </a:p>
          <a:p>
            <a:pPr indent="-317500" lvl="0" marL="457200" rtl="0" algn="l">
              <a:spcBef>
                <a:spcPts val="0"/>
              </a:spcBef>
              <a:spcAft>
                <a:spcPts val="0"/>
              </a:spcAft>
              <a:buSzPts val="1400"/>
              <a:buChar char="●"/>
            </a:pPr>
            <a:r>
              <a:rPr lang="en"/>
              <a:t>Đếm số lần đoán sai</a:t>
            </a:r>
            <a:endParaRPr/>
          </a:p>
          <a:p>
            <a:pPr indent="-317500" lvl="0" marL="457200" rtl="0" algn="l">
              <a:spcBef>
                <a:spcPts val="0"/>
              </a:spcBef>
              <a:spcAft>
                <a:spcPts val="0"/>
              </a:spcAft>
              <a:buSzPts val="1400"/>
              <a:buChar char="●"/>
            </a:pPr>
            <a:r>
              <a:rPr lang="en"/>
              <a:t>Đếm số lần đoán đúng</a:t>
            </a:r>
            <a:endParaRPr/>
          </a:p>
        </p:txBody>
      </p:sp>
      <p:sp>
        <p:nvSpPr>
          <p:cNvPr id="152" name="Google Shape;152;p16"/>
          <p:cNvSpPr/>
          <p:nvPr/>
        </p:nvSpPr>
        <p:spPr>
          <a:xfrm rot="-5400000">
            <a:off x="6718500" y="1517125"/>
            <a:ext cx="912000" cy="596700"/>
          </a:xfrm>
          <a:prstGeom prst="curvedUpArrow">
            <a:avLst>
              <a:gd fmla="val 25000" name="adj1"/>
              <a:gd fmla="val 50000" name="adj2"/>
              <a:gd fmla="val 25000" name="adj3"/>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rot="5400000">
            <a:off x="4591200" y="1517125"/>
            <a:ext cx="912000" cy="596700"/>
          </a:xfrm>
          <a:prstGeom prst="curvedUpArrow">
            <a:avLst>
              <a:gd fmla="val 25000" name="adj1"/>
              <a:gd fmla="val 50000" name="adj2"/>
              <a:gd fmla="val 25000" name="adj3"/>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sz="3200"/>
          </a:p>
          <a:p>
            <a:pPr indent="0" lvl="0" marL="0" rtl="0" algn="l">
              <a:spcBef>
                <a:spcPts val="600"/>
              </a:spcBef>
              <a:spcAft>
                <a:spcPts val="0"/>
              </a:spcAft>
              <a:buNone/>
            </a:pPr>
            <a:r>
              <a:t/>
            </a:r>
            <a:endParaRPr i="1" sz="1600"/>
          </a:p>
          <a:p>
            <a:pPr indent="0" lvl="0" marL="0" rtl="0" algn="l">
              <a:spcBef>
                <a:spcPts val="600"/>
              </a:spcBef>
              <a:spcAft>
                <a:spcPts val="0"/>
              </a:spcAft>
              <a:buNone/>
            </a:pPr>
            <a:r>
              <a:t/>
            </a:r>
            <a:endParaRPr i="1" sz="1600"/>
          </a:p>
          <a:p>
            <a:pPr indent="0" lvl="0" marL="0" rtl="0" algn="l">
              <a:spcBef>
                <a:spcPts val="600"/>
              </a:spcBef>
              <a:spcAft>
                <a:spcPts val="0"/>
              </a:spcAft>
              <a:buNone/>
            </a:pPr>
            <a:r>
              <a:t/>
            </a:r>
            <a:endParaRPr i="1" sz="1600"/>
          </a:p>
          <a:p>
            <a:pPr indent="0" lvl="0" marL="0" rtl="0" algn="l">
              <a:spcBef>
                <a:spcPts val="600"/>
              </a:spcBef>
              <a:spcAft>
                <a:spcPts val="0"/>
              </a:spcAft>
              <a:buNone/>
            </a:pPr>
            <a:r>
              <a:rPr i="1" lang="en" sz="1600"/>
              <a:t>Đọc thêm:</a:t>
            </a:r>
            <a:r>
              <a:rPr lang="en" sz="1600"/>
              <a:t> </a:t>
            </a:r>
            <a:r>
              <a:rPr lang="en" sz="1100" u="sng">
                <a:solidFill>
                  <a:schemeClr val="hlink"/>
                </a:solidFill>
                <a:hlinkClick r:id="rId3"/>
              </a:rPr>
              <a:t>http://gameprogrammingpatterns.com/game-loop.html</a:t>
            </a:r>
            <a:r>
              <a:rPr lang="en" sz="1100">
                <a:solidFill>
                  <a:schemeClr val="dk1"/>
                </a:solidFill>
              </a:rPr>
              <a:t> </a:t>
            </a:r>
            <a:endParaRPr/>
          </a:p>
        </p:txBody>
      </p:sp>
      <p:sp>
        <p:nvSpPr>
          <p:cNvPr id="159" name="Google Shape;159;p17"/>
          <p:cNvSpPr/>
          <p:nvPr/>
        </p:nvSpPr>
        <p:spPr>
          <a:xfrm>
            <a:off x="2514425" y="1576575"/>
            <a:ext cx="16548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a:t>
            </a:r>
            <a:r>
              <a:rPr b="1" lang="en"/>
              <a:t>ender</a:t>
            </a:r>
            <a:endParaRPr b="1"/>
          </a:p>
          <a:p>
            <a:pPr indent="0" lvl="0" marL="0" rtl="0" algn="l">
              <a:spcBef>
                <a:spcPts val="0"/>
              </a:spcBef>
              <a:spcAft>
                <a:spcPts val="0"/>
              </a:spcAft>
              <a:buNone/>
            </a:pPr>
            <a:r>
              <a:rPr lang="en" sz="1000">
                <a:latin typeface="Consolas"/>
                <a:ea typeface="Consolas"/>
                <a:cs typeface="Consolas"/>
                <a:sym typeface="Consolas"/>
              </a:rPr>
              <a:t>cout &lt;&lt; getDrawing(incorrectGuess);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cout &lt;&lt; </a:t>
            </a:r>
            <a:r>
              <a:rPr lang="en" sz="1000">
                <a:latin typeface="Consolas"/>
                <a:ea typeface="Consolas"/>
                <a:cs typeface="Consolas"/>
                <a:sym typeface="Consolas"/>
              </a:rPr>
              <a:t>secretWord;</a:t>
            </a:r>
            <a:endParaRPr sz="1000">
              <a:latin typeface="Consolas"/>
              <a:ea typeface="Consolas"/>
              <a:cs typeface="Consolas"/>
              <a:sym typeface="Consolas"/>
            </a:endParaRPr>
          </a:p>
        </p:txBody>
      </p:sp>
      <p:sp>
        <p:nvSpPr>
          <p:cNvPr id="160" name="Google Shape;160;p1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Mối liên hệ giữa các thành phần</a:t>
            </a:r>
            <a:endParaRPr/>
          </a:p>
        </p:txBody>
      </p:sp>
      <p:cxnSp>
        <p:nvCxnSpPr>
          <p:cNvPr id="161" name="Google Shape;161;p17"/>
          <p:cNvCxnSpPr>
            <a:stCxn id="162" idx="3"/>
            <a:endCxn id="159" idx="1"/>
          </p:cNvCxnSpPr>
          <p:nvPr/>
        </p:nvCxnSpPr>
        <p:spPr>
          <a:xfrm>
            <a:off x="2233200" y="2042925"/>
            <a:ext cx="281100" cy="0"/>
          </a:xfrm>
          <a:prstGeom prst="straightConnector1">
            <a:avLst/>
          </a:prstGeom>
          <a:noFill/>
          <a:ln cap="flat" cmpd="sng" w="19050">
            <a:solidFill>
              <a:schemeClr val="dk2"/>
            </a:solidFill>
            <a:prstDash val="solid"/>
            <a:round/>
            <a:headEnd len="med" w="med" type="none"/>
            <a:tailEnd len="med" w="med" type="triangle"/>
          </a:ln>
        </p:spPr>
      </p:cxnSp>
      <p:cxnSp>
        <p:nvCxnSpPr>
          <p:cNvPr id="163" name="Google Shape;163;p17"/>
          <p:cNvCxnSpPr>
            <a:stCxn id="164" idx="3"/>
            <a:endCxn id="165" idx="1"/>
          </p:cNvCxnSpPr>
          <p:nvPr/>
        </p:nvCxnSpPr>
        <p:spPr>
          <a:xfrm>
            <a:off x="4326725" y="3450650"/>
            <a:ext cx="258000" cy="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17"/>
          <p:cNvCxnSpPr>
            <a:stCxn id="159" idx="2"/>
            <a:endCxn id="164" idx="0"/>
          </p:cNvCxnSpPr>
          <p:nvPr/>
        </p:nvCxnSpPr>
        <p:spPr>
          <a:xfrm>
            <a:off x="3341825" y="2509275"/>
            <a:ext cx="0" cy="474900"/>
          </a:xfrm>
          <a:prstGeom prst="straightConnector1">
            <a:avLst/>
          </a:prstGeom>
          <a:noFill/>
          <a:ln cap="flat" cmpd="sng" w="19050">
            <a:solidFill>
              <a:schemeClr val="dk2"/>
            </a:solidFill>
            <a:prstDash val="solid"/>
            <a:round/>
            <a:headEnd len="med" w="med" type="none"/>
            <a:tailEnd len="med" w="med" type="triangle"/>
          </a:ln>
        </p:spPr>
      </p:cxnSp>
      <p:sp>
        <p:nvSpPr>
          <p:cNvPr id="167" name="Google Shape;167;p17"/>
          <p:cNvSpPr/>
          <p:nvPr/>
        </p:nvSpPr>
        <p:spPr>
          <a:xfrm>
            <a:off x="7517550" y="2984300"/>
            <a:ext cx="13401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incorrectGuess == 7 || correctGuess == length of word</a:t>
            </a:r>
            <a:endParaRPr sz="1000">
              <a:latin typeface="Consolas"/>
              <a:ea typeface="Consolas"/>
              <a:cs typeface="Consolas"/>
              <a:sym typeface="Consolas"/>
            </a:endParaRPr>
          </a:p>
        </p:txBody>
      </p:sp>
      <p:cxnSp>
        <p:nvCxnSpPr>
          <p:cNvPr id="168" name="Google Shape;168;p17"/>
          <p:cNvCxnSpPr>
            <a:stCxn id="167" idx="0"/>
            <a:endCxn id="159" idx="0"/>
          </p:cNvCxnSpPr>
          <p:nvPr/>
        </p:nvCxnSpPr>
        <p:spPr>
          <a:xfrm flipH="1" rot="5400000">
            <a:off x="5060850" y="-142450"/>
            <a:ext cx="1407600" cy="4845900"/>
          </a:xfrm>
          <a:prstGeom prst="bentConnector3">
            <a:avLst>
              <a:gd fmla="val 126735" name="adj1"/>
            </a:avLst>
          </a:prstGeom>
          <a:noFill/>
          <a:ln cap="flat" cmpd="sng" w="19050">
            <a:solidFill>
              <a:schemeClr val="dk2"/>
            </a:solidFill>
            <a:prstDash val="solid"/>
            <a:round/>
            <a:headEnd len="med" w="med" type="none"/>
            <a:tailEnd len="med" w="med" type="stealth"/>
          </a:ln>
        </p:spPr>
      </p:cxnSp>
      <p:cxnSp>
        <p:nvCxnSpPr>
          <p:cNvPr id="169" name="Google Shape;169;p17"/>
          <p:cNvCxnSpPr>
            <a:stCxn id="167" idx="2"/>
            <a:endCxn id="170" idx="0"/>
          </p:cNvCxnSpPr>
          <p:nvPr/>
        </p:nvCxnSpPr>
        <p:spPr>
          <a:xfrm>
            <a:off x="8187600" y="3917000"/>
            <a:ext cx="0" cy="286800"/>
          </a:xfrm>
          <a:prstGeom prst="straightConnector1">
            <a:avLst/>
          </a:prstGeom>
          <a:noFill/>
          <a:ln cap="flat" cmpd="sng" w="19050">
            <a:solidFill>
              <a:schemeClr val="dk2"/>
            </a:solidFill>
            <a:prstDash val="solid"/>
            <a:round/>
            <a:headEnd len="med" w="med" type="none"/>
            <a:tailEnd len="med" w="med" type="triangle"/>
          </a:ln>
        </p:spPr>
      </p:cxnSp>
      <p:sp>
        <p:nvSpPr>
          <p:cNvPr id="170" name="Google Shape;170;p17"/>
          <p:cNvSpPr txBox="1"/>
          <p:nvPr/>
        </p:nvSpPr>
        <p:spPr>
          <a:xfrm>
            <a:off x="7320450" y="4203825"/>
            <a:ext cx="1734300" cy="8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print Win / Lost message</a:t>
            </a:r>
            <a:endParaRPr/>
          </a:p>
        </p:txBody>
      </p:sp>
      <p:sp>
        <p:nvSpPr>
          <p:cNvPr id="171" name="Google Shape;171;p17"/>
          <p:cNvSpPr txBox="1"/>
          <p:nvPr/>
        </p:nvSpPr>
        <p:spPr>
          <a:xfrm>
            <a:off x="7378725" y="2527850"/>
            <a:ext cx="808800" cy="43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False</a:t>
            </a:r>
            <a:endParaRPr/>
          </a:p>
        </p:txBody>
      </p:sp>
      <p:sp>
        <p:nvSpPr>
          <p:cNvPr id="172" name="Google Shape;172;p17"/>
          <p:cNvSpPr/>
          <p:nvPr/>
        </p:nvSpPr>
        <p:spPr>
          <a:xfrm>
            <a:off x="5421750" y="1567375"/>
            <a:ext cx="1441500" cy="496200"/>
          </a:xfrm>
          <a:prstGeom prst="cloudCallout">
            <a:avLst>
              <a:gd fmla="val -20833" name="adj1"/>
              <a:gd fmla="val 62500"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Game loop</a:t>
            </a:r>
            <a:endParaRPr sz="1200"/>
          </a:p>
        </p:txBody>
      </p:sp>
      <p:sp>
        <p:nvSpPr>
          <p:cNvPr id="164" name="Google Shape;164;p17"/>
          <p:cNvSpPr/>
          <p:nvPr/>
        </p:nvSpPr>
        <p:spPr>
          <a:xfrm>
            <a:off x="2356925" y="2984300"/>
            <a:ext cx="1969800" cy="932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a:t>
            </a:r>
            <a:r>
              <a:rPr b="1" lang="en"/>
              <a:t>nput</a:t>
            </a:r>
            <a:endParaRPr b="1"/>
          </a:p>
          <a:p>
            <a:pPr indent="0" lvl="0" marL="0" rtl="0" algn="l">
              <a:spcBef>
                <a:spcPts val="0"/>
              </a:spcBef>
              <a:spcAft>
                <a:spcPts val="0"/>
              </a:spcAft>
              <a:buNone/>
            </a:pPr>
            <a:r>
              <a:rPr lang="en" sz="1000">
                <a:latin typeface="Consolas"/>
                <a:ea typeface="Consolas"/>
                <a:cs typeface="Consolas"/>
                <a:sym typeface="Consolas"/>
              </a:rPr>
              <a:t>cin &gt;&gt; ch;</a:t>
            </a:r>
            <a:endParaRPr sz="1000">
              <a:latin typeface="Consolas"/>
              <a:ea typeface="Consolas"/>
              <a:cs typeface="Consolas"/>
              <a:sym typeface="Consolas"/>
            </a:endParaRPr>
          </a:p>
        </p:txBody>
      </p:sp>
      <p:cxnSp>
        <p:nvCxnSpPr>
          <p:cNvPr id="173" name="Google Shape;173;p17"/>
          <p:cNvCxnSpPr>
            <a:stCxn id="165" idx="3"/>
            <a:endCxn id="167" idx="1"/>
          </p:cNvCxnSpPr>
          <p:nvPr/>
        </p:nvCxnSpPr>
        <p:spPr>
          <a:xfrm>
            <a:off x="7293825" y="3450650"/>
            <a:ext cx="223800" cy="0"/>
          </a:xfrm>
          <a:prstGeom prst="straightConnector1">
            <a:avLst/>
          </a:prstGeom>
          <a:noFill/>
          <a:ln cap="flat" cmpd="sng" w="19050">
            <a:solidFill>
              <a:schemeClr val="dk2"/>
            </a:solidFill>
            <a:prstDash val="solid"/>
            <a:round/>
            <a:headEnd len="med" w="med" type="none"/>
            <a:tailEnd len="med" w="med" type="triangle"/>
          </a:ln>
        </p:spPr>
      </p:cxnSp>
      <p:sp>
        <p:nvSpPr>
          <p:cNvPr id="165" name="Google Shape;165;p17"/>
          <p:cNvSpPr/>
          <p:nvPr/>
        </p:nvSpPr>
        <p:spPr>
          <a:xfrm>
            <a:off x="4584825" y="2858150"/>
            <a:ext cx="2709000" cy="1185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U</a:t>
            </a:r>
            <a:r>
              <a:rPr b="1" lang="en"/>
              <a:t>pdate</a:t>
            </a:r>
            <a:endParaRPr b="1"/>
          </a:p>
          <a:p>
            <a:pPr indent="0" lvl="0" marL="0" rtl="0" algn="l">
              <a:spcBef>
                <a:spcPts val="0"/>
              </a:spcBef>
              <a:spcAft>
                <a:spcPts val="0"/>
              </a:spcAft>
              <a:buNone/>
            </a:pPr>
            <a:r>
              <a:rPr lang="en" sz="1000">
                <a:solidFill>
                  <a:schemeClr val="dk1"/>
                </a:solidFill>
                <a:latin typeface="Consolas"/>
                <a:ea typeface="Consolas"/>
                <a:cs typeface="Consolas"/>
                <a:sym typeface="Consolas"/>
              </a:rPr>
              <a:t>check if </a:t>
            </a:r>
            <a:r>
              <a:rPr i="1" lang="en" sz="1000">
                <a:solidFill>
                  <a:schemeClr val="dk1"/>
                </a:solidFill>
                <a:latin typeface="Consolas"/>
                <a:ea typeface="Consolas"/>
                <a:cs typeface="Consolas"/>
                <a:sym typeface="Consolas"/>
              </a:rPr>
              <a:t>ch</a:t>
            </a:r>
            <a:r>
              <a:rPr lang="en" sz="1000">
                <a:solidFill>
                  <a:schemeClr val="dk1"/>
                </a:solidFill>
                <a:latin typeface="Consolas"/>
                <a:ea typeface="Consolas"/>
                <a:cs typeface="Consolas"/>
                <a:sym typeface="Consolas"/>
              </a:rPr>
              <a:t> </a:t>
            </a:r>
            <a:r>
              <a:rPr b="1" lang="en" sz="1000">
                <a:solidFill>
                  <a:schemeClr val="dk1"/>
                </a:solidFill>
                <a:latin typeface="Consolas"/>
                <a:ea typeface="Consolas"/>
                <a:cs typeface="Consolas"/>
                <a:sym typeface="Consolas"/>
              </a:rPr>
              <a:t>is in</a:t>
            </a:r>
            <a:r>
              <a:rPr lang="en" sz="1000">
                <a:solidFill>
                  <a:schemeClr val="dk1"/>
                </a:solidFill>
                <a:latin typeface="Consolas"/>
                <a:ea typeface="Consolas"/>
                <a:cs typeface="Consolas"/>
                <a:sym typeface="Consolas"/>
              </a:rPr>
              <a:t> word.</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if it is, </a:t>
            </a:r>
            <a:r>
              <a:rPr b="1" lang="en" sz="1000">
                <a:solidFill>
                  <a:schemeClr val="dk1"/>
                </a:solidFill>
                <a:latin typeface="Consolas"/>
                <a:ea typeface="Consolas"/>
                <a:cs typeface="Consolas"/>
                <a:sym typeface="Consolas"/>
              </a:rPr>
              <a:t>increase </a:t>
            </a:r>
            <a:r>
              <a:rPr i="1" lang="en" sz="1000">
                <a:solidFill>
                  <a:schemeClr val="dk1"/>
                </a:solidFill>
                <a:latin typeface="Consolas"/>
                <a:ea typeface="Consolas"/>
                <a:cs typeface="Consolas"/>
                <a:sym typeface="Consolas"/>
              </a:rPr>
              <a:t>correctGuess</a:t>
            </a:r>
            <a:endParaRPr i="1"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and </a:t>
            </a:r>
            <a:r>
              <a:rPr b="1" lang="en" sz="1000">
                <a:solidFill>
                  <a:schemeClr val="dk1"/>
                </a:solidFill>
                <a:latin typeface="Consolas"/>
                <a:ea typeface="Consolas"/>
                <a:cs typeface="Consolas"/>
                <a:sym typeface="Consolas"/>
              </a:rPr>
              <a:t>update </a:t>
            </a:r>
            <a:r>
              <a:rPr lang="en" sz="1000">
                <a:solidFill>
                  <a:schemeClr val="dk1"/>
                </a:solidFill>
                <a:latin typeface="Consolas"/>
                <a:ea typeface="Consolas"/>
                <a:cs typeface="Consolas"/>
                <a:sym typeface="Consolas"/>
              </a:rPr>
              <a:t>the corresponding dashes ‘-’ in </a:t>
            </a:r>
            <a:r>
              <a:rPr i="1" lang="en" sz="1000">
                <a:solidFill>
                  <a:schemeClr val="dk1"/>
                </a:solidFill>
                <a:latin typeface="Consolas"/>
                <a:ea typeface="Consolas"/>
                <a:cs typeface="Consolas"/>
                <a:sym typeface="Consolas"/>
              </a:rPr>
              <a:t>secretWord </a:t>
            </a:r>
            <a:r>
              <a:rPr lang="en" sz="1000">
                <a:solidFill>
                  <a:schemeClr val="dk1"/>
                </a:solidFill>
                <a:latin typeface="Consolas"/>
                <a:ea typeface="Consolas"/>
                <a:cs typeface="Consolas"/>
                <a:sym typeface="Consolas"/>
              </a:rPr>
              <a:t>to </a:t>
            </a:r>
            <a:r>
              <a:rPr i="1" lang="en" sz="1000">
                <a:solidFill>
                  <a:schemeClr val="dk1"/>
                </a:solidFill>
                <a:latin typeface="Consolas"/>
                <a:ea typeface="Consolas"/>
                <a:cs typeface="Consolas"/>
                <a:sym typeface="Consolas"/>
              </a:rPr>
              <a:t>ch.</a:t>
            </a:r>
            <a:endParaRPr i="1"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if not, </a:t>
            </a:r>
            <a:r>
              <a:rPr b="1" lang="en" sz="1000">
                <a:solidFill>
                  <a:schemeClr val="dk1"/>
                </a:solidFill>
                <a:latin typeface="Consolas"/>
                <a:ea typeface="Consolas"/>
                <a:cs typeface="Consolas"/>
                <a:sym typeface="Consolas"/>
              </a:rPr>
              <a:t>increase </a:t>
            </a:r>
            <a:r>
              <a:rPr i="1" lang="en" sz="1000">
                <a:solidFill>
                  <a:schemeClr val="dk1"/>
                </a:solidFill>
                <a:latin typeface="Consolas"/>
                <a:ea typeface="Consolas"/>
                <a:cs typeface="Consolas"/>
                <a:sym typeface="Consolas"/>
              </a:rPr>
              <a:t>incorrectGuess</a:t>
            </a:r>
            <a:endParaRPr sz="1000">
              <a:latin typeface="Consolas"/>
              <a:ea typeface="Consolas"/>
              <a:cs typeface="Consolas"/>
              <a:sym typeface="Consolas"/>
            </a:endParaRPr>
          </a:p>
        </p:txBody>
      </p:sp>
      <p:sp>
        <p:nvSpPr>
          <p:cNvPr id="174" name="Google Shape;174;p17"/>
          <p:cNvSpPr/>
          <p:nvPr/>
        </p:nvSpPr>
        <p:spPr>
          <a:xfrm rot="-5400000">
            <a:off x="6718500" y="1517125"/>
            <a:ext cx="912000" cy="596700"/>
          </a:xfrm>
          <a:prstGeom prst="curvedUpArrow">
            <a:avLst>
              <a:gd fmla="val 25000" name="adj1"/>
              <a:gd fmla="val 50000" name="adj2"/>
              <a:gd fmla="val 25000" name="adj3"/>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rot="5400000">
            <a:off x="4591200" y="1517125"/>
            <a:ext cx="912000" cy="596700"/>
          </a:xfrm>
          <a:prstGeom prst="curvedUpArrow">
            <a:avLst>
              <a:gd fmla="val 25000" name="adj1"/>
              <a:gd fmla="val 50000" name="adj2"/>
              <a:gd fmla="val 25000" name="adj3"/>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299100" y="1428375"/>
            <a:ext cx="1934100" cy="1229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Initialize</a:t>
            </a:r>
            <a:endParaRPr b="1">
              <a:solidFill>
                <a:schemeClr val="dk1"/>
              </a:solidFill>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word = chooseWord();</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incorrectGuess = 0;</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correctGuess = 0;</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secretWord = (dash string with same length as word)</a:t>
            </a:r>
            <a:endParaRPr sz="1000">
              <a:solidFill>
                <a:schemeClr val="dk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