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c59e6661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c59e6661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59e6661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c59e6661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Khi truyền tham số bằng tham chiếu, mọi thay đổi bên trong hàm sẽ làm thay đổi biến được truyền vào hàm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59e6661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59e6661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5ef4cff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5ef4cff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c59e6661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c59e6661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59e6661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59e6661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c59e6661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c59e6661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Phần hiển thị thêm 2 thông báo Win / Lost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59e6661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59e6661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c59e6661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c59e6661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c59e66610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c59e66610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c59e6661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c59e6661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c59e6661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c59e6661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Phần kiểm tra đã chuyển hóa thành điều kiện kết thúc vòng lặp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c5ef4cff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c5ef4cff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c59e66610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c59e6661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c5ef4cff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c5ef4cff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5ef4cff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c5ef4cff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c59e66610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c59e6661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c5ef4cff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c5ef4cf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c59e66610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c59e66610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c59e6661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c59e6661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c59e66610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c59e66610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59e6661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59e6661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59e6661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59e6661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59e6661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59e6661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59e6661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59e6661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59e6661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59e6661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0" y="3093235"/>
            <a:ext cx="8458200" cy="712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205976"/>
            <a:ext cx="8686800" cy="723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205976"/>
            <a:ext cx="8686800" cy="723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146049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656667" y="146190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4406309"/>
            <a:ext cx="8686800" cy="5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aw.githubusercontent.com/tqlong/advprogram/master/lec3-hangman/HangMan_2_0.cp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raw.githubusercontent.com/tqlong/advprogram/master/lec3-hangman/HangMan_2_0.cp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raw.githubusercontent.com/tqlong/advprogram/master/lec3-hangman/HangMan_2_1.cpp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raw.githubusercontent.com/tqlong/advprogram/master/lec3-hangman/HangMan_2_2.cp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cplusplus.com/reference/string/string/" TargetMode="External"/><Relationship Id="rId4" Type="http://schemas.openxmlformats.org/officeDocument/2006/relationships/hyperlink" Target="http://www.cplusplus.com/reference/string/string/find_first_of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Debug &amp; Refactoring</a:t>
            </a:r>
            <a:endParaRPr sz="6000">
              <a:solidFill>
                <a:srgbClr val="3C78D8"/>
              </a:solidFill>
            </a:endParaRPr>
          </a:p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4 - Sửa lỗi và cấu trúc lại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https://github.com/tqlong/advprogram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Đếm số ký tự đoán đúng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Nhận xét: Hàm </a:t>
            </a:r>
            <a:r>
              <a:rPr b="1" lang="en">
                <a:solidFill>
                  <a:srgbClr val="9900FF"/>
                </a:solidFill>
              </a:rPr>
              <a:t>updateSecretWord()</a:t>
            </a:r>
            <a:r>
              <a:rPr lang="en"/>
              <a:t> duyệt qua các ký tự đoán đúng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Thêm chức năng đếm số ký tự đoán đúng vào hàm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Bản chất là </a:t>
            </a:r>
            <a:r>
              <a:rPr i="1" lang="en" u="sng"/>
              <a:t>thêm đầu ra</a:t>
            </a:r>
            <a:r>
              <a:rPr lang="en"/>
              <a:t> cho hàm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>
                <a:solidFill>
                  <a:srgbClr val="9900FF"/>
                </a:solidFill>
              </a:rPr>
              <a:t>secretWord</a:t>
            </a:r>
            <a:endParaRPr b="1">
              <a:solidFill>
                <a:srgbClr val="99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số đếm ký tự đoán đúng (</a:t>
            </a:r>
            <a:r>
              <a:rPr b="1" lang="en">
                <a:solidFill>
                  <a:srgbClr val="9900FF"/>
                </a:solidFill>
              </a:rPr>
              <a:t>count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Truyền tham số bằng tham chiếu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Tham số </a:t>
            </a:r>
            <a:r>
              <a:rPr b="1" lang="en">
                <a:solidFill>
                  <a:srgbClr val="9900FF"/>
                </a:solidFill>
              </a:rPr>
              <a:t>secretWord </a:t>
            </a:r>
            <a:r>
              <a:rPr lang="en"/>
              <a:t>thay đổi trong hàm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Sử dụng tham chiếu khi truyền </a:t>
            </a:r>
            <a:r>
              <a:rPr b="1" lang="en">
                <a:solidFill>
                  <a:srgbClr val="9900FF"/>
                </a:solidFill>
              </a:rPr>
              <a:t>secretWord</a:t>
            </a:r>
            <a:endParaRPr b="1">
              <a:solidFill>
                <a:srgbClr val="9900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Mọi thay đổi bên trong hàm sẽ làm thay đổi biến được truyền vào hàm</a:t>
            </a:r>
            <a:endParaRPr sz="18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Hàm </a:t>
            </a:r>
            <a:r>
              <a:rPr b="1" lang="en">
                <a:solidFill>
                  <a:srgbClr val="9900FF"/>
                </a:solidFill>
              </a:rPr>
              <a:t>updateSecretWord()</a:t>
            </a:r>
            <a:r>
              <a:rPr lang="en"/>
              <a:t> trả về số nguyên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457200" y="2812500"/>
            <a:ext cx="4512000" cy="22659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updateSecretWord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string&amp; secretWord, </a:t>
            </a:r>
            <a:r>
              <a:rPr b="1" lang="en" sz="10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ch, string word)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0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len = word.length();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0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count = </a:t>
            </a:r>
            <a:r>
              <a:rPr b="1" lang="en" sz="10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 sz="10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len; ++i) {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(word[i] == ch) {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secretWord[i] = ch;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count++;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count;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5049625" y="2812375"/>
            <a:ext cx="3636900" cy="22659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(isCharInWord(ch, word)) {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(!isCharInWord(ch, correctChars)) {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0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numberOfOccurences = </a:t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updateSecretWord(secretWord, ch, word);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correctChars += ch;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correctGuess += numberOfOccurences;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incorrectChars += ch;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incorrectGuess ++;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Hangman 2.0 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228600" y="1059550"/>
            <a:ext cx="3988800" cy="38694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8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srand(time(</a:t>
            </a:r>
            <a:r>
              <a:rPr b="1" lang="en" sz="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ch;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word = chooseWord();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secretWord = string(word.length(), </a:t>
            </a:r>
            <a:r>
              <a:rPr lang="en" sz="8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incorrectGuess = </a:t>
            </a:r>
            <a:r>
              <a:rPr b="1" lang="en" sz="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correctGuess = </a:t>
            </a:r>
            <a:r>
              <a:rPr b="1" lang="en" sz="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incorrectChars = </a:t>
            </a:r>
            <a:r>
              <a:rPr lang="en" sz="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correctChars = </a:t>
            </a:r>
            <a:r>
              <a:rPr lang="en" sz="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MAX_GUESSES = </a:t>
            </a:r>
            <a:r>
              <a:rPr b="1" lang="en" sz="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8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endl &lt;&lt; endl &lt;&lt; endl &lt;&lt; endl &lt;&lt; endl &lt;&lt; endl &lt;&lt; endl </a:t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&lt;&lt; endl &lt;&lt; endl &lt;&lt; endl &lt;&lt; endl &lt;&lt; endl &lt;&lt; endl &lt;&lt; endl </a:t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&lt;&lt; endl &lt;&lt; endl &lt;&lt; endl &lt;&lt; endl &lt;&lt; endl &lt;&lt; endl &lt;&lt; endl </a:t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&lt;&lt; endl &lt;&lt; endl &lt;&lt; endl &lt;&lt; endl &lt;&lt; endl &lt;&lt; endl &lt;&lt; endl</a:t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&lt;&lt; endl &lt;&lt; endl &lt;&lt; endl &lt;&lt; endl &lt;&lt; endl;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getDrawing(incorrectGuess)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&lt;&lt; endl &lt;&lt; </a:t>
            </a:r>
            <a:r>
              <a:rPr lang="en" sz="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"Current word: 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secretWord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&lt;&lt; endl &lt;&lt; </a:t>
            </a:r>
            <a:r>
              <a:rPr lang="en" sz="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"Correct guesses: 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correctChars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&lt;&lt; endl &lt;&lt; </a:t>
            </a:r>
            <a:r>
              <a:rPr lang="en" sz="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"Incorrect guesses: 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incorrectChars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&lt;&lt; endl &lt;&lt; </a:t>
            </a:r>
            <a:r>
              <a:rPr lang="en" sz="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"Choose a character: 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cin &gt;&gt; ch;</a:t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4439375" y="1059550"/>
            <a:ext cx="4426200" cy="38694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(isCharInWord(ch, word)) {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(!isCharInWord(ch, correctChars)) {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lang="en" sz="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numberOfOccurences = </a:t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updateSecretWord(secretWord, ch, word);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correctChars += ch;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correctGuess += numberOfOccurences;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b="1" lang="en" sz="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incorrectChars += ch;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incorrectGuess ++;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(correctGuess == (</a:t>
            </a:r>
            <a:r>
              <a:rPr b="1" lang="en" sz="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)word.length()) {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cout &lt;&lt; endl &lt;&lt; </a:t>
            </a:r>
            <a:r>
              <a:rPr lang="en" sz="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"Well done :D. The word is: 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word &lt;&lt; endl;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(incorrectGuess == MAX_GUESSES) {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cout &lt;&lt; endl &lt;&lt; </a:t>
            </a:r>
            <a:r>
              <a:rPr lang="en" sz="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"You lose :(. The word is: 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word &lt;&lt; endl;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en" sz="8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while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800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5657675" y="4405850"/>
            <a:ext cx="3207900" cy="5229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Toàn bộ code chương trình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https://raw.githubusercontent.com/tqlong/advprogram/master/lec3-hangman/HangMan_2_0.cpp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Lỗi logic &amp; Sửa lỗi (debugging)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/>
              <a:t>Cấu trúc lại (refactoring)</a:t>
            </a:r>
            <a:endParaRPr b="1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Tiếp tục cấu trúc và tối ưu (optimization)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Kỹ thuật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Thư viện </a:t>
            </a:r>
            <a:r>
              <a:rPr b="1" lang="en">
                <a:solidFill>
                  <a:srgbClr val="9900FF"/>
                </a:solidFill>
              </a:rPr>
              <a:t>string</a:t>
            </a:r>
            <a:endParaRPr b="1">
              <a:solidFill>
                <a:srgbClr val="99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Truyền tham số bằng giá trị, tham chiếu, tham chiếu hằng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Từ khóa </a:t>
            </a:r>
            <a:r>
              <a:rPr b="1" lang="en">
                <a:solidFill>
                  <a:srgbClr val="9900FF"/>
                </a:solidFill>
              </a:rPr>
              <a:t>static, const</a:t>
            </a:r>
            <a:endParaRPr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Hangman 2.0 </a:t>
            </a: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228600" y="1059550"/>
            <a:ext cx="3988800" cy="38694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8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srand(time(</a:t>
            </a:r>
            <a:r>
              <a:rPr b="1" lang="en" sz="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ch;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word = chooseWord();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secretWord = string(word.length(), </a:t>
            </a:r>
            <a:r>
              <a:rPr lang="en" sz="8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incorrectGuess = </a:t>
            </a:r>
            <a:r>
              <a:rPr b="1" lang="en" sz="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correctGuess = </a:t>
            </a:r>
            <a:r>
              <a:rPr b="1" lang="en" sz="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incorrectChars = </a:t>
            </a:r>
            <a:r>
              <a:rPr lang="en" sz="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correctChars = </a:t>
            </a:r>
            <a:r>
              <a:rPr lang="en" sz="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MAX_GUESSES = </a:t>
            </a:r>
            <a:r>
              <a:rPr b="1" lang="en" sz="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8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endl &lt;&lt; endl &lt;&lt; endl &lt;&lt; endl &lt;&lt; endl &lt;&lt; endl &lt;&lt; endl </a:t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&lt;&lt; endl &lt;&lt; endl &lt;&lt; endl &lt;&lt; endl &lt;&lt; endl &lt;&lt; endl &lt;&lt; endl </a:t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&lt;&lt; endl &lt;&lt; endl &lt;&lt; endl &lt;&lt; endl &lt;&lt; endl &lt;&lt; endl &lt;&lt; endl </a:t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&lt;&lt; endl &lt;&lt; endl &lt;&lt; endl &lt;&lt; endl &lt;&lt; endl &lt;&lt; endl &lt;&lt; endl</a:t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&lt;&lt; endl &lt;&lt; endl &lt;&lt; endl &lt;&lt; endl &lt;&lt; endl;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getDrawing(incorrectGuess)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&lt;&lt; endl &lt;&lt; </a:t>
            </a:r>
            <a:r>
              <a:rPr lang="en" sz="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"Current word: 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secretWord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&lt;&lt; endl &lt;&lt; </a:t>
            </a:r>
            <a:r>
              <a:rPr lang="en" sz="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"Correct guesses: 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correctChars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&lt;&lt; endl &lt;&lt; </a:t>
            </a:r>
            <a:r>
              <a:rPr lang="en" sz="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"Incorrect guesses: 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incorrectChars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&lt;&lt; endl &lt;&lt; </a:t>
            </a:r>
            <a:r>
              <a:rPr lang="en" sz="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"Choose a character: 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cin &gt;&gt; ch;</a:t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4439375" y="1059550"/>
            <a:ext cx="4426200" cy="38694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(isCharInWord(ch, word)) {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(!isCharInWord(ch, correctChars)) {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lang="en" sz="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numberOfOccurences = </a:t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updateSecretWord(secretWord, ch, word);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correctChars += ch;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correctGuess += numberOfOccurences;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b="1" lang="en" sz="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incorrectChars += ch;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incorrectGuess ++;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(correctGuess == (</a:t>
            </a:r>
            <a:r>
              <a:rPr b="1" lang="en" sz="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)word.length()) {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cout &lt;&lt; endl &lt;&lt; </a:t>
            </a:r>
            <a:r>
              <a:rPr lang="en" sz="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"Well done :D. The word is: 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word &lt;&lt; endl;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(incorrectGuess == MAX_GUESSES) {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cout &lt;&lt; endl &lt;&lt; </a:t>
            </a:r>
            <a:r>
              <a:rPr lang="en" sz="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"You lose :(. The word is: 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word &lt;&lt; endl;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en" sz="8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while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800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710825" y="2854325"/>
            <a:ext cx="3447000" cy="1482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710825" y="4549100"/>
            <a:ext cx="3447000" cy="241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4848425" y="1254025"/>
            <a:ext cx="3876000" cy="1529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4848425" y="3108175"/>
            <a:ext cx="3876000" cy="1237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499500" y="1915475"/>
            <a:ext cx="3447000" cy="690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3210325" y="1674175"/>
            <a:ext cx="8886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Khởi tạo</a:t>
            </a:r>
            <a:endParaRPr sz="1200"/>
          </a:p>
        </p:txBody>
      </p:sp>
      <p:sp>
        <p:nvSpPr>
          <p:cNvPr id="140" name="Google Shape;140;p22"/>
          <p:cNvSpPr txBox="1"/>
          <p:nvPr/>
        </p:nvSpPr>
        <p:spPr>
          <a:xfrm>
            <a:off x="3452700" y="2619500"/>
            <a:ext cx="8886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Hiển thị</a:t>
            </a:r>
            <a:endParaRPr sz="1200"/>
          </a:p>
        </p:txBody>
      </p:sp>
      <p:sp>
        <p:nvSpPr>
          <p:cNvPr id="141" name="Google Shape;141;p22"/>
          <p:cNvSpPr txBox="1"/>
          <p:nvPr/>
        </p:nvSpPr>
        <p:spPr>
          <a:xfrm>
            <a:off x="3381375" y="4336325"/>
            <a:ext cx="8886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Nhập liệu</a:t>
            </a:r>
            <a:endParaRPr sz="1200"/>
          </a:p>
        </p:txBody>
      </p:sp>
      <p:sp>
        <p:nvSpPr>
          <p:cNvPr id="142" name="Google Shape;142;p22"/>
          <p:cNvSpPr txBox="1"/>
          <p:nvPr/>
        </p:nvSpPr>
        <p:spPr>
          <a:xfrm>
            <a:off x="7976975" y="1026025"/>
            <a:ext cx="8886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Cập nhật</a:t>
            </a:r>
            <a:endParaRPr sz="1200"/>
          </a:p>
        </p:txBody>
      </p:sp>
      <p:sp>
        <p:nvSpPr>
          <p:cNvPr id="143" name="Google Shape;143;p22"/>
          <p:cNvSpPr txBox="1"/>
          <p:nvPr/>
        </p:nvSpPr>
        <p:spPr>
          <a:xfrm>
            <a:off x="7976975" y="2873500"/>
            <a:ext cx="8886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Kiểm tra</a:t>
            </a:r>
            <a:endParaRPr sz="1200"/>
          </a:p>
        </p:txBody>
      </p:sp>
      <p:sp>
        <p:nvSpPr>
          <p:cNvPr id="144" name="Google Shape;144;p22"/>
          <p:cNvSpPr txBox="1"/>
          <p:nvPr/>
        </p:nvSpPr>
        <p:spPr>
          <a:xfrm>
            <a:off x="5657675" y="4405850"/>
            <a:ext cx="3207900" cy="5229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Toàn bộ code chương trình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https://raw.githubusercontent.com/tqlong/advprogram/master/lec3-hangman/HangMan_2_0.cpp</a:t>
            </a:r>
            <a:r>
              <a:rPr lang="en" sz="1000"/>
              <a:t> </a:t>
            </a:r>
            <a:endParaRPr sz="1000"/>
          </a:p>
        </p:txBody>
      </p:sp>
      <p:sp>
        <p:nvSpPr>
          <p:cNvPr id="145" name="Google Shape;145;p22"/>
          <p:cNvSpPr/>
          <p:nvPr/>
        </p:nvSpPr>
        <p:spPr>
          <a:xfrm>
            <a:off x="4266325" y="3279800"/>
            <a:ext cx="876300" cy="1020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4266325" y="3945550"/>
            <a:ext cx="876300" cy="1020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Cấu trúc lại code (refactoring)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Tiếp tục mô-đun hóa chương trình bằng hàm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Khởi tạo, hiển thị, nhập liệu, cập nhật, kiểm tra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Giữ hàm </a:t>
            </a:r>
            <a:r>
              <a:rPr b="1" lang="en">
                <a:solidFill>
                  <a:srgbClr val="9900FF"/>
                </a:solidFill>
              </a:rPr>
              <a:t>main()</a:t>
            </a:r>
            <a:r>
              <a:rPr lang="en"/>
              <a:t> “sạch”, </a:t>
            </a:r>
            <a:r>
              <a:rPr lang="en"/>
              <a:t>dễ hiểu</a:t>
            </a:r>
            <a:r>
              <a:rPr lang="en"/>
              <a:t>, </a:t>
            </a:r>
            <a:r>
              <a:rPr lang="en"/>
              <a:t>dễ bảo trì và phát triển tiếp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Sử dụng tham chiếu để thay đổi tham số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457200" y="3019950"/>
            <a:ext cx="4082700" cy="20580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initialize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(string&amp; word, string&amp; secretWord,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lang="en" sz="9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&amp; incorrectGuess, </a:t>
            </a:r>
            <a:r>
              <a:rPr b="1" lang="en" sz="9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&amp; correctGuess,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string&amp; incorrectChars, string&amp; correctChars)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word = chooseWord();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secretWord = string(word.length(), </a:t>
            </a:r>
            <a:r>
              <a:rPr lang="en" sz="9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incorrectGuess = </a:t>
            </a:r>
            <a:r>
              <a:rPr b="1" lang="en" sz="9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correctGuess = </a:t>
            </a:r>
            <a:r>
              <a:rPr b="1" lang="en" sz="9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incorrectChars = </a:t>
            </a:r>
            <a:r>
              <a:rPr lang="en" sz="9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correctChars = </a:t>
            </a:r>
            <a:r>
              <a:rPr lang="en" sz="9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4660675" y="3020275"/>
            <a:ext cx="4026000" cy="20580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ch;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string word, secretWord;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9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incorrectGuess, correctGuess;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string incorrectChars, correctChars;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MAX_GUESSES = </a:t>
            </a:r>
            <a:r>
              <a:rPr b="1" lang="en" sz="9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initialize(word, secretWord, incorrectGuess, correctGuess, </a:t>
            </a:r>
            <a:endParaRPr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incorrectChars, correctChars);</a:t>
            </a:r>
            <a:endParaRPr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Truyền tham trị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Hiển thị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Chỉ cần giá trị</a:t>
            </a:r>
            <a:br>
              <a:rPr lang="en"/>
            </a:br>
            <a:r>
              <a:rPr lang="en"/>
              <a:t>các tham số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Không cần thay</a:t>
            </a:r>
            <a:br>
              <a:rPr lang="en"/>
            </a:br>
            <a:r>
              <a:rPr lang="en"/>
              <a:t>đổi các tham số</a:t>
            </a: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3920100" y="999475"/>
            <a:ext cx="4766700" cy="39264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(string word, string secretWord,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9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incorrectGuess, </a:t>
            </a:r>
            <a:r>
              <a:rPr b="1" lang="en" sz="9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correctGuess,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string incorrectChars, string correctChars, 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int MAX_GUESSES)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endl &lt;&lt; endl &lt;&lt; endl &lt;&lt; endl &lt;&lt; endl &lt;&lt; endl &lt;&lt; endl </a:t>
            </a:r>
            <a:endParaRPr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endl &lt;&lt; endl &lt;&lt; endl &lt;&lt; endl &lt;&lt; endl &lt;&lt; endl &lt;&lt; endl</a:t>
            </a:r>
            <a:endParaRPr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endl &lt;&lt; endl &lt;&lt; endl &lt;&lt; endl &lt;&lt; endl &lt;&lt; endl &lt;&lt; endl</a:t>
            </a:r>
            <a:endParaRPr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endl &lt;&lt; endl &lt;&lt; endl &lt;&lt; endl &lt;&lt; endl &lt;&lt; endl &lt;&lt; endl </a:t>
            </a:r>
            <a:endParaRPr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endl &lt;&lt; endl &lt;&lt; endl &lt;&lt; endl &lt;&lt; endl;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getDrawing(incorrectGuess)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endl &lt;&lt; </a:t>
            </a:r>
            <a:r>
              <a:rPr lang="en" sz="9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"Current word: "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secretWord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endl &lt;&lt; </a:t>
            </a:r>
            <a:r>
              <a:rPr lang="en" sz="9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"Correct guesses: "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correctChars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endl &lt;&lt; </a:t>
            </a:r>
            <a:r>
              <a:rPr lang="en" sz="9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"Incorrect guesses: "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incorrectChars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endl &lt;&lt; </a:t>
            </a:r>
            <a:r>
              <a:rPr lang="en" sz="9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"Choose a character: "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(correctGuess == (</a:t>
            </a:r>
            <a:r>
              <a:rPr b="1" lang="en" sz="9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)word.length())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endl &lt;&lt; </a:t>
            </a:r>
            <a:r>
              <a:rPr lang="en" sz="9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"Well done :D. The word is: "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word &lt;&lt; endl;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(incorrectGuess == MAX_GUESSES)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endl &lt;&lt; </a:t>
            </a:r>
            <a:r>
              <a:rPr lang="en" sz="9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"You lose :(. The word is: "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word &lt;&lt; endl;</a:t>
            </a:r>
            <a:endParaRPr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Truyền tham chiếu hằng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Khi không cần thay</a:t>
            </a:r>
            <a:br>
              <a:rPr lang="en"/>
            </a:br>
            <a:r>
              <a:rPr lang="en"/>
              <a:t>đổi giá trị tham số,</a:t>
            </a:r>
            <a:br>
              <a:rPr lang="en"/>
            </a:br>
            <a:r>
              <a:rPr i="1" lang="en">
                <a:solidFill>
                  <a:srgbClr val="0000FF"/>
                </a:solidFill>
              </a:rPr>
              <a:t>truyền tham chiếu</a:t>
            </a:r>
            <a:br>
              <a:rPr i="1" lang="en">
                <a:solidFill>
                  <a:srgbClr val="0000FF"/>
                </a:solidFill>
              </a:rPr>
            </a:br>
            <a:r>
              <a:rPr i="1" lang="en">
                <a:solidFill>
                  <a:srgbClr val="0000FF"/>
                </a:solidFill>
              </a:rPr>
              <a:t>hằng</a:t>
            </a:r>
            <a:r>
              <a:rPr lang="en"/>
              <a:t> nhanh hơn</a:t>
            </a:r>
            <a:br>
              <a:rPr lang="en"/>
            </a:br>
            <a:r>
              <a:rPr lang="en"/>
              <a:t>do </a:t>
            </a:r>
            <a:r>
              <a:rPr i="1" lang="en">
                <a:solidFill>
                  <a:srgbClr val="0000FF"/>
                </a:solidFill>
              </a:rPr>
              <a:t>không phải sao</a:t>
            </a:r>
            <a:br>
              <a:rPr i="1" lang="en">
                <a:solidFill>
                  <a:srgbClr val="0000FF"/>
                </a:solidFill>
              </a:rPr>
            </a:br>
            <a:r>
              <a:rPr i="1" lang="en">
                <a:solidFill>
                  <a:srgbClr val="0000FF"/>
                </a:solidFill>
              </a:rPr>
              <a:t>chép dữ liệu </a:t>
            </a:r>
            <a:r>
              <a:rPr i="1" lang="en">
                <a:solidFill>
                  <a:srgbClr val="0000FF"/>
                </a:solidFill>
              </a:rPr>
              <a:t>(mảng)</a:t>
            </a:r>
            <a:endParaRPr i="1">
              <a:solidFill>
                <a:srgbClr val="0000FF"/>
              </a:solidFill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Thêm từ khóa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9900FF"/>
                </a:solidFill>
              </a:rPr>
              <a:t>const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4010175" y="1196275"/>
            <a:ext cx="4676400" cy="37296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word, </a:t>
            </a:r>
            <a:r>
              <a:rPr b="1"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secretWord,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9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incorrectGuess, </a:t>
            </a:r>
            <a:r>
              <a:rPr b="1" lang="en" sz="9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correctGuess,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incorrectChars, </a:t>
            </a:r>
            <a:r>
              <a:rPr b="1"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correctChars,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9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MAX_GUESSES)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endl &lt;&lt; endl &lt;&lt; endl &lt;&lt; endl &lt;&lt; endl &lt;&lt; endl &lt;&lt; endl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endl &lt;&lt; endl &lt;&lt; endl &lt;&lt; endl &lt;&lt; endl &lt;&lt; endl &lt;&lt; endl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endl &lt;&lt; endl &lt;&lt; endl &lt;&lt; endl &lt;&lt; endl &lt;&lt; endl &lt;&lt; endl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endl &lt;&lt; endl &lt;&lt; endl &lt;&lt; endl &lt;&lt; endl &lt;&lt; endl &lt;&lt; endl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endl &lt;&lt; endl &lt;&lt; endl &lt;&lt; endl &lt;&lt; endl;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getDrawing(incorrectGuess)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endl &lt;&lt; </a:t>
            </a:r>
            <a:r>
              <a:rPr lang="en" sz="9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"Current word: "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secretWord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endl &lt;&lt; </a:t>
            </a:r>
            <a:r>
              <a:rPr lang="en" sz="9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"Correct guesses: "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correctChars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endl &lt;&lt; </a:t>
            </a:r>
            <a:r>
              <a:rPr lang="en" sz="9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"Incorrect guesses: "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incorrectChars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endl &lt;&lt; </a:t>
            </a:r>
            <a:r>
              <a:rPr lang="en" sz="9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"Choose a character: "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(correctGuess == (</a:t>
            </a:r>
            <a:r>
              <a:rPr b="1" lang="en" sz="9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)word.length())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endl &lt;&lt; </a:t>
            </a:r>
            <a:r>
              <a:rPr lang="en" sz="9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"Well done :D. The word is: "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word &lt;&lt; endl;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(incorrectGuess == MAX_GUESSES)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endl &lt;&lt; </a:t>
            </a:r>
            <a:r>
              <a:rPr lang="en" sz="9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"You lose :(. The word is: "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word &lt;&lt; endl;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Truyền nhiều loại tham số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Sử dụng tham trị, tham chiếu, tham chiếu hằng để phân biệt các loại tham số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Cập nhật</a:t>
            </a:r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2297700" y="2273325"/>
            <a:ext cx="5005800" cy="26526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ch, </a:t>
            </a:r>
            <a:r>
              <a:rPr b="1"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word,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string&amp; secretWord,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9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&amp; incorrectGuess, </a:t>
            </a:r>
            <a:r>
              <a:rPr b="1" lang="en" sz="9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&amp; correctGuess,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string&amp; incorrectChars, string&amp; correctChars)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(isCharInWord(ch, word)) {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(!isCharInWord(ch, correctChars)) {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9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numberOfOccurences = updateSecretWord(secretWord, ch, word);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correctChars += ch;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correctGuess += numberOfOccurences;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incorrectChars += ch;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incorrectGuess ++;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Từ khóa static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Mỗi lần gọi hàm </a:t>
            </a:r>
            <a:r>
              <a:rPr b="1" lang="en">
                <a:solidFill>
                  <a:srgbClr val="9900FF"/>
                </a:solidFill>
              </a:rPr>
              <a:t>getDrawing()</a:t>
            </a:r>
            <a:r>
              <a:rPr lang="en"/>
              <a:t>, chương trình khởi tạo lại biến </a:t>
            </a:r>
            <a:r>
              <a:rPr b="1" lang="en">
                <a:solidFill>
                  <a:srgbClr val="9900FF"/>
                </a:solidFill>
              </a:rPr>
              <a:t>figure </a:t>
            </a:r>
            <a:r>
              <a:rPr lang="en"/>
              <a:t>chứa các hình vẽ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Do biến này bị xóa khỏi bộ nhớ sau lần gọi hàm trước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Dùng từ khóa </a:t>
            </a:r>
            <a:r>
              <a:rPr b="1" lang="en">
                <a:solidFill>
                  <a:srgbClr val="9900FF"/>
                </a:solidFill>
              </a:rPr>
              <a:t>static</a:t>
            </a:r>
            <a:r>
              <a:rPr lang="en"/>
              <a:t>: giữ biến tồn tại trong bộ nhớ suốt quá trình chạy chương trình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Kết hợp với </a:t>
            </a:r>
            <a:r>
              <a:rPr b="1" lang="en">
                <a:solidFill>
                  <a:srgbClr val="9900FF"/>
                </a:solidFill>
              </a:rPr>
              <a:t>const </a:t>
            </a:r>
            <a:r>
              <a:rPr lang="en"/>
              <a:t>để giữ biến không thay đổi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457200" y="4236350"/>
            <a:ext cx="4089600" cy="6072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 figure[] = { ... 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4597200" y="4236350"/>
            <a:ext cx="4089600" cy="6072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 figure[] = { ... 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b="1" lang="en"/>
              <a:t>Lỗi logic &amp; Sửa lỗi (debugging)</a:t>
            </a:r>
            <a:endParaRPr b="1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Cấu trúc lại (refactoring)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Tiếp tục cấu trúc và tối ưu (optimization)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Kỹ thuật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Thư viện </a:t>
            </a:r>
            <a:r>
              <a:rPr b="1" lang="en">
                <a:solidFill>
                  <a:srgbClr val="9900FF"/>
                </a:solidFill>
              </a:rPr>
              <a:t>string</a:t>
            </a:r>
            <a:endParaRPr b="1">
              <a:solidFill>
                <a:srgbClr val="99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Truyền tham số bằng giá trị, tham chiếu, tham chiếu hằng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Từ khóa </a:t>
            </a:r>
            <a:r>
              <a:rPr b="1" lang="en">
                <a:solidFill>
                  <a:srgbClr val="9900FF"/>
                </a:solidFill>
              </a:rPr>
              <a:t>static, const</a:t>
            </a:r>
            <a:endParaRPr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Hàm main() sau khi refactoring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0" name="Google Shape;190;p28"/>
          <p:cNvSpPr txBox="1"/>
          <p:nvPr/>
        </p:nvSpPr>
        <p:spPr>
          <a:xfrm>
            <a:off x="457200" y="1071750"/>
            <a:ext cx="8229600" cy="38541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srand(time(</a:t>
            </a:r>
            <a:r>
              <a:rPr b="1" lang="en" sz="10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0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ch;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word, secretWord;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0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incorrectGuess, correctGuess;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incorrectChars, correctChars;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MAX_GUESSES = </a:t>
            </a:r>
            <a:r>
              <a:rPr b="1" lang="en" sz="10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initialize(word, secretWord, incorrectGuess, correctGuess, incorrectChars, correctChars);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render(word, secretWord, incorrectGuess, correctGuess, incorrectChars, correctChars, MAX_GUESSES);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cin &gt;&gt; ch;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update(ch, word, secretWord, incorrectGuess, correctGuess, incorrectChars, correctChars);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(correctGuess &lt; (</a:t>
            </a:r>
            <a:r>
              <a:rPr b="1" lang="en" sz="10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)word.length() &amp;&amp; incorrectGuess &lt; MAX_GUESSES);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render(word, secretWord, incorrectGuess, correctGuess, incorrectChars, correctChars, MAX_GUESSES);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4385725" y="1071750"/>
            <a:ext cx="4301100" cy="8058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Hangman 2.1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https://raw.githubusercontent.com/tqlong/advprogram/master/lec3-hangman/HangMan_2_1.cpp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Lỗi logic &amp; Sửa lỗi (debugging)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Cấu trúc lại (refactoring)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/>
              <a:t>Tiếp tục cấu trúc và t</a:t>
            </a:r>
            <a:r>
              <a:rPr b="1" lang="en"/>
              <a:t>ối ưu (optimization)</a:t>
            </a:r>
            <a:endParaRPr b="1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Kỹ thuật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Thư viện </a:t>
            </a:r>
            <a:r>
              <a:rPr b="1" lang="en">
                <a:solidFill>
                  <a:srgbClr val="9900FF"/>
                </a:solidFill>
              </a:rPr>
              <a:t>string</a:t>
            </a:r>
            <a:endParaRPr b="1">
              <a:solidFill>
                <a:srgbClr val="99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Truyền tham số bằng giá trị, tham chiếu, tham chiếu hằng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Từ khóa </a:t>
            </a:r>
            <a:r>
              <a:rPr b="1" lang="en">
                <a:solidFill>
                  <a:srgbClr val="9900FF"/>
                </a:solidFill>
              </a:rPr>
              <a:t>static, const</a:t>
            </a:r>
            <a:endParaRPr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Cấu trúc lại và tối ưu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Làm sau khi có một chương trình/hàm chạy để: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"/>
              <a:t>Giúp dễ hiểu, dễ bảo trì, dễ phát triển tiếp hơn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/>
              <a:t>Giúp ít lỗi hơn (lỗi logic, lỗi xử lý thiếu nhập liệu người dùng, lỗi bộ nhớ - memory leak, …)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/>
              <a:t>Giúp chạy nhanh hơn, tốn ít bộ nhớ và tài nguyên hơn (làm khi thực sự cần)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Dễ hiểu, bảo trì, phát triển tiếp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457200" y="790250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/>
              <a:t>Phần mềm thường phức tạp, phát triển lâu bởi cả nhóm người (đến và đi)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/>
              <a:t>Thời gian phát triển ban đầu thường ít hơn nâng cấp, bảo trì sau này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/>
              <a:t>Đọc code nhiều chẳng kém viết code: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Đọc lại code của mình khi viết, khi sửa, ...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Đọc code người khác để dùng, để làm tiếp, …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/>
              <a:t>Ví dụ: Linux kernel (1990 tới giờ, nhiều phiên bản, hầu như không còn code của phiên bản đầu tiên, người phát triển khắp thế giới, ~90 MB nén...)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Tiếp tục cấu trúc và tối ưu code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i="1" lang="en" u="sng"/>
              <a:t>Nhận xét:</a:t>
            </a:r>
            <a:r>
              <a:rPr lang="en"/>
              <a:t> khi thắng cuộc, </a:t>
            </a:r>
            <a:r>
              <a:rPr b="1" lang="en">
                <a:solidFill>
                  <a:srgbClr val="9900FF"/>
                </a:solidFill>
              </a:rPr>
              <a:t>correctGuess == word.length()</a:t>
            </a:r>
            <a:r>
              <a:rPr lang="en"/>
              <a:t> thì </a:t>
            </a:r>
            <a:r>
              <a:rPr b="1" lang="en">
                <a:solidFill>
                  <a:srgbClr val="9900FF"/>
                </a:solidFill>
              </a:rPr>
              <a:t>word == secretWord</a:t>
            </a:r>
            <a:endParaRPr b="1">
              <a:solidFill>
                <a:srgbClr val="9900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Có thể bỏ </a:t>
            </a:r>
            <a:r>
              <a:rPr b="1" lang="en">
                <a:solidFill>
                  <a:srgbClr val="9900FF"/>
                </a:solidFill>
              </a:rPr>
              <a:t>correctGuess </a:t>
            </a:r>
            <a:r>
              <a:rPr lang="en">
                <a:solidFill>
                  <a:srgbClr val="000000"/>
                </a:solidFill>
              </a:rPr>
              <a:t>khỏi mã chương trình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Không cần đếm số ký tự đoán đúng nữa (</a:t>
            </a:r>
            <a:r>
              <a:rPr lang="en" sz="2000">
                <a:solidFill>
                  <a:srgbClr val="000000"/>
                </a:solidFill>
              </a:rPr>
              <a:t>đơn giản hơn)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Các lỗi </a:t>
            </a:r>
            <a:r>
              <a:rPr lang="en" sz="2000">
                <a:solidFill>
                  <a:srgbClr val="000000"/>
                </a:solidFill>
              </a:rPr>
              <a:t>trước đây </a:t>
            </a:r>
            <a:r>
              <a:rPr lang="en" sz="2000">
                <a:solidFill>
                  <a:srgbClr val="000000"/>
                </a:solidFill>
              </a:rPr>
              <a:t>liên quan đến biến </a:t>
            </a:r>
            <a:r>
              <a:rPr b="1" lang="en" sz="2000">
                <a:solidFill>
                  <a:srgbClr val="9900FF"/>
                </a:solidFill>
              </a:rPr>
              <a:t>correctGuess </a:t>
            </a:r>
            <a:r>
              <a:rPr lang="en" sz="2000">
                <a:solidFill>
                  <a:srgbClr val="000000"/>
                </a:solidFill>
              </a:rPr>
              <a:t>biến mất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Tận dụng khả năng so sánh chuỗi ký tự của </a:t>
            </a:r>
            <a:r>
              <a:rPr b="1" lang="en" sz="2000">
                <a:solidFill>
                  <a:srgbClr val="9900FF"/>
                </a:solidFill>
              </a:rPr>
              <a:t>string</a:t>
            </a:r>
            <a:r>
              <a:rPr lang="en" sz="2000">
                <a:solidFill>
                  <a:srgbClr val="9900FF"/>
                </a:solidFill>
              </a:rPr>
              <a:t> </a:t>
            </a:r>
            <a:r>
              <a:rPr lang="en" sz="2000">
                <a:solidFill>
                  <a:srgbClr val="000000"/>
                </a:solidFill>
              </a:rPr>
              <a:t>(tránh lỗi)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Tối ưu code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22" name="Google Shape;222;p33"/>
          <p:cNvSpPr txBox="1"/>
          <p:nvPr/>
        </p:nvSpPr>
        <p:spPr>
          <a:xfrm>
            <a:off x="457200" y="1035150"/>
            <a:ext cx="3217800" cy="3890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initialize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(string&amp; word, 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string&amp; secretWord,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&amp; incorrectGuess, 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100" strike="sng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int&amp; correctGuess,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string&amp; incorrectChars, 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string&amp; correctChars)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word = chooseWord();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secretWord = 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string(word.length(),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incorrectGuess 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 strike="sng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correctGuess = 0;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incorrectChars =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correctChars =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3782175" y="1035150"/>
            <a:ext cx="4904700" cy="3890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word, </a:t>
            </a:r>
            <a:r>
              <a:rPr b="1"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secretWord,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9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incorrectGuess, </a:t>
            </a:r>
            <a:r>
              <a:rPr lang="en" sz="900" strike="sng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int correctGuess,</a:t>
            </a:r>
            <a:br>
              <a:rPr lang="en" sz="900" strike="sng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incorrectChars, </a:t>
            </a:r>
            <a:r>
              <a:rPr b="1"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correctChars,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9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MAX_GUESSES)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endl &lt;&lt; endl &lt;&lt; endl &lt;&lt; endl &lt;&lt; endl &lt;&lt; endl &lt;&lt; endl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endl &lt;&lt; endl &lt;&lt; endl &lt;&lt; endl &lt;&lt; endl &lt;&lt; endl &lt;&lt; endl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endl &lt;&lt; endl &lt;&lt; endl &lt;&lt; endl &lt;&lt; endl &lt;&lt; endl &lt;&lt; endl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endl &lt;&lt; endl &lt;&lt; endl &lt;&lt; endl &lt;&lt; endl &lt;&lt; endl &lt;&lt; endl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endl &lt;&lt; endl &lt;&lt; endl &lt;&lt; endl &lt;&lt; endl;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getDrawing(incorrectGuess)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endl &lt;&lt; </a:t>
            </a:r>
            <a:r>
              <a:rPr lang="en" sz="9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"Current word: "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secretWord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endl &lt;&lt; </a:t>
            </a:r>
            <a:r>
              <a:rPr lang="en" sz="9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"Correct guesses: "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correctChars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endl &lt;&lt; </a:t>
            </a:r>
            <a:r>
              <a:rPr lang="en" sz="9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"Incorrect guesses: "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incorrectChars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endl &lt;&lt; </a:t>
            </a:r>
            <a:r>
              <a:rPr lang="en" sz="9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"Choose a character: "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900">
                <a:solidFill>
                  <a:srgbClr val="333333"/>
                </a:solidFill>
                <a:highlight>
                  <a:srgbClr val="FF9900"/>
                </a:highlight>
                <a:latin typeface="Consolas"/>
                <a:ea typeface="Consolas"/>
                <a:cs typeface="Consolas"/>
                <a:sym typeface="Consolas"/>
              </a:rPr>
              <a:t>word == secretWord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endl &lt;&lt; </a:t>
            </a:r>
            <a:r>
              <a:rPr lang="en" sz="9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"Well done :D. The word is: "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word &lt;&lt; endl;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(incorrectGuess == MAX_GUESSES)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endl &lt;&lt; </a:t>
            </a:r>
            <a:r>
              <a:rPr lang="en" sz="9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"You lose :(. The word is: "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word &lt;&lt; endl;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33"/>
          <p:cNvSpPr/>
          <p:nvPr/>
        </p:nvSpPr>
        <p:spPr>
          <a:xfrm>
            <a:off x="5612900" y="3807450"/>
            <a:ext cx="496200" cy="1407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/>
        </p:nvSpPr>
        <p:spPr>
          <a:xfrm>
            <a:off x="4781375" y="1035150"/>
            <a:ext cx="3905400" cy="39669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updateSecretWord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(string&amp; secretWord, 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    </a:t>
            </a: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ch, string word)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len = word.length();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len; ++i) {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(word[i] == ch) {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secretWord[i] = ch;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3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Tối ưu code</a:t>
            </a:r>
            <a:endParaRPr/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2" name="Google Shape;232;p34"/>
          <p:cNvSpPr txBox="1"/>
          <p:nvPr/>
        </p:nvSpPr>
        <p:spPr>
          <a:xfrm>
            <a:off x="457200" y="1035150"/>
            <a:ext cx="4223700" cy="39669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ch,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word,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string&amp; secretWord,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&amp; incorrectGuess, 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100" strike="sng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int&amp; correctGuess,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string&amp; incorrectChars, 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string&amp; correctChars)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(isCharInWord(ch, word))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(!isCharInWord(ch, correctChars))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100" strike="sng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int numberOfOccurences = </a:t>
            </a:r>
            <a:br>
              <a:rPr lang="en" sz="1100" strike="sng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updateSecretWord(secretWord, ch, word);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correctChars += ch;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incorrectChars += ch;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incorrectGuess ++;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Hangman 2.2</a:t>
            </a:r>
            <a:endParaRPr/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9" name="Google Shape;239;p35"/>
          <p:cNvSpPr txBox="1"/>
          <p:nvPr/>
        </p:nvSpPr>
        <p:spPr>
          <a:xfrm>
            <a:off x="457200" y="1066250"/>
            <a:ext cx="8229600" cy="38595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srand(time(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ch;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word, secretWord;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incorrectGuess;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incorrectChars, correctChars;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MAX_GUESSES 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initialize(word, secretWord, incorrectGuess, incorrectChars, correctChars);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render(word, secretWord, incorrectGuess, incorrectChars, correctChars, MAX_GUESSES);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cin &gt;&gt; ch;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update(ch, word, secretWord, incorrectGuess, incorrectChars, correctChars);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100">
                <a:solidFill>
                  <a:srgbClr val="333333"/>
                </a:solidFill>
                <a:highlight>
                  <a:srgbClr val="FF9900"/>
                </a:highlight>
                <a:latin typeface="Consolas"/>
                <a:ea typeface="Consolas"/>
                <a:cs typeface="Consolas"/>
                <a:sym typeface="Consolas"/>
              </a:rPr>
              <a:t>word != secretWord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&amp;&amp; incorrectGuess &lt; MAX_GUESSES);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render(word, secretWord, incorrectGuess, incorrectChars, correctChars, MAX_GUESSES);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4385725" y="1071750"/>
            <a:ext cx="4301100" cy="8058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Hangman 2.2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https://raw.githubusercontent.com/tqlong/advprogram/master/lec3-hangman/HangMan_2_2.cpp</a:t>
            </a:r>
            <a:r>
              <a:rPr lang="en"/>
              <a:t> </a:t>
            </a:r>
            <a:endParaRPr/>
          </a:p>
        </p:txBody>
      </p:sp>
      <p:sp>
        <p:nvSpPr>
          <p:cNvPr id="241" name="Google Shape;241;p35"/>
          <p:cNvSpPr/>
          <p:nvPr/>
        </p:nvSpPr>
        <p:spPr>
          <a:xfrm flipH="1">
            <a:off x="228125" y="4147450"/>
            <a:ext cx="553200" cy="1407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Lỗi logic</a:t>
            </a:r>
            <a:endParaRPr/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Chạy thử Hangman: </a:t>
            </a:r>
            <a:r>
              <a:rPr lang="en"/>
              <a:t>Khi người chơi liên tiếp chọn 1 kí tự đã đoán đúng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Biến </a:t>
            </a:r>
            <a:r>
              <a:rPr b="1" i="1" lang="en">
                <a:solidFill>
                  <a:srgbClr val="9900FF"/>
                </a:solidFill>
              </a:rPr>
              <a:t>correctGuess </a:t>
            </a:r>
            <a:r>
              <a:rPr lang="en"/>
              <a:t>tăng dần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Khi biến </a:t>
            </a:r>
            <a:r>
              <a:rPr b="1" i="1" lang="en">
                <a:solidFill>
                  <a:srgbClr val="9900FF"/>
                </a:solidFill>
              </a:rPr>
              <a:t>correctGuess</a:t>
            </a:r>
            <a:r>
              <a:rPr b="1" lang="en">
                <a:solidFill>
                  <a:srgbClr val="9900FF"/>
                </a:solidFill>
              </a:rPr>
              <a:t> </a:t>
            </a:r>
            <a:r>
              <a:rPr lang="en"/>
              <a:t>bằng độ dài của từ → người chơi thắng cuộc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Không cần đoán các ký tự </a:t>
            </a:r>
            <a:r>
              <a:rPr i="1" lang="en"/>
              <a:t>khác</a:t>
            </a:r>
            <a:r>
              <a:rPr lang="en"/>
              <a:t> của từ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u="sng"/>
              <a:t>Lỗi logic</a:t>
            </a:r>
            <a:r>
              <a:rPr lang="en"/>
              <a:t>: chương trình hoạt động không như mong muốn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Lỗi logic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Thường khó phát hiện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Chạy thử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Chuyên nghiệp: unit tests, test cases (input - output) cho từng hàm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Tránh lỗi logic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Tìm hiểu kỹ các yêu cầu của chương trình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Tận dụng các thư viện nổi tiếng đã được kiểm thử kỹ càng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Càng lập trình nhiều, càng có kinh nghiệm tránh lỗi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Sửa lỗi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Chỉ tăng biến </a:t>
            </a:r>
            <a:r>
              <a:rPr b="1" i="1" lang="en">
                <a:solidFill>
                  <a:srgbClr val="9900FF"/>
                </a:solidFill>
              </a:rPr>
              <a:t>correctGuess </a:t>
            </a:r>
            <a:r>
              <a:rPr i="1" lang="en"/>
              <a:t>khi </a:t>
            </a:r>
            <a:r>
              <a:rPr b="1" i="1" lang="en">
                <a:solidFill>
                  <a:srgbClr val="9900FF"/>
                </a:solidFill>
              </a:rPr>
              <a:t>ch </a:t>
            </a:r>
            <a:r>
              <a:rPr i="1" lang="en"/>
              <a:t>không nằm trong các ký tự đã đoán đúng trước đó</a:t>
            </a:r>
            <a:endParaRPr i="1"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!isCharInWord(ch, correctChars)</a:t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2002125" y="2729350"/>
            <a:ext cx="5139900" cy="21966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(isCharInWord(ch, word))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(!isCharInWord(ch, correctChars))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correctChars += ch;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correctGuess ++;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secretWord = updateSecretWord(ch, secretWord, word);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incorrectChars += ch;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incorrectGuess ++;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string: sử dụng tiện ích tìm kiếm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Hàm </a:t>
            </a:r>
            <a:r>
              <a:rPr b="1" lang="en">
                <a:solidFill>
                  <a:srgbClr val="9900FF"/>
                </a:solidFill>
              </a:rPr>
              <a:t>isCharInWord()</a:t>
            </a:r>
            <a:r>
              <a:rPr lang="en"/>
              <a:t> đã hoạt động tốt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Thao tác tìm kiếm là thao tác phổ biến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Lớp </a:t>
            </a:r>
            <a:r>
              <a:rPr b="1" lang="en">
                <a:solidFill>
                  <a:srgbClr val="9900FF"/>
                </a:solidFill>
              </a:rPr>
              <a:t>string </a:t>
            </a:r>
            <a:r>
              <a:rPr lang="en"/>
              <a:t>đã cài đặt sẵn nhiều tiện ích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http://www.cplusplus.com/reference/string/string/</a:t>
            </a:r>
            <a:r>
              <a:rPr lang="en" sz="2000"/>
              <a:t>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http://www.cplusplus.com/reference/string/string/find_first_of/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1468950" y="3218875"/>
            <a:ext cx="6206100" cy="17070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std::string str (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"Please, replace the vowels in this sentence by asterisks."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std::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found = str.find_first_of(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"aeiou"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(found!=std::string::npos)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str[found]=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'*'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found=str.find_first_of(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"aeiou"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,found+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std::cout &lt;&lt; str &lt;&lt;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Hàm isCharInWord() mới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Mã lệnh “sạch” hơn, rõ nghĩa hơn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Tận dụng thư viện &lt;string&gt;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/>
              <a:t>Sử dụng lại công sức của rất nhiều người đi trước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/>
              <a:t>Thư viện đã được kiểm thử, chạy thử, sửa lỗi rất kỹ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i="1" lang="en">
                <a:solidFill>
                  <a:srgbClr val="0000FF"/>
                </a:solidFill>
              </a:rPr>
              <a:t>Isaac Newton: “Tôi nhìn thấy được xa hơn bởi vì tôi đứng trên vai những người khổng lồ”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450875" y="1166850"/>
            <a:ext cx="4241700" cy="9024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isCharInWord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ch, string word)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(word.find_first_of(ch) != string::npos);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Sửa phần hiển thị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Phần hiển thị cũng chưa được như mong muốn: Người chơi vẫn nhìn thấy các hình giá treo cũ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Mẹo: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i="1" lang="en" sz="2000"/>
              <a:t>In nhiều dòng trắng</a:t>
            </a:r>
            <a:r>
              <a:rPr lang="en" sz="2000"/>
              <a:t> để </a:t>
            </a:r>
            <a:r>
              <a:rPr lang="en" sz="2000"/>
              <a:t>xoá màn hình, </a:t>
            </a:r>
            <a:r>
              <a:rPr lang="en" sz="2000"/>
              <a:t>đẩy hình vẽ xuống dưới màn hình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Tạo hiệu ứng giao diện “cố định”, thân người “mọc” dần ra</a:t>
            </a:r>
            <a:endParaRPr sz="2000"/>
          </a:p>
        </p:txBody>
      </p:sp>
      <p:sp>
        <p:nvSpPr>
          <p:cNvPr id="92" name="Google Shape;92;p16"/>
          <p:cNvSpPr txBox="1"/>
          <p:nvPr/>
        </p:nvSpPr>
        <p:spPr>
          <a:xfrm>
            <a:off x="821850" y="3895975"/>
            <a:ext cx="7500300" cy="10299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cout &lt;&lt; endl &lt;&lt; endl &lt;&lt; endl &lt;&lt; endl &lt;&lt; endl &lt;&lt; endl &lt;&lt; endl &lt;&lt; endl &lt;&lt; endl &lt;&lt; endl &lt;&lt; endl;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cout &lt;&lt; endl &lt;&lt; endl &lt;&lt; endl &lt;&lt; endl &lt;&lt; endl &lt;&lt; endl &lt;&lt; endl &lt;&lt; endl &lt;&lt; endl &lt;&lt; endl &lt;&lt; endl;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cout &lt;&lt; endl &lt;&lt; endl &lt;&lt; endl &lt;&lt; endl &lt;&lt; endl &lt;&lt; endl &lt;&lt; endl &lt;&lt; endl &lt;&lt; endl &lt;&lt; endl &lt;&lt; endl;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cout &lt;&lt; getDrawing(incorrectGuess);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Vẫn còn lỗi :-(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Nếu từ có nhiều ký tự giống nhau (ví dụ: trousers), </a:t>
            </a:r>
            <a:r>
              <a:rPr b="1" i="1" lang="en">
                <a:solidFill>
                  <a:srgbClr val="9900FF"/>
                </a:solidFill>
              </a:rPr>
              <a:t>correctGuess </a:t>
            </a:r>
            <a:r>
              <a:rPr lang="en"/>
              <a:t>chỉ tăng lên 1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Chương trình hoạt động không như mong muốn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Sửa lỗi: </a:t>
            </a:r>
            <a:r>
              <a:rPr b="1" i="1" lang="en">
                <a:solidFill>
                  <a:srgbClr val="9900FF"/>
                </a:solidFill>
              </a:rPr>
              <a:t>correctGuess </a:t>
            </a:r>
            <a:r>
              <a:rPr lang="en"/>
              <a:t>cần tăng lên bằng số lượng ký tự đoán đúng trong từ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</a:pPr>
            <a:r>
              <a:rPr lang="en"/>
              <a:t>Cần tìm cách đếm số ký tự đoán đúng mỗi lượt chơi (lượt đoán)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