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5f1879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5f1879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5f1879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5f1879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5f1879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5f1879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5f1879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5f1879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5f1879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5f1879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5f1879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5f1879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5f3ef8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5f3ef8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5f3ef8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5f3ef8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f3ef8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f3ef8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http://stackoverflow.com/questions/313970/how-to-convert-stdstring-to-lower-case)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Giải pháp (như nhiều lần) là search trên Google tới StackOverFlow.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5f3ef8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5f3ef8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5ea16d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5ea16d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5f3ef8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5f3ef8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f3ef8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f3ef8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64e2e6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64e2e6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5f3ef8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5f3ef8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nói thực tế xử lý input vào là ko đơn giản, hay sinh lỗi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(chương trình đây chỉ mới đơn giản mà đã thế này.)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624075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c624075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624075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624075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6240759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c6240759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624075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624075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624075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c624075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5ea16d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5ea16d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5ea16d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5ea16d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5ea16d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5ea16d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hiểu thêm khái niệm luồng (stream)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5ea16d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5ea16d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hiểu thêm khái niệm luồng (stream)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5ea16d2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5ea16d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hiểu thêm khái niệm luồng (stream)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5ea16d2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5ea16d2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5f187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5f187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plusplus.com/reference/vector/vecto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aw.githubusercontent.com/tqlong/advprogram/master/lec3-hangman/HangMan_3_0.cpp" TargetMode="External"/><Relationship Id="rId4" Type="http://schemas.openxmlformats.org/officeDocument/2006/relationships/hyperlink" Target="https://github.com/tqlong/advprogram/raw/master/lec3-hangman/data/Ogden_Picturable_200.tx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tackoverflow.com/questions/313970/how-to-convert-stdstring-to-lower-cas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plusplus.com/reference/iterato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aw.githubusercontent.com/tqlong/advprogram/master/lec3-hangman/HangMan_3_1.cp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cplusplus.com/reference/exception/exception/" TargetMode="External"/><Relationship Id="rId4" Type="http://schemas.openxmlformats.org/officeDocument/2006/relationships/hyperlink" Target="http://www.cplusplus.com/doc/tutorial/exception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hyperlink" Target="https://github.com/tqlong/advprogram/raw/master/lec3-hangman/HangMan_3_2.c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plusplus.com/reference/fstream/fstream/" TargetMode="External"/><Relationship Id="rId4" Type="http://schemas.openxmlformats.org/officeDocument/2006/relationships/hyperlink" Target="http://www.cplusplus.com/doc/tutorial/fil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operations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5 - Thao tác với tệp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https://github.com/tqlong/advprogram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vector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 phép lưu trữ dãy giá trị cùng kiểu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Truy xuất giống như mảng tĩnh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Ví dụ: </a:t>
            </a:r>
            <a:r>
              <a:rPr b="1" lang="en">
                <a:solidFill>
                  <a:srgbClr val="9900FF"/>
                </a:solidFill>
              </a:rPr>
              <a:t>x[i]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 phép thay đổi kích thước (số phần tử)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thể coi như mảng “động”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Không cần tự lập trình xin cấp phát bộ nhớ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Nhiều tiện ích thao tác với mảng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Thêm, chèn, xóa, sửa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Kết hợp với </a:t>
            </a:r>
            <a:r>
              <a:rPr b="1" lang="en">
                <a:solidFill>
                  <a:srgbClr val="9900FF"/>
                </a:solidFill>
              </a:rPr>
              <a:t>&lt;algorithm&gt;</a:t>
            </a:r>
            <a:r>
              <a:rPr lang="en"/>
              <a:t>: tìm kiếm, sắp xếp …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http://www.cplusplus.com/reference/vector/vector/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Chèn vào cuối vector</a:t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vector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57200" y="1522250"/>
            <a:ext cx="4827000" cy="3321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push_back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vector&lt;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myvector;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myint;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"Please enter some integers (enter 0 to end):</a:t>
            </a:r>
            <a:r>
              <a:rPr b="1" lang="en" sz="9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cin &gt;&gt; myint) 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myvector.push_back (myint);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"myvector stores 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b="1" lang="en" sz="9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(myvector.size()) &lt;&lt; 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numbers.</a:t>
            </a:r>
            <a:r>
              <a:rPr b="1" lang="en" sz="9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284200" y="1522200"/>
            <a:ext cx="3402600" cy="3321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push_back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Sử dụng thư viện vector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Khai báo myvector là vector các số nguyên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Lặp đến khi không còn dữ liệu mới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Phương thức push_back: Thêm myint vào cuối myvector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 số phần tử của myvector</a:t>
            </a: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Truy xuất các phần tử trong vector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vector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457200" y="1575900"/>
            <a:ext cx="3834600" cy="3460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myvector (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" sz="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10 zero-initialized ints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assign some values:</a:t>
            </a:r>
            <a:endParaRPr sz="8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sz = myvector.size();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i&lt;sz; i++)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myvector.at(i)=i;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"myvector contains:"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i&lt;sz; i++)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8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myvector.at(i);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8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reverse vector using operator[]: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i&lt;sz/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temp;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temp = myvector[sz-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-i];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myvector[sz-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-i]=myvector[i];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myvector[i]=temp;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8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"myvector contains:"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1" lang="en" sz="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i&lt;sz; i++)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8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myvector[i];</a:t>
            </a:r>
            <a:b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8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291800" y="1575900"/>
            <a:ext cx="4395000" cy="3460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Khai báo vector có 10 phần tử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Lưu kích thước vector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Gán giá trị tại vị trí thứ i (tính từ 0) qua phương thức at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In giá trị tại vị trí thứ i qua phương thức at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Sử dụng toán tử [] truy xuất và gán giá trị phần tử của vector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giống như mảng tĩnh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In giá trị tại vị trí thứ i qua phương thức at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Đọc từ vựng Hangman từ tệp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Duyệt từng từ của tệp, đưa vào vector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57200" y="1582625"/>
            <a:ext cx="4773600" cy="3343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readWordListFromFile(</a:t>
            </a:r>
            <a:r>
              <a:rPr b="1" lang="en" sz="1100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string&amp; filePath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vector&lt;string&gt;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ifstream </a:t>
            </a:r>
            <a:r>
              <a:rPr b="1" lang="en" sz="1100">
                <a:solidFill>
                  <a:srgbClr val="0066BB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wordFile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(filePath);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wordFile.is_open()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(wordFile &gt;&gt; word)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wordList.push_back(word);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wordFile.close();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"Error: Unable to open vocabulary file 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filePath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230800" y="1582625"/>
            <a:ext cx="3456000" cy="3343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Tham số của hàm là đường dẫn đến tệp chứa từ, đầu ra của hàm là vector các string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Khai báo biến chứa các từ sẽ đọc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Mở tệp có đường dẫn trong filePath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Kiểm tra tệp có mở thành công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Đọc từng từ (giống cin) đến khi không đọc được nữa, dùng phương thức push_back đưa từ vừa đọc vào wordList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Đóng tệp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Trả về wordList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Báo lỗi khi mở tệp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Thay thế hàm chooseWord()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Chọn từ tiếng Anh từ wordList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457200" y="1582625"/>
            <a:ext cx="4968000" cy="3343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chooseWordFromList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 vector&lt;string&gt;&amp; wordList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wordList.empty()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NUMBER_OF_WORDS =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wordList.size()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wordList[generateRandomNumber(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NUMBER_OF_WORDS)];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425200" y="1582625"/>
            <a:ext cx="3261600" cy="33432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Tham số là tham chiếu hằng wordList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Khi truyền vector nên dùng tham chiếu hằng nếu có thể (không thay đổi)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Kiểm tra nếu wordList có rỗng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Lấy số phần tử của mảng (lớn hơn 0)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Thao tác còn lại giống hệt hàm chooseWord()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</a:t>
            </a:r>
            <a:r>
              <a:rPr lang="en"/>
              <a:t> hàm initialize()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hởi tạo wordList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457200" y="2440975"/>
            <a:ext cx="4968000" cy="2601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initialize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vector&lt;string&gt;&amp; wordList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word, string&amp; secretWord,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incorrectChars, string&amp; correctChars)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wordList =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readWordListFromFile("data/Ogden_Picturable_200.txt")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 =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chooseWordFromList(wordList)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secretWord = string(word.length(),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correctChars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425200" y="2440925"/>
            <a:ext cx="3261600" cy="26019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Thêm tham số là tham chiếu đến wordList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vì cần đọc từ vựng từ tệp (thay đổi)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Đọc từ vựng từ tệp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Chọn từ trong danh sách từ vừa đọc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586900" y="1113200"/>
            <a:ext cx="4100100" cy="121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Hangman 3.0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https://raw.githubusercontent.com/tqlong/advprogram/master/lec3-hangman/HangMan_3_0.cpp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https://github.com/tqlong/advprogram/raw/master/lec3-hangman/data/Ogden_Picturable_200.txt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hóa dữ liệu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Dữ liệu từ tệp, đặc biệt là </a:t>
            </a:r>
            <a:r>
              <a:rPr lang="en" u="sng"/>
              <a:t>dữ liệu tải về từ Internet</a:t>
            </a:r>
            <a:r>
              <a:rPr lang="en"/>
              <a:t> cần được </a:t>
            </a:r>
            <a:r>
              <a:rPr b="1" i="1" lang="en">
                <a:solidFill>
                  <a:srgbClr val="0000FF"/>
                </a:solidFill>
              </a:rPr>
              <a:t>chuẩn hóa</a:t>
            </a:r>
            <a:endParaRPr b="1" i="1">
              <a:solidFill>
                <a:srgbClr val="0000FF"/>
              </a:solidFill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Đảm bảo chương trình hoạt động với dữ liệu đúng như ý định ban đầu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Sửa lỗi dữ liệu, loại bỏ dữ liệu “xấu”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Với Hangman, cần chuyển mọi từ về </a:t>
            </a:r>
            <a:r>
              <a:rPr i="1" lang="en">
                <a:solidFill>
                  <a:srgbClr val="0000FF"/>
                </a:solidFill>
              </a:rPr>
              <a:t>dạng chữ thường</a:t>
            </a:r>
            <a:r>
              <a:rPr i="1" lang="en"/>
              <a:t> </a:t>
            </a:r>
            <a:r>
              <a:rPr lang="en"/>
              <a:t>để phép toán so sánh (</a:t>
            </a:r>
            <a:r>
              <a:rPr b="1" lang="en">
                <a:solidFill>
                  <a:srgbClr val="9900FF"/>
                </a:solidFill>
              </a:rPr>
              <a:t>==, !=</a:t>
            </a:r>
            <a:r>
              <a:rPr lang="en"/>
              <a:t>) hoạt động chính xác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Chuyển từ sang chữ thường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thể đặt ở hàm đọc </a:t>
            </a:r>
            <a:r>
              <a:rPr b="1" lang="en">
                <a:solidFill>
                  <a:srgbClr val="9900FF"/>
                </a:solidFill>
              </a:rPr>
              <a:t>readWordFromFile()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Phải chuyển nhiều lần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Đặt ở hàm </a:t>
            </a:r>
            <a:r>
              <a:rPr b="1" lang="en">
                <a:solidFill>
                  <a:srgbClr val="9900FF"/>
                </a:solidFill>
              </a:rPr>
              <a:t>chooseWordFromList()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Duy nhất 1 lần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457200" y="2863450"/>
            <a:ext cx="4773600" cy="20625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chooseWordFromList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(wordList.empty())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NUMBER_OF_WORDS = wordList.size();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 =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wordList[generateRandomNumber(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NUMBER_OF_WORDS)];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getLowerString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311150" y="2863450"/>
            <a:ext cx="3375600" cy="20625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getLowerString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sz = s.size();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sz;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res[i] = tolower(s[i]);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thư viện algorithm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Duyệt mảng là một</a:t>
            </a:r>
            <a:br>
              <a:rPr lang="en" sz="2800"/>
            </a:br>
            <a:r>
              <a:rPr lang="en" sz="2800"/>
              <a:t>thao tác phổ biến</a:t>
            </a:r>
            <a:br>
              <a:rPr lang="en" sz="2800"/>
            </a:br>
            <a:r>
              <a:rPr lang="en" sz="2800"/>
              <a:t>nhất trong lập trình</a:t>
            </a:r>
            <a:br>
              <a:rPr lang="en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http://stackoverflow.com/questions/313970/how-to-convert-stdstring-to-lower-case</a:t>
            </a:r>
            <a:r>
              <a:rPr lang="en" sz="1600"/>
              <a:t> </a:t>
            </a:r>
            <a:endParaRPr sz="1600"/>
          </a:p>
        </p:txBody>
      </p:sp>
      <p:sp>
        <p:nvSpPr>
          <p:cNvPr id="170" name="Google Shape;170;p26"/>
          <p:cNvSpPr txBox="1"/>
          <p:nvPr/>
        </p:nvSpPr>
        <p:spPr>
          <a:xfrm>
            <a:off x="457200" y="1186975"/>
            <a:ext cx="3103800" cy="1984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getLowerString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sz = s.size();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sz;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res[i] = tolower(s[i]);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976650" y="1186975"/>
            <a:ext cx="4709700" cy="1984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&lt;algorithm&gt;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getLowerString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(s.begin(), s.end(), res.begin(), ::tolower);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3634750" y="1758925"/>
            <a:ext cx="268200" cy="91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976650" y="3460300"/>
            <a:ext cx="47232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Duyệt từ </a:t>
            </a:r>
            <a:r>
              <a:rPr lang="en" sz="1600">
                <a:highlight>
                  <a:srgbClr val="CFE2F3"/>
                </a:highlight>
              </a:rPr>
              <a:t>đầu</a:t>
            </a:r>
            <a:r>
              <a:rPr lang="en" sz="1600"/>
              <a:t> đến </a:t>
            </a:r>
            <a:r>
              <a:rPr lang="en" sz="1600">
                <a:highlight>
                  <a:srgbClr val="CFE2F3"/>
                </a:highlight>
              </a:rPr>
              <a:t>cuối</a:t>
            </a:r>
            <a:r>
              <a:rPr lang="en" sz="1600"/>
              <a:t> của </a:t>
            </a:r>
            <a:r>
              <a:rPr b="1" lang="en" sz="1600">
                <a:solidFill>
                  <a:srgbClr val="9900FF"/>
                </a:solidFill>
              </a:rPr>
              <a:t>s</a:t>
            </a:r>
            <a:r>
              <a:rPr lang="en" sz="1600"/>
              <a:t>, </a:t>
            </a:r>
            <a:r>
              <a:rPr lang="en" sz="1600">
                <a:highlight>
                  <a:srgbClr val="CFE2F3"/>
                </a:highlight>
              </a:rPr>
              <a:t>biến đổi</a:t>
            </a:r>
            <a:r>
              <a:rPr lang="en" sz="1600"/>
              <a:t> bằng hàm </a:t>
            </a:r>
            <a:r>
              <a:rPr b="1" lang="en" sz="1600">
                <a:solidFill>
                  <a:srgbClr val="9900FF"/>
                </a:solidFill>
                <a:highlight>
                  <a:srgbClr val="CFE2F3"/>
                </a:highlight>
              </a:rPr>
              <a:t>tolower()</a:t>
            </a:r>
            <a:r>
              <a:rPr lang="en" sz="1600"/>
              <a:t>, đặt kết quả lần lượt vào các ký tự </a:t>
            </a:r>
            <a:br>
              <a:rPr lang="en" sz="1600"/>
            </a:br>
            <a:r>
              <a:rPr lang="en" sz="1600"/>
              <a:t>tính từ </a:t>
            </a:r>
            <a:r>
              <a:rPr lang="en" sz="1600">
                <a:highlight>
                  <a:srgbClr val="CFE2F3"/>
                </a:highlight>
              </a:rPr>
              <a:t>đầu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của </a:t>
            </a:r>
            <a:r>
              <a:rPr b="1" lang="en" sz="1600">
                <a:solidFill>
                  <a:srgbClr val="9900FF"/>
                </a:solidFill>
              </a:rPr>
              <a:t>res</a:t>
            </a:r>
            <a:endParaRPr b="1" sz="1600">
              <a:solidFill>
                <a:srgbClr val="9900FF"/>
              </a:solidFill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 flipH="1" rot="10800000">
            <a:off x="5103275" y="2461050"/>
            <a:ext cx="308400" cy="10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 flipH="1" rot="10800000">
            <a:off x="5941525" y="2461050"/>
            <a:ext cx="308400" cy="10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6"/>
          <p:cNvSpPr/>
          <p:nvPr/>
        </p:nvSpPr>
        <p:spPr>
          <a:xfrm>
            <a:off x="3746225" y="2501325"/>
            <a:ext cx="4365600" cy="1441800"/>
          </a:xfrm>
          <a:custGeom>
            <a:rect b="b" l="l" r="r" t="t"/>
            <a:pathLst>
              <a:path extrusionOk="0" h="57672" w="174624">
                <a:moveTo>
                  <a:pt x="10998" y="57672"/>
                </a:moveTo>
                <a:lnTo>
                  <a:pt x="0" y="57672"/>
                </a:lnTo>
                <a:lnTo>
                  <a:pt x="0" y="21460"/>
                </a:lnTo>
                <a:lnTo>
                  <a:pt x="174624" y="21460"/>
                </a:lnTo>
                <a:lnTo>
                  <a:pt x="174624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7" name="Google Shape;177;p26"/>
          <p:cNvSpPr/>
          <p:nvPr/>
        </p:nvSpPr>
        <p:spPr>
          <a:xfrm>
            <a:off x="4908800" y="2521450"/>
            <a:ext cx="3661475" cy="1984705"/>
          </a:xfrm>
          <a:custGeom>
            <a:rect b="b" l="l" r="r" t="t"/>
            <a:pathLst>
              <a:path extrusionOk="0" h="82886" w="146459">
                <a:moveTo>
                  <a:pt x="0" y="72693"/>
                </a:moveTo>
                <a:lnTo>
                  <a:pt x="0" y="82886"/>
                </a:lnTo>
                <a:lnTo>
                  <a:pt x="146459" y="82886"/>
                </a:lnTo>
                <a:lnTo>
                  <a:pt x="146459" y="34067"/>
                </a:lnTo>
                <a:lnTo>
                  <a:pt x="94688" y="34067"/>
                </a:lnTo>
                <a:lnTo>
                  <a:pt x="94688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8" name="Google Shape;178;p26"/>
          <p:cNvSpPr/>
          <p:nvPr/>
        </p:nvSpPr>
        <p:spPr>
          <a:xfrm>
            <a:off x="4191250" y="2340400"/>
            <a:ext cx="2883575" cy="1186950"/>
          </a:xfrm>
          <a:custGeom>
            <a:rect b="b" l="l" r="r" t="t"/>
            <a:pathLst>
              <a:path extrusionOk="0" h="47478" w="115343">
                <a:moveTo>
                  <a:pt x="115343" y="47478"/>
                </a:moveTo>
                <a:lnTo>
                  <a:pt x="115343" y="22264"/>
                </a:lnTo>
                <a:lnTo>
                  <a:pt x="0" y="22264"/>
                </a:lnTo>
                <a:lnTo>
                  <a:pt x="0" y="0"/>
                </a:lnTo>
                <a:lnTo>
                  <a:pt x="5633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trỏ duyệt (Iterator)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s.begin(), s.end()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trả về các </a:t>
            </a:r>
            <a:r>
              <a:rPr b="1" i="1" lang="en">
                <a:solidFill>
                  <a:srgbClr val="9900FF"/>
                </a:solidFill>
              </a:rPr>
              <a:t>iterator</a:t>
            </a:r>
            <a:endParaRPr b="1" i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là khái niệm </a:t>
            </a:r>
            <a:r>
              <a:rPr i="1" lang="en" u="sng"/>
              <a:t>khái</a:t>
            </a:r>
            <a:br>
              <a:rPr i="1" lang="en" u="sng"/>
            </a:br>
            <a:r>
              <a:rPr i="1" lang="en" u="sng"/>
              <a:t>quát hóa</a:t>
            </a:r>
            <a:r>
              <a:rPr lang="en"/>
              <a:t> của chỉ</a:t>
            </a:r>
            <a:br>
              <a:rPr lang="en"/>
            </a:br>
            <a:r>
              <a:rPr lang="en"/>
              <a:t>số mảng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Sẽ học kỹ hơn ở các buổi sau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http://www.cplusplus.com/reference/iterator/</a:t>
            </a:r>
            <a:r>
              <a:rPr lang="en"/>
              <a:t> 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976650" y="1186975"/>
            <a:ext cx="4709700" cy="1984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&lt;algorithm&gt;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getLowerString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res = 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transform(s.begin(), s.end(), res.begin(), ::tolower);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Nhập liệu từ tệp văn bản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Xử lý lỗi với tệp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Giới thiệu các thư viện</a:t>
            </a:r>
            <a:r>
              <a:rPr lang="en"/>
              <a:t> </a:t>
            </a:r>
            <a:br>
              <a:rPr lang="en"/>
            </a:br>
            <a:r>
              <a:rPr b="1" lang="en" sz="2000">
                <a:solidFill>
                  <a:srgbClr val="9900FF"/>
                </a:solidFill>
              </a:rPr>
              <a:t>&lt;fstream&gt;,</a:t>
            </a:r>
            <a:r>
              <a:rPr lang="en" sz="2000"/>
              <a:t> </a:t>
            </a:r>
            <a:r>
              <a:rPr b="1" lang="en" sz="2000">
                <a:solidFill>
                  <a:srgbClr val="9900FF"/>
                </a:solidFill>
              </a:rPr>
              <a:t>&lt;vector&gt;, &lt;algorithm&gt;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Xử lý lỗi, xử lý ngoại lệ đơn giản với </a:t>
            </a:r>
            <a:r>
              <a:rPr b="1" lang="en">
                <a:solidFill>
                  <a:srgbClr val="9900FF"/>
                </a:solidFill>
              </a:rPr>
              <a:t>&lt;exception&gt;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Chuẩn hóa phán đoán của người chơi</a:t>
            </a:r>
            <a:endParaRPr sz="340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1066800" y="1925875"/>
            <a:ext cx="3000000" cy="20238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getUserInput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ch;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tolower(ch);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5153400" y="3291525"/>
            <a:ext cx="3000000" cy="6063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 = getUserInput();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153400" y="1957025"/>
            <a:ext cx="3000000" cy="6063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cin &gt;&gt; ch;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251100" y="2753125"/>
            <a:ext cx="804600" cy="348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3.1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Đọc dữ liệu từ tệp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Sử dụng </a:t>
            </a:r>
            <a:r>
              <a:rPr b="1" lang="en">
                <a:solidFill>
                  <a:srgbClr val="9900FF"/>
                </a:solidFill>
              </a:rPr>
              <a:t>&lt;fstream&gt;</a:t>
            </a:r>
            <a:r>
              <a:rPr lang="en"/>
              <a:t>, </a:t>
            </a:r>
            <a:r>
              <a:rPr b="1" lang="en">
                <a:solidFill>
                  <a:srgbClr val="9900FF"/>
                </a:solidFill>
              </a:rPr>
              <a:t>&lt;vector&gt;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Lựa chọn phần tử ngẫu nhiên trong </a:t>
            </a:r>
            <a:r>
              <a:rPr b="1" lang="en">
                <a:solidFill>
                  <a:srgbClr val="9900FF"/>
                </a:solidFill>
              </a:rPr>
              <a:t>vector</a:t>
            </a:r>
            <a:endParaRPr b="1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Chuẩn hóa từ về dạng chữ thường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Duyệt mảng, biến đổi sử dụng </a:t>
            </a:r>
            <a:r>
              <a:rPr b="1" lang="en">
                <a:solidFill>
                  <a:srgbClr val="9900FF"/>
                </a:solidFill>
              </a:rPr>
              <a:t>&lt;algorithm&gt;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Bài tập: Chọn tệp dữ liệu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Từ tham số dòng lệnh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Từ lựa chọn của người chơi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586900" y="1113200"/>
            <a:ext cx="4100100" cy="851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Hangman 3.1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https://raw.githubusercontent.com/tqlong/advprogram/master/lec3-hangman/HangMan_3_1.cpp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Nhập liệu từ tệp văn bản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Xử lý lỗi với tệp</a:t>
            </a:r>
            <a:endParaRPr b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Thư viện</a:t>
            </a:r>
            <a:r>
              <a:rPr lang="en"/>
              <a:t> </a:t>
            </a:r>
            <a:br>
              <a:rPr lang="en"/>
            </a:br>
            <a:r>
              <a:rPr b="1" lang="en" sz="2000">
                <a:solidFill>
                  <a:srgbClr val="9900FF"/>
                </a:solidFill>
              </a:rPr>
              <a:t>&lt;fstream&gt;,</a:t>
            </a:r>
            <a:r>
              <a:rPr lang="en" sz="2000"/>
              <a:t> </a:t>
            </a:r>
            <a:r>
              <a:rPr b="1" lang="en" sz="2000">
                <a:solidFill>
                  <a:srgbClr val="9900FF"/>
                </a:solidFill>
              </a:rPr>
              <a:t>&lt;vector&gt;, &lt;algorithm&gt;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Xử lý lỗi, xử lý ngoại lệ đơn giản với </a:t>
            </a:r>
            <a:r>
              <a:rPr b="1" lang="en">
                <a:solidFill>
                  <a:srgbClr val="9900FF"/>
                </a:solidFill>
              </a:rPr>
              <a:t>&lt;exception&gt;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lỗi</a:t>
            </a:r>
            <a:r>
              <a:rPr lang="en"/>
              <a:t> runtime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Chương trình luôn chạy đúng khi dữ liệu “hoàn hảo”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Thực tế, trong Hangman, dữ liệu đọc từ tệp hay gặp phải nhiều lỗi “bất ngờ”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Tệp không tồn tại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Đĩa lỗi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Người dùng nhập ký tự lạ ...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không xử lý, chương trình sẽ cho kết quả bất định (dù không có lỗi logic trong mã nguồn)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lỗi</a:t>
            </a:r>
            <a:r>
              <a:rPr lang="en"/>
              <a:t> runtime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Với C++, xử lý lỗi (còn gọi là xử lý ngoại lệ) được hỗ trợ bởi thư viện </a:t>
            </a:r>
            <a:r>
              <a:rPr b="1" lang="en">
                <a:solidFill>
                  <a:srgbClr val="9900FF"/>
                </a:solidFill>
              </a:rPr>
              <a:t>&lt;exception&gt;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http://www.cplusplus.com/reference/exception/exception/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Hướng dẫn: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http://www.cplusplus.com/doc/tutorial/exceptions/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Lập trình xử lý lỗi (</a:t>
            </a:r>
            <a:r>
              <a:rPr i="1" lang="en"/>
              <a:t>exception handling</a:t>
            </a:r>
            <a:r>
              <a:rPr lang="en"/>
              <a:t>):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Đoạn mã có thể sinh lỗi ném ngoại lệ bằng lệnh </a:t>
            </a:r>
            <a:r>
              <a:rPr b="1" lang="en" sz="2600">
                <a:solidFill>
                  <a:srgbClr val="9900FF"/>
                </a:solidFill>
              </a:rPr>
              <a:t>throw</a:t>
            </a:r>
            <a:endParaRPr b="1" sz="2600">
              <a:solidFill>
                <a:srgbClr val="99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Đoạn mã xử lý lỗi bắt ngoại lệ bằng khối lệnh </a:t>
            </a:r>
            <a:br>
              <a:rPr lang="en" sz="2600"/>
            </a:br>
            <a:r>
              <a:rPr b="1" lang="en" sz="2600">
                <a:solidFill>
                  <a:srgbClr val="9900FF"/>
                </a:solidFill>
              </a:rPr>
              <a:t>try … catch ...</a:t>
            </a:r>
            <a:endParaRPr b="1" sz="26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Xử lý lỗi cho readWordFromList()</a:t>
            </a:r>
            <a:endParaRPr sz="3800"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759600" y="1005900"/>
            <a:ext cx="4866600" cy="38223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readWordListFromFile(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filePath)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ifstream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wordFile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(filePath);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(wordFile.is_open())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(wordFile &gt;&gt; word)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wordList.push_back(word);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wordFile.close();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"Error: Unable to open vocabulary file 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&lt;&lt; filePath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5679975" y="3666925"/>
            <a:ext cx="355500" cy="48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135975" y="3062275"/>
            <a:ext cx="2514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Hiện giờ xử lý lỗi không mở được file bằng cách trả về một vector rỗng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Có thể nhầm với trường hợp file rỗng không có từ nào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Xử lý lỗi cho readWordFromList()</a:t>
            </a:r>
            <a:endParaRPr sz="3800"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759600" y="1005900"/>
            <a:ext cx="4866600" cy="38223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&lt;stdexcept&gt;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readWordListFromFile(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filePath)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ifstream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wordFile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(filePath);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(wordFile.is_open())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(wordFile &gt;&gt; word)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wordList.push_back(word);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wordFile.close();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wordList;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domain_error(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"Error: Unable to open "</a:t>
            </a:r>
            <a:b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"vocabulary file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filePath);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5679975" y="3666925"/>
            <a:ext cx="355500" cy="48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6135975" y="3062275"/>
            <a:ext cx="2514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Ném ngoại lệ domain_error được định nghĩa trong stdexcept</a:t>
            </a:r>
            <a:br>
              <a:rPr lang="en"/>
            </a:br>
            <a:r>
              <a:rPr lang="en"/>
              <a:t>Không cần return kết quả nữa</a:t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5679975" y="1192425"/>
            <a:ext cx="355500" cy="48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6135975" y="1040475"/>
            <a:ext cx="2550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thư viện stdexcept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Xử lý lỗi cho readWordFromList()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Thử đổi tên file thành một file không có trên đĩa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Chương trình báo lỗi </a:t>
            </a:r>
            <a:r>
              <a:rPr b="1" lang="en">
                <a:solidFill>
                  <a:srgbClr val="9900FF"/>
                </a:solidFill>
              </a:rPr>
              <a:t>domain_error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29125"/>
            <a:ext cx="7924799" cy="1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Bắt ngoại lệ trong initialize()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457200" y="1019300"/>
            <a:ext cx="4968000" cy="3000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initialize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(vector&lt;string&gt;&amp; wordList, string&amp; word,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secretWord,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string&amp; incorrectChars, string&amp; correctChars)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try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wordList = readWordListFromFile(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"data/notfound.txt"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(domain_error e)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"Exception occurs: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e.what()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exit(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 = chooseWordFromList(wordList);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secretWord = string(word.length(),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correctChars =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25" y="3876075"/>
            <a:ext cx="7368174" cy="10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1059550" y="4269263"/>
            <a:ext cx="214500" cy="27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328450" y="4109625"/>
            <a:ext cx="731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exit(1)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5733625" y="1019300"/>
            <a:ext cx="2953200" cy="1061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Hangman 3.2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https://github.com/tqlong/advprogram/raw/master/lec3-hangman/HangMan_3_2.cpp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liệu từ tệp (file)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Hangman hiện thời sử dụng danh sách từ cố định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Không cho phép đổi từ vựng (ví dụ: chọn lĩnh vực)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Mã nguồn chương trình chứa danh sách từ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Phải dịch lại chương trình nếu thay đổi từ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Giải pháp: </a:t>
            </a:r>
            <a:r>
              <a:rPr i="1" lang="en"/>
              <a:t>Tách mã nguồn và dữ liệu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Dữ liệu lưu ở tệp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Chương trình có mã lệnh đọc tệp, đưa dữ liệu vào bộ nhớ (biến)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fstream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"/>
              <a:t>Thư viện C++ làm việc với file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http://www.cplusplus.com/reference/fstream/fstream/</a:t>
            </a:r>
            <a:r>
              <a:rPr lang="en"/>
              <a:t>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Làm việc với file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Phổ biến trong các phần mềm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Phức tạp, tỉ mỉ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nhiều lỗi “không ngờ”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Học cách sử dụng </a:t>
            </a:r>
            <a:r>
              <a:rPr b="1" lang="en">
                <a:solidFill>
                  <a:srgbClr val="9900FF"/>
                </a:solidFill>
              </a:rPr>
              <a:t>&lt;fstream&gt;</a:t>
            </a:r>
            <a:endParaRPr b="1">
              <a:solidFill>
                <a:srgbClr val="9900FF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Cách nhanh nhất: làm theo bài hướng dẫn (</a:t>
            </a:r>
            <a:r>
              <a:rPr i="1" lang="en">
                <a:solidFill>
                  <a:srgbClr val="000000"/>
                </a:solidFill>
              </a:rPr>
              <a:t>tutorials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Ví dụ: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http://www.cplusplus.com/doc/tutorial/files/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Tạo file, ghi vào file với ofstream</a:t>
            </a:r>
            <a:endParaRPr sz="34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Biến kiểu </a:t>
            </a:r>
            <a:r>
              <a:rPr b="1" lang="en">
                <a:solidFill>
                  <a:srgbClr val="9900FF"/>
                </a:solidFill>
              </a:rPr>
              <a:t>ofstream </a:t>
            </a:r>
            <a:r>
              <a:rPr lang="en"/>
              <a:t>(out file stream)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Đại diện cho một tệp có thể ghi được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Phương thức </a:t>
            </a:r>
            <a:r>
              <a:rPr b="1" lang="en">
                <a:solidFill>
                  <a:srgbClr val="9900FF"/>
                </a:solidFill>
              </a:rPr>
              <a:t>open</a:t>
            </a:r>
            <a:r>
              <a:rPr lang="en"/>
              <a:t>: mở file để ghi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Ghi văn bản giống như dùng </a:t>
            </a:r>
            <a:r>
              <a:rPr b="1" lang="en">
                <a:solidFill>
                  <a:srgbClr val="9900FF"/>
                </a:solidFill>
              </a:rPr>
              <a:t>cout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57200" y="2648875"/>
            <a:ext cx="4109700" cy="2277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basic file operations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&lt;fstream&gt;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ofstream myfile;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myfile.open 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"example.txt"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"Writing this to a file.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myfile.close();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566900" y="2648700"/>
            <a:ext cx="4119900" cy="22770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Sử dụng thư viện fstream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Khai báo biến kiểu ofstream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Mở file example.txt để ghi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Ghi nội dung văn bản vào file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Đóng file lại: giải phóng tài nguyên, ghi xuống đĩa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Tạo file, ghi vào file với ofstream</a:t>
            </a:r>
            <a:endParaRPr sz="340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7200" y="1113200"/>
            <a:ext cx="4109700" cy="3812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writing on a text file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&lt;fstream&gt;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ofstream myfile 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"example.txt"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(myfile.is_open())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"This is a line.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"This is another line.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myfile.close();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"Unable to open file"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66900" y="1113000"/>
            <a:ext cx="4119900" cy="3812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Kiểm tra việc mở tệp có thành công ?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Đọc file</a:t>
            </a:r>
            <a:r>
              <a:rPr lang="en" sz="3400"/>
              <a:t> với ifstream</a:t>
            </a:r>
            <a:endParaRPr sz="34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57200" y="1113200"/>
            <a:ext cx="4109700" cy="3812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reading a text file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&lt;fstream&gt;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string line;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ifstream myfile (</a:t>
            </a:r>
            <a:r>
              <a:rPr lang="en" sz="1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"example.txt"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(myfile.is_open())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 getline (myfile,line) 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cout &lt;&lt; line &lt;&lt; </a:t>
            </a:r>
            <a:r>
              <a:rPr lang="en" sz="10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myfile.close();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cout &lt;&lt; </a:t>
            </a:r>
            <a:r>
              <a:rPr lang="en" sz="10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"Unable to open file"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566900" y="1113200"/>
            <a:ext cx="4119900" cy="3812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Thư viện fstream chứa ifstream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Mở file example.txt đã ghi ở ví dụ trước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Kiểm tra việc mở tệp có thành công ?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Hàm std::getline lưu 1 dòng của tệp vào biến line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và chuyển vị trí đọc xuống dòng tiếp theo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Lặp đến khi 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std::getline trả về “false” (tức là không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còn gì để đọc, hết tệp)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Đóng tệp, giải phóng tài nguyên hệ thống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Di chuyển vị trí đọc tệp, kích thước tệp</a:t>
            </a:r>
            <a:endParaRPr sz="340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 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57200" y="1716725"/>
            <a:ext cx="4109700" cy="320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obtaining file size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&lt;fstream&gt;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streampos begin,end;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ifstream myfile 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"example.bin"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ios::binary);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begin = myfile.tellg();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myfile.seekg (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ios::end);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end = myfile.tellg();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myfile.close();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"size is: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(end-begin)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bytes.</a:t>
            </a:r>
            <a:r>
              <a:rPr b="1" lang="en" sz="1100">
                <a:solidFill>
                  <a:srgbClr val="666666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566900" y="1716800"/>
            <a:ext cx="4119900" cy="32094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Khai báo kiểu lưu trữ vị trí trên stream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Mở tệp ở chế độ nhị phân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Lấy vị trí hiện tại (đầu tệp) vào biến begin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 chuyển cách vị trí cuối 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tệp 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0 đơn vị (ios::end)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Lấy vị trí hiện tại (cuối tệp) vào biến end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Đóng 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tệp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Tính kích thước tệp bằng hiệu của end và begin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Đọc từ vựng Hangman từ tệp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Từ vựng của Hangman được lưu trong một tệp văn bản: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Tệp nằm trong thư mục “data” cùng với chương trình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Mỗi từ trên một dòng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Số dòng (số từ) chưa biết trước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→ Cần kiểu dữ liệu lưu trữ số lượng từ “tùy ý”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