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7ed476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7ed476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7ed4765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7ed4765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798c1f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798c1f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ed476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ed476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7ed476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7ed476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798c1f9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798c1f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798c1f9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798c1f9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798c1f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798c1f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798c1f9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798c1f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798c1f9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798c1f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654e06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654e06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798c1f9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798c1f9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798c1f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798c1f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798c1f9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798c1f9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798c1f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798c1f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798c1f9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798c1f9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7ed4765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7ed4765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798c1f9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798c1f9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7ed4765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7ed4765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798c1f9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798c1f9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798c1f9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798c1f9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c798c1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c798c1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798c1f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798c1f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c847bd1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c847bd1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847bd1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c847bd1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847bd1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847bd1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c847bd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c847bd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847bd1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847bd1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847bd1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847bd1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847bd1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847bd1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847bd13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847bd1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847bd1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847bd1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798c1f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798c1f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c847bd1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c847bd1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847bd1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847bd1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c847bd13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c847bd13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847bd13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847bd13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c847bd13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c847bd13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c847bd13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c847bd13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847bd13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c847bd13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847bd13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847bd13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c847bd13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c847bd13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c847bd13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c847bd1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798c1f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798c1f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c847bd13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c847bd1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847bd13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847bd1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c847bd13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c847bd13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c847bd13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c847bd13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847bd13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847bd13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798c1f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798c1f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có tiện ích, người chơi chỉ cần sao chép kết quả chạy để trả lời cho máy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798c1f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798c1f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98c1f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798c1f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798c1f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798c1f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plusplus.com/reference/set/se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tackoverflow.com/questions/3052788/how-to-select-a-random-element-in-stds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Letter_frequency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www.cplusplus.com/reference/map/map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ithub.com/tqlong/advprogram/archive/9bc6614903304407ddee771d30cad02cf5051ecb.zip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dwyl/english-words/blob/master/words.txt" TargetMode="External"/><Relationship Id="rId4" Type="http://schemas.openxmlformats.org/officeDocument/2006/relationships/hyperlink" Target="https://github.com/mrdziuban/Hangman/blob/master/dictionary.txt" TargetMode="External"/><Relationship Id="rId5" Type="http://schemas.openxmlformats.org/officeDocument/2006/relationships/hyperlink" Target="http://stackoverflow.com/questions/4456446/dictionary-text-file" TargetMode="External"/><Relationship Id="rId6" Type="http://schemas.openxmlformats.org/officeDocument/2006/relationships/hyperlink" Target="http://www.gwicks.net/dictionaries.ht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AI</a:t>
            </a:r>
            <a:endParaRPr sz="4000">
              <a:solidFill>
                <a:srgbClr val="3C78D8"/>
              </a:solidFill>
            </a:endParaRPr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7 - Tìm kiếm và đếm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https://github.com/tqlong/advprogram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thư viện &lt;set&gt;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9900FF"/>
                </a:solidFill>
              </a:rPr>
              <a:t>previousGuesses </a:t>
            </a:r>
            <a:r>
              <a:rPr lang="en">
                <a:solidFill>
                  <a:srgbClr val="000000"/>
                </a:solidFill>
              </a:rPr>
              <a:t>cần </a:t>
            </a:r>
            <a:r>
              <a:rPr lang="en"/>
              <a:t>lưu tập hợp các chữ cái đã đoán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>
                <a:solidFill>
                  <a:srgbClr val="9900FF"/>
                </a:solidFill>
              </a:rPr>
              <a:t>&lt;set&gt;</a:t>
            </a:r>
            <a:r>
              <a:rPr lang="en"/>
              <a:t>: tập hợp các giá trị cùng kiểu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set&lt;int&gt;</a:t>
            </a:r>
            <a:r>
              <a:rPr lang="en"/>
              <a:t>: tập hợp (con) các số nguyên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set&lt;char&gt;</a:t>
            </a:r>
            <a:r>
              <a:rPr lang="en"/>
              <a:t>: tập hợp các ký tự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set&lt;string&gt;</a:t>
            </a:r>
            <a:r>
              <a:rPr lang="en"/>
              <a:t>: tập hợp các xâu ký tự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phần tử trong tập hợp đảm bảo luôn khác nhau (</a:t>
            </a:r>
            <a:r>
              <a:rPr lang="en">
                <a:solidFill>
                  <a:srgbClr val="9900FF"/>
                </a:solidFill>
              </a:rPr>
              <a:t>!=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thư viện &lt;set&gt;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phép toán tập hợp: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s.insert('a')</a:t>
            </a:r>
            <a:r>
              <a:rPr lang="en"/>
              <a:t>: thêm phần tử 'a' vào tập 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s.erase('a')</a:t>
            </a:r>
            <a:r>
              <a:rPr lang="en"/>
              <a:t>: xóa phần tử 'a' khỏi tập 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s.find('a') != s.end()</a:t>
            </a:r>
            <a:r>
              <a:rPr lang="en"/>
              <a:t>: phần tử 'a' thuộc tập 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s.find('a') == s.end()</a:t>
            </a:r>
            <a:r>
              <a:rPr lang="en"/>
              <a:t>: phần tử 'a' không thuộc tập 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for (char c : s)</a:t>
            </a:r>
            <a:r>
              <a:rPr lang="en"/>
              <a:t>: duyệt các phần tử trong tập 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http://www.cplusplus.com/reference/set/set/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getNextGuess đơn giản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Chọn ngẫu nhiên 1 ký </a:t>
            </a:r>
            <a:br>
              <a:rPr i="1" lang="en"/>
            </a:br>
            <a:r>
              <a:rPr i="1" lang="en"/>
              <a:t>tự chưa đoán bao giờ</a:t>
            </a:r>
            <a:endParaRPr i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</a:t>
            </a:r>
            <a:r>
              <a:rPr lang="en">
                <a:solidFill>
                  <a:srgbClr val="FF0000"/>
                </a:solidFill>
              </a:rPr>
              <a:t>util.*</a:t>
            </a:r>
            <a:r>
              <a:rPr lang="en"/>
              <a:t> vào </a:t>
            </a:r>
            <a:br>
              <a:rPr lang="en"/>
            </a:br>
            <a:r>
              <a:rPr lang="en"/>
              <a:t>Project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>
                <a:solidFill>
                  <a:srgbClr val="9900FF"/>
                </a:solidFill>
              </a:rPr>
              <a:t>#include "util.h"</a:t>
            </a:r>
            <a:r>
              <a:rPr lang="en"/>
              <a:t> </a:t>
            </a:r>
            <a:br>
              <a:rPr lang="en"/>
            </a:br>
            <a:r>
              <a:rPr lang="en"/>
              <a:t>trong </a:t>
            </a: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4462950" y="1074550"/>
            <a:ext cx="4223700" cy="3850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endParaRPr sz="11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"guesses.h"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"util.h"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getNextGuess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previousGuesses,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remainingChars =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getRemainingChars(previousGuesses);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(remainingChars.size() ==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selectRandomChar(remainingChars);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7435875" y="1074550"/>
            <a:ext cx="1250700" cy="365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getRemainingChars()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Bắt đầu, </a:t>
            </a:r>
            <a:r>
              <a:rPr lang="en">
                <a:solidFill>
                  <a:srgbClr val="9900FF"/>
                </a:solidFill>
              </a:rPr>
              <a:t>remainChars </a:t>
            </a:r>
            <a:r>
              <a:rPr lang="en"/>
              <a:t>= tập chữ cái từ a → z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sau đó xóa các chữ cái trong </a:t>
            </a:r>
            <a:r>
              <a:rPr lang="en">
                <a:solidFill>
                  <a:srgbClr val="9900FF"/>
                </a:solidFill>
              </a:rPr>
              <a:t>previousGuesses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476325" y="2119175"/>
            <a:ext cx="6191400" cy="2530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getRemainingChars(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previousGuesses)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remainingChars;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c &lt;=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c++)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remainingChars.insert(c);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c: previousGuesses)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remainingChars.erase(c);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remainingChars;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selectRandomChar()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Google “c++ select random element from set”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http://stackoverflow.com/questions/3052788/how-to-select-a-random-element-in-stdset</a:t>
            </a:r>
            <a:r>
              <a:rPr lang="en"/>
              <a:t> 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193600" y="2528775"/>
            <a:ext cx="4756800" cy="1805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selectRandomChar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s)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 = rand() % s.size();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(char c : s) {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if (r-- == 0) return c;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trình giao diện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Đã có lõi AI đơn giản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 thể phát triển giao diện riêng rẽ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Phát triển thêm từ code Hangman cũ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Người làm AI tiếp tục tìm hiểu để cải tiến cách phán đoán (thuật toán)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r>
              <a:rPr lang="en"/>
              <a:t>(): chuyển từ mã giả sang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Chia để trị</a:t>
            </a:r>
            <a:endParaRPr i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Viết mã</a:t>
            </a:r>
            <a:br>
              <a:rPr lang="en" sz="2600"/>
            </a:br>
            <a:r>
              <a:rPr lang="en" sz="2600"/>
              <a:t>lần lượt</a:t>
            </a:r>
            <a:br>
              <a:rPr lang="en" sz="2600"/>
            </a:br>
            <a:r>
              <a:rPr lang="en" sz="2600"/>
              <a:t>cho các</a:t>
            </a:r>
            <a:br>
              <a:rPr lang="en" sz="2600"/>
            </a:br>
            <a:r>
              <a:rPr lang="en" sz="2600"/>
              <a:t>hàm</a:t>
            </a:r>
            <a:r>
              <a:rPr lang="en" sz="2600"/>
              <a:t> </a:t>
            </a:r>
            <a:endParaRPr sz="2600"/>
          </a:p>
        </p:txBody>
      </p:sp>
      <p:sp>
        <p:nvSpPr>
          <p:cNvPr id="152" name="Google Shape;152;p24"/>
          <p:cNvSpPr txBox="1"/>
          <p:nvPr/>
        </p:nvSpPr>
        <p:spPr>
          <a:xfrm>
            <a:off x="2402800" y="979225"/>
            <a:ext cx="6293700" cy="4100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wordLength;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secretWord;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previousGuesses;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stop;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initialize(wordLength, secretWord, incorrectGuess, previousGuesses, stop);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render(incorrectGuess, previousGuesses,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getNextGuess(previousGuesses,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string mask = getUserAnswer(guess);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update(guess, mask, incorrectGuess, previousGuesses, secretWord, stop);</a:t>
            </a:r>
            <a:br>
              <a:rPr b="1"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render(incorrectGuess, previousGuesses,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(!stop);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playAnimation(incorrectGuess == MAX_GUESSES,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getUserWordLength()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Nhập độ dài từ người chơi nghĩ 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751100" y="1884050"/>
            <a:ext cx="5641800" cy="2086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getUserWordLength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wordLength;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"Enter your word length: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wordLength;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wordLength;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getUserAnswer()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Nhập (mặt nạ) trả lời của người chơi, chuyển qua chữ thường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1013725" y="2093100"/>
            <a:ext cx="7116600" cy="2430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1" lang="en" sz="13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getUserAnswer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answer;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</a:t>
            </a:r>
            <a:r>
              <a:rPr lang="en" sz="13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 guess "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guess &lt;&lt; </a:t>
            </a:r>
            <a:r>
              <a:rPr lang="en" sz="13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", please enter your mask: "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answer;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transform(answer.begin(), answer.end(), answer.begin(), ::tolower);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answer;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initialize()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Khởi tạo các trạng thái của trò chơi</a:t>
            </a:r>
            <a:r>
              <a:rPr lang="en"/>
              <a:t> 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1285500" y="1662800"/>
            <a:ext cx="6573000" cy="2834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initialize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wordLength, string&amp; secretWord,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previousGuesses,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stop)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wordLength = getUserWordLength();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secretWord = string(wordLength,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incorrectGuess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previousGuesses =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stop =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Máy chơi Hangman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Chương trình phức tạp → Mã giả + chia để trị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AI = Dữ liệu + Tìm kiếm + Đếm (thống kê)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Kỹ thuật: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</a:t>
            </a:r>
            <a:r>
              <a:rPr lang="en"/>
              <a:t>hư viện tập hợp </a:t>
            </a:r>
            <a:r>
              <a:rPr b="1" lang="en">
                <a:solidFill>
                  <a:srgbClr val="9900FF"/>
                </a:solidFill>
              </a:rPr>
              <a:t>&lt;set&gt;</a:t>
            </a:r>
            <a:r>
              <a:rPr lang="en"/>
              <a:t>, thư viện ánh xạ </a:t>
            </a:r>
            <a:r>
              <a:rPr b="1" lang="en">
                <a:solidFill>
                  <a:srgbClr val="9900FF"/>
                </a:solidFill>
              </a:rPr>
              <a:t>&lt;map&gt;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Vòng lặp </a:t>
            </a:r>
            <a:r>
              <a:rPr lang="en">
                <a:solidFill>
                  <a:srgbClr val="9900FF"/>
                </a:solidFill>
              </a:rPr>
              <a:t>for </a:t>
            </a:r>
            <a:r>
              <a:rPr lang="en"/>
              <a:t>trên </a:t>
            </a:r>
            <a:r>
              <a:rPr lang="en">
                <a:solidFill>
                  <a:srgbClr val="9900FF"/>
                </a:solidFill>
              </a:rPr>
              <a:t>vector, set, map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Tìm kiếm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Tìm kiếm thỏa mãn điều kiện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Tìm kiếm lớn nhất, nhỏ nhất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Đếm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</a:t>
            </a:r>
            <a:r>
              <a:rPr lang="en"/>
              <a:t>()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Sử dụng lại các hàm trong </a:t>
            </a:r>
            <a:r>
              <a:rPr lang="en">
                <a:solidFill>
                  <a:srgbClr val="FF0000"/>
                </a:solidFill>
              </a:rPr>
              <a:t>draw.* </a:t>
            </a:r>
            <a:r>
              <a:rPr lang="en">
                <a:solidFill>
                  <a:srgbClr val="000000"/>
                </a:solidFill>
              </a:rPr>
              <a:t>(nhớ include)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for</a:t>
            </a:r>
            <a:r>
              <a:rPr lang="en">
                <a:solidFill>
                  <a:srgbClr val="9900FF"/>
                </a:solidFill>
              </a:rPr>
              <a:t> (char c: previousGuesses)</a:t>
            </a:r>
            <a:r>
              <a:rPr lang="en">
                <a:solidFill>
                  <a:srgbClr val="000000"/>
                </a:solidFill>
              </a:rPr>
              <a:t> in các phần tử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285500" y="2238375"/>
            <a:ext cx="6573000" cy="2823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incorrectGuess,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previousGuesses,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clearScreen();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"Incorrect guess =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incorrectGuess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previous guesses =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: previousGuesses)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c;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   secretWord =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secretWord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getDrawing(incorrectGuess)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playAnimation()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Sửa </a:t>
            </a:r>
            <a:r>
              <a:rPr b="1" lang="en">
                <a:solidFill>
                  <a:srgbClr val="9900FF"/>
                </a:solidFill>
              </a:rPr>
              <a:t>playAnimation()</a:t>
            </a:r>
            <a:r>
              <a:rPr lang="en"/>
              <a:t> một ít cho phù hợp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598775" y="1647650"/>
            <a:ext cx="7946400" cy="327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playAnimation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isLosing,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clearScreen();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(isLosing)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 lost :(. My best word is: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endl &lt;&lt; 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"Haha, I win :D. The word is: 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word &lt;&lt; endl;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(isLosing ? getNextHangman() : getNextStandingman());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this_thread::sleep_for(chrono::milliseconds(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clearScreen();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update(): viết như kể chuyện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mask,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set&lt;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previousGuesses,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string&amp; secretWord,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stop)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Nếu mặt nạ không hợp lệ, báo lỗi (ném ngoại lệ)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Thêm guess vào previousGuesses (các ký tự đã đoán)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Nếu mặt nạ toàn dấu gạch ngang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tăng incorrectGuess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nếu incorrectGuess == MAX_GUESSES (7), stop = true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Ngược lại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cập nhật secretWord dựa vào mặt nạ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nếu secretWord không còn dấu gạch ngang, stop = true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update(): viết như kể chuyện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mask,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incorrectGuess, 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set&lt;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previousGuesses,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string&amp; secretWord,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&amp; stop)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(!isGoodMask(guess, mask, secretWord))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invalid_argument(</a:t>
            </a:r>
            <a:r>
              <a:rPr lang="en" sz="16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"mistake entering answer"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previousGuesses.insert(guess);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(isAllDash(mask)) 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incorrectGuess ++;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(incorrectGuess == MAX_GUESSES) stop = </a:t>
            </a:r>
            <a:r>
              <a:rPr lang="en" sz="16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updateSecretWord(mask, secretWord);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(isAllNotDash(secretWord)) stop = </a:t>
            </a:r>
            <a:r>
              <a:rPr lang="en" sz="16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isAllDash(): trong util.*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Kiểm tra toàn bộ chữ cái là dấu gạch ngang</a:t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2009000" y="1661975"/>
            <a:ext cx="5126100" cy="2531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isAllDash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s.length();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(s[i] !=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isAllDash(): trong util.*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Kiểm tra toàn bộ chữ cái là dấu gạch ngang</a:t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2009000" y="1661975"/>
            <a:ext cx="5126100" cy="2531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isAllDash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: 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 !=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isAllNotDash(): trong util.*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Kiểm tra toàn bộ chữ cái không là dấu gạch ngang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2009000" y="1661975"/>
            <a:ext cx="5126100" cy="2531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isAllNotDash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s.length();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(s[i] ==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isAllNotDash(): trong util.*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Kiểm tra toàn bộ chữ cái không là dấu gạch ngang</a:t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2009000" y="1661975"/>
            <a:ext cx="5126100" cy="2531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isAllNotDash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: 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 ==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updateSecretWord()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Hiển thị các chữ cái trong mặt nạ (mask)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197325" y="1830150"/>
            <a:ext cx="6749100" cy="2194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updateSecretWord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mask, string&amp; secretWord)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secretWord.length();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(mask[i] != </a:t>
            </a:r>
            <a:r>
              <a:rPr lang="en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secretWord[i] = mask[i];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isGoodMask()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457200" y="1272275"/>
            <a:ext cx="6271500" cy="3310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isGoodMask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guess,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mask, 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(mask.length() != secretWord.length())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secretWord.length(); i++)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(mask[i] != </a:t>
            </a:r>
            <a:r>
              <a:rPr lang="en" sz="13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(mask[i] != guess)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(secretWord[i] != </a:t>
            </a:r>
            <a:r>
              <a:rPr lang="en" sz="13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&amp;&amp; secretWord[i] != mask[i])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5922750" y="2187350"/>
            <a:ext cx="682200" cy="222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6676525" y="1644175"/>
            <a:ext cx="2010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mặt nạ hợp lệ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độ dài phải bằng nhau</a:t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5922750" y="2642525"/>
            <a:ext cx="682200" cy="222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 txBox="1"/>
          <p:nvPr/>
        </p:nvSpPr>
        <p:spPr>
          <a:xfrm>
            <a:off x="6676525" y="2542225"/>
            <a:ext cx="2213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</a:t>
            </a:r>
            <a:r>
              <a:rPr b="1" lang="en"/>
              <a:t>mask[i]</a:t>
            </a:r>
            <a:r>
              <a:rPr lang="en"/>
              <a:t> là chữ cái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thì </a:t>
            </a:r>
            <a:r>
              <a:rPr b="1" lang="en"/>
              <a:t>mask[i]</a:t>
            </a:r>
            <a:r>
              <a:rPr lang="en"/>
              <a:t> phải bằng </a:t>
            </a:r>
            <a:r>
              <a:rPr b="1" lang="en"/>
              <a:t>guess </a:t>
            </a:r>
            <a:r>
              <a:rPr lang="en"/>
              <a:t>và </a:t>
            </a:r>
            <a:r>
              <a:rPr b="1" lang="en"/>
              <a:t>s</a:t>
            </a:r>
            <a:r>
              <a:rPr b="1" lang="en"/>
              <a:t>ecretWord[i]</a:t>
            </a:r>
            <a:r>
              <a:rPr lang="en"/>
              <a:t> phải là dấu gạch hoặc phải bằng </a:t>
            </a:r>
            <a:r>
              <a:rPr b="1" lang="en"/>
              <a:t>mask[i]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Đặt vấn đề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Lập trình cho máy chơi trò Hangman: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Người nghĩ từ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đoán các chữ cái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Người trả lời các vị trí chữ cái đoán đúng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Người - chủ trò (host); Máy - người chơi (player)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 hàm main() bắt ngoại lệ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Đến đây, mỗi người có thể làm phần của mình độc lập</a:t>
            </a:r>
            <a:r>
              <a:rPr lang="en"/>
              <a:t> 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1004550" y="974250"/>
            <a:ext cx="7134900" cy="3456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getNextGuess(previousGuesses, secretWord);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(guess ==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 give up, hang me"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try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string mask = getUserAnswer(guess);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update(guess, mask, incorrectGuess, previousGuesses, secretWord, stop);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(invalid_argument e)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"Invalid mask, try again"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render(incorrectGuess, previousGuesses, secretWord);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(!stop);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Máy chơi Hangman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Chương trình phức tạp → Mã giả + chia để trị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AI = Dữ liệu + Tìm kiếm + Đếm (thống kê)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Kỹ thuật: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Thư viện tập hợp </a:t>
            </a:r>
            <a:r>
              <a:rPr b="1" lang="en">
                <a:solidFill>
                  <a:srgbClr val="9900FF"/>
                </a:solidFill>
              </a:rPr>
              <a:t>&lt;set&gt;</a:t>
            </a:r>
            <a:r>
              <a:rPr lang="en"/>
              <a:t>, ánh xạ </a:t>
            </a:r>
            <a:r>
              <a:rPr b="1" lang="en">
                <a:solidFill>
                  <a:srgbClr val="9900FF"/>
                </a:solidFill>
              </a:rPr>
              <a:t>&lt;map&gt;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Vòng lặp </a:t>
            </a:r>
            <a:r>
              <a:rPr lang="en">
                <a:solidFill>
                  <a:srgbClr val="9900FF"/>
                </a:solidFill>
              </a:rPr>
              <a:t>for </a:t>
            </a:r>
            <a:r>
              <a:rPr lang="en"/>
              <a:t>trên </a:t>
            </a:r>
            <a:r>
              <a:rPr lang="en">
                <a:solidFill>
                  <a:srgbClr val="9900FF"/>
                </a:solidFill>
              </a:rPr>
              <a:t>vector, set, map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Tìm kiếm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Tìm kiếm thỏa mãn điều kiện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Tìm kiếm lớn nhất, nhỏ nhất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Đếm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AI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getNextGuess()</a:t>
            </a:r>
            <a:r>
              <a:rPr lang="en"/>
              <a:t> hiện thời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may rủi, có tỉ lệ thua cao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đơn giản, dễ cài đặt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→ dùng làm </a:t>
            </a:r>
            <a:r>
              <a:rPr i="1" lang="en" u="sng"/>
              <a:t>thuật toán tạm thời</a:t>
            </a:r>
            <a:r>
              <a:rPr lang="en"/>
              <a:t> để phát triển độc lập các thành phần của chương trình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AI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Cải tiến </a:t>
            </a:r>
            <a:r>
              <a:rPr b="1" lang="en">
                <a:solidFill>
                  <a:srgbClr val="9900FF"/>
                </a:solidFill>
              </a:rPr>
              <a:t>getNextGuess()</a:t>
            </a:r>
            <a:r>
              <a:rPr lang="en"/>
              <a:t> như con người chơi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B0: Chuẩn bị vốn từ vựng tiếng Anh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B1: Thử đoán các nguyên âm </a:t>
            </a:r>
            <a:r>
              <a:rPr b="1" lang="en">
                <a:solidFill>
                  <a:srgbClr val="0000FF"/>
                </a:solidFill>
              </a:rPr>
              <a:t>a, e, i, o, u</a:t>
            </a:r>
            <a:endParaRPr b="1"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Khi còn chưa đoán đúng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/>
              <a:t>B2: Sau khi đoán đúng một số vị trí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Lọc trong vốn từ vựng ra các từ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Có </a:t>
            </a:r>
            <a:r>
              <a:rPr lang="en" u="sng"/>
              <a:t>độ dài phù hợp</a:t>
            </a:r>
            <a:endParaRPr u="sng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Có các chữ cái đã đoán </a:t>
            </a:r>
            <a:r>
              <a:rPr lang="en" u="sng"/>
              <a:t>đúng vị trí</a:t>
            </a:r>
            <a:endParaRPr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Chọn chữ cái </a:t>
            </a:r>
            <a:r>
              <a:rPr lang="en" u="sng"/>
              <a:t>có khả năng cao nhất</a:t>
            </a:r>
            <a:r>
              <a:rPr lang="en"/>
              <a:t> để đoán tiếp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B0: Chuẩn bị vốn từ vựng tiếng Anh</a:t>
            </a:r>
            <a:endParaRPr sz="3600"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Sử dụng lại hàm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đọc danh sách từ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</a:rPr>
              <a:t>readWordListFromFile()</a:t>
            </a:r>
            <a:endParaRPr b="1" sz="20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Sử dụng </a:t>
            </a:r>
            <a:r>
              <a:rPr lang="en" sz="2800">
                <a:solidFill>
                  <a:srgbClr val="9900FF"/>
                </a:solidFill>
              </a:rPr>
              <a:t>static</a:t>
            </a:r>
            <a:r>
              <a:rPr lang="en" sz="2800">
                <a:solidFill>
                  <a:srgbClr val="000000"/>
                </a:solidFill>
              </a:rPr>
              <a:t> chỉ </a:t>
            </a:r>
            <a:br>
              <a:rPr lang="en" sz="2800">
                <a:solidFill>
                  <a:srgbClr val="000000"/>
                </a:solidFill>
              </a:rPr>
            </a:br>
            <a:r>
              <a:rPr lang="en" sz="2800">
                <a:solidFill>
                  <a:srgbClr val="000000"/>
                </a:solidFill>
              </a:rPr>
              <a:t>đọc file 1 lần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Đổi file = đổi từ</a:t>
            </a:r>
            <a:br>
              <a:rPr lang="en" sz="2800">
                <a:solidFill>
                  <a:srgbClr val="000000"/>
                </a:solidFill>
              </a:rPr>
            </a:br>
            <a:r>
              <a:rPr lang="en" sz="2800">
                <a:solidFill>
                  <a:srgbClr val="000000"/>
                </a:solidFill>
              </a:rPr>
              <a:t>vựng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3481525" y="1673675"/>
            <a:ext cx="5265300" cy="2798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getNextGuess(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previousGuesses,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           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 wordList =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readWordListFromFile(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"data/Ogden_Picturable_200.txt"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remainingChars = getRemainingChars(previousGuesses);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CFE2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TODO: make a guess (B1, B2)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7496125" y="1673675"/>
            <a:ext cx="1250700" cy="365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guesser.cpp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B1: ban đầu đoán nguyên âm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Nếu </a:t>
            </a:r>
            <a:r>
              <a:rPr lang="en">
                <a:solidFill>
                  <a:srgbClr val="9900FF"/>
                </a:solidFill>
              </a:rPr>
              <a:t>secretWord </a:t>
            </a:r>
            <a:r>
              <a:rPr lang="en"/>
              <a:t>toàn dấu gạch, chọn 1 nguyên âm chưa đoán trong </a:t>
            </a:r>
            <a:r>
              <a:rPr b="1" lang="en"/>
              <a:t>a, e, i, o, u</a:t>
            </a:r>
            <a:r>
              <a:rPr lang="en"/>
              <a:t> để đoán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3"/>
          <p:cNvSpPr txBox="1"/>
          <p:nvPr/>
        </p:nvSpPr>
        <p:spPr>
          <a:xfrm>
            <a:off x="1034700" y="2235050"/>
            <a:ext cx="7074600" cy="2381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remainingChars = getRemainingChars(previousGuesses);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(remainingChars.size() ==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(isAllDash(secretWord))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getVowelGuess(remainingChars);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getVowelGuess(): tìm nguyên âm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Trả về 0 nếu không tìm thấy nguyên âm</a:t>
            </a:r>
            <a:endParaRPr/>
          </a:p>
        </p:txBody>
      </p:sp>
      <p:sp>
        <p:nvSpPr>
          <p:cNvPr id="292" name="Google Shape;292;p44"/>
          <p:cNvSpPr txBox="1"/>
          <p:nvPr/>
        </p:nvSpPr>
        <p:spPr>
          <a:xfrm>
            <a:off x="1192350" y="1778425"/>
            <a:ext cx="5348100" cy="2298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getVowelGuess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vowel[] = {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'u'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(remainingChars.find(vowel[i]) != remainingChars.end())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vowel[i];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6624425" y="2626525"/>
            <a:ext cx="458400" cy="601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4"/>
          <p:cNvSpPr txBox="1"/>
          <p:nvPr/>
        </p:nvSpPr>
        <p:spPr>
          <a:xfrm>
            <a:off x="7095450" y="2529925"/>
            <a:ext cx="1591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tra </a:t>
            </a:r>
            <a:r>
              <a:rPr lang="en">
                <a:solidFill>
                  <a:srgbClr val="9900FF"/>
                </a:solidFill>
              </a:rPr>
              <a:t>vowel[i]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 nằm trong </a:t>
            </a:r>
            <a:r>
              <a:rPr lang="en">
                <a:solidFill>
                  <a:srgbClr val="9900FF"/>
                </a:solidFill>
              </a:rPr>
              <a:t>remainingChars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getVowelGuess(): tìm nguyên âm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Vòng lặp </a:t>
            </a:r>
            <a:r>
              <a:rPr lang="en">
                <a:solidFill>
                  <a:srgbClr val="9900FF"/>
                </a:solidFill>
              </a:rPr>
              <a:t>for </a:t>
            </a:r>
            <a:r>
              <a:rPr lang="en"/>
              <a:t>trên </a:t>
            </a:r>
            <a:r>
              <a:rPr lang="en">
                <a:solidFill>
                  <a:srgbClr val="9900FF"/>
                </a:solidFill>
              </a:rPr>
              <a:t>vector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1192350" y="1778425"/>
            <a:ext cx="5348100" cy="2298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getVowelGuess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vowel[] = {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'u'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: vowel)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(remainingChars.find(c) != remainingChars.end())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5"/>
          <p:cNvSpPr/>
          <p:nvPr/>
        </p:nvSpPr>
        <p:spPr>
          <a:xfrm>
            <a:off x="6624425" y="2626525"/>
            <a:ext cx="458400" cy="601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7095450" y="2529925"/>
            <a:ext cx="1591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tra </a:t>
            </a:r>
            <a:r>
              <a:rPr lang="en">
                <a:solidFill>
                  <a:srgbClr val="9900FF"/>
                </a:solidFill>
              </a:rPr>
              <a:t>c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 nằm trong </a:t>
            </a:r>
            <a:r>
              <a:rPr lang="en">
                <a:solidFill>
                  <a:srgbClr val="9900FF"/>
                </a:solidFill>
              </a:rPr>
              <a:t>remainingChars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getVowelGuess(): thứ tự tìm</a:t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Đoán nguyên âm có tần suất xuất hiện cao trước</a:t>
            </a:r>
            <a:endParaRPr sz="28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Google: letter frequency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https://en.wikipedia.org/wiki/Letter_frequency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Thứ tự: </a:t>
            </a:r>
            <a:r>
              <a:rPr b="1" lang="en"/>
              <a:t>e, a, o, i, u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Cũng có thể tính tần suất các ký tự trong từ vựng của mình (sẽ làm)</a:t>
            </a:r>
            <a:endParaRPr/>
          </a:p>
        </p:txBody>
      </p:sp>
      <p:sp>
        <p:nvSpPr>
          <p:cNvPr id="310" name="Google Shape;310;p46"/>
          <p:cNvSpPr txBox="1"/>
          <p:nvPr/>
        </p:nvSpPr>
        <p:spPr>
          <a:xfrm>
            <a:off x="2242225" y="3047150"/>
            <a:ext cx="4659600" cy="723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vowel[] = {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'u'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B2: lọc từ và chọn chữ cái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Lọc từ trong từ vựng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Độ dài phải bằng </a:t>
            </a:r>
            <a:r>
              <a:rPr b="1" lang="en">
                <a:solidFill>
                  <a:srgbClr val="9900FF"/>
                </a:solidFill>
              </a:rPr>
              <a:t>secretWord</a:t>
            </a:r>
            <a:endParaRPr b="1"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các chữ cái ở vị trí giống </a:t>
            </a:r>
            <a:r>
              <a:rPr b="1" lang="en">
                <a:solidFill>
                  <a:srgbClr val="9900FF"/>
                </a:solidFill>
              </a:rPr>
              <a:t>secretWord </a:t>
            </a:r>
            <a:br>
              <a:rPr b="1" lang="en">
                <a:solidFill>
                  <a:srgbClr val="9900FF"/>
                </a:solidFill>
              </a:rPr>
            </a:br>
            <a:r>
              <a:rPr lang="en"/>
              <a:t>(trừ dấu gạch ngang)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Còn lại chỉ chứa các ký tự trong </a:t>
            </a:r>
            <a:r>
              <a:rPr b="1" lang="en">
                <a:solidFill>
                  <a:srgbClr val="9900FF"/>
                </a:solidFill>
              </a:rPr>
              <a:t>remainingChars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786350" y="3195650"/>
            <a:ext cx="7570800" cy="908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filteredWordList = 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getSuitableWords(wordList, secretWord, remainingChars);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thành phần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694775" y="1142900"/>
            <a:ext cx="3231000" cy="11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Giao diện tương tác (UI)</a:t>
            </a:r>
            <a:endParaRPr sz="3000"/>
          </a:p>
        </p:txBody>
      </p:sp>
      <p:sp>
        <p:nvSpPr>
          <p:cNvPr id="66" name="Google Shape;66;p12"/>
          <p:cNvSpPr/>
          <p:nvPr/>
        </p:nvSpPr>
        <p:spPr>
          <a:xfrm>
            <a:off x="5107575" y="1142900"/>
            <a:ext cx="3231000" cy="119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Lõi trí tuệ nhân tạo (AI core)</a:t>
            </a:r>
            <a:endParaRPr sz="3000"/>
          </a:p>
        </p:txBody>
      </p:sp>
      <p:sp>
        <p:nvSpPr>
          <p:cNvPr id="67" name="Google Shape;67;p12"/>
          <p:cNvSpPr txBox="1"/>
          <p:nvPr/>
        </p:nvSpPr>
        <p:spPr>
          <a:xfrm>
            <a:off x="250775" y="2339300"/>
            <a:ext cx="41190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Nhập số chữ cái của từ người chơi nghĩ (dễ)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Hiển thị phán đoán, lịch sử phán đoán của máy và giá treo (đã làm)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Nhập trả lời của người chơi</a:t>
            </a:r>
            <a:endParaRPr sz="1800"/>
          </a:p>
        </p:txBody>
      </p:sp>
      <p:sp>
        <p:nvSpPr>
          <p:cNvPr id="68" name="Google Shape;68;p12"/>
          <p:cNvSpPr txBox="1"/>
          <p:nvPr/>
        </p:nvSpPr>
        <p:spPr>
          <a:xfrm>
            <a:off x="4871325" y="2339300"/>
            <a:ext cx="37035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Dựa vào các phán đoán đã đưa ra và </a:t>
            </a:r>
            <a:r>
              <a:rPr b="1" i="1" lang="en" sz="1800">
                <a:solidFill>
                  <a:schemeClr val="dk2"/>
                </a:solidFill>
              </a:rPr>
              <a:t>secretWord </a:t>
            </a:r>
            <a:r>
              <a:rPr lang="en" sz="1800">
                <a:solidFill>
                  <a:schemeClr val="dk2"/>
                </a:solidFill>
              </a:rPr>
              <a:t>hiện thời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Đưa ra phán đoán tiếp theo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Liệu máy tính có thể chơi Hangman giỏi hơn con người 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getSuitableWords()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Duyệt mảng </a:t>
            </a:r>
            <a:r>
              <a:rPr b="1" lang="en">
                <a:solidFill>
                  <a:srgbClr val="9900FF"/>
                </a:solidFill>
              </a:rPr>
              <a:t>wordList </a:t>
            </a:r>
            <a:r>
              <a:rPr lang="en"/>
              <a:t>để </a:t>
            </a:r>
            <a:r>
              <a:rPr i="1" lang="en" u="sng"/>
              <a:t>tìm</a:t>
            </a:r>
            <a:r>
              <a:rPr lang="en"/>
              <a:t> các từ phù hợp</a:t>
            </a:r>
            <a:endParaRPr/>
          </a:p>
        </p:txBody>
      </p:sp>
      <p:sp>
        <p:nvSpPr>
          <p:cNvPr id="324" name="Google Shape;324;p48"/>
          <p:cNvSpPr txBox="1"/>
          <p:nvPr/>
        </p:nvSpPr>
        <p:spPr>
          <a:xfrm>
            <a:off x="1115625" y="1738375"/>
            <a:ext cx="6912600" cy="2670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getSuitableWords(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vector&lt;string&gt;&amp; wordList,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result;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wordList.size();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(isSuitableWord(wordList[i], secretWord, remainingChars))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result.push_back(wordList[i]);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8"/>
          <p:cNvSpPr/>
          <p:nvPr/>
        </p:nvSpPr>
        <p:spPr>
          <a:xfrm rot="5400000">
            <a:off x="7015050" y="3747725"/>
            <a:ext cx="583800" cy="304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8"/>
          <p:cNvSpPr txBox="1"/>
          <p:nvPr/>
        </p:nvSpPr>
        <p:spPr>
          <a:xfrm>
            <a:off x="6476825" y="4058125"/>
            <a:ext cx="1660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thỏa mãn điều kiện thì đưa vào kết quả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getSuitableWords()</a:t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Dùng lệnh for mới</a:t>
            </a:r>
            <a:endParaRPr/>
          </a:p>
        </p:txBody>
      </p:sp>
      <p:sp>
        <p:nvSpPr>
          <p:cNvPr id="333" name="Google Shape;333;p49"/>
          <p:cNvSpPr txBox="1"/>
          <p:nvPr/>
        </p:nvSpPr>
        <p:spPr>
          <a:xfrm>
            <a:off x="1102025" y="1741725"/>
            <a:ext cx="6939900" cy="2663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getSuitableWords(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vector&lt;string&gt;&amp; wordList,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result;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 : wordList)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(isSuitableWord(word, secretWord, remainingChars))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result.push_back(word);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9"/>
          <p:cNvSpPr/>
          <p:nvPr/>
        </p:nvSpPr>
        <p:spPr>
          <a:xfrm rot="5400000">
            <a:off x="6348300" y="3671525"/>
            <a:ext cx="583800" cy="304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9"/>
          <p:cNvSpPr txBox="1"/>
          <p:nvPr/>
        </p:nvSpPr>
        <p:spPr>
          <a:xfrm>
            <a:off x="5837700" y="3998250"/>
            <a:ext cx="16050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thỏa mãn điều kiện thì đưa vào kết quả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isSuitableWord()</a:t>
            </a:r>
            <a:endParaRPr/>
          </a:p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Có độ dài bằng </a:t>
            </a:r>
            <a:r>
              <a:rPr b="1" lang="en" sz="2000">
                <a:solidFill>
                  <a:srgbClr val="9900FF"/>
                </a:solidFill>
              </a:rPr>
              <a:t>secretWord</a:t>
            </a:r>
            <a:endParaRPr b="1" sz="2000">
              <a:solidFill>
                <a:srgbClr val="99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Các chữ cái ở </a:t>
            </a:r>
            <a:r>
              <a:rPr b="1" lang="en" sz="2000">
                <a:solidFill>
                  <a:srgbClr val="9900FF"/>
                </a:solidFill>
              </a:rPr>
              <a:t>secretWord </a:t>
            </a:r>
            <a:r>
              <a:rPr lang="en" sz="2000"/>
              <a:t>hiện đúng vị trí trong </a:t>
            </a:r>
            <a:r>
              <a:rPr b="1" lang="en" sz="2000">
                <a:solidFill>
                  <a:srgbClr val="9900FF"/>
                </a:solidFill>
              </a:rPr>
              <a:t>word</a:t>
            </a:r>
            <a:endParaRPr b="1" sz="2000">
              <a:solidFill>
                <a:srgbClr val="99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/>
              <a:t>Các chữ cái còn lại nằm trong </a:t>
            </a:r>
            <a:r>
              <a:rPr b="1" lang="en" sz="2000">
                <a:solidFill>
                  <a:srgbClr val="9900FF"/>
                </a:solidFill>
              </a:rPr>
              <a:t>remainingChars</a:t>
            </a:r>
            <a:endParaRPr b="1" sz="2000">
              <a:solidFill>
                <a:srgbClr val="9900FF"/>
              </a:solidFill>
            </a:endParaRPr>
          </a:p>
        </p:txBody>
      </p:sp>
      <p:sp>
        <p:nvSpPr>
          <p:cNvPr id="342" name="Google Shape;342;p50"/>
          <p:cNvSpPr txBox="1"/>
          <p:nvPr/>
        </p:nvSpPr>
        <p:spPr>
          <a:xfrm>
            <a:off x="621550" y="2204350"/>
            <a:ext cx="7900800" cy="279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isSuitableWord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word,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secretWord, 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(word.length() != secretWord.length())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word.length(); i++)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(secretWord[i] != </a:t>
            </a:r>
            <a:r>
              <a:rPr lang="en" sz="12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(tolower(word[i]) != tolower(secretWord[i]))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(remainingChars.find(word[i]) == remainingChars.end())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50"/>
          <p:cNvSpPr/>
          <p:nvPr/>
        </p:nvSpPr>
        <p:spPr>
          <a:xfrm>
            <a:off x="6832425" y="3274000"/>
            <a:ext cx="678000" cy="304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0"/>
          <p:cNvSpPr txBox="1"/>
          <p:nvPr/>
        </p:nvSpPr>
        <p:spPr>
          <a:xfrm>
            <a:off x="7450400" y="2968600"/>
            <a:ext cx="935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chữ cái đã hiện</a:t>
            </a:r>
            <a:endParaRPr/>
          </a:p>
        </p:txBody>
      </p:sp>
      <p:sp>
        <p:nvSpPr>
          <p:cNvPr id="345" name="Google Shape;345;p50"/>
          <p:cNvSpPr/>
          <p:nvPr/>
        </p:nvSpPr>
        <p:spPr>
          <a:xfrm>
            <a:off x="6832425" y="3831650"/>
            <a:ext cx="678000" cy="304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0"/>
          <p:cNvSpPr txBox="1"/>
          <p:nvPr/>
        </p:nvSpPr>
        <p:spPr>
          <a:xfrm>
            <a:off x="7450400" y="3678650"/>
            <a:ext cx="935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chữ cái chưa hiện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getSuitableWords()</a:t>
            </a:r>
            <a:endParaRPr/>
          </a:p>
        </p:txBody>
      </p:sp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Bài tập: tách các bộ lọc riêng</a:t>
            </a:r>
            <a:endParaRPr/>
          </a:p>
        </p:txBody>
      </p:sp>
      <p:sp>
        <p:nvSpPr>
          <p:cNvPr id="353" name="Google Shape;353;p51"/>
          <p:cNvSpPr txBox="1"/>
          <p:nvPr/>
        </p:nvSpPr>
        <p:spPr>
          <a:xfrm>
            <a:off x="1102025" y="1645575"/>
            <a:ext cx="6939900" cy="2856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vector&lt;string&gt; getSuitableWords(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vector&lt;string&gt;&amp; wordList,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result;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result = </a:t>
            </a:r>
            <a:r>
              <a:rPr lang="en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filterWordListByLen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(secretWord.length(), wordList);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result = </a:t>
            </a:r>
            <a:r>
              <a:rPr lang="en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filterWordListByMask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(secretWord, result);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result = </a:t>
            </a:r>
            <a:r>
              <a:rPr lang="en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filterWordListByRemainingChars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remainingChars, secretWord, result);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7442700" y="3254275"/>
            <a:ext cx="583800" cy="304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7956075" y="2948875"/>
            <a:ext cx="830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làm các hàm này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B2: lọc từ và chọn chữ cái</a:t>
            </a:r>
            <a:endParaRPr/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Chọn chữ cái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Đếm số lần xuất hiện các chữ cái (chưa đoán)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Chọn chữ cái có số lần xuất hiện cao nhất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Chức năng </a:t>
            </a:r>
            <a:r>
              <a:rPr i="1" lang="en"/>
              <a:t>auto-complete</a:t>
            </a:r>
            <a:r>
              <a:rPr lang="en"/>
              <a:t> của Google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Chọn từ / ngữ </a:t>
            </a:r>
            <a:r>
              <a:rPr i="1" lang="en" u="sng"/>
              <a:t>phù hợp</a:t>
            </a:r>
            <a:r>
              <a:rPr lang="en"/>
              <a:t> có số lần xuất hiện cao nhất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 txBox="1"/>
          <p:nvPr/>
        </p:nvSpPr>
        <p:spPr>
          <a:xfrm>
            <a:off x="1102075" y="3295975"/>
            <a:ext cx="6939900" cy="979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occurenceCount = getOccurenceCount(remainingChars, filteredWordList);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getMaxOccurenceChar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(remainingChars, occurenceCount);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&lt;map&gt;</a:t>
            </a:r>
            <a:endParaRPr/>
          </a:p>
        </p:txBody>
      </p:sp>
      <p:sp>
        <p:nvSpPr>
          <p:cNvPr id="368" name="Google Shape;368;p5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Mỗi chữ cái cần lưu số lần xuất hiện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lang="en" sz="2600"/>
              <a:t>Ánh xạ từ ký tự (char) ra số nguyên (int)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lang="en" sz="2600">
                <a:solidFill>
                  <a:srgbClr val="000000"/>
                </a:solidFill>
              </a:rPr>
              <a:t>Trong C++: </a:t>
            </a:r>
            <a:r>
              <a:rPr lang="en" sz="2600">
                <a:solidFill>
                  <a:srgbClr val="9900FF"/>
                </a:solidFill>
              </a:rPr>
              <a:t>map&lt;char, int&gt;</a:t>
            </a:r>
            <a:endParaRPr sz="2600">
              <a:solidFill>
                <a:srgbClr val="9900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lang="en" sz="2600"/>
              <a:t>Thư viện &lt;map&gt;: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http://www.cplusplus.com/reference/map/map/</a:t>
            </a:r>
            <a:r>
              <a:rPr lang="en" sz="2000"/>
              <a:t> 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Thư viện &lt;map&gt;</a:t>
            </a:r>
            <a:endParaRPr/>
          </a:p>
        </p:txBody>
      </p:sp>
      <p:sp>
        <p:nvSpPr>
          <p:cNvPr id="374" name="Google Shape;374;p5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●"/>
            </a:pPr>
            <a:r>
              <a:rPr lang="en" sz="2600"/>
              <a:t>Các thao tác với map:</a:t>
            </a:r>
            <a:endParaRPr sz="2600"/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lang="en" sz="2600">
                <a:solidFill>
                  <a:srgbClr val="9900FF"/>
                </a:solidFill>
              </a:rPr>
              <a:t>map['a']=1</a:t>
            </a:r>
            <a:r>
              <a:rPr lang="en" sz="2600"/>
              <a:t>: cho 'a' ánh xạ tới 1 </a:t>
            </a:r>
            <a:endParaRPr sz="2600"/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" sz="2600"/>
              <a:t>'a' gọi là </a:t>
            </a:r>
            <a:r>
              <a:rPr i="1" lang="en" sz="2600">
                <a:solidFill>
                  <a:srgbClr val="0000FF"/>
                </a:solidFill>
              </a:rPr>
              <a:t>key</a:t>
            </a:r>
            <a:r>
              <a:rPr lang="en" sz="2600"/>
              <a:t>, 1 là </a:t>
            </a:r>
            <a:r>
              <a:rPr i="1" lang="en" sz="2600">
                <a:solidFill>
                  <a:srgbClr val="0000FF"/>
                </a:solidFill>
              </a:rPr>
              <a:t>value</a:t>
            </a:r>
            <a:endParaRPr i="1" sz="2600">
              <a:solidFill>
                <a:srgbClr val="0000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lang="en" sz="2600">
                <a:solidFill>
                  <a:srgbClr val="9900FF"/>
                </a:solidFill>
              </a:rPr>
              <a:t>map['a']</a:t>
            </a:r>
            <a:r>
              <a:rPr lang="en" sz="2600">
                <a:solidFill>
                  <a:srgbClr val="000000"/>
                </a:solidFill>
              </a:rPr>
              <a:t>: lấy giá trị ánh xạ tới bởi </a:t>
            </a:r>
            <a:r>
              <a:rPr lang="en" sz="2600"/>
              <a:t>'a'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lang="en" sz="2600">
                <a:solidFill>
                  <a:srgbClr val="9900FF"/>
                </a:solidFill>
              </a:rPr>
              <a:t>map.insert('a', 1)</a:t>
            </a:r>
            <a:r>
              <a:rPr lang="en" sz="2600">
                <a:solidFill>
                  <a:srgbClr val="000000"/>
                </a:solidFill>
              </a:rPr>
              <a:t>: tương tự như trên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Duyệt các phần tử của map</a:t>
            </a:r>
            <a:endParaRPr/>
          </a:p>
        </p:txBody>
      </p:sp>
      <p:sp>
        <p:nvSpPr>
          <p:cNvPr id="380" name="Google Shape;380;p5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Mỗi phần tử của map có dạng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struct pair { first, second }</a:t>
            </a:r>
            <a:endParaRPr>
              <a:solidFill>
                <a:srgbClr val="99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first </a:t>
            </a:r>
            <a:r>
              <a:rPr lang="en"/>
              <a:t>là key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9900FF"/>
                </a:solidFill>
              </a:rPr>
              <a:t>second </a:t>
            </a:r>
            <a:r>
              <a:rPr lang="en"/>
              <a:t>là value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Duyệt qua map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for (auto p: my_map)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    cout &lt;&lt; p.first &lt;&lt; p.second &lt;&lt; endl;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getOccurenceCount()</a:t>
            </a:r>
            <a:endParaRPr/>
          </a:p>
        </p:txBody>
      </p:sp>
      <p:sp>
        <p:nvSpPr>
          <p:cNvPr id="386" name="Google Shape;386;p5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 </a:t>
            </a:r>
            <a:r>
              <a:rPr b="1" lang="en">
                <a:solidFill>
                  <a:srgbClr val="9900FF"/>
                </a:solidFill>
              </a:rPr>
              <a:t>count </a:t>
            </a:r>
            <a:r>
              <a:rPr lang="en"/>
              <a:t>là </a:t>
            </a:r>
            <a:r>
              <a:rPr lang="en">
                <a:solidFill>
                  <a:srgbClr val="9900FF"/>
                </a:solidFill>
              </a:rPr>
              <a:t>map&lt;char, int&gt;</a:t>
            </a:r>
            <a:endParaRPr>
              <a:solidFill>
                <a:srgbClr val="9900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i="1" lang="en" sz="2600"/>
              <a:t>Khởi tạo </a:t>
            </a:r>
            <a:r>
              <a:rPr i="1" lang="en" sz="2600">
                <a:solidFill>
                  <a:srgbClr val="9900FF"/>
                </a:solidFill>
              </a:rPr>
              <a:t>count[c] = 0</a:t>
            </a:r>
            <a:r>
              <a:rPr i="1" lang="en" sz="2600"/>
              <a:t>, với mọi ký tự </a:t>
            </a:r>
            <a:r>
              <a:rPr i="1" lang="en" sz="2600">
                <a:solidFill>
                  <a:srgbClr val="9900FF"/>
                </a:solidFill>
              </a:rPr>
              <a:t>c</a:t>
            </a:r>
            <a:r>
              <a:rPr i="1" lang="en" sz="2600"/>
              <a:t> trong </a:t>
            </a:r>
            <a:r>
              <a:rPr i="1" lang="en" sz="2600">
                <a:solidFill>
                  <a:srgbClr val="9900FF"/>
                </a:solidFill>
              </a:rPr>
              <a:t>remainingChars</a:t>
            </a:r>
            <a:endParaRPr i="1" sz="2600">
              <a:solidFill>
                <a:srgbClr val="9900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u="sng"/>
              <a:t>Duyệt qua các từ</a:t>
            </a:r>
            <a:r>
              <a:rPr lang="en"/>
              <a:t>, với mỗi từ</a:t>
            </a:r>
            <a:endParaRPr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lang="en" sz="2600"/>
              <a:t>Duyệt qua </a:t>
            </a:r>
            <a:r>
              <a:rPr lang="en" sz="2600" u="sng"/>
              <a:t>từng chữ cái</a:t>
            </a:r>
            <a:endParaRPr sz="2600" u="sng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lang="en" sz="2600" u="sng"/>
              <a:t>Tăng số đếm</a:t>
            </a:r>
            <a:r>
              <a:rPr lang="en" sz="2600"/>
              <a:t> tương ứng trong </a:t>
            </a:r>
            <a:r>
              <a:rPr b="1" lang="en" sz="2600">
                <a:solidFill>
                  <a:srgbClr val="9900FF"/>
                </a:solidFill>
              </a:rPr>
              <a:t>count </a:t>
            </a:r>
            <a:r>
              <a:rPr lang="en" sz="2600"/>
              <a:t>thêm 1</a:t>
            </a:r>
            <a:endParaRPr sz="2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getOccurenceCount()</a:t>
            </a:r>
            <a:endParaRPr/>
          </a:p>
        </p:txBody>
      </p:sp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Tăng số đếm các ký tự trong danh sách từ</a:t>
            </a:r>
            <a:endParaRPr/>
          </a:p>
        </p:txBody>
      </p:sp>
      <p:sp>
        <p:nvSpPr>
          <p:cNvPr id="393" name="Google Shape;393;p57"/>
          <p:cNvSpPr txBox="1"/>
          <p:nvPr/>
        </p:nvSpPr>
        <p:spPr>
          <a:xfrm>
            <a:off x="1212925" y="1656025"/>
            <a:ext cx="65211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map&lt;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getOccurenceCount(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remainingChars, 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vector&lt;string&gt;&amp; wordList)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map&lt;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count;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c: remainingChars) count[c]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wordList.size(); i++)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 = wordList[i];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j &lt; word.length(); j++)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(count.find(word[j]) != count.end())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count[word[j]]++;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trả lời của người chơi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Khi máy đưa ra phán đoán, người chơi trả lời bằng </a:t>
            </a:r>
            <a:r>
              <a:rPr b="1" i="1" lang="en"/>
              <a:t>xâu mặt nạ</a:t>
            </a:r>
            <a:r>
              <a:rPr lang="en"/>
              <a:t> (mask)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Một xâu ký tự toàn dấu gạch ngang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Chỉ hiển thị các vị trí đoán đúng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Ví dụ: người nghĩ </a:t>
            </a:r>
            <a:r>
              <a:rPr lang="en"/>
              <a:t>từ “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hangman”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máy đoán </a:t>
            </a:r>
            <a:r>
              <a:rPr b="1" lang="en" sz="2600"/>
              <a:t>p</a:t>
            </a:r>
            <a:r>
              <a:rPr lang="en" sz="2600"/>
              <a:t>, người trả lời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-------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máy </a:t>
            </a:r>
            <a:r>
              <a:rPr lang="en" sz="2600"/>
              <a:t>đoán </a:t>
            </a:r>
            <a:r>
              <a:rPr lang="en" sz="2600"/>
              <a:t>tiếp </a:t>
            </a:r>
            <a:r>
              <a:rPr b="1" lang="en" sz="2600"/>
              <a:t>a</a:t>
            </a:r>
            <a:r>
              <a:rPr lang="en" sz="2600"/>
              <a:t>, </a:t>
            </a:r>
            <a:r>
              <a:rPr lang="en" sz="2600"/>
              <a:t>người </a:t>
            </a:r>
            <a:r>
              <a:rPr lang="en" sz="2600"/>
              <a:t>trả lời </a:t>
            </a:r>
            <a:r>
              <a:rPr lang="en" sz="2600"/>
              <a:t>tiếp</a:t>
            </a:r>
            <a:r>
              <a:rPr lang="en" sz="2600"/>
              <a:t>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-a---a-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máy </a:t>
            </a:r>
            <a:r>
              <a:rPr lang="en" sz="2600"/>
              <a:t>đoán </a:t>
            </a:r>
            <a:r>
              <a:rPr lang="en" sz="2600"/>
              <a:t>tiếp </a:t>
            </a:r>
            <a:r>
              <a:rPr b="1" lang="en" sz="2600"/>
              <a:t>g</a:t>
            </a:r>
            <a:r>
              <a:rPr lang="en" sz="2600"/>
              <a:t>, </a:t>
            </a:r>
            <a:r>
              <a:rPr lang="en" sz="2600"/>
              <a:t>người </a:t>
            </a:r>
            <a:r>
              <a:rPr lang="en" sz="2600"/>
              <a:t>trả lời </a:t>
            </a:r>
            <a:r>
              <a:rPr lang="en" sz="2600"/>
              <a:t>tiếp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-a-g-a-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getOccurenceCount()</a:t>
            </a:r>
            <a:endParaRPr/>
          </a:p>
        </p:txBody>
      </p:sp>
      <p:sp>
        <p:nvSpPr>
          <p:cNvPr id="399" name="Google Shape;399;p5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Chuyển hết qua lệnh for mới</a:t>
            </a:r>
            <a:endParaRPr/>
          </a:p>
        </p:txBody>
      </p:sp>
      <p:sp>
        <p:nvSpPr>
          <p:cNvPr id="400" name="Google Shape;400;p58"/>
          <p:cNvSpPr txBox="1"/>
          <p:nvPr/>
        </p:nvSpPr>
        <p:spPr>
          <a:xfrm>
            <a:off x="1212925" y="1656025"/>
            <a:ext cx="6521100" cy="3000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map&lt;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getOccurenceCount(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vector&lt;string&gt;&amp; wordList)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map&lt;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count;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c: remainingChars) count[c]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word : wordList)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 : 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(count.find(c) != count.end())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count[c]++;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count;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getMaxOccurenceChar()</a:t>
            </a:r>
            <a:endParaRPr/>
          </a:p>
        </p:txBody>
      </p:sp>
      <p:sp>
        <p:nvSpPr>
          <p:cNvPr id="406" name="Google Shape;406;p5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Duyệt các cặp (key, value)</a:t>
            </a:r>
            <a:r>
              <a:rPr b="1" lang="en" sz="2600">
                <a:solidFill>
                  <a:srgbClr val="9900FF"/>
                </a:solidFill>
              </a:rPr>
              <a:t> </a:t>
            </a:r>
            <a:r>
              <a:rPr lang="en"/>
              <a:t>trong </a:t>
            </a:r>
            <a:r>
              <a:rPr b="1" lang="en">
                <a:solidFill>
                  <a:srgbClr val="9900FF"/>
                </a:solidFill>
              </a:rPr>
              <a:t>count</a:t>
            </a:r>
            <a:endParaRPr b="1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Nếu </a:t>
            </a:r>
            <a:r>
              <a:rPr b="1" lang="en" sz="2600">
                <a:solidFill>
                  <a:srgbClr val="9900FF"/>
                </a:solidFill>
              </a:rPr>
              <a:t>value &gt; best_count</a:t>
            </a:r>
            <a:r>
              <a:rPr lang="en" sz="2600"/>
              <a:t> thì gán </a:t>
            </a:r>
            <a:r>
              <a:rPr b="1" lang="en" sz="2600">
                <a:solidFill>
                  <a:srgbClr val="9900FF"/>
                </a:solidFill>
              </a:rPr>
              <a:t>best</a:t>
            </a:r>
            <a:r>
              <a:rPr lang="en" sz="2600"/>
              <a:t> bằng </a:t>
            </a:r>
            <a:r>
              <a:rPr b="1" lang="en" sz="2600">
                <a:solidFill>
                  <a:srgbClr val="9900FF"/>
                </a:solidFill>
              </a:rPr>
              <a:t>c</a:t>
            </a:r>
            <a:r>
              <a:rPr lang="en" sz="2600">
                <a:solidFill>
                  <a:srgbClr val="000000"/>
                </a:solidFill>
              </a:rPr>
              <a:t> và </a:t>
            </a:r>
            <a:r>
              <a:rPr b="1" lang="en" sz="2600">
                <a:solidFill>
                  <a:srgbClr val="9900FF"/>
                </a:solidFill>
              </a:rPr>
              <a:t>best_count</a:t>
            </a:r>
            <a:r>
              <a:rPr b="1" lang="en" sz="2600">
                <a:solidFill>
                  <a:srgbClr val="000000"/>
                </a:solidFill>
              </a:rPr>
              <a:t> </a:t>
            </a:r>
            <a:r>
              <a:rPr lang="en" sz="2600">
                <a:solidFill>
                  <a:srgbClr val="000000"/>
                </a:solidFill>
              </a:rPr>
              <a:t>bằng</a:t>
            </a:r>
            <a:r>
              <a:rPr b="1" lang="en" sz="2600">
                <a:solidFill>
                  <a:srgbClr val="000000"/>
                </a:solidFill>
              </a:rPr>
              <a:t> </a:t>
            </a:r>
            <a:r>
              <a:rPr b="1" lang="en" sz="2600">
                <a:solidFill>
                  <a:srgbClr val="9900FF"/>
                </a:solidFill>
              </a:rPr>
              <a:t>value</a:t>
            </a:r>
            <a:endParaRPr b="1" sz="2600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59"/>
          <p:cNvSpPr txBox="1"/>
          <p:nvPr/>
        </p:nvSpPr>
        <p:spPr>
          <a:xfrm>
            <a:off x="1394950" y="2599700"/>
            <a:ext cx="6354000" cy="2286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getMaxOccurenceChar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remainingChars, 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map&lt;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count)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best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best_count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 : count)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(p.second &gt; best_count)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best = p.first;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best_count = p.second;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best;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AI 1.0</a:t>
            </a:r>
            <a:endParaRPr/>
          </a:p>
        </p:txBody>
      </p:sp>
      <p:sp>
        <p:nvSpPr>
          <p:cNvPr id="413" name="Google Shape;413;p6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4" name="Google Shape;414;p60"/>
          <p:cNvSpPr txBox="1"/>
          <p:nvPr/>
        </p:nvSpPr>
        <p:spPr>
          <a:xfrm>
            <a:off x="741700" y="1733225"/>
            <a:ext cx="7660500" cy="2922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getNextGuess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previousGuesses,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string&amp; secretWord)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vector&lt;string&gt; wordList = readWordListFromFile(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"data/Ogden_Picturable_200.txt"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remainingChars = getRemainingChars(previousGuesses);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(remainingChars.size() ==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(isAllDash(secretWord))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getVowelGuess(remainingChars);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vector&lt;string&gt; filteredWordList = getSuitableWords(wordList, secretWord, remainingChars);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map&lt;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occurenceCount = getOccurenceCount(remainingChars, filteredWordList);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getMaxOccurenceChar(remainingChars, occurenceCount);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// chỉ có hàm này được khai báo ở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guesser.h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các hàm khác chỉ nằm trong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guesser.cpp</a:t>
            </a:r>
            <a:endParaRPr b="1"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60"/>
          <p:cNvSpPr txBox="1"/>
          <p:nvPr/>
        </p:nvSpPr>
        <p:spPr>
          <a:xfrm>
            <a:off x="4065000" y="1022950"/>
            <a:ext cx="4621800" cy="539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https://github.com/tqlong/advprogram/archive/9bc6614903304407ddee771d30cad02cf5051ecb.zip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421" name="Google Shape;421;p6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Dùng chương trình chuyển các nguồn sau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https://github.com/dwyl/english-words/blob/master/words.txt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https://github.com/mrdziuban/Hangman/blob/master/dictionary.txt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http://stackoverflow.com/questions/4456446/dictionary-text-file</a:t>
            </a:r>
            <a:r>
              <a:rPr lang="en" sz="2000"/>
              <a:t>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http://www.gwicks.net/dictionaries.htm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để </a:t>
            </a:r>
            <a:r>
              <a:rPr b="1" lang="en">
                <a:solidFill>
                  <a:srgbClr val="9900FF"/>
                </a:solidFill>
              </a:rPr>
              <a:t>readWordListFromFile()</a:t>
            </a:r>
            <a:r>
              <a:rPr lang="en"/>
              <a:t> có thể đọc được, thử chơi với các tập từ vựng mới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 nhận xét gì về khả năng của SimpleAI khi thay đổi từ vựng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Có bỏ phần </a:t>
            </a:r>
            <a:r>
              <a:rPr b="1" lang="en" sz="2600">
                <a:solidFill>
                  <a:srgbClr val="9900FF"/>
                </a:solidFill>
              </a:rPr>
              <a:t>getVowelGuess()</a:t>
            </a:r>
            <a:r>
              <a:rPr lang="en" sz="2600"/>
              <a:t> được không ?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Xử lý trường hợp từ cần đoán không có trong từ vựng, tức là</a:t>
            </a:r>
            <a:endParaRPr sz="26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FF"/>
                </a:solidFill>
              </a:rPr>
              <a:t>filteredWordList.size() == 0</a:t>
            </a:r>
            <a:endParaRPr b="1" sz="2600">
              <a:solidFill>
                <a:srgbClr val="9900FF"/>
              </a:solidFill>
            </a:endParaRPr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Kết thúc 1 ván chơi, hỏi có muốn chơi tiếp ? Cho chơi tiếp nếu người chơi đồng ý.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Nếu không đoán được từ (</a:t>
            </a:r>
            <a:r>
              <a:rPr b="1" lang="en" sz="2600">
                <a:solidFill>
                  <a:srgbClr val="9900FF"/>
                </a:solidFill>
              </a:rPr>
              <a:t>guess == 0</a:t>
            </a:r>
            <a:r>
              <a:rPr lang="en" sz="2600">
                <a:solidFill>
                  <a:srgbClr val="000000"/>
                </a:solidFill>
              </a:rPr>
              <a:t>) hoặc thua cuộc, hỏi từ của người chơi rồi thêm vào vốn từ vựng và ghi xuống file (giúp lần chơi sau)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Tiện ích sinh xâu mặt nạ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095000" y="1012600"/>
            <a:ext cx="6954000" cy="4057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genmask.cpp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Mask generating tool for Hangman game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&lt;cctype&gt;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 argv[])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(argc &lt;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"Usage: genmask &lt;word&gt; &lt;char&gt;"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string word = argv[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guess = tolower(argv[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word.length(); i++)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(tolower(word[i]) != guess) word[i] = </a:t>
            </a:r>
            <a:r>
              <a:rPr lang="en" sz="1100">
                <a:solidFill>
                  <a:srgbClr val="0044DD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word[i] = guess;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word &lt;&lt; endl;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95250" y="3567600"/>
            <a:ext cx="409200" cy="7578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203050" y="3279300"/>
            <a:ext cx="1388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Chuyển </a:t>
            </a:r>
            <a:r>
              <a:rPr b="1" lang="en"/>
              <a:t>word </a:t>
            </a:r>
            <a:r>
              <a:rPr lang="en"/>
              <a:t>sang mặt nạ, các ký tự khác </a:t>
            </a:r>
            <a:r>
              <a:rPr b="1" lang="en"/>
              <a:t>guess </a:t>
            </a:r>
            <a:r>
              <a:rPr lang="en"/>
              <a:t>biến thành dấu gạch ngang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 giả - chia để trị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wordLength = getUserWordLength();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secretWord = string(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wordLength,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'-');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incorrectGuess = 0;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previousGuesses = empty set of characters;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stop = false;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do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guess = getNextGuess(previousGuesses, secretWord);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mask = getUserAnswer(guess);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update(guess, mask, incorrectGuess,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previousGuesses,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secretWord, stop);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 render(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incorrectGuess, previousGuesses, secretWord);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 while (!stop);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playAnimation(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incorrectGuess == MAX_GUESSES, secretWord);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427500" y="2740700"/>
            <a:ext cx="360300" cy="615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878025" y="2744450"/>
            <a:ext cx="1808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Trí tuệ nhân tạo (AI)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Lập trình nhóm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Dự án phức tạp nhiều người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Mỗi người làm một phần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Dự án này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Một người làm giao diện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Một người làm phần lõi AI (</a:t>
            </a:r>
            <a:r>
              <a:rPr b="1" lang="en">
                <a:solidFill>
                  <a:srgbClr val="9900FF"/>
                </a:solidFill>
              </a:rPr>
              <a:t>getNextGuess</a:t>
            </a:r>
            <a:r>
              <a:rPr lang="en"/>
              <a:t>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Đây là phần khó, chưa biết làm thế nào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Nếu đợi </a:t>
            </a:r>
            <a:r>
              <a:rPr lang="en"/>
              <a:t>→</a:t>
            </a:r>
            <a:r>
              <a:rPr lang="en"/>
              <a:t> làm chậm dự án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Cần một hàm </a:t>
            </a:r>
            <a:r>
              <a:rPr b="1" lang="en">
                <a:solidFill>
                  <a:srgbClr val="9900FF"/>
                </a:solidFill>
              </a:rPr>
              <a:t>getNextGuess()</a:t>
            </a:r>
            <a:r>
              <a:rPr lang="en"/>
              <a:t> đơn giản để bên làm giao diện có thể phát triển độc lập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Đồng thời, bên làm AI có thể tìm cách cải tiến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Project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Trong CodeBlocks tạo Project SimpleAI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Tạo tệp </a:t>
            </a:r>
            <a:r>
              <a:rPr lang="en">
                <a:solidFill>
                  <a:srgbClr val="FF0000"/>
                </a:solidFill>
              </a:rPr>
              <a:t>guesser.h, guesser.cpp</a:t>
            </a:r>
            <a:r>
              <a:rPr lang="en"/>
              <a:t> thêm vào Project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Thêm hàm </a:t>
            </a:r>
            <a:r>
              <a:rPr b="1" lang="en">
                <a:solidFill>
                  <a:srgbClr val="9900FF"/>
                </a:solidFill>
              </a:rPr>
              <a:t>char getNextGuess(string, string)</a:t>
            </a:r>
            <a:r>
              <a:rPr lang="en"/>
              <a:t> vào </a:t>
            </a:r>
            <a:r>
              <a:rPr lang="en">
                <a:solidFill>
                  <a:srgbClr val="FF0000"/>
                </a:solidFill>
              </a:rPr>
              <a:t>guesser.*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>
                <a:solidFill>
                  <a:srgbClr val="9900FF"/>
                </a:solidFill>
              </a:rPr>
              <a:t>#include "guesser.h"</a:t>
            </a:r>
            <a:r>
              <a:rPr lang="en"/>
              <a:t> trong </a:t>
            </a:r>
            <a:r>
              <a:rPr lang="en">
                <a:solidFill>
                  <a:srgbClr val="FF0000"/>
                </a:solidFill>
              </a:rPr>
              <a:t>main.cpp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041825" y="3596150"/>
            <a:ext cx="7060200" cy="1396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#pragma once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&lt;string&gt;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&lt;set&gt;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getNextGuess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std::set&lt;</a:t>
            </a:r>
            <a:r>
              <a:rPr b="1" lang="en" sz="1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&gt;&amp; previousGuesses, </a:t>
            </a:r>
            <a:r>
              <a:rPr b="1" lang="en" sz="1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std::string&amp; secretWord);</a:t>
            </a:r>
            <a:endParaRPr sz="11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51325" y="3596150"/>
            <a:ext cx="1250700" cy="365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guesser.h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