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1ceb0b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1ceb0b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c4cf308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c4cf308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Quá dễ :D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4cf308a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4cf308a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google: Hangman game logic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logic: Nếu ch có trong word thì secretWord sẽ hiển thị các vị trí ch xuất hiện trong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ch không có trong word, tăng số lần đoán sai incorrectGuess lên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c4cf308a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c4cf308a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Tính toán xem cuộc chơi đã dừng chưa, có thể có nhiều cách, giả sử dùng cách cực kì đơn giản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Số ký tự đoán đúng bằng số kí tự của word → thắng cuộc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Số lần đoán sai == 8 → thua cuộc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c926e7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c926e7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c926e71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c926e71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4cf308a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4cf308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Sơ đồ khối: hình quả trám cho khối điều kiện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938176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938176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938176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938176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1ceb0b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1ceb0b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1ceb0b3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1ceb0b3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c1ceb0b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c1ceb0b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1ceb0b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1ceb0b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4cf308a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4cf308a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chooseWord() trả về một từ tiếng Anh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c4cf308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c4cf308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Hàm getDrawing(incorrectGuess) trả về hình vẽ (bằng text) của giá treo cổ và thân người, sau đó dùng cout in ra màn hình.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Tham số của hàm chính là số lần đoán sai (theo luật chơi)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23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7200" y="146049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4656667" y="1461909"/>
            <a:ext cx="403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205977"/>
            <a:ext cx="8686800" cy="11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4406309"/>
            <a:ext cx="8686800" cy="5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 flipH="1" rot="10800000">
            <a:off x="0" y="3093235"/>
            <a:ext cx="8458200" cy="7125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>
            <p:ph type="ctrTitle"/>
          </p:nvPr>
        </p:nvSpPr>
        <p:spPr>
          <a:xfrm>
            <a:off x="685800" y="1300757"/>
            <a:ext cx="7772400" cy="16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7200"/>
              <a:buNone/>
              <a:defRPr sz="7200">
                <a:solidFill>
                  <a:srgbClr val="1155CC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685800" y="3093357"/>
            <a:ext cx="7772400" cy="7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b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205976"/>
            <a:ext cx="8686800" cy="7230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014150" y="4749850"/>
            <a:ext cx="109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24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205978"/>
            <a:ext cx="82296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1460499"/>
            <a:ext cx="8229600" cy="3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○"/>
              <a:defRPr sz="2400">
                <a:solidFill>
                  <a:schemeClr val="dk2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■"/>
              <a:defRPr sz="2400">
                <a:solidFill>
                  <a:schemeClr val="dk2"/>
                </a:solidFill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Đọc thêm: Quy trình mô tả phương án</a:t>
            </a:r>
            <a:endParaRPr sz="3400"/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/>
          <p:nvPr/>
        </p:nvSpPr>
        <p:spPr>
          <a:xfrm>
            <a:off x="1692200" y="1879500"/>
            <a:ext cx="2374500" cy="9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Thử nghiệm (nhỏ)</a:t>
            </a:r>
            <a:endParaRPr sz="2000"/>
          </a:p>
        </p:txBody>
      </p:sp>
      <p:sp>
        <p:nvSpPr>
          <p:cNvPr id="120" name="Google Shape;120;p25"/>
          <p:cNvSpPr/>
          <p:nvPr/>
        </p:nvSpPr>
        <p:spPr>
          <a:xfrm>
            <a:off x="4869275" y="1879500"/>
            <a:ext cx="2334300" cy="9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Mô tả phương án</a:t>
            </a:r>
            <a:endParaRPr sz="2000"/>
          </a:p>
        </p:txBody>
      </p:sp>
      <p:sp>
        <p:nvSpPr>
          <p:cNvPr id="121" name="Google Shape;121;p25"/>
          <p:cNvSpPr/>
          <p:nvPr/>
        </p:nvSpPr>
        <p:spPr>
          <a:xfrm>
            <a:off x="3231000" y="3474450"/>
            <a:ext cx="2682000" cy="9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Chia nhỏ phương án</a:t>
            </a:r>
            <a:endParaRPr sz="2000"/>
          </a:p>
        </p:txBody>
      </p:sp>
      <p:sp>
        <p:nvSpPr>
          <p:cNvPr id="122" name="Google Shape;122;p25"/>
          <p:cNvSpPr/>
          <p:nvPr/>
        </p:nvSpPr>
        <p:spPr>
          <a:xfrm>
            <a:off x="4210425" y="2036550"/>
            <a:ext cx="515100" cy="6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5"/>
          <p:cNvSpPr/>
          <p:nvPr/>
        </p:nvSpPr>
        <p:spPr>
          <a:xfrm rot="8100000">
            <a:off x="5135474" y="2857869"/>
            <a:ext cx="515057" cy="60203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5"/>
          <p:cNvSpPr/>
          <p:nvPr/>
        </p:nvSpPr>
        <p:spPr>
          <a:xfrm rot="-9278563">
            <a:off x="3406537" y="2845371"/>
            <a:ext cx="515573" cy="6021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 txBox="1"/>
          <p:nvPr/>
        </p:nvSpPr>
        <p:spPr>
          <a:xfrm>
            <a:off x="7250275" y="1839375"/>
            <a:ext cx="14364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Đầu vào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Đầu 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Cách chuyển hóa</a:t>
            </a:r>
            <a:endParaRPr/>
          </a:p>
        </p:txBody>
      </p:sp>
      <p:sp>
        <p:nvSpPr>
          <p:cNvPr id="126" name="Google Shape;126;p25"/>
          <p:cNvSpPr txBox="1"/>
          <p:nvPr/>
        </p:nvSpPr>
        <p:spPr>
          <a:xfrm>
            <a:off x="354825" y="1839375"/>
            <a:ext cx="1302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Tìm hiểu, đánh giá kỹ thuật, công nghệ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Đánh giá tính khả thi</a:t>
            </a:r>
            <a:endParaRPr/>
          </a:p>
        </p:txBody>
      </p:sp>
      <p:sp>
        <p:nvSpPr>
          <p:cNvPr id="127" name="Google Shape;127;p25"/>
          <p:cNvSpPr txBox="1"/>
          <p:nvPr/>
        </p:nvSpPr>
        <p:spPr>
          <a:xfrm>
            <a:off x="6076925" y="3384025"/>
            <a:ext cx="16284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Làm mịn cách chuyển hóa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Bước đầu mô-đun hóa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/>
          <p:nvPr/>
        </p:nvSpPr>
        <p:spPr>
          <a:xfrm>
            <a:off x="4637675" y="1444550"/>
            <a:ext cx="1734300" cy="317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Hiển thị vạch và chữ cái</a:t>
            </a: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604350" y="2567150"/>
            <a:ext cx="15765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= chooseWord()</a:t>
            </a:r>
            <a:endParaRPr b="1"/>
          </a:p>
        </p:txBody>
      </p:sp>
      <p:sp>
        <p:nvSpPr>
          <p:cNvPr id="221" name="Google Shape;221;p34"/>
          <p:cNvSpPr/>
          <p:nvPr/>
        </p:nvSpPr>
        <p:spPr>
          <a:xfrm>
            <a:off x="2837800" y="25671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Nhập phán đoán của người chơi và xử lý</a:t>
            </a:r>
            <a:endParaRPr b="1"/>
          </a:p>
        </p:txBody>
      </p:sp>
      <p:sp>
        <p:nvSpPr>
          <p:cNvPr id="222" name="Google Shape;222;p34"/>
          <p:cNvSpPr/>
          <p:nvPr/>
        </p:nvSpPr>
        <p:spPr>
          <a:xfrm>
            <a:off x="4834775" y="1863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cout &lt;&lt; getDrawing(incorrectGuess)</a:t>
            </a:r>
            <a:endParaRPr b="1"/>
          </a:p>
        </p:txBody>
      </p:sp>
      <p:sp>
        <p:nvSpPr>
          <p:cNvPr id="223" name="Google Shape;223;p34"/>
          <p:cNvSpPr/>
          <p:nvPr/>
        </p:nvSpPr>
        <p:spPr>
          <a:xfrm>
            <a:off x="4834775" y="3271250"/>
            <a:ext cx="1340100" cy="93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cout &lt;&lt; secretWord</a:t>
            </a:r>
            <a:endParaRPr b="1"/>
          </a:p>
        </p:txBody>
      </p:sp>
      <p:cxnSp>
        <p:nvCxnSpPr>
          <p:cNvPr id="224" name="Google Shape;224;p34"/>
          <p:cNvCxnSpPr>
            <a:stCxn id="220" idx="3"/>
            <a:endCxn id="221" idx="1"/>
          </p:cNvCxnSpPr>
          <p:nvPr/>
        </p:nvCxnSpPr>
        <p:spPr>
          <a:xfrm>
            <a:off x="2180850" y="3033500"/>
            <a:ext cx="65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34"/>
          <p:cNvCxnSpPr>
            <a:stCxn id="221" idx="3"/>
            <a:endCxn id="218" idx="1"/>
          </p:cNvCxnSpPr>
          <p:nvPr/>
        </p:nvCxnSpPr>
        <p:spPr>
          <a:xfrm>
            <a:off x="4177900" y="3033500"/>
            <a:ext cx="459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34"/>
          <p:cNvSpPr txBox="1"/>
          <p:nvPr/>
        </p:nvSpPr>
        <p:spPr>
          <a:xfrm>
            <a:off x="4637675" y="144455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Display information</a:t>
            </a:r>
            <a:endParaRPr/>
          </a:p>
        </p:txBody>
      </p:sp>
      <p:cxnSp>
        <p:nvCxnSpPr>
          <p:cNvPr id="227" name="Google Shape;227;p34"/>
          <p:cNvCxnSpPr>
            <a:stCxn id="218" idx="3"/>
            <a:endCxn id="228" idx="1"/>
          </p:cNvCxnSpPr>
          <p:nvPr/>
        </p:nvCxnSpPr>
        <p:spPr>
          <a:xfrm>
            <a:off x="6371975" y="3034250"/>
            <a:ext cx="459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4"/>
          <p:cNvSpPr/>
          <p:nvPr/>
        </p:nvSpPr>
        <p:spPr>
          <a:xfrm>
            <a:off x="6831750" y="2568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Kiểm tra điều kiện dừng ván chơi</a:t>
            </a:r>
            <a:endParaRPr b="1"/>
          </a:p>
        </p:txBody>
      </p:sp>
      <p:cxnSp>
        <p:nvCxnSpPr>
          <p:cNvPr id="229" name="Google Shape;229;p34"/>
          <p:cNvCxnSpPr>
            <a:stCxn id="228" idx="0"/>
            <a:endCxn id="221" idx="0"/>
          </p:cNvCxnSpPr>
          <p:nvPr/>
        </p:nvCxnSpPr>
        <p:spPr>
          <a:xfrm flipH="1" rot="5400000">
            <a:off x="5504400" y="570650"/>
            <a:ext cx="900" cy="3993900"/>
          </a:xfrm>
          <a:prstGeom prst="bentConnector3">
            <a:avLst>
              <a:gd fmla="val 1510388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0" name="Google Shape;230;p34"/>
          <p:cNvCxnSpPr>
            <a:stCxn id="228" idx="2"/>
          </p:cNvCxnSpPr>
          <p:nvPr/>
        </p:nvCxnSpPr>
        <p:spPr>
          <a:xfrm>
            <a:off x="7501800" y="3500750"/>
            <a:ext cx="0" cy="6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4"/>
          <p:cNvSpPr txBox="1"/>
          <p:nvPr/>
        </p:nvSpPr>
        <p:spPr>
          <a:xfrm>
            <a:off x="6634650" y="411420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Dừng chương trình, thông báo kết quả ván chơi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7501800" y="2130300"/>
            <a:ext cx="1185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Chưa dừng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4637675" y="1444550"/>
            <a:ext cx="1734300" cy="317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Nhập phán đoán và xử lý</a:t>
            </a:r>
            <a:endParaRPr/>
          </a:p>
        </p:txBody>
      </p:sp>
      <p:sp>
        <p:nvSpPr>
          <p:cNvPr id="240" name="Google Shape;240;p35"/>
          <p:cNvSpPr/>
          <p:nvPr/>
        </p:nvSpPr>
        <p:spPr>
          <a:xfrm>
            <a:off x="604350" y="2567150"/>
            <a:ext cx="15765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= chooseWord()</a:t>
            </a:r>
            <a:endParaRPr b="1"/>
          </a:p>
        </p:txBody>
      </p:sp>
      <p:sp>
        <p:nvSpPr>
          <p:cNvPr id="241" name="Google Shape;241;p35"/>
          <p:cNvSpPr/>
          <p:nvPr/>
        </p:nvSpPr>
        <p:spPr>
          <a:xfrm>
            <a:off x="2837800" y="2567150"/>
            <a:ext cx="1340100" cy="93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cin &gt;&gt; ch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carry out game logic using ch</a:t>
            </a:r>
            <a:endParaRPr b="1"/>
          </a:p>
        </p:txBody>
      </p:sp>
      <p:sp>
        <p:nvSpPr>
          <p:cNvPr id="242" name="Google Shape;242;p35"/>
          <p:cNvSpPr/>
          <p:nvPr/>
        </p:nvSpPr>
        <p:spPr>
          <a:xfrm>
            <a:off x="4834775" y="1863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cout &lt;&lt; getDrawing(incorrectGuess)</a:t>
            </a:r>
            <a:endParaRPr b="1"/>
          </a:p>
        </p:txBody>
      </p:sp>
      <p:sp>
        <p:nvSpPr>
          <p:cNvPr id="243" name="Google Shape;243;p35"/>
          <p:cNvSpPr/>
          <p:nvPr/>
        </p:nvSpPr>
        <p:spPr>
          <a:xfrm>
            <a:off x="4834775" y="32712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cout &lt;&lt; secretWord</a:t>
            </a:r>
            <a:endParaRPr b="1"/>
          </a:p>
        </p:txBody>
      </p:sp>
      <p:cxnSp>
        <p:nvCxnSpPr>
          <p:cNvPr id="244" name="Google Shape;244;p35"/>
          <p:cNvCxnSpPr>
            <a:stCxn id="240" idx="3"/>
            <a:endCxn id="241" idx="1"/>
          </p:cNvCxnSpPr>
          <p:nvPr/>
        </p:nvCxnSpPr>
        <p:spPr>
          <a:xfrm>
            <a:off x="2180850" y="3033500"/>
            <a:ext cx="65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5"/>
          <p:cNvCxnSpPr>
            <a:stCxn id="241" idx="3"/>
            <a:endCxn id="238" idx="1"/>
          </p:cNvCxnSpPr>
          <p:nvPr/>
        </p:nvCxnSpPr>
        <p:spPr>
          <a:xfrm>
            <a:off x="4177900" y="3033500"/>
            <a:ext cx="459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35"/>
          <p:cNvSpPr txBox="1"/>
          <p:nvPr/>
        </p:nvSpPr>
        <p:spPr>
          <a:xfrm>
            <a:off x="4637675" y="144455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Display information</a:t>
            </a:r>
            <a:endParaRPr/>
          </a:p>
        </p:txBody>
      </p:sp>
      <p:cxnSp>
        <p:nvCxnSpPr>
          <p:cNvPr id="247" name="Google Shape;247;p35"/>
          <p:cNvCxnSpPr>
            <a:stCxn id="238" idx="3"/>
            <a:endCxn id="248" idx="1"/>
          </p:cNvCxnSpPr>
          <p:nvPr/>
        </p:nvCxnSpPr>
        <p:spPr>
          <a:xfrm>
            <a:off x="6371975" y="3034250"/>
            <a:ext cx="459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5"/>
          <p:cNvSpPr/>
          <p:nvPr/>
        </p:nvSpPr>
        <p:spPr>
          <a:xfrm>
            <a:off x="6831750" y="2568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Kiểm tra điều kiện dừng ván chơi</a:t>
            </a:r>
            <a:endParaRPr b="1"/>
          </a:p>
        </p:txBody>
      </p:sp>
      <p:cxnSp>
        <p:nvCxnSpPr>
          <p:cNvPr id="249" name="Google Shape;249;p35"/>
          <p:cNvCxnSpPr>
            <a:stCxn id="248" idx="0"/>
            <a:endCxn id="241" idx="0"/>
          </p:cNvCxnSpPr>
          <p:nvPr/>
        </p:nvCxnSpPr>
        <p:spPr>
          <a:xfrm flipH="1" rot="5400000">
            <a:off x="5504400" y="570650"/>
            <a:ext cx="900" cy="3993900"/>
          </a:xfrm>
          <a:prstGeom prst="bentConnector3">
            <a:avLst>
              <a:gd fmla="val 1510388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p35"/>
          <p:cNvCxnSpPr>
            <a:stCxn id="248" idx="2"/>
          </p:cNvCxnSpPr>
          <p:nvPr/>
        </p:nvCxnSpPr>
        <p:spPr>
          <a:xfrm>
            <a:off x="7501800" y="3500750"/>
            <a:ext cx="0" cy="6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5"/>
          <p:cNvSpPr txBox="1"/>
          <p:nvPr/>
        </p:nvSpPr>
        <p:spPr>
          <a:xfrm>
            <a:off x="6634650" y="411420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Dừng chương trình, thông báo kết quả ván chơi</a:t>
            </a:r>
            <a:endParaRPr/>
          </a:p>
        </p:txBody>
      </p:sp>
      <p:sp>
        <p:nvSpPr>
          <p:cNvPr id="252" name="Google Shape;252;p35"/>
          <p:cNvSpPr txBox="1"/>
          <p:nvPr/>
        </p:nvSpPr>
        <p:spPr>
          <a:xfrm>
            <a:off x="7501800" y="2130300"/>
            <a:ext cx="1185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Chưa dừng</a:t>
            </a:r>
            <a:endParaRPr/>
          </a:p>
        </p:txBody>
      </p:sp>
      <p:sp>
        <p:nvSpPr>
          <p:cNvPr id="253" name="Google Shape;253;p35"/>
          <p:cNvSpPr txBox="1"/>
          <p:nvPr/>
        </p:nvSpPr>
        <p:spPr>
          <a:xfrm>
            <a:off x="2535625" y="3497325"/>
            <a:ext cx="187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Một số việc có thể chưa biết sẽ làm thế nào nhưng cứ mô tả tốt nhất có thể được (dùng để tìm kiếm, tra cứu)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/>
          <p:nvPr/>
        </p:nvSpPr>
        <p:spPr>
          <a:xfrm>
            <a:off x="4637675" y="1444550"/>
            <a:ext cx="1734300" cy="317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tra điều kiện dừng</a:t>
            </a:r>
            <a:endParaRPr/>
          </a:p>
        </p:txBody>
      </p:sp>
      <p:sp>
        <p:nvSpPr>
          <p:cNvPr id="261" name="Google Shape;261;p36"/>
          <p:cNvSpPr/>
          <p:nvPr/>
        </p:nvSpPr>
        <p:spPr>
          <a:xfrm>
            <a:off x="604350" y="2567150"/>
            <a:ext cx="15765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= chooseWord()</a:t>
            </a:r>
            <a:endParaRPr b="1"/>
          </a:p>
        </p:txBody>
      </p:sp>
      <p:sp>
        <p:nvSpPr>
          <p:cNvPr id="262" name="Google Shape;262;p36"/>
          <p:cNvSpPr/>
          <p:nvPr/>
        </p:nvSpPr>
        <p:spPr>
          <a:xfrm>
            <a:off x="2837800" y="25671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cin &gt;&gt; ch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carry out game logic with ch</a:t>
            </a:r>
            <a:endParaRPr b="1"/>
          </a:p>
        </p:txBody>
      </p:sp>
      <p:sp>
        <p:nvSpPr>
          <p:cNvPr id="263" name="Google Shape;263;p36"/>
          <p:cNvSpPr/>
          <p:nvPr/>
        </p:nvSpPr>
        <p:spPr>
          <a:xfrm>
            <a:off x="4834775" y="1863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cout &lt;&lt; getDrawing(incorrectGuess)</a:t>
            </a:r>
            <a:endParaRPr b="1"/>
          </a:p>
        </p:txBody>
      </p:sp>
      <p:sp>
        <p:nvSpPr>
          <p:cNvPr id="264" name="Google Shape;264;p36"/>
          <p:cNvSpPr/>
          <p:nvPr/>
        </p:nvSpPr>
        <p:spPr>
          <a:xfrm>
            <a:off x="4834775" y="32712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cout &lt;&lt; secretWord</a:t>
            </a:r>
            <a:endParaRPr b="1"/>
          </a:p>
        </p:txBody>
      </p:sp>
      <p:cxnSp>
        <p:nvCxnSpPr>
          <p:cNvPr id="265" name="Google Shape;265;p36"/>
          <p:cNvCxnSpPr>
            <a:stCxn id="261" idx="3"/>
            <a:endCxn id="262" idx="1"/>
          </p:cNvCxnSpPr>
          <p:nvPr/>
        </p:nvCxnSpPr>
        <p:spPr>
          <a:xfrm>
            <a:off x="2180850" y="3033500"/>
            <a:ext cx="65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6"/>
          <p:cNvCxnSpPr>
            <a:stCxn id="262" idx="3"/>
            <a:endCxn id="259" idx="1"/>
          </p:cNvCxnSpPr>
          <p:nvPr/>
        </p:nvCxnSpPr>
        <p:spPr>
          <a:xfrm>
            <a:off x="4177900" y="3033500"/>
            <a:ext cx="459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36"/>
          <p:cNvSpPr txBox="1"/>
          <p:nvPr/>
        </p:nvSpPr>
        <p:spPr>
          <a:xfrm>
            <a:off x="4637675" y="144455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Display information</a:t>
            </a:r>
            <a:endParaRPr/>
          </a:p>
        </p:txBody>
      </p:sp>
      <p:cxnSp>
        <p:nvCxnSpPr>
          <p:cNvPr id="268" name="Google Shape;268;p36"/>
          <p:cNvCxnSpPr>
            <a:stCxn id="259" idx="3"/>
            <a:endCxn id="269" idx="1"/>
          </p:cNvCxnSpPr>
          <p:nvPr/>
        </p:nvCxnSpPr>
        <p:spPr>
          <a:xfrm>
            <a:off x="6371975" y="3034250"/>
            <a:ext cx="459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6"/>
          <p:cNvSpPr/>
          <p:nvPr/>
        </p:nvSpPr>
        <p:spPr>
          <a:xfrm>
            <a:off x="6831750" y="2568050"/>
            <a:ext cx="1340100" cy="93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check for stop condition</a:t>
            </a:r>
            <a:endParaRPr b="1"/>
          </a:p>
        </p:txBody>
      </p:sp>
      <p:cxnSp>
        <p:nvCxnSpPr>
          <p:cNvPr id="270" name="Google Shape;270;p36"/>
          <p:cNvCxnSpPr>
            <a:stCxn id="269" idx="0"/>
            <a:endCxn id="262" idx="0"/>
          </p:cNvCxnSpPr>
          <p:nvPr/>
        </p:nvCxnSpPr>
        <p:spPr>
          <a:xfrm flipH="1" rot="5400000">
            <a:off x="5504400" y="570650"/>
            <a:ext cx="900" cy="3993900"/>
          </a:xfrm>
          <a:prstGeom prst="bentConnector3">
            <a:avLst>
              <a:gd fmla="val 1510388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1" name="Google Shape;271;p36"/>
          <p:cNvCxnSpPr>
            <a:stCxn id="269" idx="2"/>
          </p:cNvCxnSpPr>
          <p:nvPr/>
        </p:nvCxnSpPr>
        <p:spPr>
          <a:xfrm>
            <a:off x="7501800" y="3500750"/>
            <a:ext cx="0" cy="6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6"/>
          <p:cNvSpPr txBox="1"/>
          <p:nvPr/>
        </p:nvSpPr>
        <p:spPr>
          <a:xfrm>
            <a:off x="6634650" y="411420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br>
              <a:rPr lang="en"/>
            </a:br>
            <a:r>
              <a:rPr lang="en"/>
              <a:t>display win / loss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7501800" y="2130300"/>
            <a:ext cx="1185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2535625" y="3497325"/>
            <a:ext cx="187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Một số việc có thể chưa biết sẽ làm thế nào nhưng cứ mô tả tốt nhất có thể được (dùng để tìm kiếm, tra cứu)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1 - khoảng tin cậy - mã giả</a:t>
            </a:r>
            <a:endParaRPr/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low = 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high = 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(confidence interval [1, 100])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pick a number X between [low, high]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ask 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 answer ( +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-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is bigger (+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high = X-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is smaller (-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low = X+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is equal (</a:t>
            </a:r>
            <a:r>
              <a:rPr b="1" lang="en" sz="2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 exit (found it)</a:t>
            </a: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(low &lt;= high &amp;&amp; not found);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37"/>
          <p:cNvSpPr txBox="1"/>
          <p:nvPr/>
        </p:nvSpPr>
        <p:spPr>
          <a:xfrm>
            <a:off x="7101600" y="2401175"/>
            <a:ext cx="189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Khoảng tin cậy thay đổi tùy thuộc vào câu trả lời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6701725" y="2930525"/>
            <a:ext cx="409200" cy="4224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Cách 1 - khoảng tin cậy - mã C++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 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high 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answer, X;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X = rand() % (high-low+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+ low;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</a:t>
            </a:r>
            <a:r>
              <a:rPr lang="en" sz="2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"Is your number " &lt;&lt; X &lt;&lt; " ?"; </a:t>
            </a:r>
            <a:endParaRPr sz="2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answer;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(answer) {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high = X-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low = X+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 cout &lt;&lt; </a:t>
            </a:r>
            <a:r>
              <a:rPr lang="en" sz="21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"X = "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X &lt;&lt; endl;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1" lang="en" sz="21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(low &lt;= high &amp;&amp; answer != </a:t>
            </a:r>
            <a:r>
              <a:rPr b="1" lang="en" sz="2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/>
          <p:nvPr/>
        </p:nvSpPr>
        <p:spPr>
          <a:xfrm>
            <a:off x="4637675" y="1444550"/>
            <a:ext cx="1734300" cy="317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Kiểm tra điều kiện dừng</a:t>
            </a:r>
            <a:endParaRPr/>
          </a:p>
        </p:txBody>
      </p:sp>
      <p:sp>
        <p:nvSpPr>
          <p:cNvPr id="296" name="Google Shape;296;p39"/>
          <p:cNvSpPr/>
          <p:nvPr/>
        </p:nvSpPr>
        <p:spPr>
          <a:xfrm>
            <a:off x="604350" y="2567150"/>
            <a:ext cx="15765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= chooseWord()</a:t>
            </a:r>
            <a:endParaRPr b="1"/>
          </a:p>
        </p:txBody>
      </p:sp>
      <p:sp>
        <p:nvSpPr>
          <p:cNvPr id="297" name="Google Shape;297;p39"/>
          <p:cNvSpPr/>
          <p:nvPr/>
        </p:nvSpPr>
        <p:spPr>
          <a:xfrm>
            <a:off x="2837800" y="25671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cin &gt;&gt; ch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carry out game logic with ch</a:t>
            </a:r>
            <a:endParaRPr b="1"/>
          </a:p>
        </p:txBody>
      </p:sp>
      <p:sp>
        <p:nvSpPr>
          <p:cNvPr id="298" name="Google Shape;298;p39"/>
          <p:cNvSpPr/>
          <p:nvPr/>
        </p:nvSpPr>
        <p:spPr>
          <a:xfrm>
            <a:off x="4834775" y="1863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cout &lt;&lt; getDrawing(incorrectGuess)</a:t>
            </a:r>
            <a:endParaRPr b="1"/>
          </a:p>
        </p:txBody>
      </p:sp>
      <p:sp>
        <p:nvSpPr>
          <p:cNvPr id="299" name="Google Shape;299;p39"/>
          <p:cNvSpPr/>
          <p:nvPr/>
        </p:nvSpPr>
        <p:spPr>
          <a:xfrm>
            <a:off x="4834775" y="32712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cout &lt;&lt; secretWord</a:t>
            </a:r>
            <a:endParaRPr b="1"/>
          </a:p>
        </p:txBody>
      </p:sp>
      <p:cxnSp>
        <p:nvCxnSpPr>
          <p:cNvPr id="300" name="Google Shape;300;p39"/>
          <p:cNvCxnSpPr>
            <a:stCxn id="296" idx="3"/>
            <a:endCxn id="297" idx="1"/>
          </p:cNvCxnSpPr>
          <p:nvPr/>
        </p:nvCxnSpPr>
        <p:spPr>
          <a:xfrm>
            <a:off x="2180850" y="3033500"/>
            <a:ext cx="65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39"/>
          <p:cNvCxnSpPr>
            <a:stCxn id="297" idx="3"/>
            <a:endCxn id="294" idx="1"/>
          </p:cNvCxnSpPr>
          <p:nvPr/>
        </p:nvCxnSpPr>
        <p:spPr>
          <a:xfrm>
            <a:off x="4177900" y="3033500"/>
            <a:ext cx="459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39"/>
          <p:cNvSpPr txBox="1"/>
          <p:nvPr/>
        </p:nvSpPr>
        <p:spPr>
          <a:xfrm>
            <a:off x="4637675" y="144455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Display information</a:t>
            </a:r>
            <a:endParaRPr/>
          </a:p>
        </p:txBody>
      </p:sp>
      <p:cxnSp>
        <p:nvCxnSpPr>
          <p:cNvPr id="303" name="Google Shape;303;p39"/>
          <p:cNvCxnSpPr>
            <a:stCxn id="294" idx="3"/>
            <a:endCxn id="304" idx="1"/>
          </p:cNvCxnSpPr>
          <p:nvPr/>
        </p:nvCxnSpPr>
        <p:spPr>
          <a:xfrm>
            <a:off x="6371975" y="3034250"/>
            <a:ext cx="459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" name="Google Shape;305;p39"/>
          <p:cNvCxnSpPr>
            <a:stCxn id="306" idx="0"/>
            <a:endCxn id="297" idx="0"/>
          </p:cNvCxnSpPr>
          <p:nvPr/>
        </p:nvCxnSpPr>
        <p:spPr>
          <a:xfrm flipH="1" rot="5400000">
            <a:off x="5668500" y="406400"/>
            <a:ext cx="900" cy="4322400"/>
          </a:xfrm>
          <a:prstGeom prst="bentConnector3">
            <a:avLst>
              <a:gd fmla="val 14958055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" name="Google Shape;307;p39"/>
          <p:cNvCxnSpPr>
            <a:stCxn id="306" idx="2"/>
          </p:cNvCxnSpPr>
          <p:nvPr/>
        </p:nvCxnSpPr>
        <p:spPr>
          <a:xfrm rot="5400000">
            <a:off x="7294800" y="3576800"/>
            <a:ext cx="611400" cy="459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39"/>
          <p:cNvSpPr txBox="1"/>
          <p:nvPr/>
        </p:nvSpPr>
        <p:spPr>
          <a:xfrm>
            <a:off x="6634650" y="411420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</a:t>
            </a:r>
            <a:br>
              <a:rPr lang="en"/>
            </a:br>
            <a:r>
              <a:rPr lang="en"/>
              <a:t>display win / loss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sp>
        <p:nvSpPr>
          <p:cNvPr id="309" name="Google Shape;309;p39"/>
          <p:cNvSpPr txBox="1"/>
          <p:nvPr/>
        </p:nvSpPr>
        <p:spPr>
          <a:xfrm>
            <a:off x="7806600" y="2130300"/>
            <a:ext cx="1185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</a:t>
            </a:r>
            <a:endParaRPr/>
          </a:p>
        </p:txBody>
      </p:sp>
      <p:sp>
        <p:nvSpPr>
          <p:cNvPr id="306" name="Google Shape;306;p39"/>
          <p:cNvSpPr/>
          <p:nvPr/>
        </p:nvSpPr>
        <p:spPr>
          <a:xfrm>
            <a:off x="6831750" y="2568050"/>
            <a:ext cx="1996800" cy="932700"/>
          </a:xfrm>
          <a:prstGeom prst="diamond">
            <a:avLst/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check 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for stop condition</a:t>
            </a:r>
            <a:endParaRPr/>
          </a:p>
        </p:txBody>
      </p:sp>
      <p:sp>
        <p:nvSpPr>
          <p:cNvPr id="310" name="Google Shape;310;p39"/>
          <p:cNvSpPr txBox="1"/>
          <p:nvPr/>
        </p:nvSpPr>
        <p:spPr>
          <a:xfrm>
            <a:off x="2535625" y="3497325"/>
            <a:ext cx="18786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000FF"/>
                </a:solidFill>
              </a:rPr>
              <a:t>Một số việc có thể chưa biết sẽ làm thế nào nhưng cứ mô tả tốt nhất có thể được (dùng để tìm kiếm, tra cứu)</a:t>
            </a:r>
            <a:endParaRPr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chia đôi - đệ quy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Mỗi lần lặp, thuật toán chia đôi </a:t>
            </a:r>
            <a:r>
              <a:rPr i="1" lang="en" sz="2400" u="sng"/>
              <a:t>làm việc như trước</a:t>
            </a:r>
            <a:r>
              <a:rPr lang="en" sz="2400"/>
              <a:t> nhưng với khoảng tin cậy nhỏ dần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Giả sử tồn tại hàm </a:t>
            </a:r>
            <a:r>
              <a:rPr lang="en" sz="2400">
                <a:solidFill>
                  <a:srgbClr val="9900FF"/>
                </a:solidFill>
              </a:rPr>
              <a:t>binaryGuessIt(low, high)</a:t>
            </a:r>
            <a:r>
              <a:rPr lang="en" sz="2400"/>
              <a:t> trả về số cần đoán trong khoảng [low, high]</a:t>
            </a:r>
            <a:endParaRPr sz="24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Chọn số </a:t>
            </a:r>
            <a:r>
              <a:rPr lang="en" sz="2200">
                <a:solidFill>
                  <a:srgbClr val="9900FF"/>
                </a:solidFill>
              </a:rPr>
              <a:t>X = (low + high) / 2</a:t>
            </a:r>
            <a:endParaRPr sz="2200">
              <a:solidFill>
                <a:srgbClr val="9900FF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Nếu </a:t>
            </a:r>
            <a:r>
              <a:rPr lang="en" sz="2200">
                <a:solidFill>
                  <a:srgbClr val="9900FF"/>
                </a:solidFill>
              </a:rPr>
              <a:t>X </a:t>
            </a:r>
            <a:r>
              <a:rPr lang="en" sz="2200"/>
              <a:t>lớn hơn thì </a:t>
            </a:r>
            <a:endParaRPr sz="22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" sz="2000">
                <a:solidFill>
                  <a:srgbClr val="9900FF"/>
                </a:solidFill>
              </a:rPr>
              <a:t>binaryGuessIt(low, high) = binaryGuessIt(low, X-1)</a:t>
            </a:r>
            <a:endParaRPr sz="2000">
              <a:solidFill>
                <a:srgbClr val="99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Nếu </a:t>
            </a:r>
            <a:r>
              <a:rPr lang="en" sz="2600">
                <a:solidFill>
                  <a:srgbClr val="9900FF"/>
                </a:solidFill>
              </a:rPr>
              <a:t>X </a:t>
            </a:r>
            <a:r>
              <a:rPr lang="en" sz="2600"/>
              <a:t>nhỏ hơn thì</a:t>
            </a:r>
            <a:endParaRPr sz="26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" sz="2000">
                <a:solidFill>
                  <a:srgbClr val="9900FF"/>
                </a:solidFill>
              </a:rPr>
              <a:t>binaryGuessIt(low, high) = binaryGuessIt(X+1, high)</a:t>
            </a:r>
            <a:endParaRPr sz="2000">
              <a:solidFill>
                <a:srgbClr val="9900FF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 sz="2600"/>
              <a:t>Nếu </a:t>
            </a:r>
            <a:r>
              <a:rPr lang="en" sz="2600">
                <a:solidFill>
                  <a:srgbClr val="9900FF"/>
                </a:solidFill>
              </a:rPr>
              <a:t>X </a:t>
            </a:r>
            <a:r>
              <a:rPr lang="en" sz="2600"/>
              <a:t>bằng số cần đoán thì</a:t>
            </a:r>
            <a:endParaRPr sz="26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en" sz="2000">
                <a:solidFill>
                  <a:srgbClr val="9900FF"/>
                </a:solidFill>
              </a:rPr>
              <a:t>binaryGuessIt(low, high) = X</a:t>
            </a:r>
            <a:endParaRPr sz="20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 chia đôi - đệ quy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Chuyển thành hàm với </a:t>
            </a:r>
            <a:r>
              <a:rPr i="1" lang="en" sz="2600" u="sng">
                <a:solidFill>
                  <a:srgbClr val="9900FF"/>
                </a:solidFill>
              </a:rPr>
              <a:t>kỹ thuật đệ quy</a:t>
            </a:r>
            <a:r>
              <a:rPr lang="en" sz="2600"/>
              <a:t> (gọi lại chính nó)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40" name="Google Shape;140;p27"/>
          <p:cNvSpPr txBox="1"/>
          <p:nvPr/>
        </p:nvSpPr>
        <p:spPr>
          <a:xfrm>
            <a:off x="2553450" y="1589325"/>
            <a:ext cx="4736100" cy="3423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binaryGuessIt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low,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high)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(low &gt; high)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 cheat, I quit !!!"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exit(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 = pickNumber(low, high);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answer = getHostAnswer(X);</a:t>
            </a:r>
            <a:endParaRPr sz="1200">
              <a:solidFill>
                <a:srgbClr val="333333"/>
              </a:solidFill>
              <a:highlight>
                <a:srgbClr val="FFF0F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(answer)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binaryGuessIt(low, X-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-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binaryGuessIt(X+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high);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"Please answer +1, -1, 0"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exit(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200">
              <a:solidFill>
                <a:srgbClr val="3333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6799874" y="3439650"/>
            <a:ext cx="360000" cy="382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7274175" y="3173175"/>
            <a:ext cx="14241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Lời gọi đệ quy cho khoảng tin cậy nhỏ hơn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598125" y="3010975"/>
            <a:ext cx="191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Lời gọi ban đầu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binaryGuessIt(1, 100)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6799886" y="2137702"/>
            <a:ext cx="360000" cy="3822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7274175" y="1978275"/>
            <a:ext cx="14241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Các trường hợp cơ sở (base cases)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nghiệm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Trước khi bắt tay vào làm hoặc suy nghĩ, nên thử nghiệm nhanh một số kỹ thuật và công nghệ có thể sẽ sử dụng.</a:t>
            </a:r>
            <a:endParaRPr i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"Làm nóng" - warm up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Hiểu thêm về vấn đề / bài toán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Đánh giá các kỹ thuật, công nghệ sẵn có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Đánh giá tính khả thi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Mô tả phương án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Mô tả đầu vào, đầu ra của vấn đề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Mô tả bằng lời (ngôn ngữ đời thường)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Mô tả cách chuyển hóa đầu vào thành đầu ra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Nếu thấy còn phức tạp hoặc chưa rõ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Chia vấn đề thành các bước nhỏ hơn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Mô tả đầu vào, đầu ra, cách chuyển hóa ở các bước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Chia tiếp thành các bước nhỏ hơn nếu cần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Các bước giải quyết vấn đề = </a:t>
            </a:r>
            <a:r>
              <a:rPr b="1" lang="en">
                <a:solidFill>
                  <a:srgbClr val="0000FF"/>
                </a:solidFill>
              </a:rPr>
              <a:t>thuật toán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Chia nhỏ phương án (thuật toán)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57200" y="928975"/>
            <a:ext cx="41112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●"/>
            </a:pPr>
            <a:r>
              <a:rPr lang="en" sz="2600" u="sng"/>
              <a:t>Bước 1</a:t>
            </a:r>
            <a:r>
              <a:rPr lang="en" sz="2600"/>
              <a:t>: máy "nghĩ" ra một con số ngẫu nhiên</a:t>
            </a:r>
            <a:endParaRPr sz="26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Đầu vào: không có đầu vào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Đầu ra: một con số ngẫu nhiên từ 1 đến 100</a:t>
            </a:r>
            <a:endParaRPr sz="20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/>
              <a:t>Bước 2</a:t>
            </a:r>
            <a:r>
              <a:rPr lang="en" sz="2600"/>
              <a:t>: người chơi đoán một con số</a:t>
            </a:r>
            <a:endParaRPr sz="26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Đầu vào: con số từ người chơi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Đầu ra: chính con số đó</a:t>
            </a:r>
            <a:endParaRPr sz="20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568400" y="928975"/>
            <a:ext cx="41112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/>
              <a:t>Bước 3</a:t>
            </a:r>
            <a:r>
              <a:rPr lang="en" sz="2600"/>
              <a:t>: In trả lời phù hợp</a:t>
            </a:r>
            <a:endParaRPr sz="26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Đầu vào: con số từ người chơi, con số máy nghĩ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Đầu ra: câu trả lời phù hợp, người chơi thắng ?</a:t>
            </a:r>
            <a:endParaRPr sz="2000"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/>
              <a:t>Bước 4</a:t>
            </a:r>
            <a:r>
              <a:rPr lang="en" sz="2600"/>
              <a:t>: Lặp lại từ bước 2 nếu người chơi chưa thắng, thoát nếu ngược lại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nghiệm nhỏ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57200" y="928975"/>
            <a:ext cx="31191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Máy cố định một con số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Nhập vào một con số từ người chơi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In ra các thông báo phù hợp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677925" y="1083725"/>
            <a:ext cx="5008800" cy="38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15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57799"/>
                </a:solidFill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std;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66BB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randomNumber =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3333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number;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cout &lt;&lt; endl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"Enter your number: 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cin &gt;&gt; number;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&gt; randomNumber)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higher."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(number &lt; randomNumber)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"Your number is lower."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cout &lt;&lt; </a:t>
            </a:r>
            <a:r>
              <a:rPr lang="en" sz="1200">
                <a:solidFill>
                  <a:srgbClr val="333333"/>
                </a:solidFill>
                <a:highlight>
                  <a:srgbClr val="FFF0F0"/>
                </a:highlight>
                <a:latin typeface="Consolas"/>
                <a:ea typeface="Consolas"/>
                <a:cs typeface="Consolas"/>
                <a:sym typeface="Consolas"/>
              </a:rPr>
              <a:t>"Congratulation! You win."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&lt;&lt; endl;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577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/>
          <p:nvPr/>
        </p:nvSpPr>
        <p:spPr>
          <a:xfrm>
            <a:off x="4637675" y="1444550"/>
            <a:ext cx="1734300" cy="317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Máy nghĩ từ tiếng Anh</a:t>
            </a:r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604350" y="2567150"/>
            <a:ext cx="1576500" cy="93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= chooseWord()</a:t>
            </a:r>
            <a:endParaRPr b="1"/>
          </a:p>
        </p:txBody>
      </p:sp>
      <p:sp>
        <p:nvSpPr>
          <p:cNvPr id="181" name="Google Shape;181;p32"/>
          <p:cNvSpPr/>
          <p:nvPr/>
        </p:nvSpPr>
        <p:spPr>
          <a:xfrm>
            <a:off x="2837800" y="25671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Nhập phán đoán của người chơi và xử lý</a:t>
            </a:r>
            <a:endParaRPr b="1"/>
          </a:p>
        </p:txBody>
      </p:sp>
      <p:sp>
        <p:nvSpPr>
          <p:cNvPr id="182" name="Google Shape;182;p32"/>
          <p:cNvSpPr/>
          <p:nvPr/>
        </p:nvSpPr>
        <p:spPr>
          <a:xfrm>
            <a:off x="4834775" y="1863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Hiển thị giá treo cổ và thân người bị treo</a:t>
            </a:r>
            <a:endParaRPr b="1"/>
          </a:p>
        </p:txBody>
      </p:sp>
      <p:sp>
        <p:nvSpPr>
          <p:cNvPr id="183" name="Google Shape;183;p32"/>
          <p:cNvSpPr/>
          <p:nvPr/>
        </p:nvSpPr>
        <p:spPr>
          <a:xfrm>
            <a:off x="4834775" y="32712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Hiển thị vạch và các chữ cái đã đoán đúng</a:t>
            </a:r>
            <a:endParaRPr b="1"/>
          </a:p>
        </p:txBody>
      </p:sp>
      <p:cxnSp>
        <p:nvCxnSpPr>
          <p:cNvPr id="184" name="Google Shape;184;p32"/>
          <p:cNvCxnSpPr>
            <a:stCxn id="180" idx="3"/>
            <a:endCxn id="181" idx="1"/>
          </p:cNvCxnSpPr>
          <p:nvPr/>
        </p:nvCxnSpPr>
        <p:spPr>
          <a:xfrm>
            <a:off x="2180850" y="3033500"/>
            <a:ext cx="65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2"/>
          <p:cNvCxnSpPr>
            <a:stCxn id="181" idx="3"/>
            <a:endCxn id="178" idx="1"/>
          </p:cNvCxnSpPr>
          <p:nvPr/>
        </p:nvCxnSpPr>
        <p:spPr>
          <a:xfrm>
            <a:off x="4177900" y="3033500"/>
            <a:ext cx="459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32"/>
          <p:cNvSpPr txBox="1"/>
          <p:nvPr/>
        </p:nvSpPr>
        <p:spPr>
          <a:xfrm>
            <a:off x="4637675" y="144455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Hiển thị thông tin</a:t>
            </a:r>
            <a:endParaRPr/>
          </a:p>
        </p:txBody>
      </p:sp>
      <p:cxnSp>
        <p:nvCxnSpPr>
          <p:cNvPr id="187" name="Google Shape;187;p32"/>
          <p:cNvCxnSpPr>
            <a:stCxn id="178" idx="3"/>
            <a:endCxn id="188" idx="1"/>
          </p:cNvCxnSpPr>
          <p:nvPr/>
        </p:nvCxnSpPr>
        <p:spPr>
          <a:xfrm>
            <a:off x="6371975" y="3034250"/>
            <a:ext cx="459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32"/>
          <p:cNvSpPr/>
          <p:nvPr/>
        </p:nvSpPr>
        <p:spPr>
          <a:xfrm>
            <a:off x="6831750" y="2568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Kiểm tra điều kiện dừng ván chơi</a:t>
            </a:r>
            <a:endParaRPr b="1"/>
          </a:p>
        </p:txBody>
      </p:sp>
      <p:cxnSp>
        <p:nvCxnSpPr>
          <p:cNvPr id="189" name="Google Shape;189;p32"/>
          <p:cNvCxnSpPr>
            <a:stCxn id="188" idx="0"/>
            <a:endCxn id="181" idx="0"/>
          </p:cNvCxnSpPr>
          <p:nvPr/>
        </p:nvCxnSpPr>
        <p:spPr>
          <a:xfrm flipH="1" rot="5400000">
            <a:off x="5504400" y="570650"/>
            <a:ext cx="900" cy="3993900"/>
          </a:xfrm>
          <a:prstGeom prst="bentConnector3">
            <a:avLst>
              <a:gd fmla="val 1510388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32"/>
          <p:cNvCxnSpPr>
            <a:stCxn id="188" idx="2"/>
          </p:cNvCxnSpPr>
          <p:nvPr/>
        </p:nvCxnSpPr>
        <p:spPr>
          <a:xfrm>
            <a:off x="7501800" y="3500750"/>
            <a:ext cx="0" cy="6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2"/>
          <p:cNvSpPr txBox="1"/>
          <p:nvPr/>
        </p:nvSpPr>
        <p:spPr>
          <a:xfrm>
            <a:off x="6634650" y="411420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Dừng chương trình, thông báo kết quả ván chơi</a:t>
            </a:r>
            <a:endParaRPr/>
          </a:p>
        </p:txBody>
      </p:sp>
      <p:sp>
        <p:nvSpPr>
          <p:cNvPr id="192" name="Google Shape;192;p32"/>
          <p:cNvSpPr txBox="1"/>
          <p:nvPr/>
        </p:nvSpPr>
        <p:spPr>
          <a:xfrm>
            <a:off x="7501800" y="2130300"/>
            <a:ext cx="1185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Chưa dừng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457200" y="928975"/>
            <a:ext cx="8229600" cy="39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>
            <a:off x="4637675" y="1444550"/>
            <a:ext cx="1734300" cy="3179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457200" y="205976"/>
            <a:ext cx="8229600" cy="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Hiển thị giá treo cổ</a:t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604350" y="2567150"/>
            <a:ext cx="15765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word = chooseWord()</a:t>
            </a:r>
            <a:endParaRPr b="1"/>
          </a:p>
        </p:txBody>
      </p:sp>
      <p:sp>
        <p:nvSpPr>
          <p:cNvPr id="201" name="Google Shape;201;p33"/>
          <p:cNvSpPr/>
          <p:nvPr/>
        </p:nvSpPr>
        <p:spPr>
          <a:xfrm>
            <a:off x="2837800" y="25671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Nhập phán đoán của người chơi và xử lý</a:t>
            </a:r>
            <a:endParaRPr b="1"/>
          </a:p>
        </p:txBody>
      </p:sp>
      <p:sp>
        <p:nvSpPr>
          <p:cNvPr id="202" name="Google Shape;202;p33"/>
          <p:cNvSpPr/>
          <p:nvPr/>
        </p:nvSpPr>
        <p:spPr>
          <a:xfrm>
            <a:off x="4834775" y="1863050"/>
            <a:ext cx="1340100" cy="9327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cout &lt;&lt; getDrawing(incorrectGuess)</a:t>
            </a:r>
            <a:endParaRPr b="1"/>
          </a:p>
        </p:txBody>
      </p:sp>
      <p:sp>
        <p:nvSpPr>
          <p:cNvPr id="203" name="Google Shape;203;p33"/>
          <p:cNvSpPr/>
          <p:nvPr/>
        </p:nvSpPr>
        <p:spPr>
          <a:xfrm>
            <a:off x="4834775" y="32712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Hiển thị vạch và các chữ cái đã đoán đúng</a:t>
            </a:r>
            <a:endParaRPr b="1"/>
          </a:p>
        </p:txBody>
      </p:sp>
      <p:cxnSp>
        <p:nvCxnSpPr>
          <p:cNvPr id="204" name="Google Shape;204;p33"/>
          <p:cNvCxnSpPr>
            <a:stCxn id="200" idx="3"/>
            <a:endCxn id="201" idx="1"/>
          </p:cNvCxnSpPr>
          <p:nvPr/>
        </p:nvCxnSpPr>
        <p:spPr>
          <a:xfrm>
            <a:off x="2180850" y="3033500"/>
            <a:ext cx="657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3"/>
          <p:cNvCxnSpPr>
            <a:stCxn id="201" idx="3"/>
            <a:endCxn id="198" idx="1"/>
          </p:cNvCxnSpPr>
          <p:nvPr/>
        </p:nvCxnSpPr>
        <p:spPr>
          <a:xfrm>
            <a:off x="4177900" y="3033500"/>
            <a:ext cx="4599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33"/>
          <p:cNvSpPr txBox="1"/>
          <p:nvPr/>
        </p:nvSpPr>
        <p:spPr>
          <a:xfrm>
            <a:off x="4637675" y="144455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information</a:t>
            </a:r>
            <a:endParaRPr/>
          </a:p>
        </p:txBody>
      </p:sp>
      <p:cxnSp>
        <p:nvCxnSpPr>
          <p:cNvPr id="207" name="Google Shape;207;p33"/>
          <p:cNvCxnSpPr>
            <a:stCxn id="198" idx="3"/>
            <a:endCxn id="208" idx="1"/>
          </p:cNvCxnSpPr>
          <p:nvPr/>
        </p:nvCxnSpPr>
        <p:spPr>
          <a:xfrm>
            <a:off x="6371975" y="3034250"/>
            <a:ext cx="459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3"/>
          <p:cNvSpPr/>
          <p:nvPr/>
        </p:nvSpPr>
        <p:spPr>
          <a:xfrm>
            <a:off x="6831750" y="2568050"/>
            <a:ext cx="1340100" cy="932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Kiểm tra điều kiện dừng ván chơi</a:t>
            </a:r>
            <a:endParaRPr b="1"/>
          </a:p>
        </p:txBody>
      </p:sp>
      <p:cxnSp>
        <p:nvCxnSpPr>
          <p:cNvPr id="209" name="Google Shape;209;p33"/>
          <p:cNvCxnSpPr>
            <a:stCxn id="208" idx="0"/>
            <a:endCxn id="201" idx="0"/>
          </p:cNvCxnSpPr>
          <p:nvPr/>
        </p:nvCxnSpPr>
        <p:spPr>
          <a:xfrm flipH="1" rot="5400000">
            <a:off x="5504400" y="570650"/>
            <a:ext cx="900" cy="3993900"/>
          </a:xfrm>
          <a:prstGeom prst="bentConnector3">
            <a:avLst>
              <a:gd fmla="val 15103888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0" name="Google Shape;210;p33"/>
          <p:cNvCxnSpPr>
            <a:stCxn id="208" idx="2"/>
          </p:cNvCxnSpPr>
          <p:nvPr/>
        </p:nvCxnSpPr>
        <p:spPr>
          <a:xfrm>
            <a:off x="7501800" y="3500750"/>
            <a:ext cx="0" cy="6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33"/>
          <p:cNvSpPr txBox="1"/>
          <p:nvPr/>
        </p:nvSpPr>
        <p:spPr>
          <a:xfrm>
            <a:off x="6634650" y="4114200"/>
            <a:ext cx="1734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Dừng chương trình, thông báo kết quả ván chơi</a:t>
            </a:r>
            <a:endParaRPr/>
          </a:p>
        </p:txBody>
      </p:sp>
      <p:sp>
        <p:nvSpPr>
          <p:cNvPr id="212" name="Google Shape;212;p33"/>
          <p:cNvSpPr txBox="1"/>
          <p:nvPr/>
        </p:nvSpPr>
        <p:spPr>
          <a:xfrm>
            <a:off x="7501800" y="2130300"/>
            <a:ext cx="11850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Chưa dừng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