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2cba9dba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2cba9dba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2cba9dbab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2cba9dbab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2cba9dba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2cba9dba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2cba9dbab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2cba9dbab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2cba9dbab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2cba9dbab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3e724604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e724604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3e724604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3e724604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1ae837d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1ae837d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2cba9dba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2cba9dba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2cba9dbab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2cba9dbab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2cba9dbab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2cba9dbab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2cba9dba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2cba9dba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3e724604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e724604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2cba9dba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2cba9dba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2cba9dba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2cba9dba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2cba9dba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2cba9dba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www.youtube.com/watch?v=DgGV3l82NT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youtube.com/watch?v=1YNjMxxXO-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304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 4476 Project 3</a:t>
            </a:r>
            <a:endParaRPr/>
          </a:p>
        </p:txBody>
      </p:sp>
      <p:sp>
        <p:nvSpPr>
          <p:cNvPr id="55" name="Google Shape;55;p13"/>
          <p:cNvSpPr txBox="1"/>
          <p:nvPr>
            <p:ph idx="1" type="subTitle"/>
          </p:nvPr>
        </p:nvSpPr>
        <p:spPr>
          <a:xfrm>
            <a:off x="311700" y="2320025"/>
            <a:ext cx="8520600" cy="179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name</a:t>
            </a:r>
            <a:endParaRPr/>
          </a:p>
          <a:p>
            <a:pPr indent="0" lvl="0" marL="0" rtl="0" algn="ctr">
              <a:spcBef>
                <a:spcPts val="0"/>
              </a:spcBef>
              <a:spcAft>
                <a:spcPts val="0"/>
              </a:spcAft>
              <a:buNone/>
            </a:pPr>
            <a:r>
              <a:rPr lang="en"/>
              <a:t>GT email</a:t>
            </a:r>
            <a:endParaRPr/>
          </a:p>
          <a:p>
            <a:pPr indent="0" lvl="0" marL="0" rtl="0" algn="ctr">
              <a:spcBef>
                <a:spcPts val="0"/>
              </a:spcBef>
              <a:spcAft>
                <a:spcPts val="0"/>
              </a:spcAft>
              <a:buNone/>
            </a:pPr>
            <a:r>
              <a:rPr lang="en"/>
              <a:t>GTID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2: Reflection Questions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a:t>
            </a:r>
            <a:endParaRPr b="1"/>
          </a:p>
          <a:p>
            <a:pPr indent="0" lvl="0" marL="0" rtl="0" algn="l">
              <a:spcBef>
                <a:spcPts val="1600"/>
              </a:spcBef>
              <a:spcAft>
                <a:spcPts val="0"/>
              </a:spcAft>
              <a:buNone/>
            </a:pPr>
            <a:r>
              <a:rPr b="1" lang="en"/>
              <a:t>2.</a:t>
            </a:r>
            <a:endParaRPr b="1"/>
          </a:p>
          <a:p>
            <a:pPr indent="0" lvl="0" marL="0" rtl="0" algn="l">
              <a:spcBef>
                <a:spcPts val="1600"/>
              </a:spcBef>
              <a:spcAft>
                <a:spcPts val="0"/>
              </a:spcAft>
              <a:buNone/>
            </a:pPr>
            <a:r>
              <a:rPr b="1" lang="en"/>
              <a:t>3.</a:t>
            </a:r>
            <a:endParaRPr b="1"/>
          </a:p>
          <a:p>
            <a:pPr indent="0" lvl="0" marL="0" rtl="0" algn="l">
              <a:spcBef>
                <a:spcPts val="1600"/>
              </a:spcBef>
              <a:spcAft>
                <a:spcPts val="0"/>
              </a:spcAft>
              <a:buNone/>
            </a:pPr>
            <a:r>
              <a:rPr b="1" lang="en"/>
              <a:t>4.</a:t>
            </a:r>
            <a:endParaRPr b="1"/>
          </a:p>
          <a:p>
            <a:pPr indent="0" lvl="0" marL="0" rtl="0" algn="l">
              <a:spcBef>
                <a:spcPts val="1600"/>
              </a:spcBef>
              <a:spcAft>
                <a:spcPts val="0"/>
              </a:spcAft>
              <a:buNone/>
            </a:pPr>
            <a:r>
              <a:rPr b="1" lang="en"/>
              <a:t>5.</a:t>
            </a:r>
            <a:endParaRPr b="1"/>
          </a:p>
          <a:p>
            <a:pPr indent="0" lvl="0" marL="0" rtl="0" algn="l">
              <a:spcBef>
                <a:spcPts val="1600"/>
              </a:spcBef>
              <a:spcAft>
                <a:spcPts val="1600"/>
              </a:spcAft>
              <a:buNone/>
            </a:pPr>
            <a:r>
              <a:rPr b="1" lang="en"/>
              <a:t>6.</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2: Extra Credit: Fundamental Matrix Song</a:t>
            </a:r>
            <a:endParaRPr/>
          </a:p>
        </p:txBody>
      </p:sp>
      <p:sp>
        <p:nvSpPr>
          <p:cNvPr id="119" name="Google Shape;119;p23"/>
          <p:cNvSpPr txBox="1"/>
          <p:nvPr>
            <p:ph idx="1" type="body"/>
          </p:nvPr>
        </p:nvSpPr>
        <p:spPr>
          <a:xfrm>
            <a:off x="311700" y="1152475"/>
            <a:ext cx="2471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 on the Fundamental Matrix Song</a:t>
            </a:r>
            <a:endParaRPr/>
          </a:p>
          <a:p>
            <a:pPr indent="0" lvl="0" marL="0" rtl="0" algn="l">
              <a:spcBef>
                <a:spcPts val="1600"/>
              </a:spcBef>
              <a:spcAft>
                <a:spcPts val="1600"/>
              </a:spcAft>
              <a:buNone/>
            </a:pPr>
            <a:r>
              <a:rPr lang="en"/>
              <a:t>Link here: </a:t>
            </a:r>
            <a:r>
              <a:rPr lang="en" sz="1100" u="sng">
                <a:solidFill>
                  <a:schemeClr val="hlink"/>
                </a:solidFill>
                <a:hlinkClick r:id="rId3"/>
              </a:rPr>
              <a:t>https://www.youtube.com/watch?v=DgGV3l82NTk</a:t>
            </a:r>
            <a:endParaRPr/>
          </a:p>
        </p:txBody>
      </p:sp>
      <p:sp>
        <p:nvSpPr>
          <p:cNvPr id="120" name="Google Shape;120;p23"/>
          <p:cNvSpPr txBox="1"/>
          <p:nvPr>
            <p:ph idx="2" type="body"/>
          </p:nvPr>
        </p:nvSpPr>
        <p:spPr>
          <a:xfrm>
            <a:off x="2940450" y="1152475"/>
            <a:ext cx="5891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&lt;write a couple sentences about the Fundamental Matrix Song and what you learned&gt;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3: RANSAC Iterations Questions</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 the questions and type your answers to the three RANSAC Iterations questions from the jupyter notebook below:</a:t>
            </a:r>
            <a:endParaRPr/>
          </a:p>
          <a:p>
            <a:pPr indent="-330200" lvl="0" marL="457200" rtl="0" algn="l">
              <a:spcBef>
                <a:spcPts val="1600"/>
              </a:spcBef>
              <a:spcAft>
                <a:spcPts val="0"/>
              </a:spcAft>
              <a:buSzPts val="1600"/>
              <a:buAutoNum type="arabicPeriod"/>
            </a:pPr>
            <a:r>
              <a:rPr lang="en" sz="1600"/>
              <a:t>How many RANSAC iterations would we need to find the fundamental matrix with 99.9% certainty from your Mount Rushmore and Notre Dame SIFTNet results assuming that they had a 90% point correspondence accuracy?</a:t>
            </a:r>
            <a:endParaRPr sz="1600"/>
          </a:p>
          <a:p>
            <a:pPr indent="-330200" lvl="0" marL="457200" rtl="0" algn="l">
              <a:spcBef>
                <a:spcPts val="0"/>
              </a:spcBef>
              <a:spcAft>
                <a:spcPts val="0"/>
              </a:spcAft>
              <a:buSzPts val="1600"/>
              <a:buAutoNum type="arabicPeriod"/>
            </a:pPr>
            <a:r>
              <a:rPr lang="en" sz="1600"/>
              <a:t>One might imagine that if we had more than 9 point correspondences, it would be better to use more of them to solve for the fundamental matrix. Investigate this by finding the number of RANSAC iterations you would need to run with 18 points.</a:t>
            </a:r>
            <a:endParaRPr sz="1600"/>
          </a:p>
          <a:p>
            <a:pPr indent="-330200" lvl="0" marL="457200" rtl="0" algn="l">
              <a:spcBef>
                <a:spcPts val="0"/>
              </a:spcBef>
              <a:spcAft>
                <a:spcPts val="0"/>
              </a:spcAft>
              <a:buSzPts val="1600"/>
              <a:buAutoNum type="arabicPeriod"/>
            </a:pPr>
            <a:r>
              <a:rPr lang="en" sz="1600"/>
              <a:t>If our dataset had a lower point correspondence accuracy, say 70%, what is the minimum number of iterations needed to find the fundamental matrix with 99.9% certainty?</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3: RANSAC Implementation</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Delete this and paste the results of the epipolar lines unit test that </a:t>
            </a:r>
            <a:r>
              <a:rPr i="1" lang="en"/>
              <a:t>you wrote</a:t>
            </a:r>
            <a:r>
              <a:rPr lang="en"/>
              <a:t> for your RANSAC implementation at the very end of the jupyter notebook. This should display the epipolar lines in two images showing where the other image was taken. (See the image pair at the top of the website for an example of what we are looking for). We should be able to see </a:t>
            </a:r>
            <a:r>
              <a:rPr i="1" lang="en"/>
              <a:t>you</a:t>
            </a:r>
            <a:r>
              <a:rPr lang="en"/>
              <a:t> </a:t>
            </a:r>
            <a:r>
              <a:rPr b="1" lang="en"/>
              <a:t>and</a:t>
            </a:r>
            <a:r>
              <a:rPr lang="en"/>
              <a:t> the </a:t>
            </a:r>
            <a:r>
              <a:rPr i="1" lang="en"/>
              <a:t>intersect point where the other image was taken</a:t>
            </a:r>
            <a:r>
              <a:rPr lang="en"/>
              <a:t> in at least one of the two pictures.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3: RANSAC Extra Credit!!!</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Paste a </a:t>
            </a:r>
            <a:r>
              <a:rPr i="1" lang="en"/>
              <a:t>second</a:t>
            </a:r>
            <a:r>
              <a:rPr lang="en"/>
              <a:t> image pair that </a:t>
            </a:r>
            <a:r>
              <a:rPr i="1" lang="en"/>
              <a:t>you created</a:t>
            </a:r>
            <a:r>
              <a:rPr lang="en"/>
              <a:t> demonstrating the use of your RANSAC algorithm in a </a:t>
            </a:r>
            <a:r>
              <a:rPr i="1" lang="en"/>
              <a:t>different</a:t>
            </a:r>
            <a:r>
              <a:rPr lang="en"/>
              <a:t> environment, and reflect on how your code relates to the RANSAC song. </a:t>
            </a:r>
            <a:r>
              <a:rPr lang="en" u="sng">
                <a:solidFill>
                  <a:schemeClr val="hlink"/>
                </a:solidFill>
                <a:hlinkClick r:id="rId3"/>
              </a:rPr>
              <a:t>https://www.youtube.com/watch?v=1YNjMxxXO-E</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Tests</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&lt;Provide a screenshot of the results when you run `pytest` from the unit tests directory with your final code implementation (note: we will re-run these tests).&gt;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&lt;Describe what you have learned in this project. Feel free to include any challenges you ran into.&gt;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results (do not modify this slide!)</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1</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Part 2</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Part 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1: Projection Matrix</a:t>
            </a:r>
            <a:r>
              <a:rPr lang="en" sz="1100"/>
              <a:t> </a:t>
            </a:r>
            <a:endParaRPr/>
          </a:p>
        </p:txBody>
      </p:sp>
      <p:sp>
        <p:nvSpPr>
          <p:cNvPr id="61" name="Google Shape;61;p14"/>
          <p:cNvSpPr txBox="1"/>
          <p:nvPr>
            <p:ph idx="4294967295"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&lt;insert visualization of projected 3D points and actual 2D points for image provided by us here&gt;</a:t>
            </a:r>
            <a:endParaRPr sz="1400"/>
          </a:p>
          <a:p>
            <a:pPr indent="0" lvl="0" marL="0" rtl="0" algn="l">
              <a:spcBef>
                <a:spcPts val="1600"/>
              </a:spcBef>
              <a:spcAft>
                <a:spcPts val="1600"/>
              </a:spcAft>
              <a:buNone/>
            </a:pPr>
            <a:r>
              <a:t/>
            </a:r>
            <a:endParaRPr b="1"/>
          </a:p>
        </p:txBody>
      </p:sp>
      <p:sp>
        <p:nvSpPr>
          <p:cNvPr id="62" name="Google Shape;62;p14"/>
          <p:cNvSpPr txBox="1"/>
          <p:nvPr>
            <p:ph idx="4294967295"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&lt; insert the two images of your fiducial object here&gt;</a:t>
            </a:r>
            <a:endParaRPr sz="1400"/>
          </a:p>
          <a:p>
            <a:pPr indent="0" lvl="0" marL="0" rtl="0" algn="l">
              <a:spcBef>
                <a:spcPts val="1600"/>
              </a:spcBef>
              <a:spcAft>
                <a:spcPts val="16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1: Projection Matrix</a:t>
            </a:r>
            <a:r>
              <a:rPr lang="en" sz="1100"/>
              <a:t> </a:t>
            </a:r>
            <a:endParaRPr/>
          </a:p>
        </p:txBody>
      </p:sp>
      <p:sp>
        <p:nvSpPr>
          <p:cNvPr id="68" name="Google Shape;68;p15"/>
          <p:cNvSpPr txBox="1"/>
          <p:nvPr>
            <p:ph idx="4294967295"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Clr>
                <a:schemeClr val="dk1"/>
              </a:buClr>
              <a:buSzPts val="1100"/>
              <a:buFont typeface="Arial"/>
              <a:buNone/>
            </a:pPr>
            <a:r>
              <a:rPr lang="en" sz="1400">
                <a:solidFill>
                  <a:schemeClr val="dk1"/>
                </a:solidFill>
              </a:rPr>
              <a:t>&lt;insert visualization the initial guesses for rotation matrix and camera center for the two images here&gt;</a:t>
            </a:r>
            <a:endParaRPr sz="1400">
              <a:solidFill>
                <a:schemeClr val="dk1"/>
              </a:solidFill>
            </a:endParaRPr>
          </a:p>
          <a:p>
            <a:pPr indent="0" lvl="0" marL="0" rtl="0" algn="l">
              <a:spcBef>
                <a:spcPts val="0"/>
              </a:spcBef>
              <a:spcAft>
                <a:spcPts val="1600"/>
              </a:spcAft>
              <a:buNone/>
            </a:pPr>
            <a:r>
              <a:t/>
            </a:r>
            <a:endParaRPr sz="1400"/>
          </a:p>
        </p:txBody>
      </p:sp>
      <p:sp>
        <p:nvSpPr>
          <p:cNvPr id="69" name="Google Shape;69;p15"/>
          <p:cNvSpPr txBox="1"/>
          <p:nvPr>
            <p:ph idx="4294967295"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lang="en" sz="1400"/>
              <a:t>&lt;insert visualization of projected 3D points and actual 2D points for both the images you took&gt;</a:t>
            </a:r>
            <a:endParaRPr sz="1400"/>
          </a:p>
          <a:p>
            <a:pPr indent="0" lvl="0" marL="0" rtl="0" algn="l">
              <a:spcBef>
                <a:spcPts val="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1: Projection Matrix</a:t>
            </a:r>
            <a:r>
              <a:rPr lang="en" sz="1100"/>
              <a:t> </a:t>
            </a:r>
            <a:endParaRPr/>
          </a:p>
        </p:txBody>
      </p:sp>
      <p:sp>
        <p:nvSpPr>
          <p:cNvPr id="75" name="Google Shape;75;p16"/>
          <p:cNvSpPr txBox="1"/>
          <p:nvPr>
            <p:ph idx="4294967295" type="body"/>
          </p:nvPr>
        </p:nvSpPr>
        <p:spPr>
          <a:xfrm>
            <a:off x="1611150" y="1161475"/>
            <a:ext cx="5921700" cy="34164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Clr>
                <a:schemeClr val="dk1"/>
              </a:buClr>
              <a:buSzPts val="1100"/>
              <a:buFont typeface="Arial"/>
              <a:buNone/>
            </a:pPr>
            <a:r>
              <a:rPr lang="en" sz="1400">
                <a:solidFill>
                  <a:schemeClr val="dk1"/>
                </a:solidFill>
              </a:rPr>
              <a:t>&lt;insert visualization of both camera poses here&gt;</a:t>
            </a:r>
            <a:endParaRPr sz="1400">
              <a:solidFill>
                <a:schemeClr val="dk1"/>
              </a:solidFill>
            </a:endParaRPr>
          </a:p>
          <a:p>
            <a:pPr indent="0" lvl="0" marL="0" rtl="0" algn="l">
              <a:spcBef>
                <a:spcPts val="0"/>
              </a:spcBef>
              <a:spcAft>
                <a:spcPts val="1600"/>
              </a:spcAft>
              <a:buNone/>
            </a:pPr>
            <a:r>
              <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1: Projection Matrix</a:t>
            </a:r>
            <a:r>
              <a:rPr lang="en" sz="1100"/>
              <a:t> </a:t>
            </a:r>
            <a:endParaRPr/>
          </a:p>
        </p:txBody>
      </p:sp>
      <p:sp>
        <p:nvSpPr>
          <p:cNvPr id="81" name="Google Shape;81;p17"/>
          <p:cNvSpPr txBox="1"/>
          <p:nvPr>
            <p:ph idx="4294967295" type="body"/>
          </p:nvPr>
        </p:nvSpPr>
        <p:spPr>
          <a:xfrm>
            <a:off x="603525" y="1152475"/>
            <a:ext cx="8124900" cy="3416400"/>
          </a:xfrm>
          <a:prstGeom prst="rect">
            <a:avLst/>
          </a:prstGeom>
        </p:spPr>
        <p:txBody>
          <a:bodyPr anchorCtr="0" anchor="t" bIns="91425" lIns="91425" spcFirstLastPara="1" rIns="91425" wrap="square" tIns="91425">
            <a:noAutofit/>
          </a:bodyPr>
          <a:lstStyle/>
          <a:p>
            <a:pPr indent="0" lvl="0" marL="0" rtl="0" algn="ctr">
              <a:lnSpc>
                <a:spcPct val="115000"/>
              </a:lnSpc>
              <a:spcBef>
                <a:spcPts val="1600"/>
              </a:spcBef>
              <a:spcAft>
                <a:spcPts val="0"/>
              </a:spcAft>
              <a:buClr>
                <a:schemeClr val="dk1"/>
              </a:buClr>
              <a:buSzPts val="1100"/>
              <a:buFont typeface="Arial"/>
              <a:buNone/>
            </a:pPr>
            <a:r>
              <a:rPr lang="en" sz="1400"/>
              <a:t>&lt;your answers and images for the report questions&gt;</a:t>
            </a:r>
            <a:endParaRPr sz="1400"/>
          </a:p>
          <a:p>
            <a:pPr indent="0" lvl="0" marL="0" rtl="0" algn="l">
              <a:spcBef>
                <a:spcPts val="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2: Fundamental Matrix Estimation</a:t>
            </a:r>
            <a:endParaRPr/>
          </a:p>
        </p:txBody>
      </p:sp>
      <p:sp>
        <p:nvSpPr>
          <p:cNvPr id="87" name="Google Shape;87;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Room: Left Image with Epipolar Lines</a:t>
            </a:r>
            <a:endParaRPr b="1"/>
          </a:p>
          <a:p>
            <a:pPr indent="0" lvl="0" marL="0" rtl="0" algn="l">
              <a:spcBef>
                <a:spcPts val="1600"/>
              </a:spcBef>
              <a:spcAft>
                <a:spcPts val="1600"/>
              </a:spcAft>
              <a:buNone/>
            </a:pPr>
            <a:r>
              <a:rPr lang="en"/>
              <a:t>&lt;insert your image here&gt;</a:t>
            </a:r>
            <a:endParaRPr/>
          </a:p>
        </p:txBody>
      </p:sp>
      <p:sp>
        <p:nvSpPr>
          <p:cNvPr id="88" name="Google Shape;88;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Room: Right Image with Epipolar Lines</a:t>
            </a:r>
            <a:endParaRPr/>
          </a:p>
          <a:p>
            <a:pPr indent="0" lvl="0" marL="0" rtl="0" algn="l">
              <a:spcBef>
                <a:spcPts val="1600"/>
              </a:spcBef>
              <a:spcAft>
                <a:spcPts val="1600"/>
              </a:spcAft>
              <a:buNone/>
            </a:pPr>
            <a:r>
              <a:rPr lang="en"/>
              <a:t>&lt;insert your image here&gt;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2: Fundamental Matrix Estimation</a:t>
            </a:r>
            <a:endParaRPr/>
          </a:p>
        </p:txBody>
      </p:sp>
      <p:sp>
        <p:nvSpPr>
          <p:cNvPr id="94" name="Google Shape;94;p19"/>
          <p:cNvSpPr txBox="1"/>
          <p:nvPr>
            <p:ph idx="1" type="body"/>
          </p:nvPr>
        </p:nvSpPr>
        <p:spPr>
          <a:xfrm>
            <a:off x="257205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Fundamental Matrix Estimation Result:</a:t>
            </a:r>
            <a:endParaRPr/>
          </a:p>
          <a:p>
            <a:pPr indent="0" lvl="0" marL="0" rtl="0" algn="l">
              <a:spcBef>
                <a:spcPts val="1600"/>
              </a:spcBef>
              <a:spcAft>
                <a:spcPts val="0"/>
              </a:spcAft>
              <a:buNone/>
            </a:pPr>
            <a:r>
              <a:rPr lang="en"/>
              <a:t>Ex. </a:t>
            </a:r>
            <a:r>
              <a:rPr lang="en" sz="1050">
                <a:solidFill>
                  <a:schemeClr val="dk1"/>
                </a:solidFill>
                <a:highlight>
                  <a:srgbClr val="FFFFFF"/>
                </a:highlight>
              </a:rPr>
              <a:t>[[</a:t>
            </a:r>
            <a:r>
              <a:rPr lang="en" sz="1050">
                <a:solidFill>
                  <a:schemeClr val="dk1"/>
                </a:solidFill>
                <a:highlight>
                  <a:srgbClr val="FFFFFF"/>
                </a:highlight>
              </a:rPr>
              <a:t>2.48484848e-01</a:t>
            </a:r>
            <a:r>
              <a:rPr lang="en" sz="1050">
                <a:solidFill>
                  <a:schemeClr val="dk1"/>
                </a:solidFill>
                <a:highlight>
                  <a:srgbClr val="FFFFFF"/>
                </a:highlight>
              </a:rPr>
              <a:t>  </a:t>
            </a:r>
            <a:r>
              <a:rPr lang="en" sz="1050">
                <a:solidFill>
                  <a:schemeClr val="dk1"/>
                </a:solidFill>
                <a:highlight>
                  <a:srgbClr val="FFFFFF"/>
                </a:highlight>
              </a:rPr>
              <a:t>2.48484848e-01</a:t>
            </a:r>
            <a:r>
              <a:rPr lang="en" sz="1050">
                <a:solidFill>
                  <a:schemeClr val="dk1"/>
                </a:solidFill>
                <a:highlight>
                  <a:srgbClr val="FFFFFF"/>
                </a:highlight>
              </a:rPr>
              <a:t> </a:t>
            </a:r>
            <a:r>
              <a:rPr lang="en" sz="1050">
                <a:solidFill>
                  <a:schemeClr val="dk1"/>
                </a:solidFill>
                <a:highlight>
                  <a:srgbClr val="FFFFFF"/>
                </a:highlight>
              </a:rPr>
              <a:t>2.48484848e-01</a:t>
            </a:r>
            <a:r>
              <a:rPr lang="en" sz="1050">
                <a:solidFill>
                  <a:schemeClr val="dk1"/>
                </a:solidFill>
                <a:highlight>
                  <a:srgbClr val="FFFFFF"/>
                </a:highlight>
              </a:rPr>
              <a:t>]</a:t>
            </a:r>
            <a:endParaRPr sz="1050">
              <a:solidFill>
                <a:schemeClr val="dk1"/>
              </a:solidFill>
              <a:highlight>
                <a:srgbClr val="FFFFFF"/>
              </a:highlight>
            </a:endParaRPr>
          </a:p>
          <a:p>
            <a:pPr indent="0" lvl="0" marL="0" rtl="0" algn="l">
              <a:spcBef>
                <a:spcPts val="1600"/>
              </a:spcBef>
              <a:spcAft>
                <a:spcPts val="0"/>
              </a:spcAft>
              <a:buNone/>
            </a:pPr>
            <a:r>
              <a:rPr lang="en" sz="1050">
                <a:solidFill>
                  <a:schemeClr val="dk1"/>
                </a:solidFill>
                <a:highlight>
                  <a:srgbClr val="FFFFFF"/>
                </a:highlight>
              </a:rPr>
              <a:t> [ 2.48484848e-01 </a:t>
            </a:r>
            <a:r>
              <a:rPr lang="en" sz="1050">
                <a:solidFill>
                  <a:schemeClr val="dk1"/>
                </a:solidFill>
                <a:highlight>
                  <a:srgbClr val="FFFFFF"/>
                </a:highlight>
              </a:rPr>
              <a:t>2.48484848e-01</a:t>
            </a:r>
            <a:r>
              <a:rPr lang="en" sz="1050">
                <a:solidFill>
                  <a:schemeClr val="dk1"/>
                </a:solidFill>
                <a:highlight>
                  <a:srgbClr val="FFFFFF"/>
                </a:highlight>
              </a:rPr>
              <a:t> </a:t>
            </a:r>
            <a:r>
              <a:rPr lang="en" sz="1050">
                <a:solidFill>
                  <a:schemeClr val="dk1"/>
                </a:solidFill>
                <a:highlight>
                  <a:srgbClr val="FFFFFF"/>
                </a:highlight>
              </a:rPr>
              <a:t>2.48484848e-01</a:t>
            </a:r>
            <a:r>
              <a:rPr lang="en" sz="1050">
                <a:solidFill>
                  <a:schemeClr val="dk1"/>
                </a:solidFill>
                <a:highlight>
                  <a:srgbClr val="FFFFFF"/>
                </a:highlight>
              </a:rPr>
              <a:t>]</a:t>
            </a:r>
            <a:endParaRPr sz="1050">
              <a:solidFill>
                <a:schemeClr val="dk1"/>
              </a:solidFill>
              <a:highlight>
                <a:srgbClr val="FFFFFF"/>
              </a:highlight>
            </a:endParaRPr>
          </a:p>
          <a:p>
            <a:pPr indent="0" lvl="0" marL="0" rtl="0" algn="l">
              <a:spcBef>
                <a:spcPts val="1600"/>
              </a:spcBef>
              <a:spcAft>
                <a:spcPts val="0"/>
              </a:spcAft>
              <a:buNone/>
            </a:pPr>
            <a:r>
              <a:rPr lang="en" sz="1050">
                <a:solidFill>
                  <a:schemeClr val="dk1"/>
                </a:solidFill>
                <a:highlight>
                  <a:srgbClr val="FFFFFF"/>
                </a:highlight>
              </a:rPr>
              <a:t> [</a:t>
            </a:r>
            <a:r>
              <a:rPr lang="en" sz="1050">
                <a:solidFill>
                  <a:schemeClr val="dk1"/>
                </a:solidFill>
                <a:highlight>
                  <a:srgbClr val="FFFFFF"/>
                </a:highlight>
              </a:rPr>
              <a:t>2.48484848e-01</a:t>
            </a:r>
            <a:r>
              <a:rPr lang="en" sz="1050">
                <a:solidFill>
                  <a:schemeClr val="dk1"/>
                </a:solidFill>
                <a:highlight>
                  <a:srgbClr val="FFFFFF"/>
                </a:highlight>
              </a:rPr>
              <a:t>  </a:t>
            </a:r>
            <a:r>
              <a:rPr lang="en" sz="1050">
                <a:solidFill>
                  <a:schemeClr val="dk1"/>
                </a:solidFill>
                <a:highlight>
                  <a:srgbClr val="FFFFFF"/>
                </a:highlight>
              </a:rPr>
              <a:t>2.48484848e-01</a:t>
            </a:r>
            <a:r>
              <a:rPr lang="en" sz="1050">
                <a:solidFill>
                  <a:schemeClr val="dk1"/>
                </a:solidFill>
                <a:highlight>
                  <a:srgbClr val="FFFFFF"/>
                </a:highlight>
              </a:rPr>
              <a:t>  </a:t>
            </a:r>
            <a:r>
              <a:rPr lang="en" sz="1050">
                <a:solidFill>
                  <a:schemeClr val="dk1"/>
                </a:solidFill>
                <a:highlight>
                  <a:srgbClr val="FFFFFF"/>
                </a:highlight>
              </a:rPr>
              <a:t>2.48484848e-01</a:t>
            </a:r>
            <a:r>
              <a:rPr lang="en" sz="1050">
                <a:solidFill>
                  <a:schemeClr val="dk1"/>
                </a:solidFill>
                <a:highlight>
                  <a:srgbClr val="FFFFFF"/>
                </a:highlight>
              </a:rPr>
              <a:t>]]</a:t>
            </a:r>
            <a:endParaRPr sz="1050">
              <a:solidFill>
                <a:schemeClr val="dk1"/>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2: Fundamental Matrix Estimation: Your Images</a:t>
            </a:r>
            <a:endParaRPr/>
          </a:p>
        </p:txBody>
      </p:sp>
      <p:sp>
        <p:nvSpPr>
          <p:cNvPr id="100" name="Google Shape;100;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Your Image</a:t>
            </a:r>
            <a:r>
              <a:rPr b="1" lang="en"/>
              <a:t>: Left Image with Epipolar Lines</a:t>
            </a:r>
            <a:endParaRPr b="1"/>
          </a:p>
          <a:p>
            <a:pPr indent="0" lvl="0" marL="0" rtl="0" algn="l">
              <a:spcBef>
                <a:spcPts val="1600"/>
              </a:spcBef>
              <a:spcAft>
                <a:spcPts val="1600"/>
              </a:spcAft>
              <a:buNone/>
            </a:pPr>
            <a:r>
              <a:rPr lang="en"/>
              <a:t>&lt;insert your image here&gt;</a:t>
            </a:r>
            <a:endParaRPr/>
          </a:p>
        </p:txBody>
      </p:sp>
      <p:sp>
        <p:nvSpPr>
          <p:cNvPr id="101" name="Google Shape;101;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Your Image</a:t>
            </a:r>
            <a:r>
              <a:rPr b="1" lang="en"/>
              <a:t>: Right Image with Epipolar Lines</a:t>
            </a:r>
            <a:endParaRPr/>
          </a:p>
          <a:p>
            <a:pPr indent="0" lvl="0" marL="0" rtl="0" algn="l">
              <a:spcBef>
                <a:spcPts val="1600"/>
              </a:spcBef>
              <a:spcAft>
                <a:spcPts val="1600"/>
              </a:spcAft>
              <a:buNone/>
            </a:pPr>
            <a:r>
              <a:rPr lang="en"/>
              <a:t>&lt;insert your image here&gt;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2: Fundamental Matrix Estimation: Your Image</a:t>
            </a:r>
            <a:endParaRPr/>
          </a:p>
        </p:txBody>
      </p:sp>
      <p:sp>
        <p:nvSpPr>
          <p:cNvPr id="107" name="Google Shape;107;p21"/>
          <p:cNvSpPr txBox="1"/>
          <p:nvPr>
            <p:ph idx="1" type="body"/>
          </p:nvPr>
        </p:nvSpPr>
        <p:spPr>
          <a:xfrm>
            <a:off x="257205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Fundamental Matrix Estimation Result:</a:t>
            </a:r>
            <a:endParaRPr/>
          </a:p>
          <a:p>
            <a:pPr indent="0" lvl="0" marL="0" rtl="0" algn="l">
              <a:spcBef>
                <a:spcPts val="1600"/>
              </a:spcBef>
              <a:spcAft>
                <a:spcPts val="0"/>
              </a:spcAft>
              <a:buNone/>
            </a:pPr>
            <a:r>
              <a:rPr lang="en"/>
              <a:t>Ex. </a:t>
            </a:r>
            <a:r>
              <a:rPr lang="en" sz="1050">
                <a:solidFill>
                  <a:schemeClr val="dk1"/>
                </a:solidFill>
                <a:highlight>
                  <a:srgbClr val="FFFFFF"/>
                </a:highlight>
              </a:rPr>
              <a:t>[[2.48484848e-01  2.48484848e-01 2.48484848e-01]</a:t>
            </a:r>
            <a:endParaRPr sz="1050">
              <a:solidFill>
                <a:schemeClr val="dk1"/>
              </a:solidFill>
              <a:highlight>
                <a:srgbClr val="FFFFFF"/>
              </a:highlight>
            </a:endParaRPr>
          </a:p>
          <a:p>
            <a:pPr indent="0" lvl="0" marL="0" rtl="0" algn="l">
              <a:spcBef>
                <a:spcPts val="1600"/>
              </a:spcBef>
              <a:spcAft>
                <a:spcPts val="0"/>
              </a:spcAft>
              <a:buNone/>
            </a:pPr>
            <a:r>
              <a:rPr lang="en" sz="1050">
                <a:solidFill>
                  <a:schemeClr val="dk1"/>
                </a:solidFill>
                <a:highlight>
                  <a:srgbClr val="FFFFFF"/>
                </a:highlight>
              </a:rPr>
              <a:t> [ 2.48484848e-01 2.48484848e-01 2.48484848e-01]</a:t>
            </a:r>
            <a:endParaRPr sz="1050">
              <a:solidFill>
                <a:schemeClr val="dk1"/>
              </a:solidFill>
              <a:highlight>
                <a:srgbClr val="FFFFFF"/>
              </a:highlight>
            </a:endParaRPr>
          </a:p>
          <a:p>
            <a:pPr indent="0" lvl="0" marL="0" rtl="0" algn="l">
              <a:spcBef>
                <a:spcPts val="1600"/>
              </a:spcBef>
              <a:spcAft>
                <a:spcPts val="0"/>
              </a:spcAft>
              <a:buNone/>
            </a:pPr>
            <a:r>
              <a:rPr lang="en" sz="1050">
                <a:solidFill>
                  <a:schemeClr val="dk1"/>
                </a:solidFill>
                <a:highlight>
                  <a:srgbClr val="FFFFFF"/>
                </a:highlight>
              </a:rPr>
              <a:t> [2.48484848e-01  2.48484848e-01  2.48484848e-01]]</a:t>
            </a:r>
            <a:endParaRPr sz="1050">
              <a:solidFill>
                <a:schemeClr val="dk1"/>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