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9"/>
  </p:notesMasterIdLst>
  <p:handoutMasterIdLst>
    <p:handoutMasterId r:id="rId10"/>
  </p:handoutMasterIdLst>
  <p:sldIdLst>
    <p:sldId id="256" r:id="rId2"/>
    <p:sldId id="398" r:id="rId3"/>
    <p:sldId id="397" r:id="rId4"/>
    <p:sldId id="400" r:id="rId5"/>
    <p:sldId id="392" r:id="rId6"/>
    <p:sldId id="391" r:id="rId7"/>
    <p:sldId id="395" r:id="rId8"/>
  </p:sldIdLst>
  <p:sldSz cx="9144000" cy="6858000" type="screen4x3"/>
  <p:notesSz cx="6858000" cy="9144000"/>
  <p:custDataLst>
    <p:tags r:id="rId11"/>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99"/>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4009" autoAdjust="0"/>
  </p:normalViewPr>
  <p:slideViewPr>
    <p:cSldViewPr snapToGrid="0">
      <p:cViewPr varScale="1">
        <p:scale>
          <a:sx n="79" d="100"/>
          <a:sy n="79" d="100"/>
        </p:scale>
        <p:origin x="108" y="49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1584"/>
    </p:cViewPr>
  </p:notesTextViewPr>
  <p:sorterViewPr>
    <p:cViewPr>
      <p:scale>
        <a:sx n="66" d="100"/>
        <a:sy n="66" d="100"/>
      </p:scale>
      <p:origin x="0" y="0"/>
    </p:cViewPr>
  </p:sorterViewPr>
  <p:notesViewPr>
    <p:cSldViewPr snapToGrid="0">
      <p:cViewPr varScale="1">
        <p:scale>
          <a:sx n="88" d="100"/>
          <a:sy n="88" d="100"/>
        </p:scale>
        <p:origin x="9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EE2B1C-A623-4AEB-AB40-1461B60EF5F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CCEDA262-701A-49E9-843E-2F91CBD96B18}">
      <dgm:prSet phldrT="[Text]" custT="1"/>
      <dgm:spPr/>
      <dgm:t>
        <a:bodyPr/>
        <a:lstStyle/>
        <a:p>
          <a:r>
            <a:rPr lang="en-US" sz="1400" b="1" dirty="0" smtClean="0">
              <a:solidFill>
                <a:schemeClr val="tx1"/>
              </a:solidFill>
            </a:rPr>
            <a:t>Module 1</a:t>
          </a:r>
          <a:endParaRPr lang="en-US" sz="1400" b="1" dirty="0">
            <a:solidFill>
              <a:schemeClr val="tx1"/>
            </a:solidFill>
          </a:endParaRPr>
        </a:p>
      </dgm:t>
    </dgm:pt>
    <dgm:pt modelId="{71E3A2B6-7BDF-4EC7-AD4D-288A37CA3C0C}" type="parTrans" cxnId="{F9B10E40-DE1F-49EB-858B-B893AC1A54AA}">
      <dgm:prSet/>
      <dgm:spPr/>
      <dgm:t>
        <a:bodyPr/>
        <a:lstStyle/>
        <a:p>
          <a:endParaRPr lang="en-US" sz="2000"/>
        </a:p>
      </dgm:t>
    </dgm:pt>
    <dgm:pt modelId="{5869FB42-CF2E-4381-B66A-8FCF3C7F0EC6}" type="sibTrans" cxnId="{F9B10E40-DE1F-49EB-858B-B893AC1A54AA}">
      <dgm:prSet custT="1"/>
      <dgm:spPr>
        <a:solidFill>
          <a:srgbClr val="FF0000"/>
        </a:solidFill>
      </dgm:spPr>
      <dgm:t>
        <a:bodyPr/>
        <a:lstStyle/>
        <a:p>
          <a:endParaRPr lang="en-US" sz="1000"/>
        </a:p>
      </dgm:t>
    </dgm:pt>
    <dgm:pt modelId="{F3E6A0EF-BB6B-44B3-890D-8C0E269C0D79}">
      <dgm:prSet phldrT="[Text]" custT="1"/>
      <dgm:spPr>
        <a:effectLst>
          <a:outerShdw blurRad="50800" dist="38100" dir="2700000" algn="tl" rotWithShape="0">
            <a:prstClr val="black">
              <a:alpha val="40000"/>
            </a:prstClr>
          </a:outerShdw>
        </a:effectLst>
      </dgm:spPr>
      <dgm:t>
        <a:bodyPr/>
        <a:lstStyle/>
        <a:p>
          <a:r>
            <a:rPr lang="en-US" sz="1400" dirty="0" smtClean="0"/>
            <a:t>Motivation and characteristics</a:t>
          </a:r>
          <a:endParaRPr lang="en-US" sz="1400" dirty="0"/>
        </a:p>
      </dgm:t>
    </dgm:pt>
    <dgm:pt modelId="{2BC90457-A0F7-44B4-A6E8-7DA3A00E7E42}" type="parTrans" cxnId="{B813262A-B2DB-4ADB-AA03-989F7BBDA7CA}">
      <dgm:prSet/>
      <dgm:spPr/>
      <dgm:t>
        <a:bodyPr/>
        <a:lstStyle/>
        <a:p>
          <a:endParaRPr lang="en-US" sz="2000"/>
        </a:p>
      </dgm:t>
    </dgm:pt>
    <dgm:pt modelId="{DA864865-063E-4305-9307-CEE7FEFCE33C}" type="sibTrans" cxnId="{B813262A-B2DB-4ADB-AA03-989F7BBDA7CA}">
      <dgm:prSet/>
      <dgm:spPr/>
      <dgm:t>
        <a:bodyPr/>
        <a:lstStyle/>
        <a:p>
          <a:endParaRPr lang="en-US" sz="2000"/>
        </a:p>
      </dgm:t>
    </dgm:pt>
    <dgm:pt modelId="{C0587642-EC76-4387-814D-5CF4A0FCF2C3}">
      <dgm:prSet phldrT="[Text]" custT="1"/>
      <dgm:spPr/>
      <dgm:t>
        <a:bodyPr/>
        <a:lstStyle/>
        <a:p>
          <a:r>
            <a:rPr lang="en-US" sz="1400" b="1" dirty="0" smtClean="0">
              <a:solidFill>
                <a:schemeClr val="tx1"/>
              </a:solidFill>
            </a:rPr>
            <a:t>Module 2</a:t>
          </a:r>
          <a:endParaRPr lang="en-US" sz="1400" b="1" dirty="0">
            <a:solidFill>
              <a:schemeClr val="tx1"/>
            </a:solidFill>
          </a:endParaRPr>
        </a:p>
      </dgm:t>
    </dgm:pt>
    <dgm:pt modelId="{77B643AB-9341-4B85-846E-8A45597C228C}" type="parTrans" cxnId="{6E18CDAF-1E32-49EC-B5C1-2AD03746DC8C}">
      <dgm:prSet/>
      <dgm:spPr/>
      <dgm:t>
        <a:bodyPr/>
        <a:lstStyle/>
        <a:p>
          <a:endParaRPr lang="en-US" sz="2000"/>
        </a:p>
      </dgm:t>
    </dgm:pt>
    <dgm:pt modelId="{6209CFFB-6744-479C-A39C-27B649862792}" type="sibTrans" cxnId="{6E18CDAF-1E32-49EC-B5C1-2AD03746DC8C}">
      <dgm:prSet custT="1"/>
      <dgm:spPr>
        <a:solidFill>
          <a:srgbClr val="FF0000"/>
        </a:solidFill>
      </dgm:spPr>
      <dgm:t>
        <a:bodyPr/>
        <a:lstStyle/>
        <a:p>
          <a:endParaRPr lang="en-US" sz="1000"/>
        </a:p>
      </dgm:t>
    </dgm:pt>
    <dgm:pt modelId="{B8CB2785-E6AF-4C12-A276-1D491E982B86}">
      <dgm:prSet phldrT="[Text]" custT="1"/>
      <dgm:spPr>
        <a:effectLst>
          <a:outerShdw blurRad="50800" dist="38100" dir="5400000" algn="t" rotWithShape="0">
            <a:prstClr val="black">
              <a:alpha val="40000"/>
            </a:prstClr>
          </a:outerShdw>
        </a:effectLst>
      </dgm:spPr>
      <dgm:t>
        <a:bodyPr/>
        <a:lstStyle/>
        <a:p>
          <a:r>
            <a:rPr lang="en-US" sz="1400" dirty="0" smtClean="0"/>
            <a:t>Multi-dimensional data model</a:t>
          </a:r>
          <a:endParaRPr lang="en-US" sz="1400" dirty="0"/>
        </a:p>
      </dgm:t>
    </dgm:pt>
    <dgm:pt modelId="{99CCF010-83B8-4406-A8AB-6233A2F23FCD}" type="parTrans" cxnId="{0305A1F6-5A05-4A0B-A3E5-96E80F0AEB71}">
      <dgm:prSet/>
      <dgm:spPr/>
      <dgm:t>
        <a:bodyPr/>
        <a:lstStyle/>
        <a:p>
          <a:endParaRPr lang="en-US" sz="2000"/>
        </a:p>
      </dgm:t>
    </dgm:pt>
    <dgm:pt modelId="{68963141-F13B-4FA9-8C63-61FDB008CD0A}" type="sibTrans" cxnId="{0305A1F6-5A05-4A0B-A3E5-96E80F0AEB71}">
      <dgm:prSet/>
      <dgm:spPr/>
      <dgm:t>
        <a:bodyPr/>
        <a:lstStyle/>
        <a:p>
          <a:endParaRPr lang="en-US" sz="2000"/>
        </a:p>
      </dgm:t>
    </dgm:pt>
    <dgm:pt modelId="{5ABAB481-377F-4BEB-BF35-249B478B8362}">
      <dgm:prSet phldrT="[Text]" custT="1"/>
      <dgm:spPr/>
      <dgm:t>
        <a:bodyPr/>
        <a:lstStyle/>
        <a:p>
          <a:r>
            <a:rPr lang="en-US" sz="1400" b="1" dirty="0" smtClean="0">
              <a:solidFill>
                <a:schemeClr val="tx1"/>
              </a:solidFill>
            </a:rPr>
            <a:t>Module 3</a:t>
          </a:r>
        </a:p>
      </dgm:t>
    </dgm:pt>
    <dgm:pt modelId="{81B8BA37-5967-4195-947A-C32004A44B9C}" type="parTrans" cxnId="{8AD5C88D-0144-4F65-8EB1-753E860B0BAC}">
      <dgm:prSet/>
      <dgm:spPr/>
      <dgm:t>
        <a:bodyPr/>
        <a:lstStyle/>
        <a:p>
          <a:endParaRPr lang="en-US" sz="2000"/>
        </a:p>
      </dgm:t>
    </dgm:pt>
    <dgm:pt modelId="{35695666-55B5-4ECD-A186-DF940C396CD6}" type="sibTrans" cxnId="{8AD5C88D-0144-4F65-8EB1-753E860B0BAC}">
      <dgm:prSet custT="1"/>
      <dgm:spPr>
        <a:solidFill>
          <a:srgbClr val="FF0000"/>
        </a:solidFill>
      </dgm:spPr>
      <dgm:t>
        <a:bodyPr/>
        <a:lstStyle/>
        <a:p>
          <a:endParaRPr lang="en-US" sz="1000"/>
        </a:p>
      </dgm:t>
    </dgm:pt>
    <dgm:pt modelId="{EB0D93B7-3A45-4675-A39F-D915B894FB26}">
      <dgm:prSet phldrT="[Text]" custT="1"/>
      <dgm:spPr>
        <a:effectLst>
          <a:outerShdw blurRad="50800" dist="38100" dir="2700000" algn="tl" rotWithShape="0">
            <a:prstClr val="black">
              <a:alpha val="40000"/>
            </a:prstClr>
          </a:outerShdw>
        </a:effectLst>
      </dgm:spPr>
      <dgm:t>
        <a:bodyPr/>
        <a:lstStyle/>
        <a:p>
          <a:r>
            <a:rPr lang="en-US" sz="1400" dirty="0" smtClean="0"/>
            <a:t>Schema </a:t>
          </a:r>
          <a:r>
            <a:rPr lang="en-US" sz="1400" dirty="0" smtClean="0"/>
            <a:t>patterns and </a:t>
          </a:r>
          <a:r>
            <a:rPr lang="en-US" sz="1400" dirty="0" err="1" smtClean="0"/>
            <a:t>summarizability</a:t>
          </a:r>
          <a:r>
            <a:rPr lang="en-US" sz="1400" dirty="0" smtClean="0"/>
            <a:t> problems</a:t>
          </a:r>
          <a:endParaRPr lang="en-US" sz="1400" dirty="0"/>
        </a:p>
      </dgm:t>
    </dgm:pt>
    <dgm:pt modelId="{1099FEDC-42F6-44EE-9F67-FDAD4CA5F828}" type="parTrans" cxnId="{C0B12BBB-CFEB-4FA3-9B60-08865671647E}">
      <dgm:prSet/>
      <dgm:spPr/>
      <dgm:t>
        <a:bodyPr/>
        <a:lstStyle/>
        <a:p>
          <a:endParaRPr lang="en-US" sz="2000"/>
        </a:p>
      </dgm:t>
    </dgm:pt>
    <dgm:pt modelId="{E7E0B054-5E8E-45F1-8D14-B617A09F3700}" type="sibTrans" cxnId="{C0B12BBB-CFEB-4FA3-9B60-08865671647E}">
      <dgm:prSet/>
      <dgm:spPr/>
      <dgm:t>
        <a:bodyPr/>
        <a:lstStyle/>
        <a:p>
          <a:endParaRPr lang="en-US" sz="2000"/>
        </a:p>
      </dgm:t>
    </dgm:pt>
    <dgm:pt modelId="{AE6CE104-E8FC-41C8-BBA6-C39D8B647363}">
      <dgm:prSet phldrT="[Text]" custT="1"/>
      <dgm:spPr>
        <a:effectLst>
          <a:outerShdw blurRad="50800" dist="38100" dir="2700000" algn="tl" rotWithShape="0">
            <a:prstClr val="black">
              <a:alpha val="40000"/>
            </a:prstClr>
          </a:outerShdw>
        </a:effectLst>
      </dgm:spPr>
      <dgm:t>
        <a:bodyPr/>
        <a:lstStyle/>
        <a:p>
          <a:r>
            <a:rPr lang="en-US" sz="1400" dirty="0" smtClean="0"/>
            <a:t>Architectures</a:t>
          </a:r>
          <a:endParaRPr lang="en-US" sz="1400" dirty="0"/>
        </a:p>
      </dgm:t>
    </dgm:pt>
    <dgm:pt modelId="{EBA1CA74-9D8E-4B08-8330-72838672DB57}" type="parTrans" cxnId="{6BD14406-A1A2-433F-8CDA-3D30ADB5D52C}">
      <dgm:prSet/>
      <dgm:spPr/>
      <dgm:t>
        <a:bodyPr/>
        <a:lstStyle/>
        <a:p>
          <a:endParaRPr lang="en-US" sz="2000"/>
        </a:p>
      </dgm:t>
    </dgm:pt>
    <dgm:pt modelId="{4B07B5EB-96A6-42F7-9597-5325C44B4584}" type="sibTrans" cxnId="{6BD14406-A1A2-433F-8CDA-3D30ADB5D52C}">
      <dgm:prSet/>
      <dgm:spPr/>
      <dgm:t>
        <a:bodyPr/>
        <a:lstStyle/>
        <a:p>
          <a:endParaRPr lang="en-US" sz="2000"/>
        </a:p>
      </dgm:t>
    </dgm:pt>
    <dgm:pt modelId="{A4B1A56F-8398-45EE-A322-DF3619A4E03D}">
      <dgm:prSet phldrT="[Text]" custT="1"/>
      <dgm:spPr>
        <a:effectLst>
          <a:outerShdw blurRad="50800" dist="38100" dir="2700000" algn="tl" rotWithShape="0">
            <a:prstClr val="black">
              <a:alpha val="40000"/>
            </a:prstClr>
          </a:outerShdw>
        </a:effectLst>
      </dgm:spPr>
      <dgm:t>
        <a:bodyPr/>
        <a:lstStyle/>
        <a:p>
          <a:r>
            <a:rPr lang="en-US" sz="1400" dirty="0" smtClean="0"/>
            <a:t>Project characteristics and maturity </a:t>
          </a:r>
          <a:r>
            <a:rPr lang="en-US" sz="1400" dirty="0" smtClean="0"/>
            <a:t>model</a:t>
          </a:r>
          <a:endParaRPr lang="en-US" sz="1400" dirty="0"/>
        </a:p>
      </dgm:t>
    </dgm:pt>
    <dgm:pt modelId="{415263C8-57DB-429B-BC63-20D10F1E3AA7}" type="parTrans" cxnId="{4D5AABA8-A334-482D-840D-7827D4A2CB22}">
      <dgm:prSet/>
      <dgm:spPr/>
      <dgm:t>
        <a:bodyPr/>
        <a:lstStyle/>
        <a:p>
          <a:endParaRPr lang="en-US" sz="2000"/>
        </a:p>
      </dgm:t>
    </dgm:pt>
    <dgm:pt modelId="{B3A8BA18-77E0-41F7-9F25-449A46FF1837}" type="sibTrans" cxnId="{4D5AABA8-A334-482D-840D-7827D4A2CB22}">
      <dgm:prSet/>
      <dgm:spPr/>
      <dgm:t>
        <a:bodyPr/>
        <a:lstStyle/>
        <a:p>
          <a:endParaRPr lang="en-US" sz="2000"/>
        </a:p>
      </dgm:t>
    </dgm:pt>
    <dgm:pt modelId="{8D9229D6-F8BE-433D-A9EC-20E24CB442C9}">
      <dgm:prSet phldrT="[Text]" custT="1"/>
      <dgm:spPr>
        <a:effectLst>
          <a:outerShdw blurRad="50800" dist="38100" dir="5400000" algn="t" rotWithShape="0">
            <a:prstClr val="black">
              <a:alpha val="40000"/>
            </a:prstClr>
          </a:outerShdw>
        </a:effectLst>
      </dgm:spPr>
      <dgm:t>
        <a:bodyPr/>
        <a:lstStyle/>
        <a:p>
          <a:r>
            <a:rPr lang="en-US" sz="1400" dirty="0" smtClean="0"/>
            <a:t>Pivot table tool practice</a:t>
          </a:r>
          <a:endParaRPr lang="en-US" sz="1400" dirty="0"/>
        </a:p>
      </dgm:t>
    </dgm:pt>
    <dgm:pt modelId="{37FAA03D-1250-487C-996E-17F3016C9E01}" type="parTrans" cxnId="{B51A49A0-0EBD-4135-8966-C582F6B3CECB}">
      <dgm:prSet/>
      <dgm:spPr/>
      <dgm:t>
        <a:bodyPr/>
        <a:lstStyle/>
        <a:p>
          <a:endParaRPr lang="en-US" sz="2000"/>
        </a:p>
      </dgm:t>
    </dgm:pt>
    <dgm:pt modelId="{F542DD85-6756-40CC-8771-34D0EDF5601A}" type="sibTrans" cxnId="{B51A49A0-0EBD-4135-8966-C582F6B3CECB}">
      <dgm:prSet/>
      <dgm:spPr/>
      <dgm:t>
        <a:bodyPr/>
        <a:lstStyle/>
        <a:p>
          <a:endParaRPr lang="en-US" sz="2000"/>
        </a:p>
      </dgm:t>
    </dgm:pt>
    <dgm:pt modelId="{240B6966-B6BB-498F-807D-341555E53B6E}">
      <dgm:prSet phldrT="[Text]" custT="1"/>
      <dgm:spPr>
        <a:effectLst>
          <a:outerShdw blurRad="50800" dist="38100" dir="2700000" algn="tl" rotWithShape="0">
            <a:prstClr val="black">
              <a:alpha val="40000"/>
            </a:prstClr>
          </a:outerShdw>
        </a:effectLst>
      </dgm:spPr>
      <dgm:t>
        <a:bodyPr/>
        <a:lstStyle/>
        <a:p>
          <a:r>
            <a:rPr lang="en-US" sz="1400" dirty="0" smtClean="0"/>
            <a:t>Enterprise data warehouse development</a:t>
          </a:r>
          <a:endParaRPr lang="en-US" sz="1400" dirty="0"/>
        </a:p>
      </dgm:t>
    </dgm:pt>
    <dgm:pt modelId="{C85B9430-0B24-404B-BC46-562DEA0E2EED}" type="parTrans" cxnId="{36CBAE08-B56D-4BFF-B6DE-14FCED0CF01D}">
      <dgm:prSet/>
      <dgm:spPr/>
      <dgm:t>
        <a:bodyPr/>
        <a:lstStyle/>
        <a:p>
          <a:endParaRPr lang="en-US" sz="2000"/>
        </a:p>
      </dgm:t>
    </dgm:pt>
    <dgm:pt modelId="{056A1383-6C76-472D-9855-5C023D39C058}" type="sibTrans" cxnId="{36CBAE08-B56D-4BFF-B6DE-14FCED0CF01D}">
      <dgm:prSet/>
      <dgm:spPr/>
      <dgm:t>
        <a:bodyPr/>
        <a:lstStyle/>
        <a:p>
          <a:endParaRPr lang="en-US" sz="2000"/>
        </a:p>
      </dgm:t>
    </dgm:pt>
    <dgm:pt modelId="{A36D8211-DC2F-4E89-A5F0-F43318069ED7}">
      <dgm:prSet phldrT="[Text]" custT="1"/>
      <dgm:spPr/>
      <dgm:t>
        <a:bodyPr/>
        <a:lstStyle/>
        <a:p>
          <a:r>
            <a:rPr lang="en-US" sz="1400" b="1" dirty="0" smtClean="0">
              <a:solidFill>
                <a:schemeClr val="tx1"/>
              </a:solidFill>
            </a:rPr>
            <a:t>Module 4</a:t>
          </a:r>
          <a:endParaRPr lang="en-US" sz="1400" b="1" dirty="0">
            <a:solidFill>
              <a:schemeClr val="tx1"/>
            </a:solidFill>
          </a:endParaRPr>
        </a:p>
      </dgm:t>
    </dgm:pt>
    <dgm:pt modelId="{4B09D614-B05B-4444-8B7C-6CCE82867193}" type="parTrans" cxnId="{8AC39223-A57F-4B51-AEF9-0763C025C0CC}">
      <dgm:prSet/>
      <dgm:spPr/>
      <dgm:t>
        <a:bodyPr/>
        <a:lstStyle/>
        <a:p>
          <a:endParaRPr lang="en-US" sz="2000"/>
        </a:p>
      </dgm:t>
    </dgm:pt>
    <dgm:pt modelId="{A147E930-B730-47B4-BEEC-9437EEFAFD05}" type="sibTrans" cxnId="{8AC39223-A57F-4B51-AEF9-0763C025C0CC}">
      <dgm:prSet custT="1"/>
      <dgm:spPr/>
      <dgm:t>
        <a:bodyPr/>
        <a:lstStyle/>
        <a:p>
          <a:endParaRPr lang="en-US" sz="2000"/>
        </a:p>
      </dgm:t>
    </dgm:pt>
    <dgm:pt modelId="{316B1B22-D485-4C33-B9E9-5DD73C003654}">
      <dgm:prSet phldrT="[Text]" custT="1"/>
      <dgm:spPr>
        <a:effectLst>
          <a:outerShdw blurRad="50800" dist="38100" dir="5400000" algn="t" rotWithShape="0">
            <a:prstClr val="black">
              <a:alpha val="40000"/>
            </a:prstClr>
          </a:outerShdw>
        </a:effectLst>
      </dgm:spPr>
      <dgm:t>
        <a:bodyPr/>
        <a:lstStyle/>
        <a:p>
          <a:r>
            <a:rPr lang="en-US" sz="1400" dirty="0" smtClean="0"/>
            <a:t>Data integration </a:t>
          </a:r>
          <a:r>
            <a:rPr lang="en-US" sz="1400" dirty="0" smtClean="0"/>
            <a:t>process concepts</a:t>
          </a:r>
          <a:endParaRPr lang="en-US" sz="1400" dirty="0"/>
        </a:p>
      </dgm:t>
    </dgm:pt>
    <dgm:pt modelId="{F709F97A-53B5-42F2-A59B-065B99F156CC}" type="parTrans" cxnId="{488F2705-F95A-4E49-B2BF-EC29FB38C5F7}">
      <dgm:prSet/>
      <dgm:spPr/>
      <dgm:t>
        <a:bodyPr/>
        <a:lstStyle/>
        <a:p>
          <a:endParaRPr lang="en-US" sz="2000"/>
        </a:p>
      </dgm:t>
    </dgm:pt>
    <dgm:pt modelId="{E7C89D1B-33ED-40C8-8381-CE70738B7787}" type="sibTrans" cxnId="{488F2705-F95A-4E49-B2BF-EC29FB38C5F7}">
      <dgm:prSet/>
      <dgm:spPr/>
      <dgm:t>
        <a:bodyPr/>
        <a:lstStyle/>
        <a:p>
          <a:endParaRPr lang="en-US" sz="2000"/>
        </a:p>
      </dgm:t>
    </dgm:pt>
    <dgm:pt modelId="{BEC81F17-A8E5-4DAE-9286-E0628C038A44}">
      <dgm:prSet phldrT="[Text]" custT="1"/>
      <dgm:spPr>
        <a:effectLst>
          <a:outerShdw blurRad="50800" dist="38100" dir="5400000" algn="t" rotWithShape="0">
            <a:prstClr val="black">
              <a:alpha val="40000"/>
            </a:prstClr>
          </a:outerShdw>
        </a:effectLst>
      </dgm:spPr>
      <dgm:t>
        <a:bodyPr/>
        <a:lstStyle/>
        <a:p>
          <a:r>
            <a:rPr lang="en-US" sz="1400" dirty="0" smtClean="0"/>
            <a:t>Architectures and features of data </a:t>
          </a:r>
          <a:r>
            <a:rPr lang="en-US" sz="1400" dirty="0" smtClean="0"/>
            <a:t>integration tools</a:t>
          </a:r>
          <a:endParaRPr lang="en-US" sz="1400" dirty="0"/>
        </a:p>
      </dgm:t>
    </dgm:pt>
    <dgm:pt modelId="{5A7167A6-9A03-4350-AFA8-D86150C0830E}" type="sibTrans" cxnId="{F48807A3-1F45-40EE-A6A1-00DBDCCAA511}">
      <dgm:prSet/>
      <dgm:spPr/>
      <dgm:t>
        <a:bodyPr/>
        <a:lstStyle/>
        <a:p>
          <a:endParaRPr lang="en-US" sz="2000"/>
        </a:p>
      </dgm:t>
    </dgm:pt>
    <dgm:pt modelId="{287C8073-5C6C-43FF-87A3-722E0708357A}" type="parTrans" cxnId="{F48807A3-1F45-40EE-A6A1-00DBDCCAA511}">
      <dgm:prSet/>
      <dgm:spPr/>
      <dgm:t>
        <a:bodyPr/>
        <a:lstStyle/>
        <a:p>
          <a:endParaRPr lang="en-US" sz="2000"/>
        </a:p>
      </dgm:t>
    </dgm:pt>
    <dgm:pt modelId="{F312CDB2-3EC8-48E3-903F-46CC577358D4}">
      <dgm:prSet phldrT="[Text]" custT="1"/>
      <dgm:spPr>
        <a:effectLst>
          <a:outerShdw blurRad="50800" dist="38100" dir="5400000" algn="t" rotWithShape="0">
            <a:prstClr val="black">
              <a:alpha val="40000"/>
            </a:prstClr>
          </a:outerShdw>
        </a:effectLst>
      </dgm:spPr>
      <dgm:t>
        <a:bodyPr/>
        <a:lstStyle/>
        <a:p>
          <a:r>
            <a:rPr lang="en-US" sz="1400" dirty="0" smtClean="0"/>
            <a:t>Data integration techniques</a:t>
          </a:r>
          <a:endParaRPr lang="en-US" sz="1400" dirty="0"/>
        </a:p>
      </dgm:t>
    </dgm:pt>
    <dgm:pt modelId="{01D5CDC5-B26F-457B-970E-7E890F404C12}" type="sibTrans" cxnId="{5AB45BC6-05D2-4613-8D21-4DA1F0CAFABC}">
      <dgm:prSet/>
      <dgm:spPr/>
      <dgm:t>
        <a:bodyPr/>
        <a:lstStyle/>
        <a:p>
          <a:endParaRPr lang="en-US" sz="2000"/>
        </a:p>
      </dgm:t>
    </dgm:pt>
    <dgm:pt modelId="{4989CA34-DD5A-46B8-8DB4-648F4A3E5B9E}" type="parTrans" cxnId="{5AB45BC6-05D2-4613-8D21-4DA1F0CAFABC}">
      <dgm:prSet/>
      <dgm:spPr/>
      <dgm:t>
        <a:bodyPr/>
        <a:lstStyle/>
        <a:p>
          <a:endParaRPr lang="en-US" sz="2000"/>
        </a:p>
      </dgm:t>
    </dgm:pt>
    <dgm:pt modelId="{0CB57088-5D77-4566-9282-644125453B6C}">
      <dgm:prSet phldrT="[Text]" custT="1"/>
      <dgm:spPr>
        <a:effectLst>
          <a:outerShdw blurRad="50800" dist="38100" dir="2700000" algn="tl" rotWithShape="0">
            <a:prstClr val="black">
              <a:alpha val="40000"/>
            </a:prstClr>
          </a:outerShdw>
        </a:effectLst>
      </dgm:spPr>
      <dgm:t>
        <a:bodyPr/>
        <a:lstStyle/>
        <a:p>
          <a:r>
            <a:rPr lang="en-US" sz="1400" dirty="0" smtClean="0"/>
            <a:t>Schema integration practice</a:t>
          </a:r>
          <a:endParaRPr lang="en-US" sz="1400" dirty="0"/>
        </a:p>
      </dgm:t>
    </dgm:pt>
    <dgm:pt modelId="{1D591105-AB2C-436D-A624-39A1AB8163E3}" type="parTrans" cxnId="{0DA961F0-7D1C-4687-8AD5-6403E3A1665F}">
      <dgm:prSet/>
      <dgm:spPr/>
      <dgm:t>
        <a:bodyPr/>
        <a:lstStyle/>
        <a:p>
          <a:endParaRPr lang="en-US" sz="1800"/>
        </a:p>
      </dgm:t>
    </dgm:pt>
    <dgm:pt modelId="{B48C7429-B3E2-4958-9C2B-DD824816914A}" type="sibTrans" cxnId="{0DA961F0-7D1C-4687-8AD5-6403E3A1665F}">
      <dgm:prSet/>
      <dgm:spPr/>
      <dgm:t>
        <a:bodyPr/>
        <a:lstStyle/>
        <a:p>
          <a:endParaRPr lang="en-US" sz="1800"/>
        </a:p>
      </dgm:t>
    </dgm:pt>
    <dgm:pt modelId="{485BAE40-7747-49D5-A638-A6C2D33E7389}">
      <dgm:prSet phldrT="[Text]" custT="1"/>
      <dgm:spPr>
        <a:effectLst>
          <a:outerShdw blurRad="50800" dist="38100" dir="5400000" algn="t" rotWithShape="0">
            <a:prstClr val="black">
              <a:alpha val="40000"/>
            </a:prstClr>
          </a:outerShdw>
        </a:effectLst>
      </dgm:spPr>
      <dgm:t>
        <a:bodyPr/>
        <a:lstStyle/>
        <a:p>
          <a:r>
            <a:rPr lang="en-US" sz="1400" dirty="0" smtClean="0"/>
            <a:t>Microsoft MDX language</a:t>
          </a:r>
          <a:endParaRPr lang="en-US" sz="1400" dirty="0"/>
        </a:p>
      </dgm:t>
    </dgm:pt>
    <dgm:pt modelId="{F25C1FE4-C03D-4DB6-B76F-D69FDBD67BF5}" type="parTrans" cxnId="{900C140B-441F-4647-88B4-0E861785C092}">
      <dgm:prSet/>
      <dgm:spPr/>
      <dgm:t>
        <a:bodyPr/>
        <a:lstStyle/>
        <a:p>
          <a:endParaRPr lang="en-US" sz="1800"/>
        </a:p>
      </dgm:t>
    </dgm:pt>
    <dgm:pt modelId="{BB212B19-A6D9-4D7E-BC61-E23E0D20F4E4}" type="sibTrans" cxnId="{900C140B-441F-4647-88B4-0E861785C092}">
      <dgm:prSet/>
      <dgm:spPr/>
      <dgm:t>
        <a:bodyPr/>
        <a:lstStyle/>
        <a:p>
          <a:endParaRPr lang="en-US" sz="1800"/>
        </a:p>
      </dgm:t>
    </dgm:pt>
    <dgm:pt modelId="{4B13B248-33F0-4D29-9E2F-7E13181DA0FF}">
      <dgm:prSet phldrT="[Text]" custT="1"/>
      <dgm:spPr>
        <a:effectLst>
          <a:outerShdw blurRad="50800" dist="38100" dir="2700000" algn="tl" rotWithShape="0">
            <a:prstClr val="black">
              <a:alpha val="40000"/>
            </a:prstClr>
          </a:outerShdw>
        </a:effectLst>
      </dgm:spPr>
      <dgm:t>
        <a:bodyPr/>
        <a:lstStyle/>
        <a:p>
          <a:r>
            <a:rPr lang="en-US" sz="1400" dirty="0" smtClean="0"/>
            <a:t>Employment opportunities</a:t>
          </a:r>
          <a:endParaRPr lang="en-US" sz="1400" dirty="0"/>
        </a:p>
      </dgm:t>
    </dgm:pt>
    <dgm:pt modelId="{D69505EB-63BE-4364-B438-12A1273A3C40}" type="parTrans" cxnId="{2C0E63F0-779D-47E7-A081-8DF751B95711}">
      <dgm:prSet/>
      <dgm:spPr/>
      <dgm:t>
        <a:bodyPr/>
        <a:lstStyle/>
        <a:p>
          <a:endParaRPr lang="en-US" sz="1800"/>
        </a:p>
      </dgm:t>
    </dgm:pt>
    <dgm:pt modelId="{8CD00C5B-4350-49B3-A723-005CEABCF520}" type="sibTrans" cxnId="{2C0E63F0-779D-47E7-A081-8DF751B95711}">
      <dgm:prSet/>
      <dgm:spPr/>
      <dgm:t>
        <a:bodyPr/>
        <a:lstStyle/>
        <a:p>
          <a:endParaRPr lang="en-US" sz="1800"/>
        </a:p>
      </dgm:t>
    </dgm:pt>
    <dgm:pt modelId="{EB4630A5-60F6-44FD-ADED-00F56B431758}">
      <dgm:prSet phldrT="[Text]" custT="1"/>
      <dgm:spPr>
        <a:effectLst>
          <a:outerShdw blurRad="50800" dist="38100" dir="5400000" algn="t" rotWithShape="0">
            <a:prstClr val="black">
              <a:alpha val="40000"/>
            </a:prstClr>
          </a:outerShdw>
        </a:effectLst>
      </dgm:spPr>
      <dgm:t>
        <a:bodyPr/>
        <a:lstStyle/>
        <a:p>
          <a:r>
            <a:rPr lang="en-US" sz="1400" b="1" dirty="0" smtClean="0">
              <a:solidFill>
                <a:schemeClr val="tx1"/>
              </a:solidFill>
            </a:rPr>
            <a:t>Module 5</a:t>
          </a:r>
          <a:endParaRPr lang="en-US" sz="1400" b="1" dirty="0">
            <a:solidFill>
              <a:schemeClr val="tx1"/>
            </a:solidFill>
          </a:endParaRPr>
        </a:p>
      </dgm:t>
    </dgm:pt>
    <dgm:pt modelId="{B205780C-3128-41EB-951D-9A5A5F46B972}" type="parTrans" cxnId="{98CFD311-6112-4AA7-8BC0-8D4D8C542D6B}">
      <dgm:prSet/>
      <dgm:spPr/>
      <dgm:t>
        <a:bodyPr/>
        <a:lstStyle/>
        <a:p>
          <a:endParaRPr lang="en-US" sz="1800"/>
        </a:p>
      </dgm:t>
    </dgm:pt>
    <dgm:pt modelId="{C15FD44A-1CDB-40E8-9DCF-607BFC561396}" type="sibTrans" cxnId="{98CFD311-6112-4AA7-8BC0-8D4D8C542D6B}">
      <dgm:prSet/>
      <dgm:spPr/>
      <dgm:t>
        <a:bodyPr/>
        <a:lstStyle/>
        <a:p>
          <a:endParaRPr lang="en-US" sz="1800"/>
        </a:p>
      </dgm:t>
    </dgm:pt>
    <dgm:pt modelId="{2F2B2263-89C5-41A0-A095-7F0B08B2F116}">
      <dgm:prSet phldrT="[Text]" custT="1"/>
      <dgm:spPr>
        <a:effectLst>
          <a:outerShdw blurRad="50800" dist="38100" dir="5400000" algn="t" rotWithShape="0">
            <a:prstClr val="black">
              <a:alpha val="40000"/>
            </a:prstClr>
          </a:outerShdw>
        </a:effectLst>
      </dgm:spPr>
      <dgm:t>
        <a:bodyPr/>
        <a:lstStyle/>
        <a:p>
          <a:r>
            <a:rPr lang="en-US" sz="1400" dirty="0" smtClean="0"/>
            <a:t>Overview of </a:t>
          </a:r>
          <a:r>
            <a:rPr lang="en-US" sz="1400" dirty="0" err="1" smtClean="0"/>
            <a:t>Talend</a:t>
          </a:r>
          <a:r>
            <a:rPr lang="en-US" sz="1400" dirty="0" smtClean="0"/>
            <a:t> and Pentaho tools</a:t>
          </a:r>
          <a:endParaRPr lang="en-US" sz="1400" dirty="0"/>
        </a:p>
      </dgm:t>
    </dgm:pt>
    <dgm:pt modelId="{F4AA13F1-E376-4B29-946F-446271AEC78B}" type="parTrans" cxnId="{B49B425F-C77F-4631-A463-EDD4887F8ADA}">
      <dgm:prSet/>
      <dgm:spPr/>
      <dgm:t>
        <a:bodyPr/>
        <a:lstStyle/>
        <a:p>
          <a:endParaRPr lang="en-US" sz="1800"/>
        </a:p>
      </dgm:t>
    </dgm:pt>
    <dgm:pt modelId="{AD294694-A9DA-4ACB-BA6F-122BD92FC169}" type="sibTrans" cxnId="{B49B425F-C77F-4631-A463-EDD4887F8ADA}">
      <dgm:prSet/>
      <dgm:spPr/>
      <dgm:t>
        <a:bodyPr/>
        <a:lstStyle/>
        <a:p>
          <a:endParaRPr lang="en-US" sz="1800"/>
        </a:p>
      </dgm:t>
    </dgm:pt>
    <dgm:pt modelId="{728BB20C-48A2-4AAD-A7C1-711C25C19933}">
      <dgm:prSet phldrT="[Text]" custT="1"/>
      <dgm:spPr>
        <a:effectLst>
          <a:outerShdw blurRad="50800" dist="38100" dir="5400000" algn="t" rotWithShape="0">
            <a:prstClr val="black">
              <a:alpha val="40000"/>
            </a:prstClr>
          </a:outerShdw>
        </a:effectLst>
      </dgm:spPr>
      <dgm:t>
        <a:bodyPr/>
        <a:lstStyle/>
        <a:p>
          <a:r>
            <a:rPr lang="en-US" sz="1400" dirty="0" smtClean="0"/>
            <a:t>Practice with Pentaho Data Integration</a:t>
          </a:r>
          <a:endParaRPr lang="en-US" sz="1400" dirty="0"/>
        </a:p>
      </dgm:t>
    </dgm:pt>
    <dgm:pt modelId="{5F988B25-5B6A-453E-AE5A-405EFE1F4033}" type="parTrans" cxnId="{80BAB81C-F608-4BEE-96FC-5E33B50A3482}">
      <dgm:prSet/>
      <dgm:spPr/>
      <dgm:t>
        <a:bodyPr/>
        <a:lstStyle/>
        <a:p>
          <a:endParaRPr lang="en-US" sz="1800"/>
        </a:p>
      </dgm:t>
    </dgm:pt>
    <dgm:pt modelId="{6C59F700-2D7A-48FC-84E6-F9EFC4A5E6BF}" type="sibTrans" cxnId="{80BAB81C-F608-4BEE-96FC-5E33B50A3482}">
      <dgm:prSet/>
      <dgm:spPr/>
      <dgm:t>
        <a:bodyPr/>
        <a:lstStyle/>
        <a:p>
          <a:endParaRPr lang="en-US" sz="1800"/>
        </a:p>
      </dgm:t>
    </dgm:pt>
    <dgm:pt modelId="{3344E538-8B34-494F-A6C6-47AFD4E74F00}">
      <dgm:prSet phldrT="[Text]" custT="1"/>
      <dgm:spPr>
        <a:effectLst>
          <a:outerShdw blurRad="50800" dist="38100" dir="5400000" algn="t" rotWithShape="0">
            <a:prstClr val="black">
              <a:alpha val="40000"/>
            </a:prstClr>
          </a:outerShdw>
        </a:effectLst>
      </dgm:spPr>
      <dgm:t>
        <a:bodyPr/>
        <a:lstStyle/>
        <a:p>
          <a:r>
            <a:rPr lang="en-US" sz="1400" dirty="0" smtClean="0"/>
            <a:t>Change data characteristics</a:t>
          </a:r>
          <a:endParaRPr lang="en-US" sz="1400" dirty="0"/>
        </a:p>
      </dgm:t>
    </dgm:pt>
    <dgm:pt modelId="{78B69E81-4552-4F67-A155-69C53BC2D1F5}" type="parTrans" cxnId="{CB36E6E3-EE42-4F59-B9A8-55ECE4C61A5C}">
      <dgm:prSet/>
      <dgm:spPr/>
      <dgm:t>
        <a:bodyPr/>
        <a:lstStyle/>
        <a:p>
          <a:endParaRPr lang="en-US"/>
        </a:p>
      </dgm:t>
    </dgm:pt>
    <dgm:pt modelId="{E26CAF48-E1B5-4EC4-BFE5-86AFA76DE8AF}" type="sibTrans" cxnId="{CB36E6E3-EE42-4F59-B9A8-55ECE4C61A5C}">
      <dgm:prSet/>
      <dgm:spPr/>
      <dgm:t>
        <a:bodyPr/>
        <a:lstStyle/>
        <a:p>
          <a:endParaRPr lang="en-US"/>
        </a:p>
      </dgm:t>
    </dgm:pt>
    <dgm:pt modelId="{DA70F62E-82D2-400E-A9F7-B67FD82EF08B}" type="pres">
      <dgm:prSet presAssocID="{B7EE2B1C-A623-4AEB-AB40-1461B60EF5FE}" presName="linearFlow" presStyleCnt="0">
        <dgm:presLayoutVars>
          <dgm:dir/>
          <dgm:animLvl val="lvl"/>
          <dgm:resizeHandles val="exact"/>
        </dgm:presLayoutVars>
      </dgm:prSet>
      <dgm:spPr/>
      <dgm:t>
        <a:bodyPr/>
        <a:lstStyle/>
        <a:p>
          <a:endParaRPr lang="en-US"/>
        </a:p>
      </dgm:t>
    </dgm:pt>
    <dgm:pt modelId="{322A7033-BFC9-4AC0-A683-EA00F6AEE1E7}" type="pres">
      <dgm:prSet presAssocID="{CCEDA262-701A-49E9-843E-2F91CBD96B18}" presName="composite" presStyleCnt="0"/>
      <dgm:spPr/>
    </dgm:pt>
    <dgm:pt modelId="{60796ACB-64A0-44C3-A02E-FE277DEF3AB6}" type="pres">
      <dgm:prSet presAssocID="{CCEDA262-701A-49E9-843E-2F91CBD96B18}" presName="parentText" presStyleLbl="alignNode1" presStyleIdx="0" presStyleCnt="5">
        <dgm:presLayoutVars>
          <dgm:chMax val="1"/>
          <dgm:bulletEnabled val="1"/>
        </dgm:presLayoutVars>
      </dgm:prSet>
      <dgm:spPr/>
      <dgm:t>
        <a:bodyPr/>
        <a:lstStyle/>
        <a:p>
          <a:endParaRPr lang="en-US"/>
        </a:p>
      </dgm:t>
    </dgm:pt>
    <dgm:pt modelId="{D484B4F6-0400-4E99-A412-D79FA7EF7D69}" type="pres">
      <dgm:prSet presAssocID="{CCEDA262-701A-49E9-843E-2F91CBD96B18}" presName="descendantText" presStyleLbl="alignAcc1" presStyleIdx="0" presStyleCnt="5" custScaleX="86215" custScaleY="124422" custLinFactNeighborX="4329" custLinFactNeighborY="-1786">
        <dgm:presLayoutVars>
          <dgm:bulletEnabled val="1"/>
        </dgm:presLayoutVars>
      </dgm:prSet>
      <dgm:spPr/>
      <dgm:t>
        <a:bodyPr/>
        <a:lstStyle/>
        <a:p>
          <a:endParaRPr lang="en-US"/>
        </a:p>
      </dgm:t>
    </dgm:pt>
    <dgm:pt modelId="{B6A5C0F5-7396-48C0-A218-D4F485FBA2D0}" type="pres">
      <dgm:prSet presAssocID="{5869FB42-CF2E-4381-B66A-8FCF3C7F0EC6}" presName="sp" presStyleCnt="0"/>
      <dgm:spPr/>
    </dgm:pt>
    <dgm:pt modelId="{B2616BC6-DC7C-4184-B5B1-58E26CFF80FB}" type="pres">
      <dgm:prSet presAssocID="{C0587642-EC76-4387-814D-5CF4A0FCF2C3}" presName="composite" presStyleCnt="0"/>
      <dgm:spPr/>
    </dgm:pt>
    <dgm:pt modelId="{BD9C3D0B-9392-465F-9520-E3C5255FC417}" type="pres">
      <dgm:prSet presAssocID="{C0587642-EC76-4387-814D-5CF4A0FCF2C3}" presName="parentText" presStyleLbl="alignNode1" presStyleIdx="1" presStyleCnt="5">
        <dgm:presLayoutVars>
          <dgm:chMax val="1"/>
          <dgm:bulletEnabled val="1"/>
        </dgm:presLayoutVars>
      </dgm:prSet>
      <dgm:spPr/>
      <dgm:t>
        <a:bodyPr/>
        <a:lstStyle/>
        <a:p>
          <a:endParaRPr lang="en-US"/>
        </a:p>
      </dgm:t>
    </dgm:pt>
    <dgm:pt modelId="{26BA0AC3-BBEA-4841-8C4E-2AED00ADB5B7}" type="pres">
      <dgm:prSet presAssocID="{C0587642-EC76-4387-814D-5CF4A0FCF2C3}" presName="descendantText" presStyleLbl="alignAcc1" presStyleIdx="1" presStyleCnt="5" custScaleX="86215" custLinFactNeighborX="4329" custLinFactNeighborY="-1786">
        <dgm:presLayoutVars>
          <dgm:bulletEnabled val="1"/>
        </dgm:presLayoutVars>
      </dgm:prSet>
      <dgm:spPr/>
      <dgm:t>
        <a:bodyPr/>
        <a:lstStyle/>
        <a:p>
          <a:endParaRPr lang="en-US"/>
        </a:p>
      </dgm:t>
    </dgm:pt>
    <dgm:pt modelId="{BED9CB80-E8BF-46C8-A1C8-C107FB8940BA}" type="pres">
      <dgm:prSet presAssocID="{6209CFFB-6744-479C-A39C-27B649862792}" presName="sp" presStyleCnt="0"/>
      <dgm:spPr/>
    </dgm:pt>
    <dgm:pt modelId="{75DE133D-BACD-4D2E-852C-B7E5EB6F764B}" type="pres">
      <dgm:prSet presAssocID="{5ABAB481-377F-4BEB-BF35-249B478B8362}" presName="composite" presStyleCnt="0"/>
      <dgm:spPr/>
    </dgm:pt>
    <dgm:pt modelId="{0820A4D5-4B77-48BB-8DE7-236A4CB3E46D}" type="pres">
      <dgm:prSet presAssocID="{5ABAB481-377F-4BEB-BF35-249B478B8362}" presName="parentText" presStyleLbl="alignNode1" presStyleIdx="2" presStyleCnt="5">
        <dgm:presLayoutVars>
          <dgm:chMax val="1"/>
          <dgm:bulletEnabled val="1"/>
        </dgm:presLayoutVars>
      </dgm:prSet>
      <dgm:spPr/>
      <dgm:t>
        <a:bodyPr/>
        <a:lstStyle/>
        <a:p>
          <a:endParaRPr lang="en-US"/>
        </a:p>
      </dgm:t>
    </dgm:pt>
    <dgm:pt modelId="{25988677-A997-4D2A-BB81-29778BB78B9E}" type="pres">
      <dgm:prSet presAssocID="{5ABAB481-377F-4BEB-BF35-249B478B8362}" presName="descendantText" presStyleLbl="alignAcc1" presStyleIdx="2" presStyleCnt="5" custScaleX="86215" custScaleY="128880" custLinFactNeighborX="4906" custLinFactNeighborY="-5245">
        <dgm:presLayoutVars>
          <dgm:bulletEnabled val="1"/>
        </dgm:presLayoutVars>
      </dgm:prSet>
      <dgm:spPr/>
      <dgm:t>
        <a:bodyPr/>
        <a:lstStyle/>
        <a:p>
          <a:endParaRPr lang="en-US"/>
        </a:p>
      </dgm:t>
    </dgm:pt>
    <dgm:pt modelId="{98987F66-EAD7-4311-B8D1-F8AAAB6D0218}" type="pres">
      <dgm:prSet presAssocID="{35695666-55B5-4ECD-A186-DF940C396CD6}" presName="sp" presStyleCnt="0"/>
      <dgm:spPr/>
    </dgm:pt>
    <dgm:pt modelId="{F95C7B0B-A4D6-4786-A355-32C8B21D1D64}" type="pres">
      <dgm:prSet presAssocID="{A36D8211-DC2F-4E89-A5F0-F43318069ED7}" presName="composite" presStyleCnt="0"/>
      <dgm:spPr/>
    </dgm:pt>
    <dgm:pt modelId="{1832BACC-DED9-47F7-9B7C-764DED19B87B}" type="pres">
      <dgm:prSet presAssocID="{A36D8211-DC2F-4E89-A5F0-F43318069ED7}" presName="parentText" presStyleLbl="alignNode1" presStyleIdx="3" presStyleCnt="5">
        <dgm:presLayoutVars>
          <dgm:chMax val="1"/>
          <dgm:bulletEnabled val="1"/>
        </dgm:presLayoutVars>
      </dgm:prSet>
      <dgm:spPr/>
      <dgm:t>
        <a:bodyPr/>
        <a:lstStyle/>
        <a:p>
          <a:endParaRPr lang="en-US"/>
        </a:p>
      </dgm:t>
    </dgm:pt>
    <dgm:pt modelId="{C1711C0C-C87C-463F-A282-96994E94BB20}" type="pres">
      <dgm:prSet presAssocID="{A36D8211-DC2F-4E89-A5F0-F43318069ED7}" presName="descendantText" presStyleLbl="alignAcc1" presStyleIdx="3" presStyleCnt="5" custScaleX="86215" custLinFactNeighborX="4329" custLinFactNeighborY="-1786">
        <dgm:presLayoutVars>
          <dgm:bulletEnabled val="1"/>
        </dgm:presLayoutVars>
      </dgm:prSet>
      <dgm:spPr/>
      <dgm:t>
        <a:bodyPr/>
        <a:lstStyle/>
        <a:p>
          <a:endParaRPr lang="en-US"/>
        </a:p>
      </dgm:t>
    </dgm:pt>
    <dgm:pt modelId="{E866F7A9-6C9D-4696-80AF-1CD2051C8B4D}" type="pres">
      <dgm:prSet presAssocID="{A147E930-B730-47B4-BEEC-9437EEFAFD05}" presName="sp" presStyleCnt="0"/>
      <dgm:spPr/>
    </dgm:pt>
    <dgm:pt modelId="{3B73743A-ED88-4350-8A7B-2A2C391980F9}" type="pres">
      <dgm:prSet presAssocID="{EB4630A5-60F6-44FD-ADED-00F56B431758}" presName="composite" presStyleCnt="0"/>
      <dgm:spPr/>
    </dgm:pt>
    <dgm:pt modelId="{E59DD776-6325-4A8D-B277-3F6F5B852365}" type="pres">
      <dgm:prSet presAssocID="{EB4630A5-60F6-44FD-ADED-00F56B431758}" presName="parentText" presStyleLbl="alignNode1" presStyleIdx="4" presStyleCnt="5">
        <dgm:presLayoutVars>
          <dgm:chMax val="1"/>
          <dgm:bulletEnabled val="1"/>
        </dgm:presLayoutVars>
      </dgm:prSet>
      <dgm:spPr/>
      <dgm:t>
        <a:bodyPr/>
        <a:lstStyle/>
        <a:p>
          <a:endParaRPr lang="en-US"/>
        </a:p>
      </dgm:t>
    </dgm:pt>
    <dgm:pt modelId="{45A0783A-DDF0-4E2D-9975-72645C8A63C1}" type="pres">
      <dgm:prSet presAssocID="{EB4630A5-60F6-44FD-ADED-00F56B431758}" presName="descendantText" presStyleLbl="alignAcc1" presStyleIdx="4" presStyleCnt="5" custScaleX="86215" custLinFactNeighborX="4329" custLinFactNeighborY="-1786">
        <dgm:presLayoutVars>
          <dgm:bulletEnabled val="1"/>
        </dgm:presLayoutVars>
      </dgm:prSet>
      <dgm:spPr/>
      <dgm:t>
        <a:bodyPr/>
        <a:lstStyle/>
        <a:p>
          <a:endParaRPr lang="en-US"/>
        </a:p>
      </dgm:t>
    </dgm:pt>
  </dgm:ptLst>
  <dgm:cxnLst>
    <dgm:cxn modelId="{36CBAE08-B56D-4BFF-B6DE-14FCED0CF01D}" srcId="{5ABAB481-377F-4BEB-BF35-249B478B8362}" destId="{240B6966-B6BB-498F-807D-341555E53B6E}" srcOrd="2" destOrd="0" parTransId="{C85B9430-0B24-404B-BC46-562DEA0E2EED}" sibTransId="{056A1383-6C76-472D-9855-5C023D39C058}"/>
    <dgm:cxn modelId="{649204CF-95D0-4131-AAE8-9E927EF7A7CD}" type="presOf" srcId="{8D9229D6-F8BE-433D-A9EC-20E24CB442C9}" destId="{26BA0AC3-BBEA-4841-8C4E-2AED00ADB5B7}" srcOrd="0" destOrd="2" presId="urn:microsoft.com/office/officeart/2005/8/layout/chevron2"/>
    <dgm:cxn modelId="{2C0E63F0-779D-47E7-A081-8DF751B95711}" srcId="{CCEDA262-701A-49E9-843E-2F91CBD96B18}" destId="{4B13B248-33F0-4D29-9E2F-7E13181DA0FF}" srcOrd="3" destOrd="0" parTransId="{D69505EB-63BE-4364-B438-12A1273A3C40}" sibTransId="{8CD00C5B-4350-49B3-A723-005CEABCF520}"/>
    <dgm:cxn modelId="{49BD2523-C008-45DD-AA35-EFA6CEACE385}" type="presOf" srcId="{4B13B248-33F0-4D29-9E2F-7E13181DA0FF}" destId="{D484B4F6-0400-4E99-A412-D79FA7EF7D69}" srcOrd="0" destOrd="3" presId="urn:microsoft.com/office/officeart/2005/8/layout/chevron2"/>
    <dgm:cxn modelId="{AE276031-FE10-4DF9-B5FA-85DE551184A6}" type="presOf" srcId="{C0587642-EC76-4387-814D-5CF4A0FCF2C3}" destId="{BD9C3D0B-9392-465F-9520-E3C5255FC417}" srcOrd="0" destOrd="0" presId="urn:microsoft.com/office/officeart/2005/8/layout/chevron2"/>
    <dgm:cxn modelId="{488F2705-F95A-4E49-B2BF-EC29FB38C5F7}" srcId="{A36D8211-DC2F-4E89-A5F0-F43318069ED7}" destId="{316B1B22-D485-4C33-B9E9-5DD73C003654}" srcOrd="0" destOrd="0" parTransId="{F709F97A-53B5-42F2-A59B-065B99F156CC}" sibTransId="{E7C89D1B-33ED-40C8-8381-CE70738B7787}"/>
    <dgm:cxn modelId="{7E3BFF2A-144E-4B97-A766-8615BA19F2BD}" type="presOf" srcId="{0CB57088-5D77-4566-9282-644125453B6C}" destId="{25988677-A997-4D2A-BB81-29778BB78B9E}" srcOrd="0" destOrd="1" presId="urn:microsoft.com/office/officeart/2005/8/layout/chevron2"/>
    <dgm:cxn modelId="{0305A1F6-5A05-4A0B-A3E5-96E80F0AEB71}" srcId="{C0587642-EC76-4387-814D-5CF4A0FCF2C3}" destId="{B8CB2785-E6AF-4C12-A276-1D491E982B86}" srcOrd="0" destOrd="0" parTransId="{99CCF010-83B8-4406-A8AB-6233A2F23FCD}" sibTransId="{68963141-F13B-4FA9-8C63-61FDB008CD0A}"/>
    <dgm:cxn modelId="{8AC39223-A57F-4B51-AEF9-0763C025C0CC}" srcId="{B7EE2B1C-A623-4AEB-AB40-1461B60EF5FE}" destId="{A36D8211-DC2F-4E89-A5F0-F43318069ED7}" srcOrd="3" destOrd="0" parTransId="{4B09D614-B05B-4444-8B7C-6CCE82867193}" sibTransId="{A147E930-B730-47B4-BEEC-9437EEFAFD05}"/>
    <dgm:cxn modelId="{59256442-8F3B-45CB-B473-09C4F0469766}" type="presOf" srcId="{A4B1A56F-8398-45EE-A322-DF3619A4E03D}" destId="{D484B4F6-0400-4E99-A412-D79FA7EF7D69}" srcOrd="0" destOrd="2" presId="urn:microsoft.com/office/officeart/2005/8/layout/chevron2"/>
    <dgm:cxn modelId="{D71C6CBD-9787-424E-BC1C-3457A445B9DA}" type="presOf" srcId="{F3E6A0EF-BB6B-44B3-890D-8C0E269C0D79}" destId="{D484B4F6-0400-4E99-A412-D79FA7EF7D69}" srcOrd="0" destOrd="0" presId="urn:microsoft.com/office/officeart/2005/8/layout/chevron2"/>
    <dgm:cxn modelId="{3D0F5C1C-477F-4FA1-9222-5AE67B813454}" type="presOf" srcId="{316B1B22-D485-4C33-B9E9-5DD73C003654}" destId="{C1711C0C-C87C-463F-A282-96994E94BB20}" srcOrd="0" destOrd="0" presId="urn:microsoft.com/office/officeart/2005/8/layout/chevron2"/>
    <dgm:cxn modelId="{900C140B-441F-4647-88B4-0E861785C092}" srcId="{C0587642-EC76-4387-814D-5CF4A0FCF2C3}" destId="{485BAE40-7747-49D5-A638-A6C2D33E7389}" srcOrd="1" destOrd="0" parTransId="{F25C1FE4-C03D-4DB6-B76F-D69FDBD67BF5}" sibTransId="{BB212B19-A6D9-4D7E-BC61-E23E0D20F4E4}"/>
    <dgm:cxn modelId="{8E1DE368-027B-4517-A0B8-5FAF4672ED3F}" type="presOf" srcId="{2F2B2263-89C5-41A0-A095-7F0B08B2F116}" destId="{45A0783A-DDF0-4E2D-9975-72645C8A63C1}" srcOrd="0" destOrd="1" presId="urn:microsoft.com/office/officeart/2005/8/layout/chevron2"/>
    <dgm:cxn modelId="{B51A49A0-0EBD-4135-8966-C582F6B3CECB}" srcId="{C0587642-EC76-4387-814D-5CF4A0FCF2C3}" destId="{8D9229D6-F8BE-433D-A9EC-20E24CB442C9}" srcOrd="2" destOrd="0" parTransId="{37FAA03D-1250-487C-996E-17F3016C9E01}" sibTransId="{F542DD85-6756-40CC-8771-34D0EDF5601A}"/>
    <dgm:cxn modelId="{0DA961F0-7D1C-4687-8AD5-6403E3A1665F}" srcId="{5ABAB481-377F-4BEB-BF35-249B478B8362}" destId="{0CB57088-5D77-4566-9282-644125453B6C}" srcOrd="1" destOrd="0" parTransId="{1D591105-AB2C-436D-A624-39A1AB8163E3}" sibTransId="{B48C7429-B3E2-4958-9C2B-DD824816914A}"/>
    <dgm:cxn modelId="{9B7BE939-1E5E-4332-945C-AF88F3FFB06F}" type="presOf" srcId="{5ABAB481-377F-4BEB-BF35-249B478B8362}" destId="{0820A4D5-4B77-48BB-8DE7-236A4CB3E46D}" srcOrd="0" destOrd="0" presId="urn:microsoft.com/office/officeart/2005/8/layout/chevron2"/>
    <dgm:cxn modelId="{BBAC1661-3595-4BE4-91D3-D763D095E3BE}" type="presOf" srcId="{B8CB2785-E6AF-4C12-A276-1D491E982B86}" destId="{26BA0AC3-BBEA-4841-8C4E-2AED00ADB5B7}" srcOrd="0" destOrd="0" presId="urn:microsoft.com/office/officeart/2005/8/layout/chevron2"/>
    <dgm:cxn modelId="{8A50605E-AB77-471B-BBEE-5B78D289D8C6}" type="presOf" srcId="{240B6966-B6BB-498F-807D-341555E53B6E}" destId="{25988677-A997-4D2A-BB81-29778BB78B9E}" srcOrd="0" destOrd="2" presId="urn:microsoft.com/office/officeart/2005/8/layout/chevron2"/>
    <dgm:cxn modelId="{29C8057C-84A1-4F7F-A263-FB8E5556B166}" type="presOf" srcId="{A36D8211-DC2F-4E89-A5F0-F43318069ED7}" destId="{1832BACC-DED9-47F7-9B7C-764DED19B87B}" srcOrd="0" destOrd="0" presId="urn:microsoft.com/office/officeart/2005/8/layout/chevron2"/>
    <dgm:cxn modelId="{98CC6B23-6F6D-4409-8A56-25C0D8D8A955}" type="presOf" srcId="{AE6CE104-E8FC-41C8-BBA6-C39D8B647363}" destId="{D484B4F6-0400-4E99-A412-D79FA7EF7D69}" srcOrd="0" destOrd="1" presId="urn:microsoft.com/office/officeart/2005/8/layout/chevron2"/>
    <dgm:cxn modelId="{B49B425F-C77F-4631-A463-EDD4887F8ADA}" srcId="{EB4630A5-60F6-44FD-ADED-00F56B431758}" destId="{2F2B2263-89C5-41A0-A095-7F0B08B2F116}" srcOrd="1" destOrd="0" parTransId="{F4AA13F1-E376-4B29-946F-446271AEC78B}" sibTransId="{AD294694-A9DA-4ACB-BA6F-122BD92FC169}"/>
    <dgm:cxn modelId="{B5376AD9-A3B5-4862-96F1-06C076DF983F}" type="presOf" srcId="{EB4630A5-60F6-44FD-ADED-00F56B431758}" destId="{E59DD776-6325-4A8D-B277-3F6F5B852365}" srcOrd="0" destOrd="0" presId="urn:microsoft.com/office/officeart/2005/8/layout/chevron2"/>
    <dgm:cxn modelId="{C0B12BBB-CFEB-4FA3-9B60-08865671647E}" srcId="{5ABAB481-377F-4BEB-BF35-249B478B8362}" destId="{EB0D93B7-3A45-4675-A39F-D915B894FB26}" srcOrd="0" destOrd="0" parTransId="{1099FEDC-42F6-44EE-9F67-FDAD4CA5F828}" sibTransId="{E7E0B054-5E8E-45F1-8D14-B617A09F3700}"/>
    <dgm:cxn modelId="{6BD14406-A1A2-433F-8CDA-3D30ADB5D52C}" srcId="{CCEDA262-701A-49E9-843E-2F91CBD96B18}" destId="{AE6CE104-E8FC-41C8-BBA6-C39D8B647363}" srcOrd="1" destOrd="0" parTransId="{EBA1CA74-9D8E-4B08-8330-72838672DB57}" sibTransId="{4B07B5EB-96A6-42F7-9597-5325C44B4584}"/>
    <dgm:cxn modelId="{2BB7BE6A-6323-41FF-8CC3-9F40460F2F4F}" type="presOf" srcId="{485BAE40-7747-49D5-A638-A6C2D33E7389}" destId="{26BA0AC3-BBEA-4841-8C4E-2AED00ADB5B7}" srcOrd="0" destOrd="1" presId="urn:microsoft.com/office/officeart/2005/8/layout/chevron2"/>
    <dgm:cxn modelId="{A32CFD82-273C-4660-BF52-2EB7BFF60E24}" type="presOf" srcId="{EB0D93B7-3A45-4675-A39F-D915B894FB26}" destId="{25988677-A997-4D2A-BB81-29778BB78B9E}" srcOrd="0" destOrd="0" presId="urn:microsoft.com/office/officeart/2005/8/layout/chevron2"/>
    <dgm:cxn modelId="{EF9F7655-7F80-4F53-85CA-D915543072BB}" type="presOf" srcId="{728BB20C-48A2-4AAD-A7C1-711C25C19933}" destId="{45A0783A-DDF0-4E2D-9975-72645C8A63C1}" srcOrd="0" destOrd="2" presId="urn:microsoft.com/office/officeart/2005/8/layout/chevron2"/>
    <dgm:cxn modelId="{6E18CDAF-1E32-49EC-B5C1-2AD03746DC8C}" srcId="{B7EE2B1C-A623-4AEB-AB40-1461B60EF5FE}" destId="{C0587642-EC76-4387-814D-5CF4A0FCF2C3}" srcOrd="1" destOrd="0" parTransId="{77B643AB-9341-4B85-846E-8A45597C228C}" sibTransId="{6209CFFB-6744-479C-A39C-27B649862792}"/>
    <dgm:cxn modelId="{8AD5C88D-0144-4F65-8EB1-753E860B0BAC}" srcId="{B7EE2B1C-A623-4AEB-AB40-1461B60EF5FE}" destId="{5ABAB481-377F-4BEB-BF35-249B478B8362}" srcOrd="2" destOrd="0" parTransId="{81B8BA37-5967-4195-947A-C32004A44B9C}" sibTransId="{35695666-55B5-4ECD-A186-DF940C396CD6}"/>
    <dgm:cxn modelId="{C65AC423-419A-46E1-97A8-5F72335245C8}" type="presOf" srcId="{BEC81F17-A8E5-4DAE-9286-E0628C038A44}" destId="{45A0783A-DDF0-4E2D-9975-72645C8A63C1}" srcOrd="0" destOrd="0" presId="urn:microsoft.com/office/officeart/2005/8/layout/chevron2"/>
    <dgm:cxn modelId="{76D10E65-A300-46B1-9459-5B500200CFF2}" type="presOf" srcId="{F312CDB2-3EC8-48E3-903F-46CC577358D4}" destId="{C1711C0C-C87C-463F-A282-96994E94BB20}" srcOrd="0" destOrd="2" presId="urn:microsoft.com/office/officeart/2005/8/layout/chevron2"/>
    <dgm:cxn modelId="{6764CFB9-758D-4B6B-9584-353A8EEC9C65}" type="presOf" srcId="{B7EE2B1C-A623-4AEB-AB40-1461B60EF5FE}" destId="{DA70F62E-82D2-400E-A9F7-B67FD82EF08B}" srcOrd="0" destOrd="0" presId="urn:microsoft.com/office/officeart/2005/8/layout/chevron2"/>
    <dgm:cxn modelId="{80BAB81C-F608-4BEE-96FC-5E33B50A3482}" srcId="{EB4630A5-60F6-44FD-ADED-00F56B431758}" destId="{728BB20C-48A2-4AAD-A7C1-711C25C19933}" srcOrd="2" destOrd="0" parTransId="{5F988B25-5B6A-453E-AE5A-405EFE1F4033}" sibTransId="{6C59F700-2D7A-48FC-84E6-F9EFC4A5E6BF}"/>
    <dgm:cxn modelId="{4D5AABA8-A334-482D-840D-7827D4A2CB22}" srcId="{CCEDA262-701A-49E9-843E-2F91CBD96B18}" destId="{A4B1A56F-8398-45EE-A322-DF3619A4E03D}" srcOrd="2" destOrd="0" parTransId="{415263C8-57DB-429B-BC63-20D10F1E3AA7}" sibTransId="{B3A8BA18-77E0-41F7-9F25-449A46FF1837}"/>
    <dgm:cxn modelId="{F9B10E40-DE1F-49EB-858B-B893AC1A54AA}" srcId="{B7EE2B1C-A623-4AEB-AB40-1461B60EF5FE}" destId="{CCEDA262-701A-49E9-843E-2F91CBD96B18}" srcOrd="0" destOrd="0" parTransId="{71E3A2B6-7BDF-4EC7-AD4D-288A37CA3C0C}" sibTransId="{5869FB42-CF2E-4381-B66A-8FCF3C7F0EC6}"/>
    <dgm:cxn modelId="{B813262A-B2DB-4ADB-AA03-989F7BBDA7CA}" srcId="{CCEDA262-701A-49E9-843E-2F91CBD96B18}" destId="{F3E6A0EF-BB6B-44B3-890D-8C0E269C0D79}" srcOrd="0" destOrd="0" parTransId="{2BC90457-A0F7-44B4-A6E8-7DA3A00E7E42}" sibTransId="{DA864865-063E-4305-9307-CEE7FEFCE33C}"/>
    <dgm:cxn modelId="{4BE1517C-D469-484E-9B9D-2E9EA0B95ED0}" type="presOf" srcId="{CCEDA262-701A-49E9-843E-2F91CBD96B18}" destId="{60796ACB-64A0-44C3-A02E-FE277DEF3AB6}" srcOrd="0" destOrd="0" presId="urn:microsoft.com/office/officeart/2005/8/layout/chevron2"/>
    <dgm:cxn modelId="{98CFD311-6112-4AA7-8BC0-8D4D8C542D6B}" srcId="{B7EE2B1C-A623-4AEB-AB40-1461B60EF5FE}" destId="{EB4630A5-60F6-44FD-ADED-00F56B431758}" srcOrd="4" destOrd="0" parTransId="{B205780C-3128-41EB-951D-9A5A5F46B972}" sibTransId="{C15FD44A-1CDB-40E8-9DCF-607BFC561396}"/>
    <dgm:cxn modelId="{5CEA140C-CB3A-4168-B29B-D89E7ABDC78A}" type="presOf" srcId="{3344E538-8B34-494F-A6C6-47AFD4E74F00}" destId="{C1711C0C-C87C-463F-A282-96994E94BB20}" srcOrd="0" destOrd="1" presId="urn:microsoft.com/office/officeart/2005/8/layout/chevron2"/>
    <dgm:cxn modelId="{5AB45BC6-05D2-4613-8D21-4DA1F0CAFABC}" srcId="{A36D8211-DC2F-4E89-A5F0-F43318069ED7}" destId="{F312CDB2-3EC8-48E3-903F-46CC577358D4}" srcOrd="2" destOrd="0" parTransId="{4989CA34-DD5A-46B8-8DB4-648F4A3E5B9E}" sibTransId="{01D5CDC5-B26F-457B-970E-7E890F404C12}"/>
    <dgm:cxn modelId="{CB36E6E3-EE42-4F59-B9A8-55ECE4C61A5C}" srcId="{A36D8211-DC2F-4E89-A5F0-F43318069ED7}" destId="{3344E538-8B34-494F-A6C6-47AFD4E74F00}" srcOrd="1" destOrd="0" parTransId="{78B69E81-4552-4F67-A155-69C53BC2D1F5}" sibTransId="{E26CAF48-E1B5-4EC4-BFE5-86AFA76DE8AF}"/>
    <dgm:cxn modelId="{F48807A3-1F45-40EE-A6A1-00DBDCCAA511}" srcId="{EB4630A5-60F6-44FD-ADED-00F56B431758}" destId="{BEC81F17-A8E5-4DAE-9286-E0628C038A44}" srcOrd="0" destOrd="0" parTransId="{287C8073-5C6C-43FF-87A3-722E0708357A}" sibTransId="{5A7167A6-9A03-4350-AFA8-D86150C0830E}"/>
    <dgm:cxn modelId="{2CD70DB5-30B0-493F-998E-58FF7A0B42CE}" type="presParOf" srcId="{DA70F62E-82D2-400E-A9F7-B67FD82EF08B}" destId="{322A7033-BFC9-4AC0-A683-EA00F6AEE1E7}" srcOrd="0" destOrd="0" presId="urn:microsoft.com/office/officeart/2005/8/layout/chevron2"/>
    <dgm:cxn modelId="{F0A1A5A8-CD23-46FF-9DE2-BA86191F9FC9}" type="presParOf" srcId="{322A7033-BFC9-4AC0-A683-EA00F6AEE1E7}" destId="{60796ACB-64A0-44C3-A02E-FE277DEF3AB6}" srcOrd="0" destOrd="0" presId="urn:microsoft.com/office/officeart/2005/8/layout/chevron2"/>
    <dgm:cxn modelId="{1C1EF751-FF65-4B67-BB16-1793EC207A38}" type="presParOf" srcId="{322A7033-BFC9-4AC0-A683-EA00F6AEE1E7}" destId="{D484B4F6-0400-4E99-A412-D79FA7EF7D69}" srcOrd="1" destOrd="0" presId="urn:microsoft.com/office/officeart/2005/8/layout/chevron2"/>
    <dgm:cxn modelId="{493D9DCB-2A7C-4B6A-8699-C05B5AB5EB4A}" type="presParOf" srcId="{DA70F62E-82D2-400E-A9F7-B67FD82EF08B}" destId="{B6A5C0F5-7396-48C0-A218-D4F485FBA2D0}" srcOrd="1" destOrd="0" presId="urn:microsoft.com/office/officeart/2005/8/layout/chevron2"/>
    <dgm:cxn modelId="{7064ABFC-AE14-46D0-BD59-B882FE425879}" type="presParOf" srcId="{DA70F62E-82D2-400E-A9F7-B67FD82EF08B}" destId="{B2616BC6-DC7C-4184-B5B1-58E26CFF80FB}" srcOrd="2" destOrd="0" presId="urn:microsoft.com/office/officeart/2005/8/layout/chevron2"/>
    <dgm:cxn modelId="{417B4A39-3D4F-43A0-8E03-344FB49145EF}" type="presParOf" srcId="{B2616BC6-DC7C-4184-B5B1-58E26CFF80FB}" destId="{BD9C3D0B-9392-465F-9520-E3C5255FC417}" srcOrd="0" destOrd="0" presId="urn:microsoft.com/office/officeart/2005/8/layout/chevron2"/>
    <dgm:cxn modelId="{EEDB74A1-53DB-47FC-AEE2-5C110E550234}" type="presParOf" srcId="{B2616BC6-DC7C-4184-B5B1-58E26CFF80FB}" destId="{26BA0AC3-BBEA-4841-8C4E-2AED00ADB5B7}" srcOrd="1" destOrd="0" presId="urn:microsoft.com/office/officeart/2005/8/layout/chevron2"/>
    <dgm:cxn modelId="{37420454-67EE-4413-B054-84461346FE8B}" type="presParOf" srcId="{DA70F62E-82D2-400E-A9F7-B67FD82EF08B}" destId="{BED9CB80-E8BF-46C8-A1C8-C107FB8940BA}" srcOrd="3" destOrd="0" presId="urn:microsoft.com/office/officeart/2005/8/layout/chevron2"/>
    <dgm:cxn modelId="{D760392C-4EDE-4105-8C4E-7DD497715B94}" type="presParOf" srcId="{DA70F62E-82D2-400E-A9F7-B67FD82EF08B}" destId="{75DE133D-BACD-4D2E-852C-B7E5EB6F764B}" srcOrd="4" destOrd="0" presId="urn:microsoft.com/office/officeart/2005/8/layout/chevron2"/>
    <dgm:cxn modelId="{DE41D465-A24F-4F4A-964A-2153818C918D}" type="presParOf" srcId="{75DE133D-BACD-4D2E-852C-B7E5EB6F764B}" destId="{0820A4D5-4B77-48BB-8DE7-236A4CB3E46D}" srcOrd="0" destOrd="0" presId="urn:microsoft.com/office/officeart/2005/8/layout/chevron2"/>
    <dgm:cxn modelId="{215CFB22-168D-416F-A2D1-4793432A9E3E}" type="presParOf" srcId="{75DE133D-BACD-4D2E-852C-B7E5EB6F764B}" destId="{25988677-A997-4D2A-BB81-29778BB78B9E}" srcOrd="1" destOrd="0" presId="urn:microsoft.com/office/officeart/2005/8/layout/chevron2"/>
    <dgm:cxn modelId="{57DAC70D-C0D5-41B0-9715-1B95254D04FD}" type="presParOf" srcId="{DA70F62E-82D2-400E-A9F7-B67FD82EF08B}" destId="{98987F66-EAD7-4311-B8D1-F8AAAB6D0218}" srcOrd="5" destOrd="0" presId="urn:microsoft.com/office/officeart/2005/8/layout/chevron2"/>
    <dgm:cxn modelId="{E3343744-C6CC-4C71-9EA5-4B18E78D7511}" type="presParOf" srcId="{DA70F62E-82D2-400E-A9F7-B67FD82EF08B}" destId="{F95C7B0B-A4D6-4786-A355-32C8B21D1D64}" srcOrd="6" destOrd="0" presId="urn:microsoft.com/office/officeart/2005/8/layout/chevron2"/>
    <dgm:cxn modelId="{A3E11B74-EA8C-4258-B59D-CF0EA7DA9FEE}" type="presParOf" srcId="{F95C7B0B-A4D6-4786-A355-32C8B21D1D64}" destId="{1832BACC-DED9-47F7-9B7C-764DED19B87B}" srcOrd="0" destOrd="0" presId="urn:microsoft.com/office/officeart/2005/8/layout/chevron2"/>
    <dgm:cxn modelId="{7C398999-63BE-4BDA-8C23-F546E67C4C1E}" type="presParOf" srcId="{F95C7B0B-A4D6-4786-A355-32C8B21D1D64}" destId="{C1711C0C-C87C-463F-A282-96994E94BB20}" srcOrd="1" destOrd="0" presId="urn:microsoft.com/office/officeart/2005/8/layout/chevron2"/>
    <dgm:cxn modelId="{12CD7C0E-A003-4C12-A95F-FA7117791E91}" type="presParOf" srcId="{DA70F62E-82D2-400E-A9F7-B67FD82EF08B}" destId="{E866F7A9-6C9D-4696-80AF-1CD2051C8B4D}" srcOrd="7" destOrd="0" presId="urn:microsoft.com/office/officeart/2005/8/layout/chevron2"/>
    <dgm:cxn modelId="{95823939-A3EC-4452-820E-7BC16555BBF6}" type="presParOf" srcId="{DA70F62E-82D2-400E-A9F7-B67FD82EF08B}" destId="{3B73743A-ED88-4350-8A7B-2A2C391980F9}" srcOrd="8" destOrd="0" presId="urn:microsoft.com/office/officeart/2005/8/layout/chevron2"/>
    <dgm:cxn modelId="{60CC428A-7FDF-4272-B37C-14F910F79D51}" type="presParOf" srcId="{3B73743A-ED88-4350-8A7B-2A2C391980F9}" destId="{E59DD776-6325-4A8D-B277-3F6F5B852365}" srcOrd="0" destOrd="0" presId="urn:microsoft.com/office/officeart/2005/8/layout/chevron2"/>
    <dgm:cxn modelId="{CC17E8B7-8371-49EB-A49A-710F028F33A9}" type="presParOf" srcId="{3B73743A-ED88-4350-8A7B-2A2C391980F9}" destId="{45A0783A-DDF0-4E2D-9975-72645C8A63C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DB66B4-E691-451E-81A9-1E5FA4C02C39}" type="doc">
      <dgm:prSet loTypeId="urn:microsoft.com/office/officeart/2005/8/layout/equation2" loCatId="process" qsTypeId="urn:microsoft.com/office/officeart/2005/8/quickstyle/3d7" qsCatId="3D" csTypeId="urn:microsoft.com/office/officeart/2005/8/colors/accent2_1" csCatId="accent2" phldr="1"/>
      <dgm:spPr/>
    </dgm:pt>
    <dgm:pt modelId="{EB7A4126-F1CE-45B0-AA44-2EAB98203A0A}">
      <dgm:prSet phldrT="[Text]" custT="1"/>
      <dgm:spPr>
        <a:solidFill>
          <a:schemeClr val="accent1">
            <a:lumMod val="90000"/>
          </a:schemeClr>
        </a:solidFill>
      </dgm:spPr>
      <dgm:t>
        <a:bodyPr/>
        <a:lstStyle/>
        <a:p>
          <a:r>
            <a:rPr lang="en-US" sz="1200" dirty="0" smtClean="0"/>
            <a:t>Data source 1</a:t>
          </a:r>
          <a:endParaRPr lang="en-US" sz="1200" dirty="0"/>
        </a:p>
      </dgm:t>
    </dgm:pt>
    <dgm:pt modelId="{1B6C3E87-1FDA-4146-9FFD-711D4E7BAF8E}" type="parTrans" cxnId="{C5A00595-6649-4098-83C6-27A9FCB3978C}">
      <dgm:prSet/>
      <dgm:spPr/>
      <dgm:t>
        <a:bodyPr/>
        <a:lstStyle/>
        <a:p>
          <a:endParaRPr lang="en-US"/>
        </a:p>
      </dgm:t>
    </dgm:pt>
    <dgm:pt modelId="{35C88081-A4C5-4DE7-B376-E11216A55051}" type="sibTrans" cxnId="{C5A00595-6649-4098-83C6-27A9FCB3978C}">
      <dgm:prSet/>
      <dgm:spPr/>
      <dgm:t>
        <a:bodyPr/>
        <a:lstStyle/>
        <a:p>
          <a:endParaRPr lang="en-US"/>
        </a:p>
      </dgm:t>
    </dgm:pt>
    <dgm:pt modelId="{A8B5A342-DD68-4728-8F17-C2D59714C6C5}">
      <dgm:prSet phldrT="[Text]" custT="1"/>
      <dgm:spPr>
        <a:solidFill>
          <a:schemeClr val="accent1">
            <a:lumMod val="90000"/>
          </a:schemeClr>
        </a:solidFill>
      </dgm:spPr>
      <dgm:t>
        <a:bodyPr/>
        <a:lstStyle/>
        <a:p>
          <a:r>
            <a:rPr lang="en-US" sz="1200" dirty="0" smtClean="0"/>
            <a:t>Data source n</a:t>
          </a:r>
          <a:endParaRPr lang="en-US" sz="1200" dirty="0"/>
        </a:p>
      </dgm:t>
    </dgm:pt>
    <dgm:pt modelId="{D5043C49-517E-46F9-9F81-6C90EDDD2496}" type="parTrans" cxnId="{09D651DD-EC39-4371-A689-5F29AF2176B8}">
      <dgm:prSet/>
      <dgm:spPr/>
      <dgm:t>
        <a:bodyPr/>
        <a:lstStyle/>
        <a:p>
          <a:endParaRPr lang="en-US"/>
        </a:p>
      </dgm:t>
    </dgm:pt>
    <dgm:pt modelId="{BB4F6916-AE4C-4570-A948-5A54030226BD}" type="sibTrans" cxnId="{09D651DD-EC39-4371-A689-5F29AF2176B8}">
      <dgm:prSet/>
      <dgm:spPr>
        <a:solidFill>
          <a:srgbClr val="FF0000"/>
        </a:solidFill>
      </dgm:spPr>
      <dgm:t>
        <a:bodyPr/>
        <a:lstStyle/>
        <a:p>
          <a:endParaRPr lang="en-US"/>
        </a:p>
      </dgm:t>
    </dgm:pt>
    <dgm:pt modelId="{B8C6E55C-4BDD-4B48-B68F-40DAB3346F9A}">
      <dgm:prSet phldrT="[Text]"/>
      <dgm:spPr>
        <a:solidFill>
          <a:srgbClr val="92D050"/>
        </a:solidFill>
      </dgm:spPr>
      <dgm:t>
        <a:bodyPr/>
        <a:lstStyle/>
        <a:p>
          <a:r>
            <a:rPr lang="en-US" dirty="0" smtClean="0"/>
            <a:t>DW schema</a:t>
          </a:r>
          <a:endParaRPr lang="en-US" dirty="0"/>
        </a:p>
      </dgm:t>
    </dgm:pt>
    <dgm:pt modelId="{565EAEFA-10BC-4FCA-A6C9-9347F2921E2D}" type="parTrans" cxnId="{E7C13F9F-5670-4C20-AB97-D210CFC20A73}">
      <dgm:prSet/>
      <dgm:spPr/>
      <dgm:t>
        <a:bodyPr/>
        <a:lstStyle/>
        <a:p>
          <a:endParaRPr lang="en-US"/>
        </a:p>
      </dgm:t>
    </dgm:pt>
    <dgm:pt modelId="{A9323C12-57D8-40F3-9BBC-CD8EDCCF68CD}" type="sibTrans" cxnId="{E7C13F9F-5670-4C20-AB97-D210CFC20A73}">
      <dgm:prSet/>
      <dgm:spPr/>
      <dgm:t>
        <a:bodyPr/>
        <a:lstStyle/>
        <a:p>
          <a:endParaRPr lang="en-US"/>
        </a:p>
      </dgm:t>
    </dgm:pt>
    <dgm:pt modelId="{3590BB78-8718-4FA9-85AE-B86FF1C49275}" type="pres">
      <dgm:prSet presAssocID="{CDDB66B4-E691-451E-81A9-1E5FA4C02C39}" presName="Name0" presStyleCnt="0">
        <dgm:presLayoutVars>
          <dgm:dir/>
          <dgm:resizeHandles val="exact"/>
        </dgm:presLayoutVars>
      </dgm:prSet>
      <dgm:spPr/>
    </dgm:pt>
    <dgm:pt modelId="{81383A81-868A-411B-B1C5-F2B4BE157239}" type="pres">
      <dgm:prSet presAssocID="{CDDB66B4-E691-451E-81A9-1E5FA4C02C39}" presName="vNodes" presStyleCnt="0"/>
      <dgm:spPr/>
    </dgm:pt>
    <dgm:pt modelId="{96814391-EC36-4020-863C-AE7B0938C18E}" type="pres">
      <dgm:prSet presAssocID="{EB7A4126-F1CE-45B0-AA44-2EAB98203A0A}" presName="node" presStyleLbl="node1" presStyleIdx="0" presStyleCnt="3">
        <dgm:presLayoutVars>
          <dgm:bulletEnabled val="1"/>
        </dgm:presLayoutVars>
      </dgm:prSet>
      <dgm:spPr>
        <a:prstGeom prst="flowChartOnlineStorage">
          <a:avLst/>
        </a:prstGeom>
      </dgm:spPr>
      <dgm:t>
        <a:bodyPr/>
        <a:lstStyle/>
        <a:p>
          <a:endParaRPr lang="en-US"/>
        </a:p>
      </dgm:t>
    </dgm:pt>
    <dgm:pt modelId="{FC79C908-5D9E-409B-BEEE-7556BD51B552}" type="pres">
      <dgm:prSet presAssocID="{35C88081-A4C5-4DE7-B376-E11216A55051}" presName="spacerT" presStyleCnt="0"/>
      <dgm:spPr/>
    </dgm:pt>
    <dgm:pt modelId="{C1828EE2-A4B1-4299-A049-429B7845514F}" type="pres">
      <dgm:prSet presAssocID="{35C88081-A4C5-4DE7-B376-E11216A55051}" presName="sibTrans" presStyleLbl="sibTrans2D1" presStyleIdx="0" presStyleCnt="2"/>
      <dgm:spPr>
        <a:prstGeom prst="flowChartMerge">
          <a:avLst/>
        </a:prstGeom>
      </dgm:spPr>
      <dgm:t>
        <a:bodyPr/>
        <a:lstStyle/>
        <a:p>
          <a:endParaRPr lang="en-US"/>
        </a:p>
      </dgm:t>
    </dgm:pt>
    <dgm:pt modelId="{6F5ABBDB-04BB-4CAA-B374-99FA82745A72}" type="pres">
      <dgm:prSet presAssocID="{35C88081-A4C5-4DE7-B376-E11216A55051}" presName="spacerB" presStyleCnt="0"/>
      <dgm:spPr/>
    </dgm:pt>
    <dgm:pt modelId="{743DF6D9-34E1-48AA-9A3B-31FBBCE31652}" type="pres">
      <dgm:prSet presAssocID="{A8B5A342-DD68-4728-8F17-C2D59714C6C5}" presName="node" presStyleLbl="node1" presStyleIdx="1" presStyleCnt="3">
        <dgm:presLayoutVars>
          <dgm:bulletEnabled val="1"/>
        </dgm:presLayoutVars>
      </dgm:prSet>
      <dgm:spPr>
        <a:prstGeom prst="flowChartOnlineStorage">
          <a:avLst/>
        </a:prstGeom>
      </dgm:spPr>
      <dgm:t>
        <a:bodyPr/>
        <a:lstStyle/>
        <a:p>
          <a:endParaRPr lang="en-US"/>
        </a:p>
      </dgm:t>
    </dgm:pt>
    <dgm:pt modelId="{BE949146-F8BD-4FB6-9DC0-448B7309CF69}" type="pres">
      <dgm:prSet presAssocID="{CDDB66B4-E691-451E-81A9-1E5FA4C02C39}" presName="sibTransLast" presStyleLbl="sibTrans2D1" presStyleIdx="1" presStyleCnt="2"/>
      <dgm:spPr/>
      <dgm:t>
        <a:bodyPr/>
        <a:lstStyle/>
        <a:p>
          <a:endParaRPr lang="en-US"/>
        </a:p>
      </dgm:t>
    </dgm:pt>
    <dgm:pt modelId="{E2D0E7B9-EEFD-4BBA-B18D-88435E6D4829}" type="pres">
      <dgm:prSet presAssocID="{CDDB66B4-E691-451E-81A9-1E5FA4C02C39}" presName="connectorText" presStyleLbl="sibTrans2D1" presStyleIdx="1" presStyleCnt="2"/>
      <dgm:spPr/>
      <dgm:t>
        <a:bodyPr/>
        <a:lstStyle/>
        <a:p>
          <a:endParaRPr lang="en-US"/>
        </a:p>
      </dgm:t>
    </dgm:pt>
    <dgm:pt modelId="{E0311437-A924-4590-90BF-CC5D18A7C260}" type="pres">
      <dgm:prSet presAssocID="{CDDB66B4-E691-451E-81A9-1E5FA4C02C39}" presName="lastNode" presStyleLbl="node1" presStyleIdx="2" presStyleCnt="3">
        <dgm:presLayoutVars>
          <dgm:bulletEnabled val="1"/>
        </dgm:presLayoutVars>
      </dgm:prSet>
      <dgm:spPr/>
      <dgm:t>
        <a:bodyPr/>
        <a:lstStyle/>
        <a:p>
          <a:endParaRPr lang="en-US"/>
        </a:p>
      </dgm:t>
    </dgm:pt>
  </dgm:ptLst>
  <dgm:cxnLst>
    <dgm:cxn modelId="{2CD0E543-986F-4E78-96A0-71992330490C}" type="presOf" srcId="{A8B5A342-DD68-4728-8F17-C2D59714C6C5}" destId="{743DF6D9-34E1-48AA-9A3B-31FBBCE31652}" srcOrd="0" destOrd="0" presId="urn:microsoft.com/office/officeart/2005/8/layout/equation2"/>
    <dgm:cxn modelId="{B9A5F23D-2643-4534-B599-BB599F339C7F}" type="presOf" srcId="{35C88081-A4C5-4DE7-B376-E11216A55051}" destId="{C1828EE2-A4B1-4299-A049-429B7845514F}" srcOrd="0" destOrd="0" presId="urn:microsoft.com/office/officeart/2005/8/layout/equation2"/>
    <dgm:cxn modelId="{9E797223-C6FD-4F3D-A73B-3367EE26F965}" type="presOf" srcId="{B8C6E55C-4BDD-4B48-B68F-40DAB3346F9A}" destId="{E0311437-A924-4590-90BF-CC5D18A7C260}" srcOrd="0" destOrd="0" presId="urn:microsoft.com/office/officeart/2005/8/layout/equation2"/>
    <dgm:cxn modelId="{DCC5D62B-F51B-48D1-8577-BB694EE210FC}" type="presOf" srcId="{EB7A4126-F1CE-45B0-AA44-2EAB98203A0A}" destId="{96814391-EC36-4020-863C-AE7B0938C18E}" srcOrd="0" destOrd="0" presId="urn:microsoft.com/office/officeart/2005/8/layout/equation2"/>
    <dgm:cxn modelId="{C5A00595-6649-4098-83C6-27A9FCB3978C}" srcId="{CDDB66B4-E691-451E-81A9-1E5FA4C02C39}" destId="{EB7A4126-F1CE-45B0-AA44-2EAB98203A0A}" srcOrd="0" destOrd="0" parTransId="{1B6C3E87-1FDA-4146-9FFD-711D4E7BAF8E}" sibTransId="{35C88081-A4C5-4DE7-B376-E11216A55051}"/>
    <dgm:cxn modelId="{A432F579-9A6A-43A4-8D81-073EBD57D5FD}" type="presOf" srcId="{BB4F6916-AE4C-4570-A948-5A54030226BD}" destId="{BE949146-F8BD-4FB6-9DC0-448B7309CF69}" srcOrd="0" destOrd="0" presId="urn:microsoft.com/office/officeart/2005/8/layout/equation2"/>
    <dgm:cxn modelId="{09D651DD-EC39-4371-A689-5F29AF2176B8}" srcId="{CDDB66B4-E691-451E-81A9-1E5FA4C02C39}" destId="{A8B5A342-DD68-4728-8F17-C2D59714C6C5}" srcOrd="1" destOrd="0" parTransId="{D5043C49-517E-46F9-9F81-6C90EDDD2496}" sibTransId="{BB4F6916-AE4C-4570-A948-5A54030226BD}"/>
    <dgm:cxn modelId="{E7C13F9F-5670-4C20-AB97-D210CFC20A73}" srcId="{CDDB66B4-E691-451E-81A9-1E5FA4C02C39}" destId="{B8C6E55C-4BDD-4B48-B68F-40DAB3346F9A}" srcOrd="2" destOrd="0" parTransId="{565EAEFA-10BC-4FCA-A6C9-9347F2921E2D}" sibTransId="{A9323C12-57D8-40F3-9BBC-CD8EDCCF68CD}"/>
    <dgm:cxn modelId="{B9521F5A-6F12-419B-AEB1-52CD1355D5EF}" type="presOf" srcId="{BB4F6916-AE4C-4570-A948-5A54030226BD}" destId="{E2D0E7B9-EEFD-4BBA-B18D-88435E6D4829}" srcOrd="1" destOrd="0" presId="urn:microsoft.com/office/officeart/2005/8/layout/equation2"/>
    <dgm:cxn modelId="{37E1DC6A-556E-4E30-8A08-196657009A68}" type="presOf" srcId="{CDDB66B4-E691-451E-81A9-1E5FA4C02C39}" destId="{3590BB78-8718-4FA9-85AE-B86FF1C49275}" srcOrd="0" destOrd="0" presId="urn:microsoft.com/office/officeart/2005/8/layout/equation2"/>
    <dgm:cxn modelId="{B0C5CAC2-E791-4317-A441-F3EB78D41AB6}" type="presParOf" srcId="{3590BB78-8718-4FA9-85AE-B86FF1C49275}" destId="{81383A81-868A-411B-B1C5-F2B4BE157239}" srcOrd="0" destOrd="0" presId="urn:microsoft.com/office/officeart/2005/8/layout/equation2"/>
    <dgm:cxn modelId="{EA989443-477E-4671-BB40-284E61C2C7FA}" type="presParOf" srcId="{81383A81-868A-411B-B1C5-F2B4BE157239}" destId="{96814391-EC36-4020-863C-AE7B0938C18E}" srcOrd="0" destOrd="0" presId="urn:microsoft.com/office/officeart/2005/8/layout/equation2"/>
    <dgm:cxn modelId="{1E9665BA-D492-425F-8C41-4CD65A02FE09}" type="presParOf" srcId="{81383A81-868A-411B-B1C5-F2B4BE157239}" destId="{FC79C908-5D9E-409B-BEEE-7556BD51B552}" srcOrd="1" destOrd="0" presId="urn:microsoft.com/office/officeart/2005/8/layout/equation2"/>
    <dgm:cxn modelId="{BAE10995-2892-42AA-98A8-C7D688196F39}" type="presParOf" srcId="{81383A81-868A-411B-B1C5-F2B4BE157239}" destId="{C1828EE2-A4B1-4299-A049-429B7845514F}" srcOrd="2" destOrd="0" presId="urn:microsoft.com/office/officeart/2005/8/layout/equation2"/>
    <dgm:cxn modelId="{B1D5C6E9-36EA-47A8-A862-B03299DC13F5}" type="presParOf" srcId="{81383A81-868A-411B-B1C5-F2B4BE157239}" destId="{6F5ABBDB-04BB-4CAA-B374-99FA82745A72}" srcOrd="3" destOrd="0" presId="urn:microsoft.com/office/officeart/2005/8/layout/equation2"/>
    <dgm:cxn modelId="{44B02D2C-B3DA-4230-AD59-4F1839D050E6}" type="presParOf" srcId="{81383A81-868A-411B-B1C5-F2B4BE157239}" destId="{743DF6D9-34E1-48AA-9A3B-31FBBCE31652}" srcOrd="4" destOrd="0" presId="urn:microsoft.com/office/officeart/2005/8/layout/equation2"/>
    <dgm:cxn modelId="{3AF4011A-5CAD-4573-9044-65E475EF543B}" type="presParOf" srcId="{3590BB78-8718-4FA9-85AE-B86FF1C49275}" destId="{BE949146-F8BD-4FB6-9DC0-448B7309CF69}" srcOrd="1" destOrd="0" presId="urn:microsoft.com/office/officeart/2005/8/layout/equation2"/>
    <dgm:cxn modelId="{92BFBD3E-0E00-47FE-A04D-4B928C38A570}" type="presParOf" srcId="{BE949146-F8BD-4FB6-9DC0-448B7309CF69}" destId="{E2D0E7B9-EEFD-4BBA-B18D-88435E6D4829}" srcOrd="0" destOrd="0" presId="urn:microsoft.com/office/officeart/2005/8/layout/equation2"/>
    <dgm:cxn modelId="{96CEB676-E87C-4461-A059-D3C943A0B7C2}" type="presParOf" srcId="{3590BB78-8718-4FA9-85AE-B86FF1C49275}" destId="{E0311437-A924-4590-90BF-CC5D18A7C260}" srcOrd="2" destOrd="0" presId="urn:microsoft.com/office/officeart/2005/8/layout/equation2"/>
  </dgm:cxnLst>
  <dgm:bg>
    <a:noFill/>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796ACB-64A0-44C3-A02E-FE277DEF3AB6}">
      <dsp:nvSpPr>
        <dsp:cNvPr id="0" name=""/>
        <dsp:cNvSpPr/>
      </dsp:nvSpPr>
      <dsp:spPr>
        <a:xfrm rot="5400000">
          <a:off x="51074" y="263558"/>
          <a:ext cx="1059543" cy="7416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Module 1</a:t>
          </a:r>
          <a:endParaRPr lang="en-US" sz="1400" b="1" kern="1200" dirty="0">
            <a:solidFill>
              <a:schemeClr val="tx1"/>
            </a:solidFill>
          </a:endParaRPr>
        </a:p>
      </dsp:txBody>
      <dsp:txXfrm rot="-5400000">
        <a:off x="210006" y="475466"/>
        <a:ext cx="741680" cy="317863"/>
      </dsp:txXfrm>
    </dsp:sp>
    <dsp:sp modelId="{D484B4F6-0400-4E99-A412-D79FA7EF7D69}">
      <dsp:nvSpPr>
        <dsp:cNvPr id="0" name=""/>
        <dsp:cNvSpPr/>
      </dsp:nvSpPr>
      <dsp:spPr>
        <a:xfrm rot="5400000">
          <a:off x="3271505" y="-1751703"/>
          <a:ext cx="857348" cy="43771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Motivation and characteristics</a:t>
          </a:r>
          <a:endParaRPr lang="en-US" sz="1400" kern="1200" dirty="0"/>
        </a:p>
        <a:p>
          <a:pPr marL="114300" lvl="1" indent="-114300" algn="l" defTabSz="622300">
            <a:lnSpc>
              <a:spcPct val="90000"/>
            </a:lnSpc>
            <a:spcBef>
              <a:spcPct val="0"/>
            </a:spcBef>
            <a:spcAft>
              <a:spcPct val="15000"/>
            </a:spcAft>
            <a:buChar char="••"/>
          </a:pPr>
          <a:r>
            <a:rPr lang="en-US" sz="1400" kern="1200" dirty="0" smtClean="0"/>
            <a:t>Architectures</a:t>
          </a:r>
          <a:endParaRPr lang="en-US" sz="1400" kern="1200" dirty="0"/>
        </a:p>
        <a:p>
          <a:pPr marL="114300" lvl="1" indent="-114300" algn="l" defTabSz="622300">
            <a:lnSpc>
              <a:spcPct val="90000"/>
            </a:lnSpc>
            <a:spcBef>
              <a:spcPct val="0"/>
            </a:spcBef>
            <a:spcAft>
              <a:spcPct val="15000"/>
            </a:spcAft>
            <a:buChar char="••"/>
          </a:pPr>
          <a:r>
            <a:rPr lang="en-US" sz="1400" kern="1200" dirty="0" smtClean="0"/>
            <a:t>Project characteristics and maturity </a:t>
          </a:r>
          <a:r>
            <a:rPr lang="en-US" sz="1400" kern="1200" dirty="0" smtClean="0"/>
            <a:t>model</a:t>
          </a:r>
          <a:endParaRPr lang="en-US" sz="1400" kern="1200" dirty="0"/>
        </a:p>
        <a:p>
          <a:pPr marL="114300" lvl="1" indent="-114300" algn="l" defTabSz="622300">
            <a:lnSpc>
              <a:spcPct val="90000"/>
            </a:lnSpc>
            <a:spcBef>
              <a:spcPct val="0"/>
            </a:spcBef>
            <a:spcAft>
              <a:spcPct val="15000"/>
            </a:spcAft>
            <a:buChar char="••"/>
          </a:pPr>
          <a:r>
            <a:rPr lang="en-US" sz="1400" kern="1200" dirty="0" smtClean="0"/>
            <a:t>Employment opportunities</a:t>
          </a:r>
          <a:endParaRPr lang="en-US" sz="1400" kern="1200" dirty="0"/>
        </a:p>
      </dsp:txBody>
      <dsp:txXfrm rot="-5400000">
        <a:off x="1511623" y="50031"/>
        <a:ext cx="4335260" cy="773644"/>
      </dsp:txXfrm>
    </dsp:sp>
    <dsp:sp modelId="{BD9C3D0B-9392-465F-9520-E3C5255FC417}">
      <dsp:nvSpPr>
        <dsp:cNvPr id="0" name=""/>
        <dsp:cNvSpPr/>
      </dsp:nvSpPr>
      <dsp:spPr>
        <a:xfrm rot="5400000">
          <a:off x="51074" y="1211262"/>
          <a:ext cx="1059543" cy="7416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Module 2</a:t>
          </a:r>
          <a:endParaRPr lang="en-US" sz="1400" b="1" kern="1200" dirty="0">
            <a:solidFill>
              <a:schemeClr val="tx1"/>
            </a:solidFill>
          </a:endParaRPr>
        </a:p>
      </dsp:txBody>
      <dsp:txXfrm rot="-5400000">
        <a:off x="210006" y="1423170"/>
        <a:ext cx="741680" cy="317863"/>
      </dsp:txXfrm>
    </dsp:sp>
    <dsp:sp modelId="{26BA0AC3-BBEA-4841-8C4E-2AED00ADB5B7}">
      <dsp:nvSpPr>
        <dsp:cNvPr id="0" name=""/>
        <dsp:cNvSpPr/>
      </dsp:nvSpPr>
      <dsp:spPr>
        <a:xfrm rot="5400000">
          <a:off x="3355827" y="-804174"/>
          <a:ext cx="688703" cy="43771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Multi-dimensional data model</a:t>
          </a:r>
          <a:endParaRPr lang="en-US" sz="1400" kern="1200" dirty="0"/>
        </a:p>
        <a:p>
          <a:pPr marL="114300" lvl="1" indent="-114300" algn="l" defTabSz="622300">
            <a:lnSpc>
              <a:spcPct val="90000"/>
            </a:lnSpc>
            <a:spcBef>
              <a:spcPct val="0"/>
            </a:spcBef>
            <a:spcAft>
              <a:spcPct val="15000"/>
            </a:spcAft>
            <a:buChar char="••"/>
          </a:pPr>
          <a:r>
            <a:rPr lang="en-US" sz="1400" kern="1200" dirty="0" smtClean="0"/>
            <a:t>Microsoft MDX language</a:t>
          </a:r>
          <a:endParaRPr lang="en-US" sz="1400" kern="1200" dirty="0"/>
        </a:p>
        <a:p>
          <a:pPr marL="114300" lvl="1" indent="-114300" algn="l" defTabSz="622300">
            <a:lnSpc>
              <a:spcPct val="90000"/>
            </a:lnSpc>
            <a:spcBef>
              <a:spcPct val="0"/>
            </a:spcBef>
            <a:spcAft>
              <a:spcPct val="15000"/>
            </a:spcAft>
            <a:buChar char="••"/>
          </a:pPr>
          <a:r>
            <a:rPr lang="en-US" sz="1400" kern="1200" dirty="0" smtClean="0"/>
            <a:t>Pivot table tool practice</a:t>
          </a:r>
          <a:endParaRPr lang="en-US" sz="1400" kern="1200" dirty="0"/>
        </a:p>
      </dsp:txBody>
      <dsp:txXfrm rot="-5400000">
        <a:off x="1511623" y="1073650"/>
        <a:ext cx="4343492" cy="621463"/>
      </dsp:txXfrm>
    </dsp:sp>
    <dsp:sp modelId="{0820A4D5-4B77-48BB-8DE7-236A4CB3E46D}">
      <dsp:nvSpPr>
        <dsp:cNvPr id="0" name=""/>
        <dsp:cNvSpPr/>
      </dsp:nvSpPr>
      <dsp:spPr>
        <a:xfrm rot="5400000">
          <a:off x="51074" y="2258415"/>
          <a:ext cx="1059543" cy="7416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Module 3</a:t>
          </a:r>
        </a:p>
      </dsp:txBody>
      <dsp:txXfrm rot="-5400000">
        <a:off x="210006" y="2470323"/>
        <a:ext cx="741680" cy="317863"/>
      </dsp:txXfrm>
    </dsp:sp>
    <dsp:sp modelId="{25988677-A997-4D2A-BB81-29778BB78B9E}">
      <dsp:nvSpPr>
        <dsp:cNvPr id="0" name=""/>
        <dsp:cNvSpPr/>
      </dsp:nvSpPr>
      <dsp:spPr>
        <a:xfrm rot="5400000">
          <a:off x="3256379" y="219156"/>
          <a:ext cx="887600" cy="43771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Schema </a:t>
          </a:r>
          <a:r>
            <a:rPr lang="en-US" sz="1400" kern="1200" dirty="0" smtClean="0"/>
            <a:t>patterns and </a:t>
          </a:r>
          <a:r>
            <a:rPr lang="en-US" sz="1400" kern="1200" dirty="0" err="1" smtClean="0"/>
            <a:t>summarizability</a:t>
          </a:r>
          <a:r>
            <a:rPr lang="en-US" sz="1400" kern="1200" dirty="0" smtClean="0"/>
            <a:t> problems</a:t>
          </a:r>
          <a:endParaRPr lang="en-US" sz="1400" kern="1200" dirty="0"/>
        </a:p>
        <a:p>
          <a:pPr marL="114300" lvl="1" indent="-114300" algn="l" defTabSz="622300">
            <a:lnSpc>
              <a:spcPct val="90000"/>
            </a:lnSpc>
            <a:spcBef>
              <a:spcPct val="0"/>
            </a:spcBef>
            <a:spcAft>
              <a:spcPct val="15000"/>
            </a:spcAft>
            <a:buChar char="••"/>
          </a:pPr>
          <a:r>
            <a:rPr lang="en-US" sz="1400" kern="1200" dirty="0" smtClean="0"/>
            <a:t>Schema integration practice</a:t>
          </a:r>
          <a:endParaRPr lang="en-US" sz="1400" kern="1200" dirty="0"/>
        </a:p>
        <a:p>
          <a:pPr marL="114300" lvl="1" indent="-114300" algn="l" defTabSz="622300">
            <a:lnSpc>
              <a:spcPct val="90000"/>
            </a:lnSpc>
            <a:spcBef>
              <a:spcPct val="0"/>
            </a:spcBef>
            <a:spcAft>
              <a:spcPct val="15000"/>
            </a:spcAft>
            <a:buChar char="••"/>
          </a:pPr>
          <a:r>
            <a:rPr lang="en-US" sz="1400" kern="1200" dirty="0" smtClean="0"/>
            <a:t>Enterprise data warehouse development</a:t>
          </a:r>
          <a:endParaRPr lang="en-US" sz="1400" kern="1200" dirty="0"/>
        </a:p>
      </dsp:txBody>
      <dsp:txXfrm rot="-5400000">
        <a:off x="1511624" y="2007241"/>
        <a:ext cx="4333783" cy="800942"/>
      </dsp:txXfrm>
    </dsp:sp>
    <dsp:sp modelId="{1832BACC-DED9-47F7-9B7C-764DED19B87B}">
      <dsp:nvSpPr>
        <dsp:cNvPr id="0" name=""/>
        <dsp:cNvSpPr/>
      </dsp:nvSpPr>
      <dsp:spPr>
        <a:xfrm rot="5400000">
          <a:off x="51074" y="3206118"/>
          <a:ext cx="1059543" cy="7416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Module 4</a:t>
          </a:r>
          <a:endParaRPr lang="en-US" sz="1400" b="1" kern="1200" dirty="0">
            <a:solidFill>
              <a:schemeClr val="tx1"/>
            </a:solidFill>
          </a:endParaRPr>
        </a:p>
      </dsp:txBody>
      <dsp:txXfrm rot="-5400000">
        <a:off x="210006" y="3418026"/>
        <a:ext cx="741680" cy="317863"/>
      </dsp:txXfrm>
    </dsp:sp>
    <dsp:sp modelId="{C1711C0C-C87C-463F-A282-96994E94BB20}">
      <dsp:nvSpPr>
        <dsp:cNvPr id="0" name=""/>
        <dsp:cNvSpPr/>
      </dsp:nvSpPr>
      <dsp:spPr>
        <a:xfrm rot="5400000">
          <a:off x="3355827" y="1190682"/>
          <a:ext cx="688703" cy="43771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Data integration </a:t>
          </a:r>
          <a:r>
            <a:rPr lang="en-US" sz="1400" kern="1200" dirty="0" smtClean="0"/>
            <a:t>process concepts</a:t>
          </a:r>
          <a:endParaRPr lang="en-US" sz="1400" kern="1200" dirty="0"/>
        </a:p>
        <a:p>
          <a:pPr marL="114300" lvl="1" indent="-114300" algn="l" defTabSz="622300">
            <a:lnSpc>
              <a:spcPct val="90000"/>
            </a:lnSpc>
            <a:spcBef>
              <a:spcPct val="0"/>
            </a:spcBef>
            <a:spcAft>
              <a:spcPct val="15000"/>
            </a:spcAft>
            <a:buChar char="••"/>
          </a:pPr>
          <a:r>
            <a:rPr lang="en-US" sz="1400" kern="1200" dirty="0" smtClean="0"/>
            <a:t>Change data characteristics</a:t>
          </a:r>
          <a:endParaRPr lang="en-US" sz="1400" kern="1200" dirty="0"/>
        </a:p>
        <a:p>
          <a:pPr marL="114300" lvl="1" indent="-114300" algn="l" defTabSz="622300">
            <a:lnSpc>
              <a:spcPct val="90000"/>
            </a:lnSpc>
            <a:spcBef>
              <a:spcPct val="0"/>
            </a:spcBef>
            <a:spcAft>
              <a:spcPct val="15000"/>
            </a:spcAft>
            <a:buChar char="••"/>
          </a:pPr>
          <a:r>
            <a:rPr lang="en-US" sz="1400" kern="1200" dirty="0" smtClean="0"/>
            <a:t>Data integration techniques</a:t>
          </a:r>
          <a:endParaRPr lang="en-US" sz="1400" kern="1200" dirty="0"/>
        </a:p>
      </dsp:txBody>
      <dsp:txXfrm rot="-5400000">
        <a:off x="1511623" y="3068506"/>
        <a:ext cx="4343492" cy="621463"/>
      </dsp:txXfrm>
    </dsp:sp>
    <dsp:sp modelId="{E59DD776-6325-4A8D-B277-3F6F5B852365}">
      <dsp:nvSpPr>
        <dsp:cNvPr id="0" name=""/>
        <dsp:cNvSpPr/>
      </dsp:nvSpPr>
      <dsp:spPr>
        <a:xfrm rot="5400000">
          <a:off x="51074" y="4153822"/>
          <a:ext cx="1059543" cy="7416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Module 5</a:t>
          </a:r>
          <a:endParaRPr lang="en-US" sz="1400" b="1" kern="1200" dirty="0">
            <a:solidFill>
              <a:schemeClr val="tx1"/>
            </a:solidFill>
          </a:endParaRPr>
        </a:p>
      </dsp:txBody>
      <dsp:txXfrm rot="-5400000">
        <a:off x="210006" y="4365730"/>
        <a:ext cx="741680" cy="317863"/>
      </dsp:txXfrm>
    </dsp:sp>
    <dsp:sp modelId="{45A0783A-DDF0-4E2D-9975-72645C8A63C1}">
      <dsp:nvSpPr>
        <dsp:cNvPr id="0" name=""/>
        <dsp:cNvSpPr/>
      </dsp:nvSpPr>
      <dsp:spPr>
        <a:xfrm rot="5400000">
          <a:off x="3355827" y="2138386"/>
          <a:ext cx="688703" cy="43771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Architectures and features of data </a:t>
          </a:r>
          <a:r>
            <a:rPr lang="en-US" sz="1400" kern="1200" dirty="0" smtClean="0"/>
            <a:t>integration tools</a:t>
          </a:r>
          <a:endParaRPr lang="en-US" sz="1400" kern="1200" dirty="0"/>
        </a:p>
        <a:p>
          <a:pPr marL="114300" lvl="1" indent="-114300" algn="l" defTabSz="622300">
            <a:lnSpc>
              <a:spcPct val="90000"/>
            </a:lnSpc>
            <a:spcBef>
              <a:spcPct val="0"/>
            </a:spcBef>
            <a:spcAft>
              <a:spcPct val="15000"/>
            </a:spcAft>
            <a:buChar char="••"/>
          </a:pPr>
          <a:r>
            <a:rPr lang="en-US" sz="1400" kern="1200" dirty="0" smtClean="0"/>
            <a:t>Overview of </a:t>
          </a:r>
          <a:r>
            <a:rPr lang="en-US" sz="1400" kern="1200" dirty="0" err="1" smtClean="0"/>
            <a:t>Talend</a:t>
          </a:r>
          <a:r>
            <a:rPr lang="en-US" sz="1400" kern="1200" dirty="0" smtClean="0"/>
            <a:t> and Pentaho tools</a:t>
          </a:r>
          <a:endParaRPr lang="en-US" sz="1400" kern="1200" dirty="0"/>
        </a:p>
        <a:p>
          <a:pPr marL="114300" lvl="1" indent="-114300" algn="l" defTabSz="622300">
            <a:lnSpc>
              <a:spcPct val="90000"/>
            </a:lnSpc>
            <a:spcBef>
              <a:spcPct val="0"/>
            </a:spcBef>
            <a:spcAft>
              <a:spcPct val="15000"/>
            </a:spcAft>
            <a:buChar char="••"/>
          </a:pPr>
          <a:r>
            <a:rPr lang="en-US" sz="1400" kern="1200" dirty="0" smtClean="0"/>
            <a:t>Practice with Pentaho Data Integration</a:t>
          </a:r>
          <a:endParaRPr lang="en-US" sz="1400" kern="1200" dirty="0"/>
        </a:p>
      </dsp:txBody>
      <dsp:txXfrm rot="-5400000">
        <a:off x="1511623" y="4016210"/>
        <a:ext cx="4343492" cy="6214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14391-EC36-4020-863C-AE7B0938C18E}">
      <dsp:nvSpPr>
        <dsp:cNvPr id="0" name=""/>
        <dsp:cNvSpPr/>
      </dsp:nvSpPr>
      <dsp:spPr>
        <a:xfrm>
          <a:off x="2771" y="497854"/>
          <a:ext cx="983980" cy="983980"/>
        </a:xfrm>
        <a:prstGeom prst="flowChartOnlineStorage">
          <a:avLst/>
        </a:prstGeom>
        <a:solidFill>
          <a:schemeClr val="accent1">
            <a:lumMod val="9000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Data source 1</a:t>
          </a:r>
          <a:endParaRPr lang="en-US" sz="1200" kern="1200" dirty="0"/>
        </a:p>
      </dsp:txBody>
      <dsp:txXfrm>
        <a:off x="166768" y="497854"/>
        <a:ext cx="655986" cy="983980"/>
      </dsp:txXfrm>
    </dsp:sp>
    <dsp:sp modelId="{C1828EE2-A4B1-4299-A049-429B7845514F}">
      <dsp:nvSpPr>
        <dsp:cNvPr id="0" name=""/>
        <dsp:cNvSpPr/>
      </dsp:nvSpPr>
      <dsp:spPr>
        <a:xfrm>
          <a:off x="209407" y="1561733"/>
          <a:ext cx="570708" cy="570708"/>
        </a:xfrm>
        <a:prstGeom prst="flowChartMerge">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352084" y="1561733"/>
        <a:ext cx="285354" cy="285354"/>
      </dsp:txXfrm>
    </dsp:sp>
    <dsp:sp modelId="{743DF6D9-34E1-48AA-9A3B-31FBBCE31652}">
      <dsp:nvSpPr>
        <dsp:cNvPr id="0" name=""/>
        <dsp:cNvSpPr/>
      </dsp:nvSpPr>
      <dsp:spPr>
        <a:xfrm>
          <a:off x="2771" y="2212341"/>
          <a:ext cx="983980" cy="983980"/>
        </a:xfrm>
        <a:prstGeom prst="flowChartOnlineStorage">
          <a:avLst/>
        </a:prstGeom>
        <a:solidFill>
          <a:schemeClr val="accent1">
            <a:lumMod val="9000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Data source n</a:t>
          </a:r>
          <a:endParaRPr lang="en-US" sz="1200" kern="1200" dirty="0"/>
        </a:p>
      </dsp:txBody>
      <dsp:txXfrm>
        <a:off x="166768" y="2212341"/>
        <a:ext cx="655986" cy="983980"/>
      </dsp:txXfrm>
    </dsp:sp>
    <dsp:sp modelId="{BE949146-F8BD-4FB6-9DC0-448B7309CF69}">
      <dsp:nvSpPr>
        <dsp:cNvPr id="0" name=""/>
        <dsp:cNvSpPr/>
      </dsp:nvSpPr>
      <dsp:spPr>
        <a:xfrm>
          <a:off x="1134348" y="1664067"/>
          <a:ext cx="312905" cy="366040"/>
        </a:xfrm>
        <a:prstGeom prst="rightArrow">
          <a:avLst>
            <a:gd name="adj1" fmla="val 60000"/>
            <a:gd name="adj2" fmla="val 50000"/>
          </a:avLst>
        </a:prstGeom>
        <a:solidFill>
          <a:srgbClr val="FF0000"/>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134348" y="1737275"/>
        <a:ext cx="219034" cy="219624"/>
      </dsp:txXfrm>
    </dsp:sp>
    <dsp:sp modelId="{E0311437-A924-4590-90BF-CC5D18A7C260}">
      <dsp:nvSpPr>
        <dsp:cNvPr id="0" name=""/>
        <dsp:cNvSpPr/>
      </dsp:nvSpPr>
      <dsp:spPr>
        <a:xfrm>
          <a:off x="1577139" y="863107"/>
          <a:ext cx="1967960" cy="1967960"/>
        </a:xfrm>
        <a:prstGeom prst="ellipse">
          <a:avLst/>
        </a:prstGeom>
        <a:solidFill>
          <a:srgbClr val="92D050"/>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DW schema</a:t>
          </a:r>
          <a:endParaRPr lang="en-US" sz="2900" kern="1200" dirty="0"/>
        </a:p>
      </dsp:txBody>
      <dsp:txXfrm>
        <a:off x="1865340" y="1151308"/>
        <a:ext cx="1391558" cy="13915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Welcome to Data Warehouse Essentials for Aspiring Business Intelligence Professionals</a:t>
            </a:r>
          </a:p>
          <a:p>
            <a:endParaRPr lang="en-US" altLang="en-US" dirty="0" smtClean="0"/>
          </a:p>
          <a:p>
            <a:r>
              <a:rPr lang="en-US" altLang="en-US" dirty="0" smtClean="0"/>
              <a:t>Four course sequence on data warehouse essentials along with a capstone project course</a:t>
            </a:r>
          </a:p>
          <a:p>
            <a:endParaRPr lang="en-US" altLang="en-US" dirty="0" smtClean="0"/>
          </a:p>
          <a:p>
            <a:r>
              <a:rPr lang="en-US" altLang="en-US" dirty="0" smtClean="0"/>
              <a:t>Second course in the</a:t>
            </a:r>
            <a:r>
              <a:rPr lang="en-US" altLang="en-US" baseline="0" dirty="0" smtClean="0"/>
              <a:t> track </a:t>
            </a:r>
            <a:r>
              <a:rPr lang="en-US" altLang="en-US" dirty="0" smtClean="0"/>
              <a:t>on data warehouse essentials covering concepts, design, and data integration, fundamental elements of data warehouses.</a:t>
            </a:r>
          </a:p>
          <a:p>
            <a:endParaRPr lang="en-US" altLang="en-US" dirty="0" smtClean="0"/>
          </a:p>
          <a:p>
            <a:r>
              <a:rPr lang="en-US" altLang="en-US" dirty="0" smtClean="0"/>
              <a:t>Fun</a:t>
            </a:r>
            <a:r>
              <a:rPr lang="en-US" altLang="en-US" baseline="0" dirty="0" smtClean="0"/>
              <a:t> but challenging course for both business and computer science students</a:t>
            </a:r>
          </a:p>
          <a:p>
            <a:endParaRPr lang="en-US" altLang="en-US" dirty="0" smtClean="0"/>
          </a:p>
          <a:p>
            <a:r>
              <a:rPr lang="en-US" altLang="en-US" dirty="0" smtClean="0"/>
              <a:t>First</a:t>
            </a:r>
            <a:r>
              <a:rPr lang="en-US" altLang="en-US" baseline="0" dirty="0" smtClean="0"/>
              <a:t> course: Basics of query formulation and database development providing data management foundation</a:t>
            </a:r>
          </a:p>
          <a:p>
            <a:endParaRPr lang="en-US" altLang="en-US" baseline="0" dirty="0" smtClean="0"/>
          </a:p>
          <a:p>
            <a:r>
              <a:rPr lang="en-US" altLang="en-US" baseline="0" dirty="0" smtClean="0"/>
              <a:t>Third course: Relational database support for data warehouses and data administration</a:t>
            </a:r>
          </a:p>
          <a:p>
            <a:endParaRPr lang="en-US" altLang="en-US" dirty="0" smtClean="0"/>
          </a:p>
          <a:p>
            <a:r>
              <a:rPr lang="en-US" altLang="en-US" baseline="0" dirty="0" smtClean="0"/>
              <a:t>Learn new concepts, skills, and practices vital to careers in business intelligence</a:t>
            </a:r>
            <a:endParaRPr lang="en-US" altLang="en-US" dirty="0" smtClean="0"/>
          </a:p>
          <a:p>
            <a:endParaRPr lang="en-US" altLang="en-US" dirty="0" smtClean="0"/>
          </a:p>
          <a:p>
            <a:r>
              <a:rPr lang="en-US" altLang="en-US" dirty="0" smtClean="0"/>
              <a:t>Data warehouse:</a:t>
            </a:r>
          </a:p>
          <a:p>
            <a:r>
              <a:rPr lang="en-US" altLang="en-US" dirty="0" smtClean="0"/>
              <a:t>   - Supports tactical (medium term) and strategic (long-term) decision making</a:t>
            </a:r>
          </a:p>
          <a:p>
            <a:r>
              <a:rPr lang="en-US" altLang="en-US" dirty="0" smtClean="0"/>
              <a:t>   - New development in the 1990s: new technologies, architectures to apply technology</a:t>
            </a:r>
          </a:p>
          <a:p>
            <a:r>
              <a:rPr lang="en-US" altLang="en-US" baseline="0" dirty="0" smtClean="0"/>
              <a:t>   - Foundation for business intelligence</a:t>
            </a:r>
            <a:endParaRPr lang="en-US" altLang="en-US" dirty="0" smtClean="0"/>
          </a:p>
          <a:p>
            <a:r>
              <a:rPr lang="en-US" altLang="en-US" dirty="0" smtClean="0"/>
              <a:t>Objectives:</a:t>
            </a:r>
          </a:p>
          <a:p>
            <a:r>
              <a:rPr lang="en-US" altLang="en-US" dirty="0" smtClean="0"/>
              <a:t> - Cover course objectives</a:t>
            </a:r>
            <a:r>
              <a:rPr lang="en-US" altLang="en-US" baseline="0" dirty="0" smtClean="0"/>
              <a:t>, scope, and assignments</a:t>
            </a:r>
            <a:endParaRPr lang="en-US" altLang="en-US" dirty="0" smtClean="0"/>
          </a:p>
          <a:p>
            <a:r>
              <a:rPr lang="en-US" altLang="en-US" dirty="0" smtClean="0"/>
              <a:t> - Identify</a:t>
            </a:r>
            <a:r>
              <a:rPr lang="en-US" altLang="en-US" baseline="0" dirty="0" smtClean="0"/>
              <a:t> prerequisite knowledge</a:t>
            </a:r>
          </a:p>
          <a:p>
            <a:endParaRPr lang="en-US" altLang="en-US" baseline="0" dirty="0" smtClean="0"/>
          </a:p>
          <a:p>
            <a:r>
              <a:rPr kumimoji="1" lang="en-US" sz="1200" kern="1200" dirty="0" smtClean="0">
                <a:solidFill>
                  <a:schemeClr val="tx1"/>
                </a:solidFill>
                <a:effectLst/>
                <a:latin typeface="Times New Roman" pitchFamily="18" charset="0"/>
                <a:ea typeface="+mn-ea"/>
                <a:cs typeface="+mn-cs"/>
              </a:rPr>
              <a:t>Data warehouses provide key infrastructure for business intelligence services used in many organizations. Management of large, complex data warehouses involves technical skills and conceptual background needed by information systems professionals as well as tactical and strategic issues faced by information technology managers. According to a recent report by McKinsey, demand for graduates with business intelligence skills is large and growing with a projected shortfall of 1.5 million analysts by 2018. </a:t>
            </a:r>
            <a:endParaRPr kumimoji="1"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30402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mtClean="0"/>
              <a:t>Course</a:t>
            </a:r>
            <a:r>
              <a:rPr lang="en-US" altLang="en-US" baseline="0" smtClean="0"/>
              <a:t> 1: </a:t>
            </a:r>
            <a:r>
              <a:rPr lang="en-US" altLang="en-US" smtClean="0"/>
              <a:t>Concepts</a:t>
            </a:r>
            <a:r>
              <a:rPr lang="en-US" altLang="en-US" dirty="0" smtClean="0"/>
              <a:t>, Design, and Data Integration</a:t>
            </a:r>
          </a:p>
          <a:p>
            <a:endParaRPr lang="en-US" dirty="0" smtClean="0"/>
          </a:p>
          <a:p>
            <a:r>
              <a:rPr lang="en-US" dirty="0" smtClean="0"/>
              <a:t>Unit 1:</a:t>
            </a:r>
          </a:p>
          <a:p>
            <a:pPr marL="171450" indent="-171450">
              <a:buFontTx/>
              <a:buChar char="-"/>
            </a:pPr>
            <a:r>
              <a:rPr lang="en-US" dirty="0" smtClean="0"/>
              <a:t>Motivation and historical background</a:t>
            </a:r>
          </a:p>
          <a:p>
            <a:pPr marL="171450" indent="-171450">
              <a:buFontTx/>
              <a:buChar char="-"/>
            </a:pPr>
            <a:r>
              <a:rPr lang="en-US" dirty="0" smtClean="0"/>
              <a:t>Basic</a:t>
            </a:r>
            <a:r>
              <a:rPr lang="en-US" baseline="0" dirty="0" smtClean="0"/>
              <a:t> definitions</a:t>
            </a:r>
          </a:p>
          <a:p>
            <a:pPr marL="171450" indent="-171450">
              <a:buFontTx/>
              <a:buChar char="-"/>
            </a:pPr>
            <a:r>
              <a:rPr lang="en-US" baseline="0" dirty="0" smtClean="0"/>
              <a:t>Business architectures: balance scope, integration level, risk, business value</a:t>
            </a:r>
          </a:p>
          <a:p>
            <a:pPr marL="171450" indent="-171450">
              <a:buFontTx/>
              <a:buChar char="-"/>
            </a:pPr>
            <a:r>
              <a:rPr lang="en-US" baseline="0" dirty="0" smtClean="0"/>
              <a:t>Maturity models</a:t>
            </a:r>
          </a:p>
          <a:p>
            <a:endParaRPr lang="en-US" baseline="0" dirty="0" smtClean="0"/>
          </a:p>
          <a:p>
            <a:r>
              <a:rPr lang="en-US" baseline="0" dirty="0" smtClean="0"/>
              <a:t>Data cube manipulation: </a:t>
            </a:r>
          </a:p>
          <a:p>
            <a:pPr marL="171450" indent="-171450">
              <a:buFontTx/>
              <a:buChar char="-"/>
            </a:pPr>
            <a:r>
              <a:rPr lang="en-US" baseline="0" dirty="0" smtClean="0"/>
              <a:t>Multidimensional data model</a:t>
            </a:r>
          </a:p>
          <a:p>
            <a:pPr marL="171450" indent="-171450">
              <a:buFontTx/>
              <a:buChar char="-"/>
            </a:pPr>
            <a:r>
              <a:rPr lang="en-US" baseline="0" dirty="0" smtClean="0"/>
              <a:t>Multidimensional expressions language</a:t>
            </a:r>
          </a:p>
          <a:p>
            <a:pPr marL="171450" indent="-171450">
              <a:buFontTx/>
              <a:buChar char="-"/>
            </a:pPr>
            <a:r>
              <a:rPr lang="en-US" baseline="0" dirty="0" smtClean="0"/>
              <a:t>Pivot4J practice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Schema Design: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Schema patterns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err="1" smtClean="0"/>
              <a:t>Summarizability</a:t>
            </a:r>
            <a:r>
              <a:rPr lang="en-US" baseline="0" dirty="0" smtClean="0"/>
              <a:t> patterns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Enterprise development methodologies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Schema integration practice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Data integration</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Refresh and data population processes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Transformation techniques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Integrated development environments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Practice with Pentaho Data Integration</a:t>
            </a:r>
          </a:p>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3</a:t>
            </a:fld>
            <a:endParaRPr lang="en-US"/>
          </a:p>
        </p:txBody>
      </p:sp>
    </p:spTree>
    <p:extLst>
      <p:ext uri="{BB962C8B-B14F-4D97-AF65-F5344CB8AC3E}">
        <p14:creationId xmlns:p14="http://schemas.microsoft.com/office/powerpoint/2010/main" val="711208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Module 1</a:t>
            </a:r>
            <a:endParaRPr lang="en-US" dirty="0" smtClean="0"/>
          </a:p>
          <a:p>
            <a:pPr marL="171450" indent="-171450">
              <a:buFontTx/>
              <a:buChar char="-"/>
            </a:pPr>
            <a:r>
              <a:rPr lang="en-US" dirty="0" smtClean="0"/>
              <a:t>Historical background and importance</a:t>
            </a:r>
          </a:p>
          <a:p>
            <a:pPr marL="171450" indent="-171450">
              <a:buFontTx/>
              <a:buChar char="-"/>
            </a:pPr>
            <a:r>
              <a:rPr lang="en-US" dirty="0" smtClean="0"/>
              <a:t>Characteristics</a:t>
            </a:r>
          </a:p>
          <a:p>
            <a:pPr marL="171450" indent="-171450">
              <a:buFontTx/>
              <a:buChar char="-"/>
            </a:pPr>
            <a:r>
              <a:rPr lang="en-US" dirty="0" smtClean="0"/>
              <a:t>Business </a:t>
            </a:r>
            <a:r>
              <a:rPr lang="en-US" dirty="0" smtClean="0"/>
              <a:t>architectures</a:t>
            </a:r>
            <a:endParaRPr lang="en-US" dirty="0" smtClean="0"/>
          </a:p>
          <a:p>
            <a:pPr marL="171450" indent="-171450">
              <a:buFontTx/>
              <a:buChar char="-"/>
            </a:pPr>
            <a:r>
              <a:rPr lang="en-US" dirty="0" smtClean="0"/>
              <a:t>Maturity </a:t>
            </a:r>
            <a:r>
              <a:rPr lang="en-US" dirty="0" smtClean="0"/>
              <a:t>model and project characteristics</a:t>
            </a:r>
            <a:endParaRPr lang="en-US" dirty="0" smtClean="0"/>
          </a:p>
          <a:p>
            <a:pPr marL="171450" indent="-171450">
              <a:buFontTx/>
              <a:buChar char="-"/>
            </a:pPr>
            <a:r>
              <a:rPr lang="en-US" dirty="0" smtClean="0"/>
              <a:t>Employment opportunities</a:t>
            </a:r>
          </a:p>
          <a:p>
            <a:pPr marL="0" indent="0">
              <a:buFontTx/>
              <a:buNone/>
            </a:pPr>
            <a:endParaRPr lang="en-US" dirty="0" smtClean="0"/>
          </a:p>
          <a:p>
            <a:pPr marL="0" indent="0">
              <a:buFontTx/>
              <a:buNone/>
            </a:pPr>
            <a:r>
              <a:rPr lang="en-US" dirty="0" smtClean="0"/>
              <a:t>Module</a:t>
            </a:r>
            <a:r>
              <a:rPr lang="en-US" baseline="0" dirty="0" smtClean="0"/>
              <a:t> </a:t>
            </a:r>
            <a:r>
              <a:rPr lang="en-US" dirty="0" smtClean="0"/>
              <a:t>2</a:t>
            </a:r>
            <a:endParaRPr lang="en-US" dirty="0" smtClean="0"/>
          </a:p>
          <a:p>
            <a:pPr marL="171450" indent="-171450">
              <a:buFontTx/>
              <a:buChar char="-"/>
            </a:pPr>
            <a:r>
              <a:rPr lang="en-US" dirty="0" smtClean="0"/>
              <a:t>Multi-dimensional data model for business</a:t>
            </a:r>
            <a:r>
              <a:rPr lang="en-US" baseline="0" dirty="0" smtClean="0"/>
              <a:t> analysis</a:t>
            </a:r>
          </a:p>
          <a:p>
            <a:pPr marL="171450" indent="-171450">
              <a:buFontTx/>
              <a:buChar char="-"/>
            </a:pPr>
            <a:r>
              <a:rPr lang="en-US" baseline="0" dirty="0" smtClean="0"/>
              <a:t>Microsoft MDX language overview</a:t>
            </a:r>
          </a:p>
          <a:p>
            <a:pPr marL="171450" indent="-171450">
              <a:buFontTx/>
              <a:buChar char="-"/>
            </a:pPr>
            <a:r>
              <a:rPr lang="en-US" baseline="0" dirty="0" smtClean="0"/>
              <a:t>Pivot table practice using Pivot4J</a:t>
            </a:r>
          </a:p>
          <a:p>
            <a:pPr marL="0" indent="0">
              <a:buFontTx/>
              <a:buNone/>
            </a:pPr>
            <a:endParaRPr lang="en-US" baseline="0" dirty="0" smtClean="0"/>
          </a:p>
          <a:p>
            <a:pPr marL="0" indent="0">
              <a:buFontTx/>
              <a:buNone/>
            </a:pPr>
            <a:r>
              <a:rPr lang="en-US" baseline="0" dirty="0" smtClean="0"/>
              <a:t>Module 3</a:t>
            </a:r>
            <a:endParaRPr lang="en-US" baseline="0" dirty="0" smtClean="0"/>
          </a:p>
          <a:p>
            <a:pPr marL="171450" indent="-171450">
              <a:buFontTx/>
              <a:buChar char="-"/>
            </a:pPr>
            <a:r>
              <a:rPr lang="en-US" baseline="0" dirty="0" smtClean="0"/>
              <a:t>Schema patterns: star schema and variations</a:t>
            </a:r>
          </a:p>
          <a:p>
            <a:pPr marL="171450" indent="-171450">
              <a:buFontTx/>
              <a:buChar char="-"/>
            </a:pPr>
            <a:r>
              <a:rPr lang="en-US" baseline="0" dirty="0" err="1" smtClean="0"/>
              <a:t>Summarizability</a:t>
            </a:r>
            <a:r>
              <a:rPr lang="en-US" baseline="0" dirty="0" smtClean="0"/>
              <a:t> problems and resolution: mostly missing data issues</a:t>
            </a:r>
          </a:p>
          <a:p>
            <a:pPr marL="171450" indent="-171450">
              <a:buFontTx/>
              <a:buChar char="-"/>
            </a:pPr>
            <a:r>
              <a:rPr lang="en-US" baseline="0" dirty="0" smtClean="0"/>
              <a:t>Schema integration practice</a:t>
            </a:r>
          </a:p>
          <a:p>
            <a:pPr marL="171450" indent="-171450">
              <a:buFontTx/>
              <a:buChar char="-"/>
            </a:pPr>
            <a:r>
              <a:rPr lang="en-US" baseline="0" dirty="0" smtClean="0"/>
              <a:t>Enterprise data warehouse development methodologies</a:t>
            </a:r>
          </a:p>
          <a:p>
            <a:pPr marL="0" indent="0">
              <a:buFontTx/>
              <a:buNone/>
            </a:pPr>
            <a:endParaRPr lang="en-US" baseline="0" dirty="0" smtClean="0"/>
          </a:p>
          <a:p>
            <a:pPr marL="0" indent="0">
              <a:buFontTx/>
              <a:buNone/>
            </a:pPr>
            <a:r>
              <a:rPr lang="en-US" baseline="0" dirty="0" smtClean="0"/>
              <a:t>Module 4</a:t>
            </a:r>
            <a:endParaRPr lang="en-US" baseline="0" dirty="0" smtClean="0"/>
          </a:p>
          <a:p>
            <a:pPr marL="171450" indent="-171450">
              <a:buFontTx/>
              <a:buChar char="-"/>
            </a:pPr>
            <a:r>
              <a:rPr lang="en-US" baseline="0" dirty="0" smtClean="0"/>
              <a:t>Data integration </a:t>
            </a:r>
            <a:r>
              <a:rPr lang="en-US" baseline="0" dirty="0" smtClean="0"/>
              <a:t>processes</a:t>
            </a:r>
          </a:p>
          <a:p>
            <a:pPr marL="171450" indent="-171450">
              <a:buFontTx/>
              <a:buChar char="-"/>
            </a:pPr>
            <a:r>
              <a:rPr lang="en-US" baseline="0" dirty="0" smtClean="0"/>
              <a:t>Change data characteristics</a:t>
            </a:r>
            <a:endParaRPr lang="en-US" baseline="0" dirty="0" smtClean="0"/>
          </a:p>
          <a:p>
            <a:pPr marL="171450" indent="-171450">
              <a:buFontTx/>
              <a:buChar char="-"/>
            </a:pPr>
            <a:r>
              <a:rPr lang="en-US" baseline="0" dirty="0" smtClean="0"/>
              <a:t>Data integration techniques </a:t>
            </a:r>
            <a:r>
              <a:rPr lang="en-US" baseline="0" dirty="0" smtClean="0"/>
              <a:t>for regular </a:t>
            </a:r>
            <a:r>
              <a:rPr lang="en-US" baseline="0" dirty="0" smtClean="0"/>
              <a:t>expressions and </a:t>
            </a:r>
            <a:r>
              <a:rPr lang="en-US" baseline="0" dirty="0" smtClean="0"/>
              <a:t>text distance </a:t>
            </a:r>
            <a:r>
              <a:rPr lang="en-US" baseline="0" dirty="0" smtClean="0"/>
              <a:t>functions</a:t>
            </a:r>
          </a:p>
          <a:p>
            <a:pPr marL="0" indent="0">
              <a:buFontTx/>
              <a:buNone/>
            </a:pPr>
            <a:endParaRPr lang="en-US" baseline="0" dirty="0" smtClean="0"/>
          </a:p>
          <a:p>
            <a:pPr marL="0" indent="0">
              <a:buFontTx/>
              <a:buNone/>
            </a:pPr>
            <a:r>
              <a:rPr lang="en-US" baseline="0" dirty="0" smtClean="0"/>
              <a:t>Module 5</a:t>
            </a:r>
          </a:p>
          <a:p>
            <a:pPr marL="171450" indent="-171450">
              <a:buFontTx/>
              <a:buChar char="-"/>
            </a:pPr>
            <a:r>
              <a:rPr lang="en-US" baseline="0" dirty="0" smtClean="0"/>
              <a:t>Architectures for data integration tools</a:t>
            </a:r>
          </a:p>
          <a:p>
            <a:pPr marL="171450" indent="-171450">
              <a:buFontTx/>
              <a:buChar char="-"/>
            </a:pPr>
            <a:r>
              <a:rPr lang="en-US" baseline="0" dirty="0" smtClean="0"/>
              <a:t>Common features of data integration tools</a:t>
            </a:r>
          </a:p>
          <a:p>
            <a:pPr marL="171450" indent="-171450">
              <a:buFontTx/>
              <a:buChar char="-"/>
            </a:pPr>
            <a:r>
              <a:rPr lang="en-US" baseline="0" dirty="0" smtClean="0"/>
              <a:t>Data integration techniques especially regular expressions and distance functions</a:t>
            </a:r>
          </a:p>
          <a:p>
            <a:pPr marL="171450" indent="-171450">
              <a:buFontTx/>
              <a:buChar char="-"/>
            </a:pPr>
            <a:r>
              <a:rPr lang="en-US" baseline="0" dirty="0" smtClean="0"/>
              <a:t>Data integration practice using Pentaho Data Integration</a:t>
            </a:r>
          </a:p>
          <a:p>
            <a:pPr marL="0" indent="0">
              <a:buFontTx/>
              <a:buNone/>
            </a:pPr>
            <a:endParaRPr lang="en-US" baseline="0" dirty="0" smtClean="0"/>
          </a:p>
          <a:p>
            <a:r>
              <a:rPr lang="en-US" dirty="0" smtClean="0"/>
              <a:t>Assignments in </a:t>
            </a:r>
            <a:r>
              <a:rPr lang="en-US" dirty="0" smtClean="0"/>
              <a:t>modules 2</a:t>
            </a:r>
            <a:r>
              <a:rPr lang="en-US" dirty="0" smtClean="0"/>
              <a:t>, 3 and </a:t>
            </a:r>
            <a:r>
              <a:rPr lang="en-US" dirty="0" smtClean="0"/>
              <a:t>5</a:t>
            </a:r>
            <a:endParaRPr lang="en-US" dirty="0" smtClean="0"/>
          </a:p>
          <a:p>
            <a:endParaRPr lang="en-US" dirty="0" smtClean="0"/>
          </a:p>
          <a:p>
            <a:r>
              <a:rPr lang="en-US" dirty="0" smtClean="0"/>
              <a:t>Quizzes</a:t>
            </a:r>
            <a:r>
              <a:rPr lang="en-US" baseline="0" dirty="0" smtClean="0"/>
              <a:t> at the end of each </a:t>
            </a:r>
            <a:r>
              <a:rPr lang="en-US" baseline="0" dirty="0" smtClean="0"/>
              <a:t>module</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4</a:t>
            </a:fld>
            <a:endParaRPr lang="en-US"/>
          </a:p>
        </p:txBody>
      </p:sp>
    </p:spTree>
    <p:extLst>
      <p:ext uri="{BB962C8B-B14F-4D97-AF65-F5344CB8AC3E}">
        <p14:creationId xmlns:p14="http://schemas.microsoft.com/office/powerpoint/2010/main" val="1923867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Pivot table manipulation using Pivot4J</a:t>
            </a:r>
          </a:p>
          <a:p>
            <a:pPr marL="171450" indent="-171450">
              <a:buFontTx/>
              <a:buChar char="-"/>
            </a:pPr>
            <a:r>
              <a:rPr lang="en-US" dirty="0" smtClean="0"/>
              <a:t>Evaluation using an online quiz</a:t>
            </a:r>
          </a:p>
          <a:p>
            <a:pPr marL="171450" indent="-171450">
              <a:buFontTx/>
              <a:buChar char="-"/>
            </a:pPr>
            <a:r>
              <a:rPr lang="en-US" dirty="0" smtClean="0"/>
              <a:t>Guided</a:t>
            </a:r>
            <a:r>
              <a:rPr lang="en-US" baseline="0" dirty="0" smtClean="0"/>
              <a:t> exercise</a:t>
            </a:r>
          </a:p>
          <a:p>
            <a:pPr marL="171450" indent="-171450">
              <a:buFontTx/>
              <a:buChar char="-"/>
            </a:pPr>
            <a:r>
              <a:rPr lang="en-US" baseline="0" dirty="0" smtClean="0"/>
              <a:t>Graded assignment after completion of guided exercise</a:t>
            </a:r>
            <a:endParaRPr lang="en-US" dirty="0" smtClean="0"/>
          </a:p>
          <a:p>
            <a:endParaRPr lang="en-US" baseline="0" dirty="0" smtClean="0"/>
          </a:p>
          <a:p>
            <a:r>
              <a:rPr lang="en-US" baseline="0" dirty="0" smtClean="0"/>
              <a:t>Schema integration exercise: </a:t>
            </a:r>
          </a:p>
          <a:p>
            <a:pPr marL="171450" indent="-171450">
              <a:buFontTx/>
              <a:buChar char="-"/>
            </a:pPr>
            <a:r>
              <a:rPr lang="en-US" baseline="0" dirty="0" smtClean="0"/>
              <a:t>Combine schemas of two data sources</a:t>
            </a:r>
          </a:p>
          <a:p>
            <a:pPr marL="171450" indent="-171450">
              <a:buFontTx/>
              <a:buChar char="-"/>
            </a:pPr>
            <a:r>
              <a:rPr lang="en-US" baseline="0" dirty="0" smtClean="0"/>
              <a:t>DW schema pattern</a:t>
            </a:r>
          </a:p>
          <a:p>
            <a:pPr marL="171450" indent="-171450">
              <a:buFontTx/>
              <a:buChar char="-"/>
            </a:pPr>
            <a:r>
              <a:rPr lang="en-US" baseline="0" dirty="0" smtClean="0"/>
              <a:t>Populate sample data</a:t>
            </a:r>
          </a:p>
          <a:p>
            <a:pPr marL="171450" indent="-171450">
              <a:buFontTx/>
              <a:buChar char="-"/>
            </a:pPr>
            <a:r>
              <a:rPr lang="en-US" baseline="0" dirty="0" smtClean="0"/>
              <a:t>Identify important parts of mapping such as missing values and default values</a:t>
            </a:r>
          </a:p>
          <a:p>
            <a:pPr marL="171450" indent="-171450">
              <a:buFontTx/>
              <a:buChar char="-"/>
            </a:pPr>
            <a:r>
              <a:rPr lang="en-US" baseline="0" dirty="0" smtClean="0"/>
              <a:t>Peer evaluation</a:t>
            </a:r>
          </a:p>
          <a:p>
            <a:pPr marL="171450" indent="-171450">
              <a:buFontTx/>
              <a:buChar char="-"/>
            </a:pPr>
            <a:r>
              <a:rPr lang="en-US" baseline="0" dirty="0" smtClean="0"/>
              <a:t>Practice evaluation before assignment</a:t>
            </a:r>
          </a:p>
          <a:p>
            <a:endParaRPr lang="en-US" dirty="0" smtClean="0"/>
          </a:p>
          <a:p>
            <a:r>
              <a:rPr lang="en-US" dirty="0" smtClean="0"/>
              <a:t>Data integration using Pentaho Data Integration</a:t>
            </a:r>
          </a:p>
          <a:p>
            <a:pPr marL="171450" indent="-171450">
              <a:buFontTx/>
              <a:buChar char="-"/>
            </a:pPr>
            <a:r>
              <a:rPr lang="en-US" baseline="0" dirty="0" smtClean="0"/>
              <a:t>Connect to Oracle tables</a:t>
            </a:r>
          </a:p>
          <a:p>
            <a:pPr marL="171450" indent="-171450">
              <a:buFontTx/>
              <a:buChar char="-"/>
            </a:pPr>
            <a:r>
              <a:rPr lang="en-US" baseline="0" dirty="0" smtClean="0"/>
              <a:t>Use data sources (Access and Excel)</a:t>
            </a:r>
          </a:p>
          <a:p>
            <a:pPr marL="171450" indent="-171450">
              <a:buFontTx/>
              <a:buChar char="-"/>
            </a:pPr>
            <a:r>
              <a:rPr lang="en-US" baseline="0" dirty="0" smtClean="0"/>
              <a:t>Guided practice exercise</a:t>
            </a:r>
          </a:p>
          <a:p>
            <a:pPr marL="171450" indent="-171450">
              <a:buFontTx/>
              <a:buChar char="-"/>
            </a:pPr>
            <a:r>
              <a:rPr lang="en-US" baseline="0" dirty="0" smtClean="0"/>
              <a:t>Graded assignment using online quiz</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5</a:t>
            </a:fld>
            <a:endParaRPr lang="en-US"/>
          </a:p>
        </p:txBody>
      </p:sp>
    </p:spTree>
    <p:extLst>
      <p:ext uri="{BB962C8B-B14F-4D97-AF65-F5344CB8AC3E}">
        <p14:creationId xmlns:p14="http://schemas.microsoft.com/office/powerpoint/2010/main" val="279634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Pivot4J (http://www.pivot4j.org)</a:t>
            </a:r>
          </a:p>
          <a:p>
            <a:endParaRPr lang="en-US" dirty="0" smtClean="0"/>
          </a:p>
          <a:p>
            <a:r>
              <a:rPr lang="en-US" dirty="0" err="1" smtClean="0"/>
              <a:t>Pentaho</a:t>
            </a:r>
            <a:r>
              <a:rPr lang="en-US" dirty="0" smtClean="0"/>
              <a:t> Community Edition</a:t>
            </a:r>
            <a:r>
              <a:rPr lang="en-US" baseline="0" dirty="0" smtClean="0"/>
              <a:t> (</a:t>
            </a:r>
            <a:r>
              <a:rPr lang="en-US" dirty="0" smtClean="0"/>
              <a:t>):</a:t>
            </a:r>
            <a:r>
              <a:rPr lang="en-US" baseline="0" dirty="0" smtClean="0"/>
              <a:t> </a:t>
            </a:r>
            <a:r>
              <a:rPr kumimoji="1" lang="en-US" sz="1200" kern="1200" dirty="0" err="1" smtClean="0">
                <a:solidFill>
                  <a:schemeClr val="tx1"/>
                </a:solidFill>
                <a:effectLst/>
                <a:latin typeface="Times New Roman" pitchFamily="18" charset="0"/>
                <a:ea typeface="+mn-ea"/>
                <a:cs typeface="+mn-cs"/>
              </a:rPr>
              <a:t>Pentaho</a:t>
            </a:r>
            <a:r>
              <a:rPr kumimoji="1" lang="en-US" sz="1200" kern="1200" dirty="0" smtClean="0">
                <a:solidFill>
                  <a:schemeClr val="tx1"/>
                </a:solidFill>
                <a:effectLst/>
                <a:latin typeface="Times New Roman" pitchFamily="18" charset="0"/>
                <a:ea typeface="+mn-ea"/>
                <a:cs typeface="+mn-cs"/>
              </a:rPr>
              <a:t> Business Analytics Platform has Pivot4J</a:t>
            </a:r>
            <a:r>
              <a:rPr kumimoji="1" lang="en-US" sz="1200" kern="1200" baseline="0" dirty="0" smtClean="0">
                <a:solidFill>
                  <a:schemeClr val="tx1"/>
                </a:solidFill>
                <a:effectLst/>
                <a:latin typeface="Times New Roman" pitchFamily="18" charset="0"/>
                <a:ea typeface="+mn-ea"/>
                <a:cs typeface="+mn-cs"/>
              </a:rPr>
              <a:t> as a tool</a:t>
            </a:r>
            <a:endParaRPr lang="en-US" dirty="0" smtClean="0"/>
          </a:p>
          <a:p>
            <a:pPr marL="0" indent="0">
              <a:buFontTx/>
              <a:buNone/>
            </a:pPr>
            <a:endParaRPr lang="en-US" dirty="0" smtClean="0"/>
          </a:p>
          <a:p>
            <a:pPr marL="0" indent="0">
              <a:buFontTx/>
              <a:buNone/>
            </a:pPr>
            <a:r>
              <a:rPr lang="en-US" dirty="0" smtClean="0"/>
              <a:t>Pivot4J is an open source tool; Free download from</a:t>
            </a:r>
            <a:r>
              <a:rPr lang="en-US" baseline="0" dirty="0" smtClean="0"/>
              <a:t> source forge</a:t>
            </a:r>
          </a:p>
          <a:p>
            <a:pPr marL="0" indent="0">
              <a:buFontTx/>
              <a:buNone/>
            </a:pPr>
            <a:endParaRPr lang="en-US" baseline="0" dirty="0" smtClean="0"/>
          </a:p>
          <a:p>
            <a:pPr marL="0" indent="0">
              <a:buFontTx/>
              <a:buNone/>
            </a:pPr>
            <a:r>
              <a:rPr lang="en-US" baseline="0" dirty="0" smtClean="0"/>
              <a:t>Pentaho Data Integration, community edition</a:t>
            </a:r>
          </a:p>
          <a:p>
            <a:pPr marL="0" indent="0">
              <a:buFontTx/>
              <a:buNone/>
            </a:pPr>
            <a:endParaRPr lang="en-US" baseline="0" dirty="0" smtClean="0"/>
          </a:p>
          <a:p>
            <a:pPr marL="0" indent="0">
              <a:buFontTx/>
              <a:buNone/>
            </a:pPr>
            <a:r>
              <a:rPr lang="en-US" baseline="0" dirty="0" smtClean="0"/>
              <a:t>Limited usage of Oracle or MySQL for data connection in data integration assignment</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6</a:t>
            </a:fld>
            <a:endParaRPr lang="en-US"/>
          </a:p>
        </p:txBody>
      </p:sp>
    </p:spTree>
    <p:extLst>
      <p:ext uri="{BB962C8B-B14F-4D97-AF65-F5344CB8AC3E}">
        <p14:creationId xmlns:p14="http://schemas.microsoft.com/office/powerpoint/2010/main" val="2945170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7</a:t>
            </a:fld>
            <a:endParaRPr kumimoji="0" lang="en-US" altLang="en-US" sz="1200" b="0" smtClean="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indent="0" eaLnBrk="1" hangingPunct="1">
              <a:buFontTx/>
              <a:buNone/>
            </a:pPr>
            <a:r>
              <a:rPr lang="en-US" altLang="en-US" dirty="0" smtClean="0"/>
              <a:t>Important</a:t>
            </a:r>
            <a:r>
              <a:rPr lang="en-US" altLang="en-US" baseline="0" dirty="0" smtClean="0"/>
              <a:t> material for students who seek opportunities in business intelligence</a:t>
            </a:r>
          </a:p>
          <a:p>
            <a:pPr marL="0" indent="0" eaLnBrk="1" hangingPunct="1">
              <a:buFontTx/>
              <a:buNone/>
            </a:pPr>
            <a:endParaRPr lang="en-US" altLang="en-US" baseline="0" dirty="0" smtClean="0"/>
          </a:p>
          <a:p>
            <a:pPr marL="0" indent="0" eaLnBrk="1" hangingPunct="1">
              <a:buFontTx/>
              <a:buNone/>
            </a:pPr>
            <a:r>
              <a:rPr lang="en-US" altLang="en-US" baseline="0" dirty="0" smtClean="0"/>
              <a:t>Appeal to both business and CS students</a:t>
            </a:r>
          </a:p>
          <a:p>
            <a:pPr marL="0" indent="0" eaLnBrk="1" hangingPunct="1">
              <a:buFontTx/>
              <a:buNone/>
            </a:pPr>
            <a:endParaRPr lang="en-US" altLang="en-US" baseline="0" dirty="0" smtClean="0"/>
          </a:p>
          <a:p>
            <a:pPr marL="0" indent="0" eaLnBrk="1" hangingPunct="1">
              <a:buFontTx/>
              <a:buNone/>
            </a:pPr>
            <a:r>
              <a:rPr lang="en-US" altLang="en-US" baseline="0" dirty="0" smtClean="0"/>
              <a:t>Major skills</a:t>
            </a:r>
          </a:p>
          <a:p>
            <a:pPr marL="171450" indent="-171450" eaLnBrk="1" hangingPunct="1">
              <a:buFontTx/>
              <a:buChar char="-"/>
            </a:pPr>
            <a:r>
              <a:rPr lang="en-US" altLang="en-US" baseline="0" dirty="0" smtClean="0"/>
              <a:t>Schema design for analyzing data sources and business needs</a:t>
            </a:r>
          </a:p>
          <a:p>
            <a:pPr marL="171450" indent="-171450" eaLnBrk="1" hangingPunct="1">
              <a:buFontTx/>
              <a:buChar char="-"/>
            </a:pPr>
            <a:r>
              <a:rPr lang="en-US" altLang="en-US" baseline="0" dirty="0" smtClean="0"/>
              <a:t>Data integration process design and implementation</a:t>
            </a:r>
          </a:p>
          <a:p>
            <a:pPr marL="0" indent="0" eaLnBrk="1" hangingPunct="1">
              <a:buFontTx/>
              <a:buNone/>
            </a:pPr>
            <a:endParaRPr lang="en-US" altLang="en-US" dirty="0" smtClean="0"/>
          </a:p>
          <a:p>
            <a:pPr marL="0" indent="0" eaLnBrk="1" hangingPunct="1">
              <a:buFontTx/>
              <a:buNone/>
            </a:pPr>
            <a:r>
              <a:rPr lang="en-US" altLang="en-US" dirty="0" smtClean="0"/>
              <a:t>Interesting and</a:t>
            </a:r>
            <a:r>
              <a:rPr lang="en-US" altLang="en-US" baseline="0" dirty="0" smtClean="0"/>
              <a:t> important tools to use: </a:t>
            </a:r>
          </a:p>
          <a:p>
            <a:pPr marL="171450" indent="-171450" eaLnBrk="1" hangingPunct="1">
              <a:buFontTx/>
              <a:buChar char="-"/>
            </a:pPr>
            <a:r>
              <a:rPr lang="en-US" altLang="en-US" baseline="0" dirty="0" smtClean="0"/>
              <a:t>Pentaho Data Integration</a:t>
            </a:r>
          </a:p>
          <a:p>
            <a:pPr marL="171450" indent="-171450" eaLnBrk="1" hangingPunct="1">
              <a:buFontTx/>
              <a:buChar char="-"/>
            </a:pPr>
            <a:r>
              <a:rPr lang="en-US" altLang="en-US" baseline="0" smtClean="0"/>
              <a:t>Pivot4J</a:t>
            </a:r>
            <a:endParaRPr lang="en-US" altLang="en-US" baseline="0" dirty="0" smtClean="0"/>
          </a:p>
          <a:p>
            <a:pPr marL="171450" indent="-171450" eaLnBrk="1" hangingPunct="1">
              <a:buFontTx/>
              <a:buChar char="-"/>
            </a:pPr>
            <a:r>
              <a:rPr lang="en-US" altLang="en-US" baseline="0" dirty="0" smtClean="0"/>
              <a:t>Limited usage of Oracle or MySQL in the data integration assignment</a:t>
            </a:r>
            <a:endParaRPr lang="en-US" altLang="en-US" dirty="0" smtClean="0"/>
          </a:p>
        </p:txBody>
      </p:sp>
    </p:spTree>
    <p:extLst>
      <p:ext uri="{BB962C8B-B14F-4D97-AF65-F5344CB8AC3E}">
        <p14:creationId xmlns:p14="http://schemas.microsoft.com/office/powerpoint/2010/main" val="3605638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a:p>
        </p:txBody>
      </p:sp>
      <p:pic>
        <p:nvPicPr>
          <p:cNvPr id="9" name="Picture 8" descr="iStock_000018487654Medium.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latin typeface="Arai"/>
                <a:cs typeface="Arai"/>
              </a:rPr>
              <a:t>Information Systems</a:t>
            </a:r>
            <a:r>
              <a:rPr lang="en-US" sz="1800" baseline="0" dirty="0" smtClean="0">
                <a:solidFill>
                  <a:schemeClr val="bg1"/>
                </a:solidFill>
                <a:latin typeface="Arai"/>
                <a:cs typeface="Arai"/>
              </a:rPr>
              <a:t> Program</a:t>
            </a:r>
            <a:endParaRPr lang="en-US" sz="1800" dirty="0">
              <a:solidFill>
                <a:schemeClr val="bg1"/>
              </a:solidFill>
              <a:latin typeface="Arai"/>
              <a:cs typeface="Arai"/>
            </a:endParaRPr>
          </a:p>
        </p:txBody>
      </p:sp>
    </p:spTree>
    <p:extLst>
      <p:ext uri="{BB962C8B-B14F-4D97-AF65-F5344CB8AC3E}">
        <p14:creationId xmlns:p14="http://schemas.microsoft.com/office/powerpoint/2010/main" val="112714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368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1725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975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197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573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6595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949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4026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022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252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5806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682641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35" r:id="rId12"/>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2.xml"/><Relationship Id="rId7" Type="http://schemas.openxmlformats.org/officeDocument/2006/relationships/image" Target="../media/image8.e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0.pn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1.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www.pivot4j.org/" TargetMode="External"/><Relationship Id="rId7"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algn="ctr"/>
            <a:r>
              <a:rPr lang="en-US" altLang="en-US" dirty="0"/>
              <a:t>Module 1</a:t>
            </a:r>
            <a:br>
              <a:rPr lang="en-US" altLang="en-US" dirty="0"/>
            </a:br>
            <a:r>
              <a:rPr lang="en-US" altLang="en-US" dirty="0"/>
              <a:t>Data Warehouse Concepts and Architectures</a:t>
            </a:r>
            <a:endParaRPr lang="en-US" altLang="en-US" dirty="0" smtClean="0"/>
          </a:p>
        </p:txBody>
      </p:sp>
      <p:sp>
        <p:nvSpPr>
          <p:cNvPr id="3075" name="Rectangle 5"/>
          <p:cNvSpPr>
            <a:spLocks noGrp="1" noChangeArrowheads="1"/>
          </p:cNvSpPr>
          <p:nvPr>
            <p:ph type="subTitle" idx="1"/>
          </p:nvPr>
        </p:nvSpPr>
        <p:spPr>
          <a:xfrm>
            <a:off x="990600" y="3752490"/>
            <a:ext cx="7391400" cy="914400"/>
          </a:xfrm>
          <a:noFill/>
          <a:ln w="25400"/>
        </p:spPr>
        <p:txBody>
          <a:bodyPr/>
          <a:lstStyle/>
          <a:p>
            <a:pPr algn="r" eaLnBrk="1" hangingPunct="1"/>
            <a:r>
              <a:rPr lang="en-US" altLang="en-US" dirty="0" smtClean="0"/>
              <a:t>Lesson 2: </a:t>
            </a:r>
            <a:r>
              <a:rPr lang="en-US" altLang="en-US" smtClean="0"/>
              <a:t>Course topics and assignments </a:t>
            </a:r>
            <a:endParaRPr lang="en-US" alt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Understand course topics and course flow</a:t>
            </a:r>
            <a:endParaRPr lang="en-US" dirty="0"/>
          </a:p>
          <a:p>
            <a:r>
              <a:rPr lang="en-US" dirty="0"/>
              <a:t>Understand </a:t>
            </a:r>
            <a:r>
              <a:rPr lang="en-US" dirty="0" smtClean="0"/>
              <a:t>assessments especially practice and graded problems</a:t>
            </a:r>
            <a:endParaRPr lang="en-US" dirty="0"/>
          </a:p>
          <a:p>
            <a:r>
              <a:rPr lang="en-US" dirty="0" smtClean="0"/>
              <a:t>Obtain software</a:t>
            </a:r>
            <a:endParaRPr lang="en-US" dirty="0"/>
          </a:p>
        </p:txBody>
      </p:sp>
    </p:spTree>
    <p:extLst>
      <p:ext uri="{BB962C8B-B14F-4D97-AF65-F5344CB8AC3E}">
        <p14:creationId xmlns:p14="http://schemas.microsoft.com/office/powerpoint/2010/main" val="1659398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184" y="253811"/>
            <a:ext cx="8382000" cy="685800"/>
          </a:xfrm>
        </p:spPr>
        <p:txBody>
          <a:bodyPr/>
          <a:lstStyle/>
          <a:p>
            <a:r>
              <a:rPr lang="en-US" dirty="0" smtClean="0"/>
              <a:t>Course Topics</a:t>
            </a:r>
            <a:endParaRPr lang="en-US" dirty="0"/>
          </a:p>
        </p:txBody>
      </p:sp>
      <p:sp>
        <p:nvSpPr>
          <p:cNvPr id="3" name="TextBox 2"/>
          <p:cNvSpPr txBox="1"/>
          <p:nvPr/>
        </p:nvSpPr>
        <p:spPr>
          <a:xfrm>
            <a:off x="1709999" y="3016698"/>
            <a:ext cx="1874449" cy="400110"/>
          </a:xfrm>
          <a:prstGeom prst="rect">
            <a:avLst/>
          </a:prstGeom>
          <a:noFill/>
        </p:spPr>
        <p:txBody>
          <a:bodyPr wrap="square" rtlCol="0">
            <a:spAutoFit/>
          </a:bodyPr>
          <a:lstStyle/>
          <a:p>
            <a:r>
              <a:rPr lang="en-US" sz="2000" dirty="0" smtClean="0">
                <a:latin typeface="+mn-lt"/>
              </a:rPr>
              <a:t>Architectures</a:t>
            </a:r>
            <a:endParaRPr lang="en-US" sz="2000" dirty="0">
              <a:latin typeface="+mn-lt"/>
            </a:endParaRPr>
          </a:p>
        </p:txBody>
      </p:sp>
      <p:sp>
        <p:nvSpPr>
          <p:cNvPr id="10" name="TextBox 9"/>
          <p:cNvSpPr txBox="1"/>
          <p:nvPr/>
        </p:nvSpPr>
        <p:spPr>
          <a:xfrm>
            <a:off x="4389273" y="3032183"/>
            <a:ext cx="3321164" cy="400110"/>
          </a:xfrm>
          <a:prstGeom prst="rect">
            <a:avLst/>
          </a:prstGeom>
          <a:noFill/>
        </p:spPr>
        <p:txBody>
          <a:bodyPr wrap="square" rtlCol="0">
            <a:spAutoFit/>
          </a:bodyPr>
          <a:lstStyle/>
          <a:p>
            <a:r>
              <a:rPr lang="en-US" sz="2000" dirty="0" smtClean="0">
                <a:latin typeface="+mn-lt"/>
              </a:rPr>
              <a:t>Pivot Table Manipulation</a:t>
            </a:r>
            <a:endParaRPr lang="en-US" sz="2000" dirty="0">
              <a:latin typeface="+mn-lt"/>
            </a:endParaRPr>
          </a:p>
        </p:txBody>
      </p:sp>
      <p:sp>
        <p:nvSpPr>
          <p:cNvPr id="11" name="TextBox 10"/>
          <p:cNvSpPr txBox="1"/>
          <p:nvPr/>
        </p:nvSpPr>
        <p:spPr>
          <a:xfrm>
            <a:off x="1684459" y="5493894"/>
            <a:ext cx="2119097" cy="400110"/>
          </a:xfrm>
          <a:prstGeom prst="rect">
            <a:avLst/>
          </a:prstGeom>
          <a:noFill/>
        </p:spPr>
        <p:txBody>
          <a:bodyPr wrap="square" rtlCol="0">
            <a:spAutoFit/>
          </a:bodyPr>
          <a:lstStyle/>
          <a:p>
            <a:r>
              <a:rPr lang="en-US" sz="2000" dirty="0" smtClean="0">
                <a:latin typeface="+mn-lt"/>
              </a:rPr>
              <a:t>Schema Design</a:t>
            </a:r>
            <a:endParaRPr lang="en-US" sz="2000" dirty="0">
              <a:latin typeface="+mn-lt"/>
            </a:endParaRPr>
          </a:p>
        </p:txBody>
      </p:sp>
      <p:sp>
        <p:nvSpPr>
          <p:cNvPr id="12" name="TextBox 11"/>
          <p:cNvSpPr txBox="1"/>
          <p:nvPr/>
        </p:nvSpPr>
        <p:spPr>
          <a:xfrm>
            <a:off x="5091633" y="5425790"/>
            <a:ext cx="2397221" cy="400110"/>
          </a:xfrm>
          <a:prstGeom prst="rect">
            <a:avLst/>
          </a:prstGeom>
          <a:noFill/>
        </p:spPr>
        <p:txBody>
          <a:bodyPr wrap="square" rtlCol="0">
            <a:spAutoFit/>
          </a:bodyPr>
          <a:lstStyle/>
          <a:p>
            <a:r>
              <a:rPr lang="en-US" sz="2000" dirty="0" smtClean="0">
                <a:latin typeface="+mn-lt"/>
              </a:rPr>
              <a:t>Data Integration</a:t>
            </a:r>
            <a:endParaRPr lang="en-US" sz="2000" dirty="0">
              <a:latin typeface="+mn-lt"/>
            </a:endParaRPr>
          </a:p>
        </p:txBody>
      </p:sp>
      <p:sp>
        <p:nvSpPr>
          <p:cNvPr id="8" name="Rectangle 2"/>
          <p:cNvSpPr>
            <a:spLocks noChangeArrowheads="1"/>
          </p:cNvSpPr>
          <p:nvPr/>
        </p:nvSpPr>
        <p:spPr bwMode="auto">
          <a:xfrm>
            <a:off x="1709999" y="990599"/>
            <a:ext cx="86300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107039121"/>
              </p:ext>
            </p:extLst>
          </p:nvPr>
        </p:nvGraphicFramePr>
        <p:xfrm>
          <a:off x="1341120" y="990600"/>
          <a:ext cx="2328672" cy="2027921"/>
        </p:xfrm>
        <a:graphic>
          <a:graphicData uri="http://schemas.openxmlformats.org/presentationml/2006/ole">
            <mc:AlternateContent xmlns:mc="http://schemas.openxmlformats.org/markup-compatibility/2006">
              <mc:Choice xmlns:v="urn:schemas-microsoft-com:vml" Requires="v">
                <p:oleObj spid="_x0000_s1205" name="Visio" r:id="rId4" imgW="5427781" imgH="3157380" progId="Visio.Drawing.11">
                  <p:embed/>
                </p:oleObj>
              </mc:Choice>
              <mc:Fallback>
                <p:oleObj name="Visio" r:id="rId4" imgW="5427781" imgH="315738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1120" y="990600"/>
                        <a:ext cx="2328672" cy="2027921"/>
                      </a:xfrm>
                      <a:prstGeom prst="rect">
                        <a:avLst/>
                      </a:prstGeom>
                      <a:noFill/>
                    </p:spPr>
                  </p:pic>
                </p:oleObj>
              </mc:Fallback>
            </mc:AlternateContent>
          </a:graphicData>
        </a:graphic>
      </p:graphicFrame>
      <p:pic>
        <p:nvPicPr>
          <p:cNvPr id="13" name="Picture 12" descr="C:\Users\Training\Desktop\Untitled.png"/>
          <p:cNvPicPr/>
          <p:nvPr/>
        </p:nvPicPr>
        <p:blipFill>
          <a:blip r:embed="rId6" cstate="print"/>
          <a:srcRect/>
          <a:stretch>
            <a:fillRect/>
          </a:stretch>
        </p:blipFill>
        <p:spPr bwMode="auto">
          <a:xfrm>
            <a:off x="4851245" y="808959"/>
            <a:ext cx="2761615" cy="2190623"/>
          </a:xfrm>
          <a:prstGeom prst="rect">
            <a:avLst/>
          </a:prstGeom>
          <a:noFill/>
        </p:spPr>
      </p:pic>
      <p:pic>
        <p:nvPicPr>
          <p:cNvPr id="14" name="Content Placeholder 3"/>
          <p:cNvPicPr/>
          <p:nvPr/>
        </p:nvPicPr>
        <p:blipFill>
          <a:blip r:embed="rId7"/>
          <a:stretch>
            <a:fillRect/>
          </a:stretch>
        </p:blipFill>
        <p:spPr bwMode="auto">
          <a:xfrm>
            <a:off x="1328166" y="3467796"/>
            <a:ext cx="2524506" cy="1986246"/>
          </a:xfrm>
          <a:prstGeom prst="rect">
            <a:avLst/>
          </a:prstGeom>
          <a:noFill/>
          <a:ln w="9525">
            <a:noFill/>
            <a:miter lim="800000"/>
            <a:headEnd/>
            <a:tailEnd/>
          </a:ln>
        </p:spPr>
      </p:pic>
      <p:pic>
        <p:nvPicPr>
          <p:cNvPr id="15" name="Picture 14"/>
          <p:cNvPicPr/>
          <p:nvPr/>
        </p:nvPicPr>
        <p:blipFill>
          <a:blip r:embed="rId8"/>
          <a:stretch>
            <a:fillRect/>
          </a:stretch>
        </p:blipFill>
        <p:spPr>
          <a:xfrm>
            <a:off x="4851245" y="3464895"/>
            <a:ext cx="2397221" cy="1989147"/>
          </a:xfrm>
          <a:prstGeom prst="rect">
            <a:avLst/>
          </a:prstGeom>
        </p:spPr>
      </p:pic>
    </p:spTree>
    <p:extLst>
      <p:ext uri="{BB962C8B-B14F-4D97-AF65-F5344CB8AC3E}">
        <p14:creationId xmlns:p14="http://schemas.microsoft.com/office/powerpoint/2010/main" val="331629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7503427"/>
              </p:ext>
            </p:extLst>
          </p:nvPr>
        </p:nvGraphicFramePr>
        <p:xfrm>
          <a:off x="1280160" y="990600"/>
          <a:ext cx="5888736" cy="5074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827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60796ACB-64A0-44C3-A02E-FE277DEF3AB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D484B4F6-0400-4E99-A412-D79FA7EF7D6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BD9C3D0B-9392-465F-9520-E3C5255FC417}"/>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26BA0AC3-BBEA-4841-8C4E-2AED00ADB5B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0820A4D5-4B77-48BB-8DE7-236A4CB3E46D}"/>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25988677-A997-4D2A-BB81-29778BB78B9E}"/>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1832BACC-DED9-47F7-9B7C-764DED19B87B}"/>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C1711C0C-C87C-463F-A282-96994E94BB20}"/>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graphicEl>
                                              <a:dgm id="{E59DD776-6325-4A8D-B277-3F6F5B852365}"/>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graphicEl>
                                              <a:dgm id="{45A0783A-DDF0-4E2D-9975-72645C8A63C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Assignments</a:t>
            </a:r>
            <a:endParaRPr lang="en-US" dirty="0"/>
          </a:p>
        </p:txBody>
      </p:sp>
      <p:pic>
        <p:nvPicPr>
          <p:cNvPr id="5" name="Picture 4" descr="Figure###.png"/>
          <p:cNvPicPr/>
          <p:nvPr/>
        </p:nvPicPr>
        <p:blipFill>
          <a:blip r:embed="rId3" cstate="print"/>
          <a:stretch>
            <a:fillRect/>
          </a:stretch>
        </p:blipFill>
        <p:spPr>
          <a:xfrm>
            <a:off x="2039191" y="3720053"/>
            <a:ext cx="4913217" cy="2364619"/>
          </a:xfrm>
          <a:prstGeom prst="rect">
            <a:avLst/>
          </a:prstGeom>
        </p:spPr>
      </p:pic>
      <p:sp>
        <p:nvSpPr>
          <p:cNvPr id="3" name="Rectangle 2"/>
          <p:cNvSpPr>
            <a:spLocks noChangeArrowheads="1"/>
          </p:cNvSpPr>
          <p:nvPr/>
        </p:nvSpPr>
        <p:spPr bwMode="auto">
          <a:xfrm>
            <a:off x="-377952" y="13195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52" y="990600"/>
            <a:ext cx="4493593" cy="2043653"/>
          </a:xfrm>
          <a:prstGeom prst="rect">
            <a:avLst/>
          </a:prstGeom>
          <a:solidFill>
            <a:srgbClr val="FFFFFF"/>
          </a:solidFill>
          <a:ln w="12700" cap="rnd">
            <a:solidFill>
              <a:srgbClr val="000000"/>
            </a:solidFill>
            <a:round/>
            <a:headEnd/>
            <a:tailEnd/>
          </a:ln>
        </p:spPr>
      </p:pic>
      <p:graphicFrame>
        <p:nvGraphicFramePr>
          <p:cNvPr id="8" name="Diagram 7"/>
          <p:cNvGraphicFramePr/>
          <p:nvPr>
            <p:extLst>
              <p:ext uri="{D42A27DB-BD31-4B8C-83A1-F6EECF244321}">
                <p14:modId xmlns:p14="http://schemas.microsoft.com/office/powerpoint/2010/main" val="2235935775"/>
              </p:ext>
            </p:extLst>
          </p:nvPr>
        </p:nvGraphicFramePr>
        <p:xfrm>
          <a:off x="5315712" y="499872"/>
          <a:ext cx="3547872" cy="369417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TextBox 6"/>
          <p:cNvSpPr txBox="1"/>
          <p:nvPr/>
        </p:nvSpPr>
        <p:spPr>
          <a:xfrm>
            <a:off x="1231393" y="3067686"/>
            <a:ext cx="3084576" cy="400110"/>
          </a:xfrm>
          <a:prstGeom prst="rect">
            <a:avLst/>
          </a:prstGeom>
          <a:noFill/>
        </p:spPr>
        <p:txBody>
          <a:bodyPr wrap="square" rtlCol="0">
            <a:spAutoFit/>
          </a:bodyPr>
          <a:lstStyle/>
          <a:p>
            <a:r>
              <a:rPr lang="en-US" sz="2000" dirty="0" smtClean="0"/>
              <a:t>Pivot Table Manipulation</a:t>
            </a:r>
            <a:endParaRPr lang="en-US" sz="2000" dirty="0"/>
          </a:p>
        </p:txBody>
      </p:sp>
      <p:sp>
        <p:nvSpPr>
          <p:cNvPr id="9" name="TextBox 8"/>
          <p:cNvSpPr txBox="1"/>
          <p:nvPr/>
        </p:nvSpPr>
        <p:spPr>
          <a:xfrm>
            <a:off x="6126481" y="3567593"/>
            <a:ext cx="2407919" cy="400110"/>
          </a:xfrm>
          <a:prstGeom prst="rect">
            <a:avLst/>
          </a:prstGeom>
          <a:noFill/>
        </p:spPr>
        <p:txBody>
          <a:bodyPr wrap="square" rtlCol="0">
            <a:spAutoFit/>
          </a:bodyPr>
          <a:lstStyle/>
          <a:p>
            <a:r>
              <a:rPr lang="en-US" sz="2000" dirty="0" smtClean="0"/>
              <a:t>Schema Integration</a:t>
            </a:r>
            <a:endParaRPr lang="en-US" sz="2000" dirty="0"/>
          </a:p>
        </p:txBody>
      </p:sp>
      <p:sp>
        <p:nvSpPr>
          <p:cNvPr id="10" name="TextBox 9"/>
          <p:cNvSpPr txBox="1"/>
          <p:nvPr/>
        </p:nvSpPr>
        <p:spPr>
          <a:xfrm>
            <a:off x="2170176" y="5434728"/>
            <a:ext cx="3161617" cy="400110"/>
          </a:xfrm>
          <a:prstGeom prst="rect">
            <a:avLst/>
          </a:prstGeom>
          <a:noFill/>
        </p:spPr>
        <p:txBody>
          <a:bodyPr wrap="square" rtlCol="0">
            <a:spAutoFit/>
          </a:bodyPr>
          <a:lstStyle/>
          <a:p>
            <a:r>
              <a:rPr lang="en-US" sz="2000" dirty="0" smtClean="0"/>
              <a:t>Data Integration Workflow</a:t>
            </a:r>
            <a:endParaRPr lang="en-US" sz="2000" dirty="0"/>
          </a:p>
        </p:txBody>
      </p:sp>
    </p:spTree>
    <p:extLst>
      <p:ext uri="{BB962C8B-B14F-4D97-AF65-F5344CB8AC3E}">
        <p14:creationId xmlns:p14="http://schemas.microsoft.com/office/powerpoint/2010/main" val="85806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7"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0326" y="2362194"/>
            <a:ext cx="2740427" cy="91804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8989" y="2362194"/>
            <a:ext cx="3415759" cy="1209471"/>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50254" y="910182"/>
            <a:ext cx="3217939" cy="95772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5314" y="4007228"/>
            <a:ext cx="2908991" cy="1463419"/>
          </a:xfrm>
          <a:prstGeom prst="rect">
            <a:avLst/>
          </a:prstGeom>
        </p:spPr>
      </p:pic>
      <p:sp>
        <p:nvSpPr>
          <p:cNvPr id="7" name="Title 1"/>
          <p:cNvSpPr>
            <a:spLocks noGrp="1"/>
          </p:cNvSpPr>
          <p:nvPr>
            <p:ph type="title"/>
          </p:nvPr>
        </p:nvSpPr>
        <p:spPr>
          <a:xfrm>
            <a:off x="304800" y="304800"/>
            <a:ext cx="8382000" cy="685800"/>
          </a:xfrm>
        </p:spPr>
        <p:txBody>
          <a:bodyPr/>
          <a:lstStyle/>
          <a:p>
            <a:r>
              <a:rPr lang="en-US" dirty="0" smtClean="0"/>
              <a:t>Tools</a:t>
            </a:r>
            <a:endParaRPr lang="en-US" dirty="0"/>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67243" y="4191249"/>
            <a:ext cx="1619250" cy="1095375"/>
          </a:xfrm>
          <a:prstGeom prst="rect">
            <a:avLst/>
          </a:prstGeom>
        </p:spPr>
      </p:pic>
    </p:spTree>
    <p:extLst>
      <p:ext uri="{BB962C8B-B14F-4D97-AF65-F5344CB8AC3E}">
        <p14:creationId xmlns:p14="http://schemas.microsoft.com/office/powerpoint/2010/main" val="232695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dirty="0" smtClean="0"/>
              <a:t>Summary</a:t>
            </a:r>
          </a:p>
        </p:txBody>
      </p:sp>
      <p:sp>
        <p:nvSpPr>
          <p:cNvPr id="79875" name="Rectangle 3"/>
          <p:cNvSpPr>
            <a:spLocks noGrp="1" noChangeArrowheads="1"/>
          </p:cNvSpPr>
          <p:nvPr>
            <p:ph idx="1"/>
          </p:nvPr>
        </p:nvSpPr>
        <p:spPr/>
        <p:txBody>
          <a:bodyPr/>
          <a:lstStyle/>
          <a:p>
            <a:pPr eaLnBrk="1" hangingPunct="1"/>
            <a:r>
              <a:rPr lang="en-US" altLang="en-US" dirty="0" smtClean="0"/>
              <a:t>Balance concepts, design, software skills, and management practices</a:t>
            </a:r>
          </a:p>
          <a:p>
            <a:r>
              <a:rPr lang="en-US" altLang="en-US" dirty="0" smtClean="0"/>
              <a:t>Assignments for schema design, pivot table manipulation, </a:t>
            </a:r>
            <a:r>
              <a:rPr lang="en-US" altLang="en-US" dirty="0"/>
              <a:t>and data integration </a:t>
            </a:r>
            <a:r>
              <a:rPr lang="en-US" altLang="en-US" dirty="0" smtClean="0"/>
              <a:t>workflows</a:t>
            </a:r>
          </a:p>
          <a:p>
            <a:r>
              <a:rPr lang="en-US" altLang="en-US" dirty="0" smtClean="0"/>
              <a:t>Usage of open source tools for pivot table manipulation and data integration workflows</a:t>
            </a:r>
            <a:endParaRPr lang="en-US" altLang="en-US" dirty="0"/>
          </a:p>
        </p:txBody>
      </p:sp>
    </p:spTree>
    <p:extLst>
      <p:ext uri="{BB962C8B-B14F-4D97-AF65-F5344CB8AC3E}">
        <p14:creationId xmlns:p14="http://schemas.microsoft.com/office/powerpoint/2010/main" val="354217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NjA5Nzcz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g0KDQo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x1aXRleHQgbmFtZT0iQ09MTEFCX0ZVTExTQ1JFRU5fTE9HSU5fT0tfQlROX1NUUklORyIgdmFsdWU9Ik9rIi8+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DQoNCl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DQoJCTx1aXRleHQgbmFtZT0iQ09MTEFCX0ZVTExTQ1JFRU5fSU5URVJBQ1RJT05fT0tfQlROX1NUUklORyIgdmFsdWU9Ik9rIi8+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g0KDQr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dWl0ZXh0IG5hbWU9IkNPTExBQl9GVUxMU0NSRUVOX0xPR0lOX09LX0JUTl9TVFJJTkciIHZhbHVlPSJPayIvPg0KCQk8dWl0ZXh0IG5hbWU9IkNPTExBQl9GVUxMU0NSRUVOX0xPR0lOX1dBUk5JTkciIHZhbHVlPSJMb2dpbiBXYXJuaW5nIi8+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DQoJCTwhLS0gc3Vic3RpdHV0aW9uOiAlbiA9PSBzbGlkZSBudW1iZXIgLS0+DQoJCTx1aXRleHQgbmFtZT0iVU5OQU1FRFNMSURFVElUTEUiIHZhbHVlPSJTbGF5dCAlbiIvPg0KCQk8IS0tIHN1YnN0aXR1dGlvbjogJW4gPT0gc2xpZGUgbnVtYmVyIC0tPg0KCQk8IS0tIHN1YnN0aXR1dGlvbjogJXQgPT0gdG90YWwgc2xpZGUgY291bnQgLS0+DQoJCTx1aXRleHQgbmFtZT0iU0NSVUJCQVJTVEFUVVNfU0xJREVJTkZPIiB2YWx1ZT0iU2xheXQgJW4gLyAldCB8ICIvPg0KCQk8dWl0ZXh0IG5hbWU9IlNDUlVCQkFSU1RBVFVTX1NUT1BQRUQiIHZhbHVlPSJEdXJkdXJ1bGR1Ii8+DQoJCTx1aXRleHQgbmFtZT0iU0NSVUJCQVJTVEFUVVNfUExBWUlORyIgdmFsdWU9Ik95bmF0xLFsxLF5b3IiLz4NCgkJPHVpdGV4dCBuYW1lPSJTQ1JVQkJBUlNUQVRVU19OT0FVRElPIiB2YWx1ZT0iU2VzIFlvayIvPg0KCQk8dWl0ZXh0IG5hbWU9IlNDUlVCQkFSU1RBVFVTX1ZJRFBMQVlJTkciIHZhbHVlPSJWaWRlbyBPeW5hdMSxbMSxeW9yIi8+DQoJCTx1aXRleHQgbmFtZT0iU0NSVUJCQVJTVEFUVVNfTE9BRElORyIgdmFsdWU9IlnDvGtsZW5peW9yIi8+DQoJCTx1aXRleHQgbmFtZT0iU0NSVUJCQVJTVEFUVVNfQlVGRkVSSU5HIiB2YWx1ZT0iQXJhYmVsbGXEn2UgQWzEsW7EsXlvciIvPg0KCQk8dWl0ZXh0IG5hbWU9IlNDUlVCQkFSU1RBVFVTX1FVRVNUSU9OIiB2YWx1ZT0iU29ydXl1IFlhbsSxdGxhIi8+DQoJCTx1aXRleHQgbmFtZT0iU0NSVUJCQVJTVEFUVVNfUkVWSUVXUVVJWiIgdmFsdWU9IlPEsW5hdiDEsG5jZWxlbml5b3IiLz4NCgkJPCEtLSBzdWJzdGl0dXRpb246ICVtID09IG1pbnV0ZXMgcmVtYWluaW5nIC0tPg0KCQk8IS0tIHN1YnN0aXR1dGlvbjogJXMgPT0gc2Vjb25kcyByZW1haW5pbmcgLS0+DQoJCTx1aXRleHQgbmFtZT0iRUxBUFNFRCIgdmFsdWU9IiVtIERha2lrYSAlcyBTYW5peWUgS2FsZMSxIi8+DQoJCTx1aXRleHQgbmFtZT0iTk9URk9VTkQiIHZhbHVlPSJIZXJoYW5naSBCaXIgxZ5leSBCdWx1bm1hZMSxIi8+DQoJCTx1aXRleHQgbmFtZT0iQVRUQUNITUVOVFMiIHZhbHVlPSJFa2xlci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sSwcnRpYmF0Ii8+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DQoJCTx1aXRleHQgbmFtZT0iV0FSTklOR01TR19NU0dTVFJJTkciIHZhbHVlPSJCdSBTxLFuYXZkYSBkZW5lbm1lbWnFnyBzb3J1bGFyIHZhci4NCg0KRXZldCBzZcOnZW5lxJ9pbmkgdMSxa2xhdMSxcnNhbsSxeiBTxLFuYXZkYW4gw6fEsWthY2Frc8SxbsSxei4gU8SxbmF2YSBkZXZhbSBldG1layBpw6dpbiBIYXnEsXIgc2XDp2VuZcSfaW5pIHTEsWtsYXTEsW4uIi8+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DQoJCTx1aXRleHQgbmFtZT0iTVVURSIgdmFsdWU9IlNlc3NpeiIvPg0KCQk8dWl0ZXh0IG5hbWU9IkRPQ1dSQVBfVElUTEUiIHZhbHVlPSJQcmVzZW50ZXIgRG9zeWEgRWtpIi8+DQoJCTx1aXRleHQgbmFtZT0iRE9DV1JBUF9NU0ciIHZhbHVlPSJCaWxnaXNheWFyxLFtYSBLYXlkZXQiLz4NCgkJPHVpdGV4dCBuYW1lPSJET0NXUkFQX1BST01QVCIgdmFsdWU9IsSwbmRpcm1layBpw6dpbiBUxLFrbGF0xLFuIi8+DQoJPC9sYW5ndWFnZT4NCgk8bGFuZ3VhZ2UgaWQ9InJ1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DQoJCTx1aXRleHQgbmFtZT0iQ09MTEFCX0ZVTExTQ1JFRU5fSU5URVJBQ1RJT05fT0tfQlROX1NUUklORyIgdmFsdWU9Ik9rIi8+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9.0&quot;&gt;&lt;object type=&quot;1&quot; unique_id=&quot;10001&quot;&gt;&lt;property id=&quot;20141&quot; value=&quot;DWMOOCIntroNotes&quot;/&gt;&lt;property id=&quot;20148&quot; value=&quot;5&quot;/&gt;&lt;property id=&quot;20224&quot; value=&quot;C:\Users\mmannino\Documents\My Adobe Presentations\DWMOOCIntroNotes&quot;/&gt;&lt;property id=&quot;20250&quot; value=&quot;0&quot;/&gt;&lt;property id=&quot;20251&quot; value=&quot;0&quot;/&gt;&lt;property id=&quot;20259&quot; value=&quot;0&quot;/&gt;&lt;object type=&quot;8&quot; unique_id=&quot;10002&quot;&gt;&lt;/object&gt;&lt;object type=&quot;2&quot; unique_id=&quot;10003&quot;&gt;&lt;object type=&quot;3&quot; unique_id=&quot;10004&quot;&gt;&lt;property id=&quot;20148&quot; value=&quot;5&quot;/&gt;&lt;property id=&quot;20300&quot; value=&quot;Slide 1 - &amp;quot;Module 1 Data Warehouse Concepts and Architectures&amp;quot;&quot;/&gt;&lt;property id=&quot;20303&quot; value=&quot;Michael Mannino&quot;/&gt;&lt;property id=&quot;20307&quot; value=&quot;256&quot;/&gt;&lt;property id=&quot;20309&quot; value=&quot;0&quot;/&gt;&lt;/object&gt;&lt;object type=&quot;3&quot; unique_id=&quot;16375&quot;&gt;&lt;property id=&quot;20148&quot; value=&quot;5&quot;/&gt;&lt;property id=&quot;20300&quot; value=&quot;Slide 6 - &amp;quot;Tools&amp;quot;&quot;/&gt;&lt;property id=&quot;20307&quot; value=&quot;391&quot;/&gt;&lt;/object&gt;&lt;object type=&quot;3&quot; unique_id=&quot;16439&quot;&gt;&lt;property id=&quot;20148&quot; value=&quot;5&quot;/&gt;&lt;property id=&quot;20300&quot; value=&quot;Slide 5 - &amp;quot;Assignments&amp;quot;&quot;/&gt;&lt;property id=&quot;20307&quot; value=&quot;392&quot;/&gt;&lt;/object&gt;&lt;object type=&quot;3&quot; unique_id=&quot;22740&quot;&gt;&lt;property id=&quot;20148&quot; value=&quot;5&quot;/&gt;&lt;property id=&quot;20300&quot; value=&quot;Slide 4 - &amp;quot;Course Flow&amp;quot;&quot;/&gt;&lt;property id=&quot;20307&quot; value=&quot;394&quot;/&gt;&lt;/object&gt;&lt;object type=&quot;3&quot; unique_id=&quot;23291&quot;&gt;&lt;property id=&quot;20148&quot; value=&quot;5&quot;/&gt;&lt;property id=&quot;20300&quot; value=&quot;Slide 7 - &amp;quot;Summary&amp;quot;&quot;/&gt;&lt;property id=&quot;20307&quot; value=&quot;395&quot;/&gt;&lt;/object&gt;&lt;object type=&quot;3&quot; unique_id=&quot;23593&quot;&gt;&lt;property id=&quot;20148&quot; value=&quot;5&quot;/&gt;&lt;property id=&quot;20300&quot; value=&quot;Slide 3 - &amp;quot;Course Topics&amp;quot;&quot;/&gt;&lt;property id=&quot;20307&quot; value=&quot;397&quot;/&gt;&lt;/object&gt;&lt;object type=&quot;3&quot; unique_id=&quot;26289&quot;&gt;&lt;property id=&quot;20148&quot; value=&quot;5&quot;/&gt;&lt;property id=&quot;20300&quot; value=&quot;Slide 2 - &amp;quot;Lesson Objectives&amp;quot;&quot;/&gt;&lt;property id=&quot;20307&quot; value=&quot;398&quot;/&gt;&lt;/object&gt;&lt;/object&gt;&lt;object type=&quot;10&quot; unique_id=&quot;16028&quot;&gt;&lt;object type=&quot;11&quot; unique_id=&quot;16029&quot;&gt;&lt;/object&gt;&lt;/object&gt;&lt;object type=&quot;4&quot; unique_id=&quot;16030&quo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 id="{20BC3B3A-C599-4241-8902-56D8BCB939EC}" vid="{C1E08C39-E38A-47A3-B45D-7E736F48A9A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BS-MOOC-IS_ppt_template</Template>
  <TotalTime>13677</TotalTime>
  <Words>782</Words>
  <Application>Microsoft Office PowerPoint</Application>
  <PresentationFormat>On-screen Show (4:3)</PresentationFormat>
  <Paragraphs>169</Paragraphs>
  <Slides>7</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ＭＳ Ｐゴシック</vt:lpstr>
      <vt:lpstr>Arai</vt:lpstr>
      <vt:lpstr>Arial</vt:lpstr>
      <vt:lpstr>Times New Roman</vt:lpstr>
      <vt:lpstr>Blank Presentation</vt:lpstr>
      <vt:lpstr>Visio</vt:lpstr>
      <vt:lpstr>Module 1 Data Warehouse Concepts and Architectures</vt:lpstr>
      <vt:lpstr>Lesson Objectives</vt:lpstr>
      <vt:lpstr>Course Topics</vt:lpstr>
      <vt:lpstr>Course Flow</vt:lpstr>
      <vt:lpstr>Assignments</vt:lpstr>
      <vt:lpstr>Tools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Lesson 2: Course topics and assignments</dc:title>
  <dc:subject>Data Warehouse Concepts and Architectures</dc:subject>
  <dc:creator>Michael Mannino</dc:creator>
  <dc:description>Data Warehouse Concepts, Design, Manipulation, and Administration</dc:description>
  <cp:lastModifiedBy>Mike</cp:lastModifiedBy>
  <cp:revision>2341</cp:revision>
  <cp:lastPrinted>1601-01-01T00:00:00Z</cp:lastPrinted>
  <dcterms:created xsi:type="dcterms:W3CDTF">2000-07-15T18:34:14Z</dcterms:created>
  <dcterms:modified xsi:type="dcterms:W3CDTF">2015-10-08T04:59:16Z</dcterms:modified>
</cp:coreProperties>
</file>