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</a:t>
            </a:r>
            <a:r>
              <a:rPr lang="en-US" altLang="en-US" dirty="0" smtClean="0"/>
              <a:t>Lesson</a:t>
            </a:r>
            <a:r>
              <a:rPr lang="en-US" altLang="en-US" baseline="0" dirty="0" smtClean="0"/>
              <a:t> 6 of </a:t>
            </a:r>
            <a:r>
              <a:rPr lang="en-US" altLang="en-US" dirty="0" smtClean="0"/>
              <a:t>Module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1 </a:t>
            </a:r>
            <a:r>
              <a:rPr lang="en-US" altLang="en-US" dirty="0" smtClean="0"/>
              <a:t>on data</a:t>
            </a:r>
            <a:r>
              <a:rPr lang="en-US" altLang="en-US" baseline="0" dirty="0" smtClean="0"/>
              <a:t> warehouse concepts and challenges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Third unit in a three unit sequence on introductory material for data warehouses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Previous</a:t>
            </a:r>
            <a:r>
              <a:rPr lang="en-US" altLang="en-US" baseline="0" dirty="0" smtClean="0"/>
              <a:t> lectures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Data warehouse characteristics and motivation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Project characteristics and business architectures for DW deployment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Part 3 provides a brief</a:t>
            </a:r>
            <a:r>
              <a:rPr lang="en-US" altLang="en-US" baseline="0" dirty="0" smtClean="0"/>
              <a:t> summary of applications, market conditions, and employment opportunities.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Objectives: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List typical applications for business intelligence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Learn about the current market conditions for DW products and services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Learn about employment opportunities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37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9161E9E-3BF3-4316-8C32-2332417BAEEB}" type="slidenum">
              <a:rPr kumimoji="0" lang="en-US" altLang="en-US" sz="1200" b="0" smtClean="0"/>
              <a:pPr/>
              <a:t>2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Market analysis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 - Traditional</a:t>
            </a:r>
            <a:r>
              <a:rPr lang="en-US" altLang="en-US" baseline="0" dirty="0" smtClean="0"/>
              <a:t> a</a:t>
            </a:r>
            <a:r>
              <a:rPr lang="en-US" altLang="en-US" dirty="0" smtClean="0"/>
              <a:t>pplications: retail, telecommunications, insurance</a:t>
            </a:r>
          </a:p>
          <a:p>
            <a:r>
              <a:rPr lang="en-US" altLang="en-US" dirty="0" smtClean="0"/>
              <a:t>-  Data mining: adapt data warehouses to find hidden patterns in data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Market shares and trends for vendors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Cloud influence</a:t>
            </a:r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9541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4F71FC18-4C1D-4398-9C51-8A6A9E3AC482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Early investment by first movers in highly competitive industries:</a:t>
            </a:r>
          </a:p>
          <a:p>
            <a:r>
              <a:rPr lang="en-US" altLang="en-US" dirty="0" smtClean="0"/>
              <a:t> - Airlines</a:t>
            </a:r>
          </a:p>
          <a:p>
            <a:r>
              <a:rPr lang="en-US" altLang="en-US" dirty="0" smtClean="0"/>
              <a:t> - Retail</a:t>
            </a:r>
          </a:p>
          <a:p>
            <a:r>
              <a:rPr lang="en-US" altLang="en-US" dirty="0" smtClean="0"/>
              <a:t> - Telecommunications: long distance, mobile service</a:t>
            </a:r>
          </a:p>
          <a:p>
            <a:r>
              <a:rPr lang="en-US" altLang="en-US" dirty="0" smtClean="0"/>
              <a:t>Applications:</a:t>
            </a:r>
          </a:p>
          <a:p>
            <a:r>
              <a:rPr lang="en-US" altLang="en-US" dirty="0" smtClean="0"/>
              <a:t> - Potential to generate high ROI</a:t>
            </a:r>
          </a:p>
          <a:p>
            <a:r>
              <a:rPr lang="en-US" altLang="en-US" dirty="0" smtClean="0"/>
              <a:t> - Customer retention in telecom</a:t>
            </a:r>
          </a:p>
          <a:p>
            <a:r>
              <a:rPr lang="en-US" altLang="en-US" dirty="0" smtClean="0"/>
              <a:t> - Target marketing in retail</a:t>
            </a:r>
          </a:p>
        </p:txBody>
      </p:sp>
    </p:spTree>
    <p:extLst>
      <p:ext uri="{BB962C8B-B14F-4D97-AF65-F5344CB8AC3E}">
        <p14:creationId xmlns:p14="http://schemas.microsoft.com/office/powerpoint/2010/main" val="227394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7DB35AB-CB4A-495C-A3AA-CD88A8BB8F24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Data mining:</a:t>
            </a:r>
          </a:p>
          <a:p>
            <a:r>
              <a:rPr lang="en-US" altLang="en-US" dirty="0" smtClean="0"/>
              <a:t> - Discover implicit (hidden patterns) in data</a:t>
            </a:r>
          </a:p>
          <a:p>
            <a:r>
              <a:rPr lang="en-US" altLang="en-US" dirty="0" smtClean="0"/>
              <a:t> - Distinguish between significant (interesting) and non significant patterns</a:t>
            </a:r>
          </a:p>
          <a:p>
            <a:r>
              <a:rPr lang="en-US" altLang="en-US" dirty="0" smtClean="0"/>
              <a:t>Typical applications:</a:t>
            </a:r>
          </a:p>
          <a:p>
            <a:r>
              <a:rPr lang="en-US" altLang="en-US" dirty="0" smtClean="0"/>
              <a:t> - Suggest promotions based on recent purchase patterns</a:t>
            </a:r>
          </a:p>
          <a:p>
            <a:r>
              <a:rPr lang="en-US" altLang="en-US" dirty="0" smtClean="0"/>
              <a:t> - Locate items close together that are typically purchased together</a:t>
            </a:r>
          </a:p>
          <a:p>
            <a:r>
              <a:rPr lang="en-US" altLang="en-US" dirty="0" smtClean="0"/>
              <a:t> - Lots of usage in </a:t>
            </a:r>
            <a:r>
              <a:rPr lang="en-US" altLang="en-US" dirty="0" smtClean="0"/>
              <a:t>electronic</a:t>
            </a:r>
            <a:r>
              <a:rPr lang="en-US" altLang="en-US" baseline="0" dirty="0" smtClean="0"/>
              <a:t> commerce</a:t>
            </a:r>
            <a:endParaRPr lang="en-US" altLang="en-US" dirty="0" smtClean="0"/>
          </a:p>
          <a:p>
            <a:r>
              <a:rPr lang="en-US" altLang="en-US" dirty="0" smtClean="0"/>
              <a:t>Requirements</a:t>
            </a:r>
          </a:p>
          <a:p>
            <a:r>
              <a:rPr lang="en-US" altLang="en-US" dirty="0" smtClean="0"/>
              <a:t> - Large volumes of transaction data</a:t>
            </a:r>
          </a:p>
          <a:p>
            <a:r>
              <a:rPr lang="en-US" altLang="en-US" dirty="0" smtClean="0"/>
              <a:t> - Somewhat different than data warehouse with summarized data</a:t>
            </a:r>
          </a:p>
          <a:p>
            <a:r>
              <a:rPr lang="en-US" altLang="en-US" dirty="0" smtClean="0"/>
              <a:t> - Data warehouse must accommodate needs of data mining</a:t>
            </a:r>
          </a:p>
        </p:txBody>
      </p:sp>
    </p:spTree>
    <p:extLst>
      <p:ext uri="{BB962C8B-B14F-4D97-AF65-F5344CB8AC3E}">
        <p14:creationId xmlns:p14="http://schemas.microsoft.com/office/powerpoint/2010/main" val="409855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Gartner</a:t>
            </a:r>
            <a:r>
              <a:rPr lang="en-US" baseline="0" dirty="0" smtClean="0"/>
              <a:t> magic quadrant: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Ability to execute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Completeness of vision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Teradata top in Gartner analysis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Oracle dominant vendor by database software revenue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Projected market growth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MarketIntelligence.Org</a:t>
            </a:r>
            <a:r>
              <a:rPr lang="en-US" baseline="0" dirty="0" smtClean="0"/>
              <a:t>: 8.3% growth in 2015 – 2020 for total market value of $20B by 2020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TechNavio</a:t>
            </a:r>
            <a:r>
              <a:rPr lang="en-US" baseline="0" dirty="0" smtClean="0"/>
              <a:t> forecast: 11.15% annual growth from 2014 to 2018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Trends: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Real time load and analysis: dynamic decision making (pricing of time sensitive products, online promotions, ….) needing information from multiple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Social interactions: text and sentiment analysis to determine customer intentions and reactions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Cloud services: external hosting of data warehouse, integration, and reporting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Appliances: prepackaged combinations of HW and SW solutions for specified levels of performance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Reduces local expertise to procure technology and manage a data warehouse</a:t>
            </a:r>
          </a:p>
          <a:p>
            <a:r>
              <a:rPr lang="en-US" dirty="0" smtClean="0"/>
              <a:t>Economies of scale for small organizations</a:t>
            </a:r>
          </a:p>
          <a:p>
            <a:r>
              <a:rPr lang="en-US" dirty="0" smtClean="0"/>
              <a:t>Improved scalability</a:t>
            </a:r>
          </a:p>
          <a:p>
            <a:r>
              <a:rPr lang="en-US" dirty="0" smtClean="0"/>
              <a:t>Higher leasing costs for cloud service</a:t>
            </a:r>
          </a:p>
          <a:p>
            <a:r>
              <a:rPr lang="en-US" dirty="0" smtClean="0"/>
              <a:t>Does not change the issues for business architecture choices</a:t>
            </a:r>
          </a:p>
          <a:p>
            <a:endParaRPr lang="en-US" dirty="0" smtClean="0"/>
          </a:p>
          <a:p>
            <a:r>
              <a:rPr lang="en-US" dirty="0" smtClean="0"/>
              <a:t>Cloud hosting becoming more prevalent</a:t>
            </a:r>
          </a:p>
          <a:p>
            <a:endParaRPr lang="en-US" dirty="0" smtClean="0"/>
          </a:p>
          <a:p>
            <a:r>
              <a:rPr lang="en-US" dirty="0" smtClean="0"/>
              <a:t>Business architecture choices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 down versus bottom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Choice of 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depicted in this slide, the cloud service models vary by the services provided by the cloud vendor and organizations using the cloud. Cloud services</a:t>
            </a:r>
            <a:r>
              <a:rPr lang="en-US" baseline="0" dirty="0" smtClean="0"/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 varying levels of infrastructure, platform, and software support. The cloud service models vary by the services provided by the cloud vendor and organization using the cloud: Infrastructure as a Service (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IaaS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with the vendor providing infrastructure support, Platform as a Service (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PaaS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with the vendor providing infrastructure and development platforms, and Software as a Service (SaaS) with the vendor providing complete service solutions.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Major cloud vendors for DW services: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Amazon (Redshift)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IBM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Teradata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Redrock</a:t>
            </a:r>
            <a:r>
              <a:rPr lang="en-US" dirty="0" smtClean="0"/>
              <a:t> BI: uses Amazon</a:t>
            </a:r>
            <a:r>
              <a:rPr lang="en-US" baseline="0" dirty="0" smtClean="0"/>
              <a:t> Redshift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8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Initial data warehouse deployments typically driven by compelling applications such as customer retention and </a:t>
            </a:r>
            <a:r>
              <a:rPr lang="en-US" altLang="en-US" baseline="0" smtClean="0"/>
              <a:t>risk management</a:t>
            </a: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Vibrant market for data warehouse products and services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Major DBMS vendors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Specialized vendors of BI products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Cloud offerings are starting to appear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Employment opportunities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Data warehouse analyst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Data warehouse managers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Other positions in business intelligence involve data warehouse background</a:t>
            </a:r>
          </a:p>
        </p:txBody>
      </p:sp>
    </p:spTree>
    <p:extLst>
      <p:ext uri="{BB962C8B-B14F-4D97-AF65-F5344CB8AC3E}">
        <p14:creationId xmlns:p14="http://schemas.microsoft.com/office/powerpoint/2010/main" val="83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4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1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3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5072" y="1319784"/>
            <a:ext cx="8522208" cy="1143000"/>
          </a:xfrm>
        </p:spPr>
        <p:txBody>
          <a:bodyPr/>
          <a:lstStyle/>
          <a:p>
            <a:pPr algn="ctr"/>
            <a:r>
              <a:rPr lang="en-US" altLang="en-US" sz="3200" dirty="0" smtClean="0"/>
              <a:t>Module 1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Data Warehouse Concepts </a:t>
            </a:r>
            <a:r>
              <a:rPr lang="en-US" altLang="en-US" sz="3200" dirty="0" smtClean="0"/>
              <a:t>and </a:t>
            </a:r>
            <a:r>
              <a:rPr lang="en-US" altLang="en-US" sz="3200" dirty="0"/>
              <a:t>Architectures</a:t>
            </a:r>
            <a:endParaRPr lang="en-US" altLang="en-US" sz="32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35925" y="3568002"/>
            <a:ext cx="6629400" cy="857694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6: Applications and </a:t>
            </a:r>
            <a:r>
              <a:rPr lang="en-US" altLang="en-US" sz="2800" dirty="0"/>
              <a:t>m</a:t>
            </a:r>
            <a:r>
              <a:rPr lang="en-US" altLang="en-US" sz="2800" dirty="0" smtClean="0"/>
              <a:t>arket </a:t>
            </a:r>
            <a:r>
              <a:rPr lang="en-US" altLang="en-US" sz="2800" dirty="0"/>
              <a:t>t</a:t>
            </a:r>
            <a:r>
              <a:rPr lang="en-US" altLang="en-US" sz="2800" dirty="0" smtClean="0"/>
              <a:t>rends</a:t>
            </a:r>
          </a:p>
        </p:txBody>
      </p:sp>
    </p:spTree>
    <p:extLst>
      <p:ext uri="{BB962C8B-B14F-4D97-AF65-F5344CB8AC3E}">
        <p14:creationId xmlns:p14="http://schemas.microsoft.com/office/powerpoint/2010/main" val="29335179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Gain insight about important applications and trends</a:t>
            </a:r>
          </a:p>
          <a:p>
            <a:pPr eaLnBrk="1" hangingPunct="1"/>
            <a:r>
              <a:rPr lang="en-US" altLang="en-US" dirty="0" smtClean="0"/>
              <a:t>Recognize market leaders of data warehouse technology</a:t>
            </a:r>
          </a:p>
          <a:p>
            <a:pPr eaLnBrk="1" hangingPunct="1"/>
            <a:r>
              <a:rPr lang="en-US" altLang="en-US" dirty="0" smtClean="0"/>
              <a:t>Understand cloud influence on data warehouse product offerings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7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Traditional Applications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6250" y="1604963"/>
          <a:ext cx="8191500" cy="287655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500256"/>
                <a:gridCol w="5691244"/>
              </a:tblGrid>
              <a:tr h="5707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Industry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Key Applications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Airline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Yield management, route assessment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Telecommunications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Customer retention, network design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4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Insurance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Risk assessment, product design, fraud detection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Retail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Target marketing, supply-chain management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3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Discover significant, implicit patterns</a:t>
            </a:r>
          </a:p>
          <a:p>
            <a:pPr lvl="1" eaLnBrk="1" hangingPunct="1"/>
            <a:r>
              <a:rPr lang="en-US" altLang="en-US" dirty="0" smtClean="0"/>
              <a:t>Target promotions</a:t>
            </a:r>
          </a:p>
          <a:p>
            <a:pPr lvl="1" eaLnBrk="1" hangingPunct="1"/>
            <a:r>
              <a:rPr lang="en-US" altLang="en-US" dirty="0" smtClean="0"/>
              <a:t>Change mix and collocation of items</a:t>
            </a:r>
          </a:p>
          <a:p>
            <a:pPr eaLnBrk="1" hangingPunct="1"/>
            <a:r>
              <a:rPr lang="en-US" altLang="en-US" dirty="0" smtClean="0"/>
              <a:t>Requires large volumes of transaction data including sensor data and social media interactions</a:t>
            </a:r>
          </a:p>
          <a:p>
            <a:pPr eaLnBrk="1" hangingPunct="1"/>
            <a:r>
              <a:rPr lang="en-US" altLang="en-US" dirty="0" smtClean="0"/>
              <a:t>Important tools for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174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Shares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vendors: Teradata, Oracle, IBM, Microsoft, SAP</a:t>
            </a:r>
          </a:p>
          <a:p>
            <a:r>
              <a:rPr lang="en-US" dirty="0" smtClean="0"/>
              <a:t>Large projected market growth</a:t>
            </a:r>
          </a:p>
          <a:p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Real time load and analysis</a:t>
            </a:r>
          </a:p>
          <a:p>
            <a:pPr lvl="1"/>
            <a:r>
              <a:rPr lang="en-US" dirty="0" smtClean="0"/>
              <a:t>Increased storage and analysis of social interactions</a:t>
            </a:r>
          </a:p>
          <a:p>
            <a:pPr lvl="1"/>
            <a:r>
              <a:rPr lang="en-US" dirty="0" smtClean="0"/>
              <a:t>Increased usage of cloud services and appliances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Influence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84832" y="13045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90420"/>
              </p:ext>
            </p:extLst>
          </p:nvPr>
        </p:nvGraphicFramePr>
        <p:xfrm>
          <a:off x="2084388" y="1168399"/>
          <a:ext cx="4609020" cy="30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isio" r:id="rId4" imgW="5515034" imgH="3686310" progId="Visio.Drawing.11">
                  <p:embed/>
                </p:oleObj>
              </mc:Choice>
              <mc:Fallback>
                <p:oleObj name="Visio" r:id="rId4" imgW="5515034" imgH="36863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168399"/>
                        <a:ext cx="4609020" cy="3087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832" y="4255684"/>
            <a:ext cx="8290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Reduces </a:t>
            </a:r>
            <a:r>
              <a:rPr lang="en-US" sz="2000" b="0" dirty="0">
                <a:latin typeface="+mn-lt"/>
              </a:rPr>
              <a:t>local expertise to procure technology and manage a data </a:t>
            </a:r>
            <a:r>
              <a:rPr lang="en-US" sz="2000" b="0" dirty="0" smtClean="0">
                <a:latin typeface="+mn-lt"/>
              </a:rPr>
              <a:t>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Economies of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Improved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Higher variable costs but lower fixed costs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Models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70441"/>
              </p:ext>
            </p:extLst>
          </p:nvPr>
        </p:nvGraphicFramePr>
        <p:xfrm>
          <a:off x="304800" y="990600"/>
          <a:ext cx="82296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4" imgW="4419600" imgH="1946910" progId="Visio.Drawing.11">
                  <p:embed/>
                </p:oleObj>
              </mc:Choice>
              <mc:Fallback>
                <p:oleObj name="Visio" r:id="rId4" imgW="4419600" imgH="19469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2296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6" y="4802492"/>
            <a:ext cx="1819702" cy="1060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8" y="4868007"/>
            <a:ext cx="1245606" cy="865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4989983"/>
            <a:ext cx="2875788" cy="685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913265"/>
            <a:ext cx="1072748" cy="8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Applications especially data mining</a:t>
            </a:r>
          </a:p>
          <a:p>
            <a:pPr eaLnBrk="1" hangingPunct="1"/>
            <a:r>
              <a:rPr lang="en-US" altLang="en-US" dirty="0" smtClean="0"/>
              <a:t>Market analysis</a:t>
            </a:r>
          </a:p>
          <a:p>
            <a:pPr eaLnBrk="1" hangingPunct="1"/>
            <a:r>
              <a:rPr lang="en-US" altLang="en-US" dirty="0" smtClean="0"/>
              <a:t>Cloud influence</a:t>
            </a:r>
          </a:p>
        </p:txBody>
      </p:sp>
    </p:spTree>
    <p:extLst>
      <p:ext uri="{BB962C8B-B14F-4D97-AF65-F5344CB8AC3E}">
        <p14:creationId xmlns:p14="http://schemas.microsoft.com/office/powerpoint/2010/main" val="481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20092&quot;&gt;&lt;property id=&quot;20148&quot; value=&quot;5&quot;/&gt;&lt;property id=&quot;20300&quot; value=&quot;Slide 1 - &amp;quot;Module 1 Data Warehouse Concepts and Architectures&amp;quot;&quot;/&gt;&lt;property id=&quot;20307&quot; value=&quot;256&quot;/&gt;&lt;/object&gt;&lt;object type=&quot;3&quot; unique_id=&quot;20093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20095&quot;&gt;&lt;property id=&quot;20148&quot; value=&quot;5&quot;/&gt;&lt;property id=&quot;20300&quot; value=&quot;Slide 3 - &amp;quot;Traditional Applications&amp;quot;&quot;/&gt;&lt;property id=&quot;20307&quot; value=&quot;259&quot;/&gt;&lt;/object&gt;&lt;object type=&quot;3&quot; unique_id=&quot;20096&quot;&gt;&lt;property id=&quot;20148&quot; value=&quot;5&quot;/&gt;&lt;property id=&quot;20300&quot; value=&quot;Slide 4 - &amp;quot;Data Mining&amp;quot;&quot;/&gt;&lt;property id=&quot;20307&quot; value=&quot;260&quot;/&gt;&lt;/object&gt;&lt;object type=&quot;3&quot; unique_id=&quot;20097&quot;&gt;&lt;property id=&quot;20148&quot; value=&quot;5&quot;/&gt;&lt;property id=&quot;20300&quot; value=&quot;Slide 5 - &amp;quot;Market Shares and Trends&amp;quot;&quot;/&gt;&lt;property id=&quot;20307&quot; value=&quot;261&quot;/&gt;&lt;/object&gt;&lt;object type=&quot;3&quot; unique_id=&quot;20098&quot;&gt;&lt;property id=&quot;20148&quot; value=&quot;5&quot;/&gt;&lt;property id=&quot;20300&quot; value=&quot;Slide 6 - &amp;quot;Cloud Influence&amp;quot;&quot;/&gt;&lt;property id=&quot;20307&quot; value=&quot;262&quot;/&gt;&lt;/object&gt;&lt;object type=&quot;3&quot; unique_id=&quot;20099&quot;&gt;&lt;property id=&quot;20148&quot; value=&quot;5&quot;/&gt;&lt;property id=&quot;20300&quot; value=&quot;Slide 8 - &amp;quot;Summary&amp;quot;&quot;/&gt;&lt;property id=&quot;20307&quot; value=&quot;263&quot;/&gt;&lt;/object&gt;&lt;object type=&quot;3&quot; unique_id=&quot;22031&quot;&gt;&lt;property id=&quot;20148&quot; value=&quot;5&quot;/&gt;&lt;property id=&quot;20300&quot; value=&quot;Slide 7 - &amp;quot;Cloud Service Models&amp;quot;&quot;/&gt;&lt;property id=&quot;20307&quot; value=&quot;26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11424</TotalTime>
  <Words>776</Words>
  <Application>Microsoft Office PowerPoint</Application>
  <PresentationFormat>On-screen Show (4:3)</PresentationFormat>
  <Paragraphs>130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Times New Roman</vt:lpstr>
      <vt:lpstr>Blank Presentation</vt:lpstr>
      <vt:lpstr>Visio</vt:lpstr>
      <vt:lpstr>Module 1 Data Warehouse Concepts and Architectures</vt:lpstr>
      <vt:lpstr>Lesson Objectives</vt:lpstr>
      <vt:lpstr>Traditional Applications</vt:lpstr>
      <vt:lpstr>Data Mining</vt:lpstr>
      <vt:lpstr>Market Shares and Trends</vt:lpstr>
      <vt:lpstr>Cloud Influence</vt:lpstr>
      <vt:lpstr>Cloud Service Models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1, Lesson 6: Applications and market trends</dc:title>
  <dc:subject>Data Warehouse Concepts and Architectures</dc:subject>
  <dc:creator>Michael Mannino</dc:creator>
  <dc:description>Data Warehouse Concepts, Design, Manipulation, and Administration</dc:description>
  <cp:lastModifiedBy>Mike</cp:lastModifiedBy>
  <cp:revision>2082</cp:revision>
  <cp:lastPrinted>1601-01-01T00:00:00Z</cp:lastPrinted>
  <dcterms:created xsi:type="dcterms:W3CDTF">2000-07-15T18:34:14Z</dcterms:created>
  <dcterms:modified xsi:type="dcterms:W3CDTF">2015-08-24T05:22:30Z</dcterms:modified>
</cp:coreProperties>
</file>