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notesMasterIdLst>
    <p:notesMasterId r:id="rId14"/>
  </p:notesMasterIdLst>
  <p:handoutMasterIdLst>
    <p:handoutMasterId r:id="rId15"/>
  </p:handoutMasterIdLst>
  <p:sldIdLst>
    <p:sldId id="256" r:id="rId2"/>
    <p:sldId id="277" r:id="rId3"/>
    <p:sldId id="269" r:id="rId4"/>
    <p:sldId id="284" r:id="rId5"/>
    <p:sldId id="270" r:id="rId6"/>
    <p:sldId id="285" r:id="rId7"/>
    <p:sldId id="278" r:id="rId8"/>
    <p:sldId id="281" r:id="rId9"/>
    <p:sldId id="282" r:id="rId10"/>
    <p:sldId id="276" r:id="rId11"/>
    <p:sldId id="268" r:id="rId12"/>
    <p:sldId id="279" r:id="rId13"/>
  </p:sldIdLst>
  <p:sldSz cx="9144000" cy="6858000" type="screen4x3"/>
  <p:notesSz cx="6858000" cy="9144000"/>
  <p:custDataLst>
    <p:tags r:id="rId16"/>
  </p:custDataLst>
  <p:defaultTextStyle>
    <a:defPPr>
      <a:defRPr lang="en-US"/>
    </a:defPPr>
    <a:lvl1pPr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4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4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4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400" b="1"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2870" autoAdjust="0"/>
  </p:normalViewPr>
  <p:slideViewPr>
    <p:cSldViewPr snapToGrid="0">
      <p:cViewPr varScale="1">
        <p:scale>
          <a:sx n="79" d="100"/>
          <a:sy n="79" d="100"/>
        </p:scale>
        <p:origin x="108" y="46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B88668-A996-4146-8DBF-FE5EA0036077}" type="doc">
      <dgm:prSet loTypeId="urn:microsoft.com/office/officeart/2005/8/layout/target2" loCatId="relationship" qsTypeId="urn:microsoft.com/office/officeart/2005/8/quickstyle/simple3" qsCatId="simple" csTypeId="urn:microsoft.com/office/officeart/2005/8/colors/accent6_4" csCatId="accent6" phldr="1"/>
      <dgm:spPr/>
      <dgm:t>
        <a:bodyPr/>
        <a:lstStyle/>
        <a:p>
          <a:endParaRPr lang="en-US"/>
        </a:p>
      </dgm:t>
    </dgm:pt>
    <dgm:pt modelId="{2FFE1C46-7B2C-4E73-BB90-DBB8CD037D6A}">
      <dgm:prSet phldrT="[Text]"/>
      <dgm:spPr/>
      <dgm:t>
        <a:bodyPr/>
        <a:lstStyle/>
        <a:p>
          <a:r>
            <a:rPr lang="en-US" dirty="0" smtClean="0"/>
            <a:t>Design Requirements</a:t>
          </a:r>
          <a:endParaRPr lang="en-US" dirty="0"/>
        </a:p>
      </dgm:t>
    </dgm:pt>
    <dgm:pt modelId="{C7E077CA-56B1-41E7-833B-4AD3BED03051}" type="parTrans" cxnId="{8AC3E76B-C9AE-4B19-847C-88BB1AA6DBFE}">
      <dgm:prSet/>
      <dgm:spPr/>
      <dgm:t>
        <a:bodyPr/>
        <a:lstStyle/>
        <a:p>
          <a:endParaRPr lang="en-US"/>
        </a:p>
      </dgm:t>
    </dgm:pt>
    <dgm:pt modelId="{126F6216-7400-42E6-8C84-F7E59B6F4182}" type="sibTrans" cxnId="{8AC3E76B-C9AE-4B19-847C-88BB1AA6DBFE}">
      <dgm:prSet/>
      <dgm:spPr/>
      <dgm:t>
        <a:bodyPr/>
        <a:lstStyle/>
        <a:p>
          <a:endParaRPr lang="en-US"/>
        </a:p>
      </dgm:t>
    </dgm:pt>
    <dgm:pt modelId="{06B1A3A8-864B-4616-A30C-25759546770E}">
      <dgm:prSet phldrT="[Text]"/>
      <dgm:spPr/>
      <dgm:t>
        <a:bodyPr/>
        <a:lstStyle/>
        <a:p>
          <a:r>
            <a:rPr lang="en-US" dirty="0" smtClean="0"/>
            <a:t>Specify dimensions and measures</a:t>
          </a:r>
          <a:endParaRPr lang="en-US" dirty="0"/>
        </a:p>
      </dgm:t>
    </dgm:pt>
    <dgm:pt modelId="{2070DAF1-8C20-49D3-9943-A5D36876CBEE}" type="parTrans" cxnId="{27F64C20-9640-45D4-B3D3-BF8137417BAB}">
      <dgm:prSet/>
      <dgm:spPr/>
      <dgm:t>
        <a:bodyPr/>
        <a:lstStyle/>
        <a:p>
          <a:endParaRPr lang="en-US"/>
        </a:p>
      </dgm:t>
    </dgm:pt>
    <dgm:pt modelId="{ADA72677-532D-4E50-A481-B2C09C744772}" type="sibTrans" cxnId="{27F64C20-9640-45D4-B3D3-BF8137417BAB}">
      <dgm:prSet/>
      <dgm:spPr/>
      <dgm:t>
        <a:bodyPr/>
        <a:lstStyle/>
        <a:p>
          <a:endParaRPr lang="en-US"/>
        </a:p>
      </dgm:t>
    </dgm:pt>
    <dgm:pt modelId="{73252C7D-552A-4160-911A-FB1C14B380F6}">
      <dgm:prSet phldrT="[Text]"/>
      <dgm:spPr/>
      <dgm:t>
        <a:bodyPr/>
        <a:lstStyle/>
        <a:p>
          <a:r>
            <a:rPr lang="en-US" dirty="0" smtClean="0"/>
            <a:t>Determine grain</a:t>
          </a:r>
          <a:endParaRPr lang="en-US" dirty="0"/>
        </a:p>
      </dgm:t>
    </dgm:pt>
    <dgm:pt modelId="{5A775345-7D42-44B6-A5A3-E807A66C31B6}" type="parTrans" cxnId="{6901B777-52D6-48EB-B8C6-8C98F3F12C03}">
      <dgm:prSet/>
      <dgm:spPr/>
      <dgm:t>
        <a:bodyPr/>
        <a:lstStyle/>
        <a:p>
          <a:endParaRPr lang="en-US"/>
        </a:p>
      </dgm:t>
    </dgm:pt>
    <dgm:pt modelId="{95672812-1AC1-4E18-9E81-27CE7724170D}" type="sibTrans" cxnId="{6901B777-52D6-48EB-B8C6-8C98F3F12C03}">
      <dgm:prSet/>
      <dgm:spPr/>
      <dgm:t>
        <a:bodyPr/>
        <a:lstStyle/>
        <a:p>
          <a:endParaRPr lang="en-US"/>
        </a:p>
      </dgm:t>
    </dgm:pt>
    <dgm:pt modelId="{A964BB45-2C00-4197-A835-335555557526}">
      <dgm:prSet phldrT="[Text]"/>
      <dgm:spPr/>
      <dgm:t>
        <a:bodyPr/>
        <a:lstStyle/>
        <a:p>
          <a:r>
            <a:rPr lang="en-US" dirty="0" smtClean="0"/>
            <a:t>Create table design</a:t>
          </a:r>
          <a:endParaRPr lang="en-US" dirty="0"/>
        </a:p>
      </dgm:t>
    </dgm:pt>
    <dgm:pt modelId="{B1DDB944-A06A-4785-A318-35C191E9A447}" type="parTrans" cxnId="{373C4DB4-17C3-4FC4-9F5A-2183935BD3C5}">
      <dgm:prSet/>
      <dgm:spPr/>
      <dgm:t>
        <a:bodyPr/>
        <a:lstStyle/>
        <a:p>
          <a:endParaRPr lang="en-US"/>
        </a:p>
      </dgm:t>
    </dgm:pt>
    <dgm:pt modelId="{CB1AB79D-C22D-49E2-BC5F-36E7A699C388}" type="sibTrans" cxnId="{373C4DB4-17C3-4FC4-9F5A-2183935BD3C5}">
      <dgm:prSet/>
      <dgm:spPr/>
      <dgm:t>
        <a:bodyPr/>
        <a:lstStyle/>
        <a:p>
          <a:endParaRPr lang="en-US"/>
        </a:p>
      </dgm:t>
    </dgm:pt>
    <dgm:pt modelId="{325FC5C6-3DAA-4DAE-B88B-E14BDE909BCF}">
      <dgm:prSet phldrT="[Text]"/>
      <dgm:spPr/>
      <dgm:t>
        <a:bodyPr/>
        <a:lstStyle/>
        <a:p>
          <a:r>
            <a:rPr lang="en-US" dirty="0" smtClean="0"/>
            <a:t>Identify </a:t>
          </a:r>
          <a:r>
            <a:rPr lang="en-US" dirty="0" err="1" smtClean="0"/>
            <a:t>summarizability</a:t>
          </a:r>
          <a:r>
            <a:rPr lang="en-US" dirty="0" smtClean="0"/>
            <a:t> problems and suggest resolutions</a:t>
          </a:r>
          <a:endParaRPr lang="en-US" dirty="0"/>
        </a:p>
      </dgm:t>
    </dgm:pt>
    <dgm:pt modelId="{6FD84F74-8A38-4588-A037-D98D65A90602}" type="parTrans" cxnId="{E78B8FC7-06D7-4296-BCD5-24072714425A}">
      <dgm:prSet/>
      <dgm:spPr/>
      <dgm:t>
        <a:bodyPr/>
        <a:lstStyle/>
        <a:p>
          <a:endParaRPr lang="en-US"/>
        </a:p>
      </dgm:t>
    </dgm:pt>
    <dgm:pt modelId="{446CB869-60DA-4902-9366-1FED33214F19}" type="sibTrans" cxnId="{E78B8FC7-06D7-4296-BCD5-24072714425A}">
      <dgm:prSet/>
      <dgm:spPr/>
      <dgm:t>
        <a:bodyPr/>
        <a:lstStyle/>
        <a:p>
          <a:endParaRPr lang="en-US"/>
        </a:p>
      </dgm:t>
    </dgm:pt>
    <dgm:pt modelId="{99680468-CD7D-49BB-B193-1C149DFF4287}">
      <dgm:prSet phldrT="[Text]"/>
      <dgm:spPr/>
      <dgm:t>
        <a:bodyPr/>
        <a:lstStyle/>
        <a:p>
          <a:r>
            <a:rPr lang="en-US" dirty="0" smtClean="0"/>
            <a:t>Map data sources and populate tables</a:t>
          </a:r>
          <a:endParaRPr lang="en-US" dirty="0"/>
        </a:p>
      </dgm:t>
    </dgm:pt>
    <dgm:pt modelId="{D29FC3A6-D194-4E10-A267-52BBCAB83632}" type="parTrans" cxnId="{1E3BD259-DA85-416D-A41A-37F23271EA9D}">
      <dgm:prSet/>
      <dgm:spPr/>
      <dgm:t>
        <a:bodyPr/>
        <a:lstStyle/>
        <a:p>
          <a:endParaRPr lang="en-US"/>
        </a:p>
      </dgm:t>
    </dgm:pt>
    <dgm:pt modelId="{D3BCBC1B-C1BB-4753-B6FC-EB7ABA15145A}" type="sibTrans" cxnId="{1E3BD259-DA85-416D-A41A-37F23271EA9D}">
      <dgm:prSet/>
      <dgm:spPr/>
      <dgm:t>
        <a:bodyPr/>
        <a:lstStyle/>
        <a:p>
          <a:endParaRPr lang="en-US"/>
        </a:p>
      </dgm:t>
    </dgm:pt>
    <dgm:pt modelId="{DABBE107-1402-4BDC-8760-5B6590756D68}" type="pres">
      <dgm:prSet presAssocID="{4CB88668-A996-4146-8DBF-FE5EA0036077}" presName="Name0" presStyleCnt="0">
        <dgm:presLayoutVars>
          <dgm:chMax val="3"/>
          <dgm:chPref val="1"/>
          <dgm:dir/>
          <dgm:animLvl val="lvl"/>
          <dgm:resizeHandles/>
        </dgm:presLayoutVars>
      </dgm:prSet>
      <dgm:spPr/>
      <dgm:t>
        <a:bodyPr/>
        <a:lstStyle/>
        <a:p>
          <a:endParaRPr lang="en-US"/>
        </a:p>
      </dgm:t>
    </dgm:pt>
    <dgm:pt modelId="{13863018-E467-4062-AACA-CADBE9F1E1D8}" type="pres">
      <dgm:prSet presAssocID="{4CB88668-A996-4146-8DBF-FE5EA0036077}" presName="outerBox" presStyleCnt="0"/>
      <dgm:spPr/>
    </dgm:pt>
    <dgm:pt modelId="{4F4468C2-86CB-45F1-912F-9EB7754371C1}" type="pres">
      <dgm:prSet presAssocID="{4CB88668-A996-4146-8DBF-FE5EA0036077}" presName="outerBoxParent" presStyleLbl="node1" presStyleIdx="0" presStyleCnt="1" custLinFactNeighborX="1309"/>
      <dgm:spPr/>
      <dgm:t>
        <a:bodyPr/>
        <a:lstStyle/>
        <a:p>
          <a:endParaRPr lang="en-US"/>
        </a:p>
      </dgm:t>
    </dgm:pt>
    <dgm:pt modelId="{F0EC6911-22D8-413E-A559-C6ED8159A406}" type="pres">
      <dgm:prSet presAssocID="{4CB88668-A996-4146-8DBF-FE5EA0036077}" presName="outerBoxChildren" presStyleCnt="0"/>
      <dgm:spPr/>
    </dgm:pt>
    <dgm:pt modelId="{3DB64446-DD0A-4E7E-858C-BC7DDAE7BD18}" type="pres">
      <dgm:prSet presAssocID="{06B1A3A8-864B-4616-A30C-25759546770E}" presName="oChild" presStyleLbl="fgAcc1" presStyleIdx="0" presStyleCnt="5">
        <dgm:presLayoutVars>
          <dgm:bulletEnabled val="1"/>
        </dgm:presLayoutVars>
      </dgm:prSet>
      <dgm:spPr/>
      <dgm:t>
        <a:bodyPr/>
        <a:lstStyle/>
        <a:p>
          <a:endParaRPr lang="en-US"/>
        </a:p>
      </dgm:t>
    </dgm:pt>
    <dgm:pt modelId="{3D6EF60E-99FC-44F6-8C70-CB75587F30B4}" type="pres">
      <dgm:prSet presAssocID="{ADA72677-532D-4E50-A481-B2C09C744772}" presName="outerSibTrans" presStyleCnt="0"/>
      <dgm:spPr/>
    </dgm:pt>
    <dgm:pt modelId="{031FCD14-1F80-4077-95A1-1B6E9E470DDC}" type="pres">
      <dgm:prSet presAssocID="{73252C7D-552A-4160-911A-FB1C14B380F6}" presName="oChild" presStyleLbl="fgAcc1" presStyleIdx="1" presStyleCnt="5">
        <dgm:presLayoutVars>
          <dgm:bulletEnabled val="1"/>
        </dgm:presLayoutVars>
      </dgm:prSet>
      <dgm:spPr/>
      <dgm:t>
        <a:bodyPr/>
        <a:lstStyle/>
        <a:p>
          <a:endParaRPr lang="en-US"/>
        </a:p>
      </dgm:t>
    </dgm:pt>
    <dgm:pt modelId="{0EDF8072-7457-4883-B71D-F1111F05D81D}" type="pres">
      <dgm:prSet presAssocID="{95672812-1AC1-4E18-9E81-27CE7724170D}" presName="outerSibTrans" presStyleCnt="0"/>
      <dgm:spPr/>
    </dgm:pt>
    <dgm:pt modelId="{D3C0F077-82F5-4356-BF93-A70AE532F052}" type="pres">
      <dgm:prSet presAssocID="{A964BB45-2C00-4197-A835-335555557526}" presName="oChild" presStyleLbl="fgAcc1" presStyleIdx="2" presStyleCnt="5">
        <dgm:presLayoutVars>
          <dgm:bulletEnabled val="1"/>
        </dgm:presLayoutVars>
      </dgm:prSet>
      <dgm:spPr/>
      <dgm:t>
        <a:bodyPr/>
        <a:lstStyle/>
        <a:p>
          <a:endParaRPr lang="en-US"/>
        </a:p>
      </dgm:t>
    </dgm:pt>
    <dgm:pt modelId="{2C5235AC-D9DC-448A-AC4B-46E3AB4EFBD2}" type="pres">
      <dgm:prSet presAssocID="{CB1AB79D-C22D-49E2-BC5F-36E7A699C388}" presName="outerSibTrans" presStyleCnt="0"/>
      <dgm:spPr/>
    </dgm:pt>
    <dgm:pt modelId="{BB474C90-1B34-4CEB-BAAE-70AF8B4D4D9A}" type="pres">
      <dgm:prSet presAssocID="{325FC5C6-3DAA-4DAE-B88B-E14BDE909BCF}" presName="oChild" presStyleLbl="fgAcc1" presStyleIdx="3" presStyleCnt="5">
        <dgm:presLayoutVars>
          <dgm:bulletEnabled val="1"/>
        </dgm:presLayoutVars>
      </dgm:prSet>
      <dgm:spPr/>
      <dgm:t>
        <a:bodyPr/>
        <a:lstStyle/>
        <a:p>
          <a:endParaRPr lang="en-US"/>
        </a:p>
      </dgm:t>
    </dgm:pt>
    <dgm:pt modelId="{2791670E-5B01-40A1-B3AE-B2F62E3FBD5D}" type="pres">
      <dgm:prSet presAssocID="{446CB869-60DA-4902-9366-1FED33214F19}" presName="outerSibTrans" presStyleCnt="0"/>
      <dgm:spPr/>
    </dgm:pt>
    <dgm:pt modelId="{BDA3D1FE-3643-4CA7-9171-B068604B04ED}" type="pres">
      <dgm:prSet presAssocID="{99680468-CD7D-49BB-B193-1C149DFF4287}" presName="oChild" presStyleLbl="fgAcc1" presStyleIdx="4" presStyleCnt="5">
        <dgm:presLayoutVars>
          <dgm:bulletEnabled val="1"/>
        </dgm:presLayoutVars>
      </dgm:prSet>
      <dgm:spPr/>
      <dgm:t>
        <a:bodyPr/>
        <a:lstStyle/>
        <a:p>
          <a:endParaRPr lang="en-US"/>
        </a:p>
      </dgm:t>
    </dgm:pt>
  </dgm:ptLst>
  <dgm:cxnLst>
    <dgm:cxn modelId="{C0DAAB6C-E414-45A9-87D2-54366732FB2C}" type="presOf" srcId="{73252C7D-552A-4160-911A-FB1C14B380F6}" destId="{031FCD14-1F80-4077-95A1-1B6E9E470DDC}" srcOrd="0" destOrd="0" presId="urn:microsoft.com/office/officeart/2005/8/layout/target2"/>
    <dgm:cxn modelId="{8AC3E76B-C9AE-4B19-847C-88BB1AA6DBFE}" srcId="{4CB88668-A996-4146-8DBF-FE5EA0036077}" destId="{2FFE1C46-7B2C-4E73-BB90-DBB8CD037D6A}" srcOrd="0" destOrd="0" parTransId="{C7E077CA-56B1-41E7-833B-4AD3BED03051}" sibTransId="{126F6216-7400-42E6-8C84-F7E59B6F4182}"/>
    <dgm:cxn modelId="{1E3BD259-DA85-416D-A41A-37F23271EA9D}" srcId="{2FFE1C46-7B2C-4E73-BB90-DBB8CD037D6A}" destId="{99680468-CD7D-49BB-B193-1C149DFF4287}" srcOrd="4" destOrd="0" parTransId="{D29FC3A6-D194-4E10-A267-52BBCAB83632}" sibTransId="{D3BCBC1B-C1BB-4753-B6FC-EB7ABA15145A}"/>
    <dgm:cxn modelId="{12F4B036-9B52-4375-8EC1-B38EB128D88B}" type="presOf" srcId="{99680468-CD7D-49BB-B193-1C149DFF4287}" destId="{BDA3D1FE-3643-4CA7-9171-B068604B04ED}" srcOrd="0" destOrd="0" presId="urn:microsoft.com/office/officeart/2005/8/layout/target2"/>
    <dgm:cxn modelId="{4C03F0EB-3990-4B68-A2B9-F0DE9E812A8F}" type="presOf" srcId="{A964BB45-2C00-4197-A835-335555557526}" destId="{D3C0F077-82F5-4356-BF93-A70AE532F052}" srcOrd="0" destOrd="0" presId="urn:microsoft.com/office/officeart/2005/8/layout/target2"/>
    <dgm:cxn modelId="{86B75695-29BA-4E66-AAE1-684F00F5A761}" type="presOf" srcId="{06B1A3A8-864B-4616-A30C-25759546770E}" destId="{3DB64446-DD0A-4E7E-858C-BC7DDAE7BD18}" srcOrd="0" destOrd="0" presId="urn:microsoft.com/office/officeart/2005/8/layout/target2"/>
    <dgm:cxn modelId="{DE5D59E8-47EB-46F0-BBEB-69816F7C485B}" type="presOf" srcId="{325FC5C6-3DAA-4DAE-B88B-E14BDE909BCF}" destId="{BB474C90-1B34-4CEB-BAAE-70AF8B4D4D9A}" srcOrd="0" destOrd="0" presId="urn:microsoft.com/office/officeart/2005/8/layout/target2"/>
    <dgm:cxn modelId="{7D19332A-1A9C-4B53-A108-8B58F133554A}" type="presOf" srcId="{4CB88668-A996-4146-8DBF-FE5EA0036077}" destId="{DABBE107-1402-4BDC-8760-5B6590756D68}" srcOrd="0" destOrd="0" presId="urn:microsoft.com/office/officeart/2005/8/layout/target2"/>
    <dgm:cxn modelId="{6901B777-52D6-48EB-B8C6-8C98F3F12C03}" srcId="{2FFE1C46-7B2C-4E73-BB90-DBB8CD037D6A}" destId="{73252C7D-552A-4160-911A-FB1C14B380F6}" srcOrd="1" destOrd="0" parTransId="{5A775345-7D42-44B6-A5A3-E807A66C31B6}" sibTransId="{95672812-1AC1-4E18-9E81-27CE7724170D}"/>
    <dgm:cxn modelId="{27F64C20-9640-45D4-B3D3-BF8137417BAB}" srcId="{2FFE1C46-7B2C-4E73-BB90-DBB8CD037D6A}" destId="{06B1A3A8-864B-4616-A30C-25759546770E}" srcOrd="0" destOrd="0" parTransId="{2070DAF1-8C20-49D3-9943-A5D36876CBEE}" sibTransId="{ADA72677-532D-4E50-A481-B2C09C744772}"/>
    <dgm:cxn modelId="{2B362FAD-4786-4A8C-86F4-F2B23F98AFBA}" type="presOf" srcId="{2FFE1C46-7B2C-4E73-BB90-DBB8CD037D6A}" destId="{4F4468C2-86CB-45F1-912F-9EB7754371C1}" srcOrd="0" destOrd="0" presId="urn:microsoft.com/office/officeart/2005/8/layout/target2"/>
    <dgm:cxn modelId="{E78B8FC7-06D7-4296-BCD5-24072714425A}" srcId="{2FFE1C46-7B2C-4E73-BB90-DBB8CD037D6A}" destId="{325FC5C6-3DAA-4DAE-B88B-E14BDE909BCF}" srcOrd="3" destOrd="0" parTransId="{6FD84F74-8A38-4588-A037-D98D65A90602}" sibTransId="{446CB869-60DA-4902-9366-1FED33214F19}"/>
    <dgm:cxn modelId="{373C4DB4-17C3-4FC4-9F5A-2183935BD3C5}" srcId="{2FFE1C46-7B2C-4E73-BB90-DBB8CD037D6A}" destId="{A964BB45-2C00-4197-A835-335555557526}" srcOrd="2" destOrd="0" parTransId="{B1DDB944-A06A-4785-A318-35C191E9A447}" sibTransId="{CB1AB79D-C22D-49E2-BC5F-36E7A699C388}"/>
    <dgm:cxn modelId="{65823003-6E18-4466-B585-B834A086EBAA}" type="presParOf" srcId="{DABBE107-1402-4BDC-8760-5B6590756D68}" destId="{13863018-E467-4062-AACA-CADBE9F1E1D8}" srcOrd="0" destOrd="0" presId="urn:microsoft.com/office/officeart/2005/8/layout/target2"/>
    <dgm:cxn modelId="{EE74D1A7-5228-43FB-9864-58105255ADDD}" type="presParOf" srcId="{13863018-E467-4062-AACA-CADBE9F1E1D8}" destId="{4F4468C2-86CB-45F1-912F-9EB7754371C1}" srcOrd="0" destOrd="0" presId="urn:microsoft.com/office/officeart/2005/8/layout/target2"/>
    <dgm:cxn modelId="{DCB4483E-E8DB-48B1-BB34-D9784B969EBB}" type="presParOf" srcId="{13863018-E467-4062-AACA-CADBE9F1E1D8}" destId="{F0EC6911-22D8-413E-A559-C6ED8159A406}" srcOrd="1" destOrd="0" presId="urn:microsoft.com/office/officeart/2005/8/layout/target2"/>
    <dgm:cxn modelId="{3897CCB0-DB04-441A-8B10-1A693F042FA9}" type="presParOf" srcId="{F0EC6911-22D8-413E-A559-C6ED8159A406}" destId="{3DB64446-DD0A-4E7E-858C-BC7DDAE7BD18}" srcOrd="0" destOrd="0" presId="urn:microsoft.com/office/officeart/2005/8/layout/target2"/>
    <dgm:cxn modelId="{9C1F55E9-09D0-418C-9F2D-AC69F5CE8D1D}" type="presParOf" srcId="{F0EC6911-22D8-413E-A559-C6ED8159A406}" destId="{3D6EF60E-99FC-44F6-8C70-CB75587F30B4}" srcOrd="1" destOrd="0" presId="urn:microsoft.com/office/officeart/2005/8/layout/target2"/>
    <dgm:cxn modelId="{4624B6D1-0333-44D9-9980-262BF076E1C3}" type="presParOf" srcId="{F0EC6911-22D8-413E-A559-C6ED8159A406}" destId="{031FCD14-1F80-4077-95A1-1B6E9E470DDC}" srcOrd="2" destOrd="0" presId="urn:microsoft.com/office/officeart/2005/8/layout/target2"/>
    <dgm:cxn modelId="{F30954B9-C24F-4BA8-83F9-28B2FA762AFB}" type="presParOf" srcId="{F0EC6911-22D8-413E-A559-C6ED8159A406}" destId="{0EDF8072-7457-4883-B71D-F1111F05D81D}" srcOrd="3" destOrd="0" presId="urn:microsoft.com/office/officeart/2005/8/layout/target2"/>
    <dgm:cxn modelId="{816FE926-BBE1-4F38-8E1D-B9D7B018ACE2}" type="presParOf" srcId="{F0EC6911-22D8-413E-A559-C6ED8159A406}" destId="{D3C0F077-82F5-4356-BF93-A70AE532F052}" srcOrd="4" destOrd="0" presId="urn:microsoft.com/office/officeart/2005/8/layout/target2"/>
    <dgm:cxn modelId="{826B9B36-3917-4E89-8EB0-109B1CEB821B}" type="presParOf" srcId="{F0EC6911-22D8-413E-A559-C6ED8159A406}" destId="{2C5235AC-D9DC-448A-AC4B-46E3AB4EFBD2}" srcOrd="5" destOrd="0" presId="urn:microsoft.com/office/officeart/2005/8/layout/target2"/>
    <dgm:cxn modelId="{43C861CD-2456-4A29-BE71-5F3C7D8246CA}" type="presParOf" srcId="{F0EC6911-22D8-413E-A559-C6ED8159A406}" destId="{BB474C90-1B34-4CEB-BAAE-70AF8B4D4D9A}" srcOrd="6" destOrd="0" presId="urn:microsoft.com/office/officeart/2005/8/layout/target2"/>
    <dgm:cxn modelId="{8FBA131F-563D-4B7C-839F-F1FACD0403AF}" type="presParOf" srcId="{F0EC6911-22D8-413E-A559-C6ED8159A406}" destId="{2791670E-5B01-40A1-B3AE-B2F62E3FBD5D}" srcOrd="7" destOrd="0" presId="urn:microsoft.com/office/officeart/2005/8/layout/target2"/>
    <dgm:cxn modelId="{C219F469-462E-4C7A-A80E-6A9BB860E0E6}" type="presParOf" srcId="{F0EC6911-22D8-413E-A559-C6ED8159A406}" destId="{BDA3D1FE-3643-4CA7-9171-B068604B04ED}" srcOrd="8" destOrd="0" presId="urn:microsoft.com/office/officeart/2005/8/layout/targe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298428-5D76-4CB5-BD26-44945ACC3F7D}" type="doc">
      <dgm:prSet loTypeId="urn:microsoft.com/office/officeart/2005/8/layout/arrow3" loCatId="relationship" qsTypeId="urn:microsoft.com/office/officeart/2005/8/quickstyle/simple5" qsCatId="simple" csTypeId="urn:microsoft.com/office/officeart/2005/8/colors/accent2_5" csCatId="accent2" phldr="1"/>
      <dgm:spPr/>
      <dgm:t>
        <a:bodyPr/>
        <a:lstStyle/>
        <a:p>
          <a:endParaRPr lang="en-US"/>
        </a:p>
      </dgm:t>
    </dgm:pt>
    <dgm:pt modelId="{1736722F-A91D-4871-8C30-0D9DBFFEBA44}">
      <dgm:prSet phldrT="[Text]"/>
      <dgm:spPr/>
      <dgm:t>
        <a:bodyPr/>
        <a:lstStyle/>
        <a:p>
          <a:r>
            <a:rPr lang="en-US" dirty="0" smtClean="0"/>
            <a:t>Fact table size</a:t>
          </a:r>
          <a:endParaRPr lang="en-US" dirty="0"/>
        </a:p>
      </dgm:t>
    </dgm:pt>
    <dgm:pt modelId="{AEE44C81-F777-48C4-BA00-DE6679E0CF1E}" type="parTrans" cxnId="{B9894BD7-A9CD-46B5-A66A-809549900E59}">
      <dgm:prSet/>
      <dgm:spPr/>
      <dgm:t>
        <a:bodyPr/>
        <a:lstStyle/>
        <a:p>
          <a:endParaRPr lang="en-US"/>
        </a:p>
      </dgm:t>
    </dgm:pt>
    <dgm:pt modelId="{188D1B01-2CD1-46BA-8DFC-CD595D15BE80}" type="sibTrans" cxnId="{B9894BD7-A9CD-46B5-A66A-809549900E59}">
      <dgm:prSet/>
      <dgm:spPr/>
      <dgm:t>
        <a:bodyPr/>
        <a:lstStyle/>
        <a:p>
          <a:endParaRPr lang="en-US"/>
        </a:p>
      </dgm:t>
    </dgm:pt>
    <dgm:pt modelId="{B9C5250E-F469-443B-AC71-94E258BC8155}">
      <dgm:prSet phldrT="[Text]"/>
      <dgm:spPr/>
      <dgm:t>
        <a:bodyPr/>
        <a:lstStyle/>
        <a:p>
          <a:r>
            <a:rPr lang="en-US" dirty="0" smtClean="0"/>
            <a:t>Sparsity</a:t>
          </a:r>
          <a:endParaRPr lang="en-US" dirty="0"/>
        </a:p>
      </dgm:t>
    </dgm:pt>
    <dgm:pt modelId="{AB218A33-3552-4788-958B-EBE21D755C19}" type="parTrans" cxnId="{6AA9F102-AEC8-45B9-9E23-6540C98BCCAE}">
      <dgm:prSet/>
      <dgm:spPr/>
      <dgm:t>
        <a:bodyPr/>
        <a:lstStyle/>
        <a:p>
          <a:endParaRPr lang="en-US"/>
        </a:p>
      </dgm:t>
    </dgm:pt>
    <dgm:pt modelId="{92395539-1068-44FA-8A93-6DCB73330BD2}" type="sibTrans" cxnId="{6AA9F102-AEC8-45B9-9E23-6540C98BCCAE}">
      <dgm:prSet/>
      <dgm:spPr/>
      <dgm:t>
        <a:bodyPr/>
        <a:lstStyle/>
        <a:p>
          <a:endParaRPr lang="en-US"/>
        </a:p>
      </dgm:t>
    </dgm:pt>
    <dgm:pt modelId="{C2105B6F-79A8-4A2E-ABC0-26DA31820959}">
      <dgm:prSet phldrT="[Text]"/>
      <dgm:spPr/>
      <dgm:t>
        <a:bodyPr/>
        <a:lstStyle/>
        <a:p>
          <a:r>
            <a:rPr lang="en-US" dirty="0" smtClean="0"/>
            <a:t>Use sizes of dimensions and sparsity cardinality estimate</a:t>
          </a:r>
          <a:endParaRPr lang="en-US" dirty="0"/>
        </a:p>
      </dgm:t>
    </dgm:pt>
    <dgm:pt modelId="{FDB1C5FC-2935-4C9E-BF15-FC2ADB59C8BB}" type="parTrans" cxnId="{DBCE0152-C69C-475B-96B4-CCAC551F7E55}">
      <dgm:prSet/>
      <dgm:spPr/>
      <dgm:t>
        <a:bodyPr/>
        <a:lstStyle/>
        <a:p>
          <a:endParaRPr lang="en-US"/>
        </a:p>
      </dgm:t>
    </dgm:pt>
    <dgm:pt modelId="{68765066-76A3-4822-966C-4BAADB29BDC2}" type="sibTrans" cxnId="{DBCE0152-C69C-475B-96B4-CCAC551F7E55}">
      <dgm:prSet/>
      <dgm:spPr/>
      <dgm:t>
        <a:bodyPr/>
        <a:lstStyle/>
        <a:p>
          <a:endParaRPr lang="en-US"/>
        </a:p>
      </dgm:t>
    </dgm:pt>
    <dgm:pt modelId="{773D6368-4B67-461D-BD98-DB9BFFDB14F3}">
      <dgm:prSet phldrT="[Text]"/>
      <dgm:spPr/>
      <dgm:t>
        <a:bodyPr/>
        <a:lstStyle/>
        <a:p>
          <a:r>
            <a:rPr lang="en-US" dirty="0" smtClean="0"/>
            <a:t>Fact Table Size: Product of dimension sizes times fill ratio</a:t>
          </a:r>
          <a:endParaRPr lang="en-US" dirty="0"/>
        </a:p>
      </dgm:t>
    </dgm:pt>
    <dgm:pt modelId="{E72FDFDF-29D1-42A3-8F05-8F8747258937}" type="parTrans" cxnId="{C7612549-776E-44EE-BA15-76A98FD6F377}">
      <dgm:prSet/>
      <dgm:spPr/>
      <dgm:t>
        <a:bodyPr/>
        <a:lstStyle/>
        <a:p>
          <a:endParaRPr lang="en-US"/>
        </a:p>
      </dgm:t>
    </dgm:pt>
    <dgm:pt modelId="{24B52E57-89C4-4E38-99EB-B41178591917}" type="sibTrans" cxnId="{C7612549-776E-44EE-BA15-76A98FD6F377}">
      <dgm:prSet/>
      <dgm:spPr/>
      <dgm:t>
        <a:bodyPr/>
        <a:lstStyle/>
        <a:p>
          <a:endParaRPr lang="en-US"/>
        </a:p>
      </dgm:t>
    </dgm:pt>
    <dgm:pt modelId="{DC7D8367-2D4D-4797-AF10-F9DE08638C20}">
      <dgm:prSet phldrT="[Text]"/>
      <dgm:spPr/>
      <dgm:t>
        <a:bodyPr/>
        <a:lstStyle/>
        <a:p>
          <a:r>
            <a:rPr lang="en-US" dirty="0" smtClean="0"/>
            <a:t>Use sizes of dimensions and source table</a:t>
          </a:r>
          <a:endParaRPr lang="en-US" dirty="0"/>
        </a:p>
      </dgm:t>
    </dgm:pt>
    <dgm:pt modelId="{76C3BCDB-6C4E-4C41-A5DE-19EB625FDB12}" type="parTrans" cxnId="{9AF06E5E-5E14-46AD-B528-48C42BB008C3}">
      <dgm:prSet/>
      <dgm:spPr/>
      <dgm:t>
        <a:bodyPr/>
        <a:lstStyle/>
        <a:p>
          <a:endParaRPr lang="en-US"/>
        </a:p>
      </dgm:t>
    </dgm:pt>
    <dgm:pt modelId="{776A69AA-7C10-4CB7-A11D-1D9C7A2276E3}" type="sibTrans" cxnId="{9AF06E5E-5E14-46AD-B528-48C42BB008C3}">
      <dgm:prSet/>
      <dgm:spPr/>
      <dgm:t>
        <a:bodyPr/>
        <a:lstStyle/>
        <a:p>
          <a:endParaRPr lang="en-US"/>
        </a:p>
      </dgm:t>
    </dgm:pt>
    <dgm:pt modelId="{4F6E3B5A-C427-4403-A416-2F1811F13CB4}">
      <dgm:prSet phldrT="[Text]"/>
      <dgm:spPr/>
      <dgm:t>
        <a:bodyPr/>
        <a:lstStyle/>
        <a:p>
          <a:r>
            <a:rPr lang="en-US" dirty="0" smtClean="0"/>
            <a:t>Match fact table to source tables</a:t>
          </a:r>
          <a:endParaRPr lang="en-US" dirty="0"/>
        </a:p>
      </dgm:t>
    </dgm:pt>
    <dgm:pt modelId="{42A9E5BC-7F93-48E0-AD56-880AE80EBFEA}" type="parTrans" cxnId="{36B4ED1C-F19B-43CE-90DE-3734E5F64FFF}">
      <dgm:prSet/>
      <dgm:spPr/>
      <dgm:t>
        <a:bodyPr/>
        <a:lstStyle/>
        <a:p>
          <a:endParaRPr lang="en-US"/>
        </a:p>
      </dgm:t>
    </dgm:pt>
    <dgm:pt modelId="{94AE5755-4D11-44AA-BF3F-DB27E0875FA9}" type="sibTrans" cxnId="{36B4ED1C-F19B-43CE-90DE-3734E5F64FFF}">
      <dgm:prSet/>
      <dgm:spPr/>
      <dgm:t>
        <a:bodyPr/>
        <a:lstStyle/>
        <a:p>
          <a:endParaRPr lang="en-US"/>
        </a:p>
      </dgm:t>
    </dgm:pt>
    <dgm:pt modelId="{4F30DCEE-1EE8-4C08-BDA0-7CADA2C20F42}">
      <dgm:prSet phldrT="[Text]"/>
      <dgm:spPr/>
      <dgm:t>
        <a:bodyPr/>
        <a:lstStyle/>
        <a:p>
          <a:r>
            <a:rPr lang="en-US" dirty="0" smtClean="0"/>
            <a:t>Fill Ratio: Source table size divided by product of dimension table sizes</a:t>
          </a:r>
          <a:endParaRPr lang="en-US" dirty="0"/>
        </a:p>
      </dgm:t>
    </dgm:pt>
    <dgm:pt modelId="{0A30F557-B470-4961-B1B2-ACBDEE65A9C1}" type="parTrans" cxnId="{6BF90992-9637-4A26-96C0-A5523FF4FD9E}">
      <dgm:prSet/>
      <dgm:spPr/>
      <dgm:t>
        <a:bodyPr/>
        <a:lstStyle/>
        <a:p>
          <a:endParaRPr lang="en-US"/>
        </a:p>
      </dgm:t>
    </dgm:pt>
    <dgm:pt modelId="{0AFE4580-2A24-4654-BBD3-D047F74BEA8C}" type="sibTrans" cxnId="{6BF90992-9637-4A26-96C0-A5523FF4FD9E}">
      <dgm:prSet/>
      <dgm:spPr/>
      <dgm:t>
        <a:bodyPr/>
        <a:lstStyle/>
        <a:p>
          <a:endParaRPr lang="en-US"/>
        </a:p>
      </dgm:t>
    </dgm:pt>
    <dgm:pt modelId="{94E6F3CE-475F-496B-8791-05BB63898A2A}">
      <dgm:prSet phldrT="[Text]"/>
      <dgm:spPr/>
      <dgm:t>
        <a:bodyPr/>
        <a:lstStyle/>
        <a:p>
          <a:r>
            <a:rPr lang="en-US" dirty="0" smtClean="0"/>
            <a:t>Sparsity: 1 – Fill Ratio</a:t>
          </a:r>
          <a:endParaRPr lang="en-US" dirty="0"/>
        </a:p>
      </dgm:t>
    </dgm:pt>
    <dgm:pt modelId="{88BA2CEE-59F9-4061-97AF-B460838AE151}" type="parTrans" cxnId="{17C15806-5A35-42FD-AD24-FBA50CEF7ED5}">
      <dgm:prSet/>
      <dgm:spPr/>
      <dgm:t>
        <a:bodyPr/>
        <a:lstStyle/>
        <a:p>
          <a:endParaRPr lang="en-US"/>
        </a:p>
      </dgm:t>
    </dgm:pt>
    <dgm:pt modelId="{AF0B98F7-6C35-4DA6-8E5B-C95C258A7A51}" type="sibTrans" cxnId="{17C15806-5A35-42FD-AD24-FBA50CEF7ED5}">
      <dgm:prSet/>
      <dgm:spPr/>
      <dgm:t>
        <a:bodyPr/>
        <a:lstStyle/>
        <a:p>
          <a:endParaRPr lang="en-US"/>
        </a:p>
      </dgm:t>
    </dgm:pt>
    <dgm:pt modelId="{6470B119-E3EA-4071-8263-0C890B01CD48}">
      <dgm:prSet phldrT="[Text]"/>
      <dgm:spPr/>
      <dgm:t>
        <a:bodyPr/>
        <a:lstStyle/>
        <a:p>
          <a:r>
            <a:rPr lang="en-US" dirty="0" smtClean="0"/>
            <a:t>Fill Ratio: 1 - Sparsity</a:t>
          </a:r>
          <a:endParaRPr lang="en-US" dirty="0"/>
        </a:p>
      </dgm:t>
    </dgm:pt>
    <dgm:pt modelId="{23E7342B-0FB0-4F18-B00E-D7DDF926B714}" type="parTrans" cxnId="{25A3517E-2D9F-4FBF-917A-65E3DDE3C362}">
      <dgm:prSet/>
      <dgm:spPr/>
      <dgm:t>
        <a:bodyPr/>
        <a:lstStyle/>
        <a:p>
          <a:endParaRPr lang="en-US"/>
        </a:p>
      </dgm:t>
    </dgm:pt>
    <dgm:pt modelId="{E613CAE8-CB19-49CC-88D3-92A279D9375B}" type="sibTrans" cxnId="{25A3517E-2D9F-4FBF-917A-65E3DDE3C362}">
      <dgm:prSet/>
      <dgm:spPr/>
      <dgm:t>
        <a:bodyPr/>
        <a:lstStyle/>
        <a:p>
          <a:endParaRPr lang="en-US"/>
        </a:p>
      </dgm:t>
    </dgm:pt>
    <dgm:pt modelId="{99FCD717-6FB3-40FC-AAD2-0C6EC2C9A7CA}" type="pres">
      <dgm:prSet presAssocID="{48298428-5D76-4CB5-BD26-44945ACC3F7D}" presName="compositeShape" presStyleCnt="0">
        <dgm:presLayoutVars>
          <dgm:chMax val="2"/>
          <dgm:dir/>
          <dgm:resizeHandles val="exact"/>
        </dgm:presLayoutVars>
      </dgm:prSet>
      <dgm:spPr/>
      <dgm:t>
        <a:bodyPr/>
        <a:lstStyle/>
        <a:p>
          <a:endParaRPr lang="en-US"/>
        </a:p>
      </dgm:t>
    </dgm:pt>
    <dgm:pt modelId="{D3B83EE6-C44B-4170-9E43-00C56D654933}" type="pres">
      <dgm:prSet presAssocID="{48298428-5D76-4CB5-BD26-44945ACC3F7D}" presName="divider" presStyleLbl="fgShp" presStyleIdx="0" presStyleCnt="1"/>
      <dgm:spPr/>
    </dgm:pt>
    <dgm:pt modelId="{11FE9125-3BD9-46A0-A398-C30377846016}" type="pres">
      <dgm:prSet presAssocID="{1736722F-A91D-4871-8C30-0D9DBFFEBA44}" presName="downArrow" presStyleLbl="node1" presStyleIdx="0" presStyleCnt="2"/>
      <dgm:spPr/>
    </dgm:pt>
    <dgm:pt modelId="{B0B2D123-8AB5-4DF3-8A6F-D5A6B8A6E435}" type="pres">
      <dgm:prSet presAssocID="{1736722F-A91D-4871-8C30-0D9DBFFEBA44}" presName="downArrowText" presStyleLbl="revTx" presStyleIdx="0" presStyleCnt="2" custScaleX="119659">
        <dgm:presLayoutVars>
          <dgm:bulletEnabled val="1"/>
        </dgm:presLayoutVars>
      </dgm:prSet>
      <dgm:spPr/>
      <dgm:t>
        <a:bodyPr/>
        <a:lstStyle/>
        <a:p>
          <a:endParaRPr lang="en-US"/>
        </a:p>
      </dgm:t>
    </dgm:pt>
    <dgm:pt modelId="{8A45BA01-317A-40F7-9E33-73F483AABC4D}" type="pres">
      <dgm:prSet presAssocID="{B9C5250E-F469-443B-AC71-94E258BC8155}" presName="upArrow" presStyleLbl="node1" presStyleIdx="1" presStyleCnt="2"/>
      <dgm:spPr/>
    </dgm:pt>
    <dgm:pt modelId="{144556B5-E07D-4A97-A30D-43EAF44690AD}" type="pres">
      <dgm:prSet presAssocID="{B9C5250E-F469-443B-AC71-94E258BC8155}" presName="upArrowText" presStyleLbl="revTx" presStyleIdx="1" presStyleCnt="2" custScaleX="123523">
        <dgm:presLayoutVars>
          <dgm:bulletEnabled val="1"/>
        </dgm:presLayoutVars>
      </dgm:prSet>
      <dgm:spPr/>
      <dgm:t>
        <a:bodyPr/>
        <a:lstStyle/>
        <a:p>
          <a:endParaRPr lang="en-US"/>
        </a:p>
      </dgm:t>
    </dgm:pt>
  </dgm:ptLst>
  <dgm:cxnLst>
    <dgm:cxn modelId="{6BF90992-9637-4A26-96C0-A5523FF4FD9E}" srcId="{B9C5250E-F469-443B-AC71-94E258BC8155}" destId="{4F30DCEE-1EE8-4C08-BDA0-7CADA2C20F42}" srcOrd="2" destOrd="0" parTransId="{0A30F557-B470-4961-B1B2-ACBDEE65A9C1}" sibTransId="{0AFE4580-2A24-4654-BBD3-D047F74BEA8C}"/>
    <dgm:cxn modelId="{E290BDC0-40FD-4DF6-A437-58213CE52715}" type="presOf" srcId="{DC7D8367-2D4D-4797-AF10-F9DE08638C20}" destId="{144556B5-E07D-4A97-A30D-43EAF44690AD}" srcOrd="0" destOrd="2" presId="urn:microsoft.com/office/officeart/2005/8/layout/arrow3"/>
    <dgm:cxn modelId="{1189F329-B25D-447F-A411-4B9C9A337EBD}" type="presOf" srcId="{773D6368-4B67-461D-BD98-DB9BFFDB14F3}" destId="{B0B2D123-8AB5-4DF3-8A6F-D5A6B8A6E435}" srcOrd="0" destOrd="3" presId="urn:microsoft.com/office/officeart/2005/8/layout/arrow3"/>
    <dgm:cxn modelId="{B9894BD7-A9CD-46B5-A66A-809549900E59}" srcId="{48298428-5D76-4CB5-BD26-44945ACC3F7D}" destId="{1736722F-A91D-4871-8C30-0D9DBFFEBA44}" srcOrd="0" destOrd="0" parTransId="{AEE44C81-F777-48C4-BA00-DE6679E0CF1E}" sibTransId="{188D1B01-2CD1-46BA-8DFC-CD595D15BE80}"/>
    <dgm:cxn modelId="{C7612549-776E-44EE-BA15-76A98FD6F377}" srcId="{1736722F-A91D-4871-8C30-0D9DBFFEBA44}" destId="{773D6368-4B67-461D-BD98-DB9BFFDB14F3}" srcOrd="2" destOrd="0" parTransId="{E72FDFDF-29D1-42A3-8F05-8F8747258937}" sibTransId="{24B52E57-89C4-4E38-99EB-B41178591917}"/>
    <dgm:cxn modelId="{84A08FF1-F42A-4732-B0CB-45C97AB99E30}" type="presOf" srcId="{4F6E3B5A-C427-4403-A416-2F1811F13CB4}" destId="{144556B5-E07D-4A97-A30D-43EAF44690AD}" srcOrd="0" destOrd="1" presId="urn:microsoft.com/office/officeart/2005/8/layout/arrow3"/>
    <dgm:cxn modelId="{6F8FC27E-8A5B-4E81-8F0B-2C3CD118E7D2}" type="presOf" srcId="{B9C5250E-F469-443B-AC71-94E258BC8155}" destId="{144556B5-E07D-4A97-A30D-43EAF44690AD}" srcOrd="0" destOrd="0" presId="urn:microsoft.com/office/officeart/2005/8/layout/arrow3"/>
    <dgm:cxn modelId="{91BD5337-69BD-43AA-8804-213737DC6B07}" type="presOf" srcId="{C2105B6F-79A8-4A2E-ABC0-26DA31820959}" destId="{B0B2D123-8AB5-4DF3-8A6F-D5A6B8A6E435}" srcOrd="0" destOrd="1" presId="urn:microsoft.com/office/officeart/2005/8/layout/arrow3"/>
    <dgm:cxn modelId="{6AA9F102-AEC8-45B9-9E23-6540C98BCCAE}" srcId="{48298428-5D76-4CB5-BD26-44945ACC3F7D}" destId="{B9C5250E-F469-443B-AC71-94E258BC8155}" srcOrd="1" destOrd="0" parTransId="{AB218A33-3552-4788-958B-EBE21D755C19}" sibTransId="{92395539-1068-44FA-8A93-6DCB73330BD2}"/>
    <dgm:cxn modelId="{45FE0788-1D69-4DFC-9B5E-221E8ABAC684}" type="presOf" srcId="{94E6F3CE-475F-496B-8791-05BB63898A2A}" destId="{144556B5-E07D-4A97-A30D-43EAF44690AD}" srcOrd="0" destOrd="4" presId="urn:microsoft.com/office/officeart/2005/8/layout/arrow3"/>
    <dgm:cxn modelId="{C2861981-7850-4739-975A-EE09E6822334}" type="presOf" srcId="{1736722F-A91D-4871-8C30-0D9DBFFEBA44}" destId="{B0B2D123-8AB5-4DF3-8A6F-D5A6B8A6E435}" srcOrd="0" destOrd="0" presId="urn:microsoft.com/office/officeart/2005/8/layout/arrow3"/>
    <dgm:cxn modelId="{99346AF3-2DA2-4BC0-BA5A-91DEACA9170D}" type="presOf" srcId="{48298428-5D76-4CB5-BD26-44945ACC3F7D}" destId="{99FCD717-6FB3-40FC-AAD2-0C6EC2C9A7CA}" srcOrd="0" destOrd="0" presId="urn:microsoft.com/office/officeart/2005/8/layout/arrow3"/>
    <dgm:cxn modelId="{36B4ED1C-F19B-43CE-90DE-3734E5F64FFF}" srcId="{B9C5250E-F469-443B-AC71-94E258BC8155}" destId="{4F6E3B5A-C427-4403-A416-2F1811F13CB4}" srcOrd="0" destOrd="0" parTransId="{42A9E5BC-7F93-48E0-AD56-880AE80EBFEA}" sibTransId="{94AE5755-4D11-44AA-BF3F-DB27E0875FA9}"/>
    <dgm:cxn modelId="{87BE3D50-AF0D-4625-AE46-163E2AA16D3B}" type="presOf" srcId="{6470B119-E3EA-4071-8263-0C890B01CD48}" destId="{B0B2D123-8AB5-4DF3-8A6F-D5A6B8A6E435}" srcOrd="0" destOrd="2" presId="urn:microsoft.com/office/officeart/2005/8/layout/arrow3"/>
    <dgm:cxn modelId="{9AF06E5E-5E14-46AD-B528-48C42BB008C3}" srcId="{B9C5250E-F469-443B-AC71-94E258BC8155}" destId="{DC7D8367-2D4D-4797-AF10-F9DE08638C20}" srcOrd="1" destOrd="0" parTransId="{76C3BCDB-6C4E-4C41-A5DE-19EB625FDB12}" sibTransId="{776A69AA-7C10-4CB7-A11D-1D9C7A2276E3}"/>
    <dgm:cxn modelId="{17C15806-5A35-42FD-AD24-FBA50CEF7ED5}" srcId="{B9C5250E-F469-443B-AC71-94E258BC8155}" destId="{94E6F3CE-475F-496B-8791-05BB63898A2A}" srcOrd="3" destOrd="0" parTransId="{88BA2CEE-59F9-4061-97AF-B460838AE151}" sibTransId="{AF0B98F7-6C35-4DA6-8E5B-C95C258A7A51}"/>
    <dgm:cxn modelId="{25A3517E-2D9F-4FBF-917A-65E3DDE3C362}" srcId="{1736722F-A91D-4871-8C30-0D9DBFFEBA44}" destId="{6470B119-E3EA-4071-8263-0C890B01CD48}" srcOrd="1" destOrd="0" parTransId="{23E7342B-0FB0-4F18-B00E-D7DDF926B714}" sibTransId="{E613CAE8-CB19-49CC-88D3-92A279D9375B}"/>
    <dgm:cxn modelId="{51DA85EA-C76C-420E-88A2-64B615358D96}" type="presOf" srcId="{4F30DCEE-1EE8-4C08-BDA0-7CADA2C20F42}" destId="{144556B5-E07D-4A97-A30D-43EAF44690AD}" srcOrd="0" destOrd="3" presId="urn:microsoft.com/office/officeart/2005/8/layout/arrow3"/>
    <dgm:cxn modelId="{DBCE0152-C69C-475B-96B4-CCAC551F7E55}" srcId="{1736722F-A91D-4871-8C30-0D9DBFFEBA44}" destId="{C2105B6F-79A8-4A2E-ABC0-26DA31820959}" srcOrd="0" destOrd="0" parTransId="{FDB1C5FC-2935-4C9E-BF15-FC2ADB59C8BB}" sibTransId="{68765066-76A3-4822-966C-4BAADB29BDC2}"/>
    <dgm:cxn modelId="{0FDF4F13-CA02-46D1-B4B5-1561BEF578F9}" type="presParOf" srcId="{99FCD717-6FB3-40FC-AAD2-0C6EC2C9A7CA}" destId="{D3B83EE6-C44B-4170-9E43-00C56D654933}" srcOrd="0" destOrd="0" presId="urn:microsoft.com/office/officeart/2005/8/layout/arrow3"/>
    <dgm:cxn modelId="{8E1BC2BC-337E-4D8C-8C87-5DB2054476BF}" type="presParOf" srcId="{99FCD717-6FB3-40FC-AAD2-0C6EC2C9A7CA}" destId="{11FE9125-3BD9-46A0-A398-C30377846016}" srcOrd="1" destOrd="0" presId="urn:microsoft.com/office/officeart/2005/8/layout/arrow3"/>
    <dgm:cxn modelId="{BB784FD5-AB9B-49B9-901F-F4B9FB920B7D}" type="presParOf" srcId="{99FCD717-6FB3-40FC-AAD2-0C6EC2C9A7CA}" destId="{B0B2D123-8AB5-4DF3-8A6F-D5A6B8A6E435}" srcOrd="2" destOrd="0" presId="urn:microsoft.com/office/officeart/2005/8/layout/arrow3"/>
    <dgm:cxn modelId="{8D40BB74-3D30-4522-BC23-D80C53D6DF55}" type="presParOf" srcId="{99FCD717-6FB3-40FC-AAD2-0C6EC2C9A7CA}" destId="{8A45BA01-317A-40F7-9E33-73F483AABC4D}" srcOrd="3" destOrd="0" presId="urn:microsoft.com/office/officeart/2005/8/layout/arrow3"/>
    <dgm:cxn modelId="{15C80456-EDC9-4582-93D4-2D48670249DF}" type="presParOf" srcId="{99FCD717-6FB3-40FC-AAD2-0C6EC2C9A7CA}" destId="{144556B5-E07D-4A97-A30D-43EAF44690AD}" srcOrd="4" destOrd="0" presId="urn:microsoft.com/office/officeart/2005/8/layout/arrow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47277A-B340-46E7-AAC5-1AB2EC60BC5E}" type="doc">
      <dgm:prSet loTypeId="urn:microsoft.com/office/officeart/2005/8/layout/vList6" loCatId="list" qsTypeId="urn:microsoft.com/office/officeart/2005/8/quickstyle/simple3" qsCatId="simple" csTypeId="urn:microsoft.com/office/officeart/2005/8/colors/colorful5" csCatId="colorful" phldr="1"/>
      <dgm:spPr/>
      <dgm:t>
        <a:bodyPr/>
        <a:lstStyle/>
        <a:p>
          <a:endParaRPr lang="en-US"/>
        </a:p>
      </dgm:t>
    </dgm:pt>
    <dgm:pt modelId="{9B92D154-055F-499E-AA68-390E6CF9A716}">
      <dgm:prSet phldrT="[Text]"/>
      <dgm:spPr/>
      <dgm:t>
        <a:bodyPr/>
        <a:lstStyle/>
        <a:p>
          <a:r>
            <a:rPr lang="en-US" dirty="0" smtClean="0"/>
            <a:t>Associations</a:t>
          </a:r>
          <a:endParaRPr lang="en-US" dirty="0"/>
        </a:p>
      </dgm:t>
    </dgm:pt>
    <dgm:pt modelId="{5A651AB0-FDBB-4AB0-A1A3-F985BF8BD282}" type="parTrans" cxnId="{27D3F2F8-C5DE-4659-BFB8-D0CFE0BBA62D}">
      <dgm:prSet/>
      <dgm:spPr/>
      <dgm:t>
        <a:bodyPr/>
        <a:lstStyle/>
        <a:p>
          <a:endParaRPr lang="en-US"/>
        </a:p>
      </dgm:t>
    </dgm:pt>
    <dgm:pt modelId="{C70B6F8D-0BF0-40BD-8FDA-572389CD9B4D}" type="sibTrans" cxnId="{27D3F2F8-C5DE-4659-BFB8-D0CFE0BBA62D}">
      <dgm:prSet/>
      <dgm:spPr/>
      <dgm:t>
        <a:bodyPr/>
        <a:lstStyle/>
        <a:p>
          <a:endParaRPr lang="en-US"/>
        </a:p>
      </dgm:t>
    </dgm:pt>
    <dgm:pt modelId="{425A5B15-448A-4C5B-8E44-5354EF5ADB1C}">
      <dgm:prSet phldrT="[Text]"/>
      <dgm:spPr/>
      <dgm:t>
        <a:bodyPr/>
        <a:lstStyle/>
        <a:p>
          <a:r>
            <a:rPr lang="en-US" dirty="0" smtClean="0"/>
            <a:t>Source column matching</a:t>
          </a:r>
          <a:endParaRPr lang="en-US" dirty="0"/>
        </a:p>
      </dgm:t>
    </dgm:pt>
    <dgm:pt modelId="{CDB0E798-0324-4875-AF48-FBD62B0B1776}" type="parTrans" cxnId="{7AE91CE0-6673-4AFC-A456-DEB0E7FF2FD1}">
      <dgm:prSet/>
      <dgm:spPr/>
      <dgm:t>
        <a:bodyPr/>
        <a:lstStyle/>
        <a:p>
          <a:endParaRPr lang="en-US"/>
        </a:p>
      </dgm:t>
    </dgm:pt>
    <dgm:pt modelId="{6D86E40D-97BF-4A98-82A9-7A9BECE44BEA}" type="sibTrans" cxnId="{7AE91CE0-6673-4AFC-A456-DEB0E7FF2FD1}">
      <dgm:prSet/>
      <dgm:spPr/>
      <dgm:t>
        <a:bodyPr/>
        <a:lstStyle/>
        <a:p>
          <a:endParaRPr lang="en-US"/>
        </a:p>
      </dgm:t>
    </dgm:pt>
    <dgm:pt modelId="{AB2C0861-91BE-46BE-B2FB-ADE2D949469A}">
      <dgm:prSet phldrT="[Text]"/>
      <dgm:spPr/>
      <dgm:t>
        <a:bodyPr/>
        <a:lstStyle/>
        <a:p>
          <a:r>
            <a:rPr lang="en-US" dirty="0" smtClean="0"/>
            <a:t>Additions</a:t>
          </a:r>
          <a:endParaRPr lang="en-US" dirty="0"/>
        </a:p>
      </dgm:t>
    </dgm:pt>
    <dgm:pt modelId="{38671E71-5A86-42B2-86BD-0072DE09ED5A}" type="parTrans" cxnId="{E16EF554-EF0D-4EDA-A756-DC9E10162639}">
      <dgm:prSet/>
      <dgm:spPr/>
      <dgm:t>
        <a:bodyPr/>
        <a:lstStyle/>
        <a:p>
          <a:endParaRPr lang="en-US"/>
        </a:p>
      </dgm:t>
    </dgm:pt>
    <dgm:pt modelId="{CBEA5117-6803-4943-A970-9430CA5061B7}" type="sibTrans" cxnId="{E16EF554-EF0D-4EDA-A756-DC9E10162639}">
      <dgm:prSet/>
      <dgm:spPr/>
      <dgm:t>
        <a:bodyPr/>
        <a:lstStyle/>
        <a:p>
          <a:endParaRPr lang="en-US"/>
        </a:p>
      </dgm:t>
    </dgm:pt>
    <dgm:pt modelId="{44930FCB-AA8F-408C-9C97-DF4832FB628B}">
      <dgm:prSet phldrT="[Text]"/>
      <dgm:spPr/>
      <dgm:t>
        <a:bodyPr/>
        <a:lstStyle/>
        <a:p>
          <a:r>
            <a:rPr lang="en-US" dirty="0" smtClean="0"/>
            <a:t>Generated PK values</a:t>
          </a:r>
          <a:endParaRPr lang="en-US" dirty="0"/>
        </a:p>
      </dgm:t>
    </dgm:pt>
    <dgm:pt modelId="{D1B6C73F-B097-4C66-AC98-8F25D1526046}" type="parTrans" cxnId="{B14DEE85-2CB7-4A78-A0C5-E55B04AF3200}">
      <dgm:prSet/>
      <dgm:spPr/>
      <dgm:t>
        <a:bodyPr/>
        <a:lstStyle/>
        <a:p>
          <a:endParaRPr lang="en-US"/>
        </a:p>
      </dgm:t>
    </dgm:pt>
    <dgm:pt modelId="{D1AB2F34-0104-42EC-B099-424214C6FD11}" type="sibTrans" cxnId="{B14DEE85-2CB7-4A78-A0C5-E55B04AF3200}">
      <dgm:prSet/>
      <dgm:spPr/>
      <dgm:t>
        <a:bodyPr/>
        <a:lstStyle/>
        <a:p>
          <a:endParaRPr lang="en-US"/>
        </a:p>
      </dgm:t>
    </dgm:pt>
    <dgm:pt modelId="{72ACB3C0-8279-4020-BB17-725B5CBF5CE1}">
      <dgm:prSet phldrT="[Text]"/>
      <dgm:spPr/>
      <dgm:t>
        <a:bodyPr/>
        <a:lstStyle/>
        <a:p>
          <a:r>
            <a:rPr lang="en-US" dirty="0" smtClean="0"/>
            <a:t>Default values</a:t>
          </a:r>
          <a:endParaRPr lang="en-US" dirty="0"/>
        </a:p>
      </dgm:t>
    </dgm:pt>
    <dgm:pt modelId="{67B4EC9D-E11F-43F6-8C5A-AAB7E99A6D1F}" type="parTrans" cxnId="{F2CC99CF-4090-4669-9107-3477291480D1}">
      <dgm:prSet/>
      <dgm:spPr/>
      <dgm:t>
        <a:bodyPr/>
        <a:lstStyle/>
        <a:p>
          <a:endParaRPr lang="en-US"/>
        </a:p>
      </dgm:t>
    </dgm:pt>
    <dgm:pt modelId="{1761FF87-3BFD-4BE8-9B10-67DCF36A8E36}" type="sibTrans" cxnId="{F2CC99CF-4090-4669-9107-3477291480D1}">
      <dgm:prSet/>
      <dgm:spPr/>
      <dgm:t>
        <a:bodyPr/>
        <a:lstStyle/>
        <a:p>
          <a:endParaRPr lang="en-US"/>
        </a:p>
      </dgm:t>
    </dgm:pt>
    <dgm:pt modelId="{E18BF799-879B-4631-B909-48EBCF7EC68B}">
      <dgm:prSet phldrT="[Text]"/>
      <dgm:spPr/>
      <dgm:t>
        <a:bodyPr/>
        <a:lstStyle/>
        <a:p>
          <a:r>
            <a:rPr lang="en-US" dirty="0" smtClean="0"/>
            <a:t>Derived values</a:t>
          </a:r>
          <a:endParaRPr lang="en-US" dirty="0"/>
        </a:p>
      </dgm:t>
    </dgm:pt>
    <dgm:pt modelId="{3678612B-AC4A-48ED-A906-A216D9963CFB}" type="parTrans" cxnId="{E45A0967-D832-41BE-9FA4-7C6C25E0902D}">
      <dgm:prSet/>
      <dgm:spPr/>
      <dgm:t>
        <a:bodyPr/>
        <a:lstStyle/>
        <a:p>
          <a:endParaRPr lang="en-US"/>
        </a:p>
      </dgm:t>
    </dgm:pt>
    <dgm:pt modelId="{84624B10-227F-456E-8217-FE2B55E6118A}" type="sibTrans" cxnId="{E45A0967-D832-41BE-9FA4-7C6C25E0902D}">
      <dgm:prSet/>
      <dgm:spPr/>
      <dgm:t>
        <a:bodyPr/>
        <a:lstStyle/>
        <a:p>
          <a:endParaRPr lang="en-US"/>
        </a:p>
      </dgm:t>
    </dgm:pt>
    <dgm:pt modelId="{668976A3-8A9F-4BAB-BBEC-81EEE3DCBCE5}">
      <dgm:prSet phldrT="[Text]"/>
      <dgm:spPr/>
      <dgm:t>
        <a:bodyPr/>
        <a:lstStyle/>
        <a:p>
          <a:r>
            <a:rPr lang="en-US" dirty="0" smtClean="0"/>
            <a:t>Conversions</a:t>
          </a:r>
          <a:endParaRPr lang="en-US" dirty="0"/>
        </a:p>
      </dgm:t>
    </dgm:pt>
    <dgm:pt modelId="{AEB3F9D8-6095-47F8-8A3C-081553A75125}" type="parTrans" cxnId="{3BEC9C81-3510-48AC-B0DE-E69BC6D3D45D}">
      <dgm:prSet/>
      <dgm:spPr/>
      <dgm:t>
        <a:bodyPr/>
        <a:lstStyle/>
        <a:p>
          <a:endParaRPr lang="en-US"/>
        </a:p>
      </dgm:t>
    </dgm:pt>
    <dgm:pt modelId="{89D1DCB3-2217-4970-975B-1E098029DDBB}" type="sibTrans" cxnId="{3BEC9C81-3510-48AC-B0DE-E69BC6D3D45D}">
      <dgm:prSet/>
      <dgm:spPr/>
      <dgm:t>
        <a:bodyPr/>
        <a:lstStyle/>
        <a:p>
          <a:endParaRPr lang="en-US"/>
        </a:p>
      </dgm:t>
    </dgm:pt>
    <dgm:pt modelId="{6B2979F1-91CA-4F67-A504-DA03AADFB658}" type="pres">
      <dgm:prSet presAssocID="{AE47277A-B340-46E7-AAC5-1AB2EC60BC5E}" presName="Name0" presStyleCnt="0">
        <dgm:presLayoutVars>
          <dgm:dir/>
          <dgm:animLvl val="lvl"/>
          <dgm:resizeHandles/>
        </dgm:presLayoutVars>
      </dgm:prSet>
      <dgm:spPr/>
      <dgm:t>
        <a:bodyPr/>
        <a:lstStyle/>
        <a:p>
          <a:endParaRPr lang="en-US"/>
        </a:p>
      </dgm:t>
    </dgm:pt>
    <dgm:pt modelId="{BD6E91B2-3A97-4103-A2A0-B4D2F4BA4D52}" type="pres">
      <dgm:prSet presAssocID="{9B92D154-055F-499E-AA68-390E6CF9A716}" presName="linNode" presStyleCnt="0"/>
      <dgm:spPr/>
    </dgm:pt>
    <dgm:pt modelId="{BC0F51A0-14BF-4F0B-A0C4-99F17072CF53}" type="pres">
      <dgm:prSet presAssocID="{9B92D154-055F-499E-AA68-390E6CF9A716}" presName="parentShp" presStyleLbl="node1" presStyleIdx="0" presStyleCnt="2">
        <dgm:presLayoutVars>
          <dgm:bulletEnabled val="1"/>
        </dgm:presLayoutVars>
      </dgm:prSet>
      <dgm:spPr/>
      <dgm:t>
        <a:bodyPr/>
        <a:lstStyle/>
        <a:p>
          <a:endParaRPr lang="en-US"/>
        </a:p>
      </dgm:t>
    </dgm:pt>
    <dgm:pt modelId="{0A1FD299-F2A6-4F85-9DB9-9D0DE78ACDB9}" type="pres">
      <dgm:prSet presAssocID="{9B92D154-055F-499E-AA68-390E6CF9A716}" presName="childShp" presStyleLbl="bgAccFollowNode1" presStyleIdx="0" presStyleCnt="2">
        <dgm:presLayoutVars>
          <dgm:bulletEnabled val="1"/>
        </dgm:presLayoutVars>
      </dgm:prSet>
      <dgm:spPr/>
      <dgm:t>
        <a:bodyPr/>
        <a:lstStyle/>
        <a:p>
          <a:endParaRPr lang="en-US"/>
        </a:p>
      </dgm:t>
    </dgm:pt>
    <dgm:pt modelId="{0D3146A1-07C3-4643-B122-7038196B10C0}" type="pres">
      <dgm:prSet presAssocID="{C70B6F8D-0BF0-40BD-8FDA-572389CD9B4D}" presName="spacing" presStyleCnt="0"/>
      <dgm:spPr/>
    </dgm:pt>
    <dgm:pt modelId="{031A11B1-C028-4E56-A264-8CA3486F2849}" type="pres">
      <dgm:prSet presAssocID="{AB2C0861-91BE-46BE-B2FB-ADE2D949469A}" presName="linNode" presStyleCnt="0"/>
      <dgm:spPr/>
    </dgm:pt>
    <dgm:pt modelId="{E02B2061-EE02-4813-AA8D-5780A76B786F}" type="pres">
      <dgm:prSet presAssocID="{AB2C0861-91BE-46BE-B2FB-ADE2D949469A}" presName="parentShp" presStyleLbl="node1" presStyleIdx="1" presStyleCnt="2">
        <dgm:presLayoutVars>
          <dgm:bulletEnabled val="1"/>
        </dgm:presLayoutVars>
      </dgm:prSet>
      <dgm:spPr/>
      <dgm:t>
        <a:bodyPr/>
        <a:lstStyle/>
        <a:p>
          <a:endParaRPr lang="en-US"/>
        </a:p>
      </dgm:t>
    </dgm:pt>
    <dgm:pt modelId="{4D9955A3-B824-4B91-9933-597CF52E9C1A}" type="pres">
      <dgm:prSet presAssocID="{AB2C0861-91BE-46BE-B2FB-ADE2D949469A}" presName="childShp" presStyleLbl="bgAccFollowNode1" presStyleIdx="1" presStyleCnt="2">
        <dgm:presLayoutVars>
          <dgm:bulletEnabled val="1"/>
        </dgm:presLayoutVars>
      </dgm:prSet>
      <dgm:spPr/>
      <dgm:t>
        <a:bodyPr/>
        <a:lstStyle/>
        <a:p>
          <a:endParaRPr lang="en-US"/>
        </a:p>
      </dgm:t>
    </dgm:pt>
  </dgm:ptLst>
  <dgm:cxnLst>
    <dgm:cxn modelId="{BE4C3041-B2B9-4536-AC72-1D492E06059A}" type="presOf" srcId="{E18BF799-879B-4631-B909-48EBCF7EC68B}" destId="{4D9955A3-B824-4B91-9933-597CF52E9C1A}" srcOrd="0" destOrd="2" presId="urn:microsoft.com/office/officeart/2005/8/layout/vList6"/>
    <dgm:cxn modelId="{8EE52800-4125-409E-BC0B-C131898594FF}" type="presOf" srcId="{AB2C0861-91BE-46BE-B2FB-ADE2D949469A}" destId="{E02B2061-EE02-4813-AA8D-5780A76B786F}" srcOrd="0" destOrd="0" presId="urn:microsoft.com/office/officeart/2005/8/layout/vList6"/>
    <dgm:cxn modelId="{0F1FF28A-2D6F-4100-AA53-C565D4D18413}" type="presOf" srcId="{9B92D154-055F-499E-AA68-390E6CF9A716}" destId="{BC0F51A0-14BF-4F0B-A0C4-99F17072CF53}" srcOrd="0" destOrd="0" presId="urn:microsoft.com/office/officeart/2005/8/layout/vList6"/>
    <dgm:cxn modelId="{0E2DA5B3-4F8C-46AC-B927-22C57D6E90AF}" type="presOf" srcId="{AE47277A-B340-46E7-AAC5-1AB2EC60BC5E}" destId="{6B2979F1-91CA-4F67-A504-DA03AADFB658}" srcOrd="0" destOrd="0" presId="urn:microsoft.com/office/officeart/2005/8/layout/vList6"/>
    <dgm:cxn modelId="{6B2388E0-E54D-47AF-A49D-401D0B7662EB}" type="presOf" srcId="{44930FCB-AA8F-408C-9C97-DF4832FB628B}" destId="{4D9955A3-B824-4B91-9933-597CF52E9C1A}" srcOrd="0" destOrd="0" presId="urn:microsoft.com/office/officeart/2005/8/layout/vList6"/>
    <dgm:cxn modelId="{B14DEE85-2CB7-4A78-A0C5-E55B04AF3200}" srcId="{AB2C0861-91BE-46BE-B2FB-ADE2D949469A}" destId="{44930FCB-AA8F-408C-9C97-DF4832FB628B}" srcOrd="0" destOrd="0" parTransId="{D1B6C73F-B097-4C66-AC98-8F25D1526046}" sibTransId="{D1AB2F34-0104-42EC-B099-424214C6FD11}"/>
    <dgm:cxn modelId="{F2CC99CF-4090-4669-9107-3477291480D1}" srcId="{AB2C0861-91BE-46BE-B2FB-ADE2D949469A}" destId="{72ACB3C0-8279-4020-BB17-725B5CBF5CE1}" srcOrd="1" destOrd="0" parTransId="{67B4EC9D-E11F-43F6-8C5A-AAB7E99A6D1F}" sibTransId="{1761FF87-3BFD-4BE8-9B10-67DCF36A8E36}"/>
    <dgm:cxn modelId="{3BEC9C81-3510-48AC-B0DE-E69BC6D3D45D}" srcId="{9B92D154-055F-499E-AA68-390E6CF9A716}" destId="{668976A3-8A9F-4BAB-BBEC-81EEE3DCBCE5}" srcOrd="1" destOrd="0" parTransId="{AEB3F9D8-6095-47F8-8A3C-081553A75125}" sibTransId="{89D1DCB3-2217-4970-975B-1E098029DDBB}"/>
    <dgm:cxn modelId="{42ADE921-8109-4E01-8E1E-B1AD5D566065}" type="presOf" srcId="{425A5B15-448A-4C5B-8E44-5354EF5ADB1C}" destId="{0A1FD299-F2A6-4F85-9DB9-9D0DE78ACDB9}" srcOrd="0" destOrd="0" presId="urn:microsoft.com/office/officeart/2005/8/layout/vList6"/>
    <dgm:cxn modelId="{15775012-DDC0-42D1-91B8-36AC23CAF337}" type="presOf" srcId="{668976A3-8A9F-4BAB-BBEC-81EEE3DCBCE5}" destId="{0A1FD299-F2A6-4F85-9DB9-9D0DE78ACDB9}" srcOrd="0" destOrd="1" presId="urn:microsoft.com/office/officeart/2005/8/layout/vList6"/>
    <dgm:cxn modelId="{27D3F2F8-C5DE-4659-BFB8-D0CFE0BBA62D}" srcId="{AE47277A-B340-46E7-AAC5-1AB2EC60BC5E}" destId="{9B92D154-055F-499E-AA68-390E6CF9A716}" srcOrd="0" destOrd="0" parTransId="{5A651AB0-FDBB-4AB0-A1A3-F985BF8BD282}" sibTransId="{C70B6F8D-0BF0-40BD-8FDA-572389CD9B4D}"/>
    <dgm:cxn modelId="{7AE91CE0-6673-4AFC-A456-DEB0E7FF2FD1}" srcId="{9B92D154-055F-499E-AA68-390E6CF9A716}" destId="{425A5B15-448A-4C5B-8E44-5354EF5ADB1C}" srcOrd="0" destOrd="0" parTransId="{CDB0E798-0324-4875-AF48-FBD62B0B1776}" sibTransId="{6D86E40D-97BF-4A98-82A9-7A9BECE44BEA}"/>
    <dgm:cxn modelId="{E16EF554-EF0D-4EDA-A756-DC9E10162639}" srcId="{AE47277A-B340-46E7-AAC5-1AB2EC60BC5E}" destId="{AB2C0861-91BE-46BE-B2FB-ADE2D949469A}" srcOrd="1" destOrd="0" parTransId="{38671E71-5A86-42B2-86BD-0072DE09ED5A}" sibTransId="{CBEA5117-6803-4943-A970-9430CA5061B7}"/>
    <dgm:cxn modelId="{E45A0967-D832-41BE-9FA4-7C6C25E0902D}" srcId="{AB2C0861-91BE-46BE-B2FB-ADE2D949469A}" destId="{E18BF799-879B-4631-B909-48EBCF7EC68B}" srcOrd="2" destOrd="0" parTransId="{3678612B-AC4A-48ED-A906-A216D9963CFB}" sibTransId="{84624B10-227F-456E-8217-FE2B55E6118A}"/>
    <dgm:cxn modelId="{61A4F1AB-D00B-4C3B-B46B-39BB8F7D99D2}" type="presOf" srcId="{72ACB3C0-8279-4020-BB17-725B5CBF5CE1}" destId="{4D9955A3-B824-4B91-9933-597CF52E9C1A}" srcOrd="0" destOrd="1" presId="urn:microsoft.com/office/officeart/2005/8/layout/vList6"/>
    <dgm:cxn modelId="{2BEC9A87-26D2-4588-A37B-A84D12BBCB90}" type="presParOf" srcId="{6B2979F1-91CA-4F67-A504-DA03AADFB658}" destId="{BD6E91B2-3A97-4103-A2A0-B4D2F4BA4D52}" srcOrd="0" destOrd="0" presId="urn:microsoft.com/office/officeart/2005/8/layout/vList6"/>
    <dgm:cxn modelId="{41BFBD29-95F2-4951-A12C-96C7761AFA83}" type="presParOf" srcId="{BD6E91B2-3A97-4103-A2A0-B4D2F4BA4D52}" destId="{BC0F51A0-14BF-4F0B-A0C4-99F17072CF53}" srcOrd="0" destOrd="0" presId="urn:microsoft.com/office/officeart/2005/8/layout/vList6"/>
    <dgm:cxn modelId="{620266ED-519B-4CCA-AAF0-8DE565EAB7B5}" type="presParOf" srcId="{BD6E91B2-3A97-4103-A2A0-B4D2F4BA4D52}" destId="{0A1FD299-F2A6-4F85-9DB9-9D0DE78ACDB9}" srcOrd="1" destOrd="0" presId="urn:microsoft.com/office/officeart/2005/8/layout/vList6"/>
    <dgm:cxn modelId="{2EC62E8B-43BC-462A-B536-07C8F119F524}" type="presParOf" srcId="{6B2979F1-91CA-4F67-A504-DA03AADFB658}" destId="{0D3146A1-07C3-4643-B122-7038196B10C0}" srcOrd="1" destOrd="0" presId="urn:microsoft.com/office/officeart/2005/8/layout/vList6"/>
    <dgm:cxn modelId="{28BDA856-9A62-4EFB-9F49-9AE761A0908C}" type="presParOf" srcId="{6B2979F1-91CA-4F67-A504-DA03AADFB658}" destId="{031A11B1-C028-4E56-A264-8CA3486F2849}" srcOrd="2" destOrd="0" presId="urn:microsoft.com/office/officeart/2005/8/layout/vList6"/>
    <dgm:cxn modelId="{5BC214CE-F12A-49F2-9532-B83E9B94DE2C}" type="presParOf" srcId="{031A11B1-C028-4E56-A264-8CA3486F2849}" destId="{E02B2061-EE02-4813-AA8D-5780A76B786F}" srcOrd="0" destOrd="0" presId="urn:microsoft.com/office/officeart/2005/8/layout/vList6"/>
    <dgm:cxn modelId="{F9C024B7-7471-4D58-A145-C237CC05AAE1}" type="presParOf" srcId="{031A11B1-C028-4E56-A264-8CA3486F2849}" destId="{4D9955A3-B824-4B91-9933-597CF52E9C1A}"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2.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D3F3A00-C88F-4E41-9F45-1852078BD22A}" type="slidenum">
              <a:rPr lang="en-US"/>
              <a:pPr>
                <a:defRPr/>
              </a:pPr>
              <a:t>‹#›</a:t>
            </a:fld>
            <a:endParaRPr lang="en-US"/>
          </a:p>
        </p:txBody>
      </p:sp>
    </p:spTree>
    <p:extLst>
      <p:ext uri="{BB962C8B-B14F-4D97-AF65-F5344CB8AC3E}">
        <p14:creationId xmlns:p14="http://schemas.microsoft.com/office/powerpoint/2010/main" val="13784937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74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8090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74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BAC07746-4002-4037-B873-A8AAAEFE45D0}" type="slidenum">
              <a:rPr lang="en-US"/>
              <a:pPr>
                <a:defRPr/>
              </a:pPr>
              <a:t>‹#›</a:t>
            </a:fld>
            <a:endParaRPr lang="en-US"/>
          </a:p>
        </p:txBody>
      </p:sp>
    </p:spTree>
    <p:extLst>
      <p:ext uri="{BB962C8B-B14F-4D97-AF65-F5344CB8AC3E}">
        <p14:creationId xmlns:p14="http://schemas.microsoft.com/office/powerpoint/2010/main" val="19939771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1EDE3D2F-F626-43E6-820F-10252E4E9EFD}" type="slidenum">
              <a:rPr kumimoji="0" lang="en-US" altLang="en-US" sz="1200" b="0" smtClean="0"/>
              <a:pPr/>
              <a:t>1</a:t>
            </a:fld>
            <a:endParaRPr kumimoji="0" lang="en-US" altLang="en-US" sz="1200" b="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r>
              <a:rPr lang="en-US" altLang="en-US" dirty="0" smtClean="0"/>
              <a:t>Welcome to Lesson 5 of Module 3 on Data Warehouse Design Practices</a:t>
            </a:r>
            <a:r>
              <a:rPr lang="en-US" altLang="en-US" baseline="0" dirty="0" smtClean="0"/>
              <a:t> </a:t>
            </a:r>
            <a:r>
              <a:rPr lang="en-US" altLang="en-US" dirty="0" smtClean="0"/>
              <a:t>and Methodologies</a:t>
            </a:r>
          </a:p>
          <a:p>
            <a:endParaRPr lang="en-US" altLang="en-US" baseline="0" dirty="0" smtClean="0"/>
          </a:p>
          <a:p>
            <a:r>
              <a:rPr lang="en-US" altLang="en-US" baseline="0" dirty="0" smtClean="0"/>
              <a:t>Opening question:</a:t>
            </a:r>
          </a:p>
          <a:p>
            <a:pPr marL="171450" indent="-171450">
              <a:buFontTx/>
              <a:buChar char="-"/>
            </a:pPr>
            <a:r>
              <a:rPr lang="en-US" altLang="en-US" baseline="0" dirty="0" smtClean="0"/>
              <a:t>Sparsity determination using dimension cardinalities and transaction tables from data sources</a:t>
            </a:r>
          </a:p>
          <a:p>
            <a:pPr marL="171450" indent="-171450">
              <a:buFontTx/>
              <a:buChar char="-"/>
            </a:pPr>
            <a:r>
              <a:rPr lang="en-US" altLang="en-US" baseline="0" dirty="0" smtClean="0"/>
              <a:t>What insights do sample data provide?</a:t>
            </a:r>
          </a:p>
          <a:p>
            <a:pPr marL="171450" indent="-171450">
              <a:buFontTx/>
              <a:buChar char="-"/>
            </a:pPr>
            <a:endParaRPr lang="en-US" altLang="en-US" baseline="0" dirty="0" smtClean="0"/>
          </a:p>
        </p:txBody>
      </p:sp>
    </p:spTree>
    <p:extLst>
      <p:ext uri="{BB962C8B-B14F-4D97-AF65-F5344CB8AC3E}">
        <p14:creationId xmlns:p14="http://schemas.microsoft.com/office/powerpoint/2010/main" val="462890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 lots of problems</a:t>
            </a:r>
          </a:p>
          <a:p>
            <a:pPr marL="171450" indent="-171450">
              <a:buFontTx/>
              <a:buChar char="-"/>
            </a:pPr>
            <a:r>
              <a:rPr lang="en-US" baseline="0" dirty="0" smtClean="0"/>
              <a:t>Insurance problems</a:t>
            </a:r>
          </a:p>
          <a:p>
            <a:pPr marL="171450" indent="-171450">
              <a:buFontTx/>
              <a:buChar char="-"/>
            </a:pPr>
            <a:r>
              <a:rPr lang="en-US" baseline="0" dirty="0" smtClean="0"/>
              <a:t>Schema integration problem covered in the notes</a:t>
            </a:r>
          </a:p>
          <a:p>
            <a:pPr marL="171450" indent="-171450">
              <a:buFontTx/>
              <a:buChar char="-"/>
            </a:pPr>
            <a:r>
              <a:rPr lang="en-US" baseline="0" dirty="0" smtClean="0"/>
              <a:t>Schema integration assignment</a:t>
            </a:r>
          </a:p>
          <a:p>
            <a:pPr marL="171450" indent="-171450">
              <a:buFontTx/>
              <a:buChar char="-"/>
            </a:pPr>
            <a:r>
              <a:rPr lang="en-US" baseline="0" dirty="0" smtClean="0"/>
              <a:t>Peer assessment</a:t>
            </a:r>
          </a:p>
          <a:p>
            <a:pPr marL="0" indent="0">
              <a:buFontTx/>
              <a:buNone/>
            </a:pPr>
            <a:endParaRPr lang="en-US" dirty="0" smtClean="0"/>
          </a:p>
          <a:p>
            <a:r>
              <a:rPr lang="en-US" dirty="0" smtClean="0"/>
              <a:t>Subtle concepts</a:t>
            </a:r>
          </a:p>
          <a:p>
            <a:pPr marL="171450" indent="-171450">
              <a:buFontTx/>
              <a:buChar char="-"/>
            </a:pPr>
            <a:r>
              <a:rPr lang="en-US" baseline="0" dirty="0" smtClean="0"/>
              <a:t>Analyzing schemas: determine grain most important decision</a:t>
            </a:r>
          </a:p>
          <a:p>
            <a:pPr marL="171450" indent="-171450">
              <a:buFontTx/>
              <a:buChar char="-"/>
            </a:pPr>
            <a:r>
              <a:rPr lang="en-US" baseline="0" dirty="0" err="1" smtClean="0"/>
              <a:t>Summarizability</a:t>
            </a:r>
            <a:r>
              <a:rPr lang="en-US" baseline="0" dirty="0" smtClean="0"/>
              <a:t> problems: data driven for dimension problems as dimension hierarchies are not part of data sources nor the DW schema patterns</a:t>
            </a:r>
          </a:p>
          <a:p>
            <a:pPr marL="0" indent="0">
              <a:buFontTx/>
              <a:buNone/>
            </a:pPr>
            <a:endParaRPr lang="en-US" baseline="0" dirty="0" smtClean="0"/>
          </a:p>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11</a:t>
            </a:fld>
            <a:endParaRPr lang="en-US"/>
          </a:p>
        </p:txBody>
      </p:sp>
    </p:spTree>
    <p:extLst>
      <p:ext uri="{BB962C8B-B14F-4D97-AF65-F5344CB8AC3E}">
        <p14:creationId xmlns:p14="http://schemas.microsoft.com/office/powerpoint/2010/main" val="174278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calculations</a:t>
            </a:r>
            <a:r>
              <a:rPr lang="en-US" baseline="0" dirty="0" smtClean="0"/>
              <a:t> depending on known quantity</a:t>
            </a:r>
          </a:p>
          <a:p>
            <a:endParaRPr lang="en-US" baseline="0" dirty="0" smtClean="0"/>
          </a:p>
          <a:p>
            <a:r>
              <a:rPr lang="en-US" baseline="0" dirty="0" smtClean="0"/>
              <a:t>Determining sparsity is more realistic because statistics exist about fact table </a:t>
            </a:r>
            <a:r>
              <a:rPr lang="en-US" baseline="0" dirty="0" smtClean="0"/>
              <a:t>cardinality</a:t>
            </a:r>
          </a:p>
          <a:p>
            <a:endParaRPr lang="en-US" baseline="0" dirty="0" smtClean="0"/>
          </a:p>
          <a:p>
            <a:r>
              <a:rPr lang="en-US" baseline="0" dirty="0" smtClean="0"/>
              <a:t>Sparsity</a:t>
            </a:r>
          </a:p>
          <a:p>
            <a:pPr marL="171450" indent="-171450">
              <a:buFontTx/>
              <a:buChar char="-"/>
            </a:pPr>
            <a:r>
              <a:rPr lang="en-US" baseline="0" dirty="0" smtClean="0"/>
              <a:t>Fill ratio: Source table cardinality / Product of dimension cardinalities</a:t>
            </a:r>
          </a:p>
          <a:p>
            <a:pPr marL="171450" indent="-171450">
              <a:buFontTx/>
              <a:buChar char="-"/>
            </a:pPr>
            <a:r>
              <a:rPr lang="en-US" baseline="0" smtClean="0"/>
              <a:t>1 – Fill Ratio</a:t>
            </a:r>
            <a:endParaRPr lang="en-US" baseline="0" dirty="0" smtClean="0"/>
          </a:p>
          <a:p>
            <a:endParaRPr lang="en-US" baseline="0" dirty="0" smtClean="0"/>
          </a:p>
          <a:p>
            <a:r>
              <a:rPr lang="en-US" baseline="0" dirty="0" smtClean="0"/>
              <a:t>Determining fact table size may be necessary if statistics about source table is not reliable or likely to change substantially</a:t>
            </a: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12</a:t>
            </a:fld>
            <a:endParaRPr lang="en-US"/>
          </a:p>
        </p:txBody>
      </p:sp>
    </p:spTree>
    <p:extLst>
      <p:ext uri="{BB962C8B-B14F-4D97-AF65-F5344CB8AC3E}">
        <p14:creationId xmlns:p14="http://schemas.microsoft.com/office/powerpoint/2010/main" val="751625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aseline="0" dirty="0" smtClean="0"/>
              <a:t>Previous lectures</a:t>
            </a:r>
          </a:p>
          <a:p>
            <a:pPr marL="171450" indent="-171450">
              <a:buFontTx/>
              <a:buChar char="-"/>
            </a:pPr>
            <a:r>
              <a:rPr lang="en-US" altLang="en-US" baseline="0" dirty="0" smtClean="0"/>
              <a:t>Data modeling principles and schema patterns</a:t>
            </a:r>
          </a:p>
          <a:p>
            <a:pPr marL="171450" indent="-171450">
              <a:buFontTx/>
              <a:buChar char="-"/>
            </a:pPr>
            <a:r>
              <a:rPr lang="en-US" altLang="en-US" baseline="0" dirty="0" err="1" smtClean="0"/>
              <a:t>Summarizability</a:t>
            </a:r>
            <a:r>
              <a:rPr lang="en-US" altLang="en-US" baseline="0" dirty="0" smtClean="0"/>
              <a:t> problems</a:t>
            </a:r>
          </a:p>
          <a:p>
            <a:pPr marL="0" indent="0">
              <a:buFontTx/>
              <a:buNone/>
            </a:pPr>
            <a:endParaRPr lang="en-US" altLang="en-US" dirty="0" smtClean="0"/>
          </a:p>
          <a:p>
            <a:r>
              <a:rPr lang="en-US" altLang="en-US" dirty="0" smtClean="0"/>
              <a:t>Objectives:</a:t>
            </a:r>
          </a:p>
          <a:p>
            <a:pPr marL="171450" indent="-171450">
              <a:buFontTx/>
              <a:buChar char="-"/>
            </a:pPr>
            <a:r>
              <a:rPr lang="en-US" altLang="en-US" dirty="0" smtClean="0"/>
              <a:t>Practice with schema design</a:t>
            </a:r>
            <a:r>
              <a:rPr lang="en-US" altLang="en-US" baseline="0" dirty="0" smtClean="0"/>
              <a:t> problems</a:t>
            </a:r>
          </a:p>
          <a:p>
            <a:pPr marL="171450" indent="-171450">
              <a:buFontTx/>
              <a:buChar char="-"/>
            </a:pPr>
            <a:r>
              <a:rPr lang="en-US" altLang="en-US" baseline="0" dirty="0" smtClean="0"/>
              <a:t>Gain insights about analyzing data sources and identifying </a:t>
            </a:r>
            <a:r>
              <a:rPr lang="en-US" altLang="en-US" baseline="0" dirty="0" err="1" smtClean="0"/>
              <a:t>summarizability</a:t>
            </a:r>
            <a:r>
              <a:rPr lang="en-US" altLang="en-US" baseline="0" dirty="0" smtClean="0"/>
              <a:t> problems</a:t>
            </a:r>
          </a:p>
          <a:p>
            <a:pPr marL="171450" indent="-171450">
              <a:buFontTx/>
              <a:buChar char="-"/>
            </a:pPr>
            <a:r>
              <a:rPr lang="en-US" altLang="en-US" baseline="0" dirty="0" smtClean="0"/>
              <a:t>Be prepared for schema integration assignment</a:t>
            </a:r>
            <a:endParaRPr lang="en-US" altLang="en-US" dirty="0" smtClean="0"/>
          </a:p>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2</a:t>
            </a:fld>
            <a:endParaRPr lang="en-US"/>
          </a:p>
        </p:txBody>
      </p:sp>
    </p:spTree>
    <p:extLst>
      <p:ext uri="{BB962C8B-B14F-4D97-AF65-F5344CB8AC3E}">
        <p14:creationId xmlns:p14="http://schemas.microsoft.com/office/powerpoint/2010/main" val="162754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Skills</a:t>
            </a:r>
          </a:p>
          <a:p>
            <a:pPr marL="171450" indent="-171450">
              <a:buFontTx/>
              <a:buChar char="-"/>
            </a:pPr>
            <a:r>
              <a:rPr lang="en-US" dirty="0" smtClean="0"/>
              <a:t>Schema patterns</a:t>
            </a:r>
          </a:p>
          <a:p>
            <a:pPr marL="171450" indent="-171450">
              <a:buFontTx/>
              <a:buChar char="-"/>
            </a:pPr>
            <a:r>
              <a:rPr lang="en-US" dirty="0" err="1" smtClean="0"/>
              <a:t>Summarizability</a:t>
            </a:r>
            <a:r>
              <a:rPr lang="en-US" dirty="0" smtClean="0"/>
              <a:t> problems and resolution</a:t>
            </a:r>
          </a:p>
          <a:p>
            <a:pPr marL="171450" indent="-171450">
              <a:buFontTx/>
              <a:buChar char="-"/>
            </a:pPr>
            <a:r>
              <a:rPr lang="en-US" dirty="0" smtClean="0"/>
              <a:t>Grain determination and size estimation</a:t>
            </a:r>
          </a:p>
          <a:p>
            <a:pPr marL="171450" indent="-171450">
              <a:buFontTx/>
              <a:buChar char="-"/>
            </a:pPr>
            <a:r>
              <a:rPr lang="en-US" dirty="0" smtClean="0"/>
              <a:t>New</a:t>
            </a:r>
            <a:r>
              <a:rPr lang="en-US" baseline="0" dirty="0" smtClean="0"/>
              <a:t> skills</a:t>
            </a:r>
            <a:endParaRPr lang="en-US" dirty="0" smtClean="0"/>
          </a:p>
          <a:p>
            <a:pPr marL="171450" indent="-171450">
              <a:buFontTx/>
              <a:buChar char="-"/>
            </a:pPr>
            <a:r>
              <a:rPr lang="en-US" dirty="0" smtClean="0"/>
              <a:t>Integration:</a:t>
            </a:r>
            <a:r>
              <a:rPr lang="en-US" baseline="0" dirty="0" smtClean="0"/>
              <a:t> apply skills to a mini case study</a:t>
            </a:r>
            <a:endParaRPr lang="en-US" dirty="0" smtClean="0"/>
          </a:p>
          <a:p>
            <a:endParaRPr lang="en-US" dirty="0" smtClean="0"/>
          </a:p>
          <a:p>
            <a:endParaRPr lang="en-US" dirty="0" smtClean="0"/>
          </a:p>
          <a:p>
            <a:r>
              <a:rPr lang="en-US" dirty="0" smtClean="0"/>
              <a:t>Small Retail Unlimited has a purchase database to support product ordering and inventory. </a:t>
            </a:r>
          </a:p>
          <a:p>
            <a:endParaRPr lang="en-US" dirty="0" smtClean="0"/>
          </a:p>
          <a:p>
            <a:r>
              <a:rPr lang="en-US" dirty="0" smtClean="0"/>
              <a:t>Identify smallest grain from the data sources</a:t>
            </a:r>
          </a:p>
          <a:p>
            <a:endParaRPr lang="en-US" dirty="0" smtClean="0"/>
          </a:p>
          <a:p>
            <a:endParaRPr lang="en-US" dirty="0" smtClean="0"/>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7066" indent="-291179">
              <a:defRPr>
                <a:solidFill>
                  <a:schemeClr val="tx1"/>
                </a:solidFill>
                <a:latin typeface="Arial" charset="0"/>
              </a:defRPr>
            </a:lvl2pPr>
            <a:lvl3pPr marL="1164717" indent="-232943">
              <a:defRPr>
                <a:solidFill>
                  <a:schemeClr val="tx1"/>
                </a:solidFill>
                <a:latin typeface="Arial" charset="0"/>
              </a:defRPr>
            </a:lvl3pPr>
            <a:lvl4pPr marL="1630604" indent="-232943">
              <a:defRPr>
                <a:solidFill>
                  <a:schemeClr val="tx1"/>
                </a:solidFill>
                <a:latin typeface="Arial" charset="0"/>
              </a:defRPr>
            </a:lvl4pPr>
            <a:lvl5pPr marL="2096491" indent="-232943">
              <a:defRPr>
                <a:solidFill>
                  <a:schemeClr val="tx1"/>
                </a:solidFill>
                <a:latin typeface="Arial" charset="0"/>
              </a:defRPr>
            </a:lvl5pPr>
            <a:lvl6pPr marL="2562377" indent="-232943" eaLnBrk="0" fontAlgn="base" hangingPunct="0">
              <a:spcBef>
                <a:spcPct val="0"/>
              </a:spcBef>
              <a:spcAft>
                <a:spcPct val="0"/>
              </a:spcAft>
              <a:defRPr>
                <a:solidFill>
                  <a:schemeClr val="tx1"/>
                </a:solidFill>
                <a:latin typeface="Arial" charset="0"/>
              </a:defRPr>
            </a:lvl6pPr>
            <a:lvl7pPr marL="3028264" indent="-232943" eaLnBrk="0" fontAlgn="base" hangingPunct="0">
              <a:spcBef>
                <a:spcPct val="0"/>
              </a:spcBef>
              <a:spcAft>
                <a:spcPct val="0"/>
              </a:spcAft>
              <a:defRPr>
                <a:solidFill>
                  <a:schemeClr val="tx1"/>
                </a:solidFill>
                <a:latin typeface="Arial" charset="0"/>
              </a:defRPr>
            </a:lvl7pPr>
            <a:lvl8pPr marL="3494151" indent="-232943" eaLnBrk="0" fontAlgn="base" hangingPunct="0">
              <a:spcBef>
                <a:spcPct val="0"/>
              </a:spcBef>
              <a:spcAft>
                <a:spcPct val="0"/>
              </a:spcAft>
              <a:defRPr>
                <a:solidFill>
                  <a:schemeClr val="tx1"/>
                </a:solidFill>
                <a:latin typeface="Arial" charset="0"/>
              </a:defRPr>
            </a:lvl8pPr>
            <a:lvl9pPr marL="3960038" indent="-232943" eaLnBrk="0" fontAlgn="base" hangingPunct="0">
              <a:spcBef>
                <a:spcPct val="0"/>
              </a:spcBef>
              <a:spcAft>
                <a:spcPct val="0"/>
              </a:spcAft>
              <a:defRPr>
                <a:solidFill>
                  <a:schemeClr val="tx1"/>
                </a:solidFill>
                <a:latin typeface="Arial" charset="0"/>
              </a:defRPr>
            </a:lvl9pPr>
          </a:lstStyle>
          <a:p>
            <a:fld id="{C3C4960F-5DD6-408C-8746-6D83BB2FF8D4}" type="slidenum">
              <a:rPr lang="en-US" smtClean="0"/>
              <a:pPr/>
              <a:t>3</a:t>
            </a:fld>
            <a:endParaRPr lang="en-US" smtClean="0"/>
          </a:p>
        </p:txBody>
      </p:sp>
    </p:spTree>
    <p:extLst>
      <p:ext uri="{BB962C8B-B14F-4D97-AF65-F5344CB8AC3E}">
        <p14:creationId xmlns:p14="http://schemas.microsoft.com/office/powerpoint/2010/main" val="1746683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dirty="0" smtClean="0"/>
              <a:t>Some column names shortened for space reasons</a:t>
            </a:r>
          </a:p>
          <a:p>
            <a:pPr>
              <a:defRPr/>
            </a:pPr>
            <a:endParaRPr lang="en-US" dirty="0" smtClean="0"/>
          </a:p>
          <a:p>
            <a:pPr>
              <a:defRPr/>
            </a:pPr>
            <a:r>
              <a:rPr lang="en-US" dirty="0" smtClean="0"/>
              <a:t>Purchase DB ERD:</a:t>
            </a:r>
          </a:p>
          <a:p>
            <a:pPr marL="174708" indent="-174708">
              <a:buFontTx/>
              <a:buChar char="-"/>
              <a:defRPr/>
            </a:pPr>
            <a:r>
              <a:rPr lang="en-US" dirty="0" smtClean="0"/>
              <a:t>One preferred supplier for each product</a:t>
            </a:r>
          </a:p>
          <a:p>
            <a:pPr marL="174708" indent="-174708">
              <a:buFontTx/>
              <a:buChar char="-"/>
              <a:defRPr/>
            </a:pPr>
            <a:r>
              <a:rPr lang="en-US" dirty="0" smtClean="0"/>
              <a:t>Purchase form for all items from the same supplier</a:t>
            </a:r>
          </a:p>
          <a:p>
            <a:pPr>
              <a:defRPr/>
            </a:pPr>
            <a:endParaRPr lang="en-US" dirty="0" smtClean="0"/>
          </a:p>
          <a:p>
            <a:pPr>
              <a:defRPr/>
            </a:pPr>
            <a:r>
              <a:rPr lang="en-US" dirty="0" smtClean="0"/>
              <a:t>Small Retail also maintains an inventory of custom products ordered from local suppliers. These products are ordered through the custom product purchase form shown below. Inventory practices for custom products are informal. New products are typically purchased when the manager senses new demand for local items.</a:t>
            </a:r>
          </a:p>
          <a:p>
            <a:pPr>
              <a:defRPr/>
            </a:pPr>
            <a:endParaRPr lang="en-US" dirty="0"/>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7066" indent="-291179">
              <a:defRPr>
                <a:solidFill>
                  <a:schemeClr val="tx1"/>
                </a:solidFill>
                <a:latin typeface="Arial" charset="0"/>
              </a:defRPr>
            </a:lvl2pPr>
            <a:lvl3pPr marL="1164717" indent="-232943">
              <a:defRPr>
                <a:solidFill>
                  <a:schemeClr val="tx1"/>
                </a:solidFill>
                <a:latin typeface="Arial" charset="0"/>
              </a:defRPr>
            </a:lvl3pPr>
            <a:lvl4pPr marL="1630604" indent="-232943">
              <a:defRPr>
                <a:solidFill>
                  <a:schemeClr val="tx1"/>
                </a:solidFill>
                <a:latin typeface="Arial" charset="0"/>
              </a:defRPr>
            </a:lvl4pPr>
            <a:lvl5pPr marL="2096491" indent="-232943">
              <a:defRPr>
                <a:solidFill>
                  <a:schemeClr val="tx1"/>
                </a:solidFill>
                <a:latin typeface="Arial" charset="0"/>
              </a:defRPr>
            </a:lvl5pPr>
            <a:lvl6pPr marL="2562377" indent="-232943" eaLnBrk="0" fontAlgn="base" hangingPunct="0">
              <a:spcBef>
                <a:spcPct val="0"/>
              </a:spcBef>
              <a:spcAft>
                <a:spcPct val="0"/>
              </a:spcAft>
              <a:defRPr>
                <a:solidFill>
                  <a:schemeClr val="tx1"/>
                </a:solidFill>
                <a:latin typeface="Arial" charset="0"/>
              </a:defRPr>
            </a:lvl6pPr>
            <a:lvl7pPr marL="3028264" indent="-232943" eaLnBrk="0" fontAlgn="base" hangingPunct="0">
              <a:spcBef>
                <a:spcPct val="0"/>
              </a:spcBef>
              <a:spcAft>
                <a:spcPct val="0"/>
              </a:spcAft>
              <a:defRPr>
                <a:solidFill>
                  <a:schemeClr val="tx1"/>
                </a:solidFill>
                <a:latin typeface="Arial" charset="0"/>
              </a:defRPr>
            </a:lvl7pPr>
            <a:lvl8pPr marL="3494151" indent="-232943" eaLnBrk="0" fontAlgn="base" hangingPunct="0">
              <a:spcBef>
                <a:spcPct val="0"/>
              </a:spcBef>
              <a:spcAft>
                <a:spcPct val="0"/>
              </a:spcAft>
              <a:defRPr>
                <a:solidFill>
                  <a:schemeClr val="tx1"/>
                </a:solidFill>
                <a:latin typeface="Arial" charset="0"/>
              </a:defRPr>
            </a:lvl8pPr>
            <a:lvl9pPr marL="3960038" indent="-232943" eaLnBrk="0" fontAlgn="base" hangingPunct="0">
              <a:spcBef>
                <a:spcPct val="0"/>
              </a:spcBef>
              <a:spcAft>
                <a:spcPct val="0"/>
              </a:spcAft>
              <a:defRPr>
                <a:solidFill>
                  <a:schemeClr val="tx1"/>
                </a:solidFill>
                <a:latin typeface="Arial" charset="0"/>
              </a:defRPr>
            </a:lvl9pPr>
          </a:lstStyle>
          <a:p>
            <a:fld id="{EEC783D8-BECA-49E1-8746-1F9F86506416}" type="slidenum">
              <a:rPr lang="en-US" smtClean="0"/>
              <a:pPr/>
              <a:t>5</a:t>
            </a:fld>
            <a:endParaRPr lang="en-US" smtClean="0"/>
          </a:p>
        </p:txBody>
      </p:sp>
    </p:spTree>
    <p:extLst>
      <p:ext uri="{BB962C8B-B14F-4D97-AF65-F5344CB8AC3E}">
        <p14:creationId xmlns:p14="http://schemas.microsoft.com/office/powerpoint/2010/main" val="3700405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background on inventory problems:</a:t>
            </a:r>
            <a:r>
              <a:rPr lang="en-US" baseline="0" dirty="0" smtClean="0"/>
              <a:t> https://technet.microsoft.com/en-us/library/Aa902652(v=SQL.80).aspx</a:t>
            </a:r>
          </a:p>
          <a:p>
            <a:endParaRPr lang="en-US" baseline="0" dirty="0" smtClean="0"/>
          </a:p>
          <a:p>
            <a:r>
              <a:rPr lang="en-US" baseline="0" dirty="0" smtClean="0"/>
              <a:t>Orders not covered in this mini case study</a:t>
            </a: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6</a:t>
            </a:fld>
            <a:endParaRPr lang="en-US"/>
          </a:p>
        </p:txBody>
      </p:sp>
    </p:spTree>
    <p:extLst>
      <p:ext uri="{BB962C8B-B14F-4D97-AF65-F5344CB8AC3E}">
        <p14:creationId xmlns:p14="http://schemas.microsoft.com/office/powerpoint/2010/main" val="2692684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Grain</a:t>
            </a:r>
          </a:p>
          <a:p>
            <a:pPr marL="171450" indent="-171450">
              <a:buFontTx/>
              <a:buChar char="-"/>
            </a:pPr>
            <a:r>
              <a:rPr lang="en-US" dirty="0" smtClean="0"/>
              <a:t>Flexibility versus size</a:t>
            </a:r>
          </a:p>
          <a:p>
            <a:pPr marL="171450" indent="-171450">
              <a:buFontTx/>
              <a:buChar char="-"/>
            </a:pPr>
            <a:r>
              <a:rPr lang="en-US" dirty="0" smtClean="0"/>
              <a:t>Flexibility seems to have more priority</a:t>
            </a:r>
          </a:p>
          <a:p>
            <a:pPr marL="171450" indent="-171450">
              <a:buFontTx/>
              <a:buChar char="-"/>
            </a:pPr>
            <a:r>
              <a:rPr lang="en-US" dirty="0" smtClean="0"/>
              <a:t>Higher costs for accommodating</a:t>
            </a:r>
            <a:r>
              <a:rPr lang="en-US" baseline="0" dirty="0" smtClean="0"/>
              <a:t> more detailed grains</a:t>
            </a:r>
          </a:p>
          <a:p>
            <a:pPr marL="0" indent="0">
              <a:buFontTx/>
              <a:buNone/>
            </a:pPr>
            <a:endParaRPr lang="en-US" baseline="0" dirty="0" smtClean="0"/>
          </a:p>
          <a:p>
            <a:pPr marL="0" indent="0">
              <a:buFontTx/>
              <a:buNone/>
            </a:pPr>
            <a:r>
              <a:rPr lang="en-US" baseline="0" dirty="0" smtClean="0"/>
              <a:t>Simplification</a:t>
            </a:r>
          </a:p>
          <a:p>
            <a:pPr marL="171450" indent="-171450">
              <a:buFontTx/>
              <a:buChar char="-"/>
            </a:pPr>
            <a:r>
              <a:rPr lang="en-US" baseline="0" dirty="0" smtClean="0"/>
              <a:t>Collapse 2 levels (operational database) into 1 level (DW)</a:t>
            </a:r>
          </a:p>
          <a:p>
            <a:pPr marL="171450" indent="-171450">
              <a:buFontTx/>
              <a:buChar char="-"/>
            </a:pPr>
            <a:r>
              <a:rPr lang="en-US" baseline="0" dirty="0" smtClean="0"/>
              <a:t>Simplicity principle is important in DW design</a:t>
            </a:r>
          </a:p>
          <a:p>
            <a:pPr marL="0" indent="0">
              <a:buFontTx/>
              <a:buNone/>
            </a:pPr>
            <a:endParaRPr lang="en-US" baseline="0" dirty="0" smtClean="0"/>
          </a:p>
          <a:p>
            <a:pPr marL="0" indent="0">
              <a:buFontTx/>
              <a:buNone/>
            </a:pPr>
            <a:r>
              <a:rPr lang="en-US" baseline="0" dirty="0" smtClean="0"/>
              <a:t>Populate sample DW tables</a:t>
            </a:r>
          </a:p>
          <a:p>
            <a:pPr marL="171450" indent="-171450">
              <a:buFontTx/>
              <a:buChar char="-"/>
            </a:pPr>
            <a:r>
              <a:rPr lang="en-US" baseline="0" dirty="0" smtClean="0"/>
              <a:t>Insight about data integration requirements</a:t>
            </a:r>
          </a:p>
          <a:p>
            <a:pPr marL="171450" indent="-171450">
              <a:buFontTx/>
              <a:buChar char="-"/>
            </a:pPr>
            <a:r>
              <a:rPr lang="en-US" baseline="0" dirty="0" smtClean="0"/>
              <a:t>Discover </a:t>
            </a:r>
            <a:r>
              <a:rPr lang="en-US" baseline="0" dirty="0" err="1" smtClean="0"/>
              <a:t>summarizability</a:t>
            </a:r>
            <a:r>
              <a:rPr lang="en-US" baseline="0" dirty="0" smtClean="0"/>
              <a:t> problems</a:t>
            </a:r>
          </a:p>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7</a:t>
            </a:fld>
            <a:endParaRPr lang="en-US"/>
          </a:p>
        </p:txBody>
      </p:sp>
    </p:spTree>
    <p:extLst>
      <p:ext uri="{BB962C8B-B14F-4D97-AF65-F5344CB8AC3E}">
        <p14:creationId xmlns:p14="http://schemas.microsoft.com/office/powerpoint/2010/main" val="1874074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calculations</a:t>
            </a:r>
            <a:r>
              <a:rPr lang="en-US" baseline="0" dirty="0" smtClean="0"/>
              <a:t> depending on known quantity</a:t>
            </a:r>
          </a:p>
          <a:p>
            <a:endParaRPr lang="en-US" baseline="0" dirty="0" smtClean="0"/>
          </a:p>
          <a:p>
            <a:r>
              <a:rPr kumimoji="1" lang="en-US" sz="1200" kern="1200" dirty="0" smtClean="0">
                <a:solidFill>
                  <a:schemeClr val="tx1"/>
                </a:solidFill>
                <a:effectLst/>
                <a:latin typeface="Times New Roman" pitchFamily="18" charset="0"/>
                <a:ea typeface="+mn-ea"/>
                <a:cs typeface="+mn-cs"/>
              </a:rPr>
              <a:t>If you can match a fact table to source tables, you should determine sparsity using statistics about the fact table cardinality. For example, if the fact table corresponds to the </a:t>
            </a:r>
            <a:r>
              <a:rPr kumimoji="1" lang="en-US" sz="1200" kern="1200" dirty="0" err="1" smtClean="0">
                <a:solidFill>
                  <a:schemeClr val="tx1"/>
                </a:solidFill>
                <a:effectLst/>
                <a:latin typeface="Times New Roman" pitchFamily="18" charset="0"/>
                <a:ea typeface="+mn-ea"/>
                <a:cs typeface="+mn-cs"/>
              </a:rPr>
              <a:t>PurchLine</a:t>
            </a:r>
            <a:r>
              <a:rPr kumimoji="1" lang="en-US" sz="1200" kern="1200" dirty="0" smtClean="0">
                <a:solidFill>
                  <a:schemeClr val="tx1"/>
                </a:solidFill>
                <a:effectLst/>
                <a:latin typeface="Times New Roman" pitchFamily="18" charset="0"/>
                <a:ea typeface="+mn-ea"/>
                <a:cs typeface="+mn-cs"/>
              </a:rPr>
              <a:t> table, you can use statistics about the </a:t>
            </a:r>
            <a:r>
              <a:rPr kumimoji="1" lang="en-US" sz="1200" kern="1200" dirty="0" err="1" smtClean="0">
                <a:solidFill>
                  <a:schemeClr val="tx1"/>
                </a:solidFill>
                <a:effectLst/>
                <a:latin typeface="Times New Roman" pitchFamily="18" charset="0"/>
                <a:ea typeface="+mn-ea"/>
                <a:cs typeface="+mn-cs"/>
              </a:rPr>
              <a:t>PurchLine</a:t>
            </a:r>
            <a:r>
              <a:rPr kumimoji="1" lang="en-US" sz="1200" kern="1200" dirty="0" smtClean="0">
                <a:solidFill>
                  <a:schemeClr val="tx1"/>
                </a:solidFill>
                <a:effectLst/>
                <a:latin typeface="Times New Roman" pitchFamily="18" charset="0"/>
                <a:ea typeface="+mn-ea"/>
                <a:cs typeface="+mn-cs"/>
              </a:rPr>
              <a:t> cardinality to compute sparsity. To compute sparsity, you first compute the fill ratio, the number of non-empty cells to total cells. Fill ratio is the number of rows in the source table divided by the product of the cardinality (number of rows) in each dimension table. Sparsity is computed as 1 minus the fill ratio.</a:t>
            </a:r>
          </a:p>
          <a:p>
            <a:endParaRPr lang="en-US" baseline="0" dirty="0" smtClean="0"/>
          </a:p>
          <a:p>
            <a:r>
              <a:rPr lang="en-US" baseline="0" dirty="0" smtClean="0"/>
              <a:t>If you cannot match the fact table to existing source tables (such as for coarse grains), you should estimate sparsity to calculate the grain size. Determining fact table size may be necessary if statistics about source table is not reliable or likely to change substantially.</a:t>
            </a:r>
            <a:endParaRPr lang="en-US" dirty="0" smtClean="0"/>
          </a:p>
          <a:p>
            <a:endParaRPr lang="en-US" dirty="0" smtClean="0"/>
          </a:p>
          <a:p>
            <a:r>
              <a:rPr kumimoji="1" lang="en-US" sz="1200" kern="1200" dirty="0" smtClean="0">
                <a:solidFill>
                  <a:schemeClr val="tx1"/>
                </a:solidFill>
                <a:effectLst/>
                <a:latin typeface="Times New Roman" pitchFamily="18" charset="0"/>
                <a:ea typeface="+mn-ea"/>
                <a:cs typeface="+mn-cs"/>
              </a:rPr>
              <a:t>To compute fact table size, you first calculate the fill ratio as the 1 minus estimated sparsity since sparsity and fill ratio sum to 1. Fact table size is computed as the product of the cardinality of each dimension table multiplied by the fill ratio. </a:t>
            </a:r>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8</a:t>
            </a:fld>
            <a:endParaRPr lang="en-US"/>
          </a:p>
        </p:txBody>
      </p:sp>
    </p:spTree>
    <p:extLst>
      <p:ext uri="{BB962C8B-B14F-4D97-AF65-F5344CB8AC3E}">
        <p14:creationId xmlns:p14="http://schemas.microsoft.com/office/powerpoint/2010/main" val="2308769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Association</a:t>
            </a:r>
          </a:p>
          <a:p>
            <a:pPr marL="171450" indent="-171450">
              <a:buFontTx/>
              <a:buChar char="-"/>
            </a:pPr>
            <a:r>
              <a:rPr lang="en-US" dirty="0" smtClean="0"/>
              <a:t>DW column</a:t>
            </a:r>
            <a:r>
              <a:rPr lang="en-US" baseline="0" dirty="0" smtClean="0"/>
              <a:t> to column from each data source</a:t>
            </a:r>
          </a:p>
          <a:p>
            <a:pPr marL="171450" indent="-171450">
              <a:buFontTx/>
              <a:buChar char="-"/>
            </a:pPr>
            <a:r>
              <a:rPr lang="en-US" baseline="0" dirty="0" smtClean="0"/>
              <a:t>Conversions: data types, units of measure; Not much in this problem</a:t>
            </a:r>
            <a:endParaRPr lang="en-US" dirty="0" smtClean="0"/>
          </a:p>
          <a:p>
            <a:endParaRPr lang="en-US" dirty="0" smtClean="0"/>
          </a:p>
          <a:p>
            <a:r>
              <a:rPr lang="en-US" dirty="0" smtClean="0"/>
              <a:t>Additions</a:t>
            </a:r>
          </a:p>
          <a:p>
            <a:endParaRPr lang="en-US" dirty="0" smtClean="0"/>
          </a:p>
          <a:p>
            <a:r>
              <a:rPr lang="en-US" dirty="0" smtClean="0"/>
              <a:t>Data</a:t>
            </a:r>
            <a:r>
              <a:rPr lang="en-US" baseline="0" dirty="0" smtClean="0"/>
              <a:t> integration procedures should implement associations and additions</a:t>
            </a:r>
          </a:p>
          <a:p>
            <a:endParaRPr lang="en-US" baseline="0" dirty="0" smtClean="0"/>
          </a:p>
          <a:p>
            <a:r>
              <a:rPr lang="en-US" baseline="0" dirty="0" smtClean="0"/>
              <a:t>Next module has coverage of data integration</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AC07746-4002-4037-B873-A8AAAEFE45D0}" type="slidenum">
              <a:rPr lang="en-US" smtClean="0"/>
              <a:pPr>
                <a:defRPr/>
              </a:pPr>
              <a:t>9</a:t>
            </a:fld>
            <a:endParaRPr lang="en-US"/>
          </a:p>
        </p:txBody>
      </p:sp>
    </p:spTree>
    <p:extLst>
      <p:ext uri="{BB962C8B-B14F-4D97-AF65-F5344CB8AC3E}">
        <p14:creationId xmlns:p14="http://schemas.microsoft.com/office/powerpoint/2010/main" val="1789766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Grain identification important: emphasize simplicity</a:t>
            </a:r>
          </a:p>
          <a:p>
            <a:endParaRPr lang="en-US" baseline="0" dirty="0" smtClean="0"/>
          </a:p>
          <a:p>
            <a:r>
              <a:rPr lang="en-US" baseline="0" dirty="0" smtClean="0"/>
              <a:t>Check design by populating tables. Account for all data in data sources</a:t>
            </a:r>
          </a:p>
          <a:p>
            <a:endParaRPr lang="en-US" baseline="0" dirty="0" smtClean="0"/>
          </a:p>
          <a:p>
            <a:r>
              <a:rPr lang="en-US" baseline="0" dirty="0" smtClean="0"/>
              <a:t>Document </a:t>
            </a:r>
            <a:r>
              <a:rPr lang="en-US" baseline="0" dirty="0" err="1" smtClean="0"/>
              <a:t>summarizability</a:t>
            </a:r>
            <a:r>
              <a:rPr lang="en-US" baseline="0" dirty="0" smtClean="0"/>
              <a:t> problems</a:t>
            </a:r>
          </a:p>
        </p:txBody>
      </p:sp>
      <p:sp>
        <p:nvSpPr>
          <p:cNvPr id="4" name="Slide Number Placeholder 3"/>
          <p:cNvSpPr>
            <a:spLocks noGrp="1"/>
          </p:cNvSpPr>
          <p:nvPr>
            <p:ph type="sldNum" sz="quarter" idx="10"/>
          </p:nvPr>
        </p:nvSpPr>
        <p:spPr/>
        <p:txBody>
          <a:bodyPr/>
          <a:lstStyle/>
          <a:p>
            <a:pPr>
              <a:defRPr/>
            </a:pPr>
            <a:fld id="{52E6A75F-AC60-4D2A-AB8C-426B5C3B7B45}" type="slidenum">
              <a:rPr lang="en-US" smtClean="0"/>
              <a:pPr>
                <a:defRPr/>
              </a:pPr>
              <a:t>10</a:t>
            </a:fld>
            <a:endParaRPr lang="en-US"/>
          </a:p>
        </p:txBody>
      </p:sp>
    </p:spTree>
    <p:extLst>
      <p:ext uri="{BB962C8B-B14F-4D97-AF65-F5344CB8AC3E}">
        <p14:creationId xmlns:p14="http://schemas.microsoft.com/office/powerpoint/2010/main" val="42542957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0"/>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defRPr sz="3600">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buFontTx/>
              <a:buNone/>
              <a:defRPr>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360303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71893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24953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84936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30969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48172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53754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826521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7978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43025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43645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0658074"/>
      </p:ext>
    </p:extLst>
  </p:cSld>
  <p:clrMap bg1="lt1" tx1="dk1" bg2="lt2" tx2="dk2" accent1="accent1" accent2="accent2" accent3="accent3" accent4="accent4" accent5="accent5" accent6="accent6" hlink="hlink" folHlink="folHlink"/>
  <p:sldLayoutIdLst>
    <p:sldLayoutId id="2147483734"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929640" y="1143000"/>
            <a:ext cx="7391400" cy="1143000"/>
          </a:xfrm>
        </p:spPr>
        <p:txBody>
          <a:bodyPr/>
          <a:lstStyle/>
          <a:p>
            <a:pPr algn="ctr"/>
            <a:r>
              <a:rPr lang="en-US" altLang="en-US" dirty="0" smtClean="0"/>
              <a:t>Module 3</a:t>
            </a:r>
            <a:r>
              <a:rPr lang="en-US" altLang="en-US" dirty="0"/>
              <a:t/>
            </a:r>
            <a:br>
              <a:rPr lang="en-US" altLang="en-US" dirty="0"/>
            </a:br>
            <a:r>
              <a:rPr lang="en-US" altLang="en-US" dirty="0"/>
              <a:t>Data Warehouse Design Practices</a:t>
            </a:r>
            <a:br>
              <a:rPr lang="en-US" altLang="en-US" dirty="0"/>
            </a:br>
            <a:r>
              <a:rPr lang="en-US" altLang="en-US" dirty="0"/>
              <a:t>and Methodologies</a:t>
            </a:r>
            <a:endParaRPr lang="en-US" altLang="en-US" dirty="0" smtClean="0"/>
          </a:p>
        </p:txBody>
      </p:sp>
      <p:sp>
        <p:nvSpPr>
          <p:cNvPr id="3075" name="Rectangle 5"/>
          <p:cNvSpPr>
            <a:spLocks noGrp="1" noChangeArrowheads="1"/>
          </p:cNvSpPr>
          <p:nvPr>
            <p:ph type="subTitle" idx="1"/>
          </p:nvPr>
        </p:nvSpPr>
        <p:spPr>
          <a:xfrm>
            <a:off x="771144" y="3665538"/>
            <a:ext cx="8004493" cy="1676400"/>
          </a:xfrm>
          <a:noFill/>
          <a:ln w="25400"/>
        </p:spPr>
        <p:txBody>
          <a:bodyPr/>
          <a:lstStyle/>
          <a:p>
            <a:pPr algn="r" eaLnBrk="1" hangingPunct="1"/>
            <a:r>
              <a:rPr lang="en-US" altLang="en-US" sz="2800" dirty="0" smtClean="0"/>
              <a:t>Lesson 5: Mini Case for Data Warehouse Design</a:t>
            </a:r>
            <a:endParaRPr lang="en-US" altLang="en-US" sz="2800" dirty="0"/>
          </a:p>
        </p:txBody>
      </p:sp>
    </p:spTree>
    <p:extLst>
      <p:ext uri="{BB962C8B-B14F-4D97-AF65-F5344CB8AC3E}">
        <p14:creationId xmlns:p14="http://schemas.microsoft.com/office/powerpoint/2010/main" val="2660881579"/>
      </p:ext>
    </p:extLst>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Warehouse Design Assignment</a:t>
            </a:r>
            <a:endParaRPr lang="en-US" dirty="0"/>
          </a:p>
        </p:txBody>
      </p:sp>
      <p:sp>
        <p:nvSpPr>
          <p:cNvPr id="3" name="Content Placeholder 2"/>
          <p:cNvSpPr>
            <a:spLocks noGrp="1"/>
          </p:cNvSpPr>
          <p:nvPr>
            <p:ph idx="1"/>
          </p:nvPr>
        </p:nvSpPr>
        <p:spPr/>
        <p:txBody>
          <a:bodyPr/>
          <a:lstStyle/>
          <a:p>
            <a:r>
              <a:rPr lang="en-US" dirty="0" smtClean="0"/>
              <a:t>Similar to design exercise</a:t>
            </a:r>
          </a:p>
          <a:p>
            <a:r>
              <a:rPr lang="en-US" dirty="0" smtClean="0"/>
              <a:t>Artifacts</a:t>
            </a:r>
          </a:p>
          <a:p>
            <a:pPr lvl="1"/>
            <a:r>
              <a:rPr lang="en-US" dirty="0" smtClean="0"/>
              <a:t>Dimensional design with dimensions and members</a:t>
            </a:r>
          </a:p>
          <a:p>
            <a:pPr lvl="1"/>
            <a:r>
              <a:rPr lang="en-US" dirty="0" smtClean="0"/>
              <a:t>ERD integrating data sources</a:t>
            </a:r>
          </a:p>
          <a:p>
            <a:pPr lvl="1"/>
            <a:r>
              <a:rPr lang="en-US" dirty="0" smtClean="0"/>
              <a:t>Grain analysis</a:t>
            </a:r>
          </a:p>
          <a:p>
            <a:pPr lvl="1"/>
            <a:r>
              <a:rPr lang="en-US" dirty="0" err="1" smtClean="0"/>
              <a:t>Summarizability</a:t>
            </a:r>
            <a:r>
              <a:rPr lang="en-US" dirty="0" smtClean="0"/>
              <a:t> problems and resolutions</a:t>
            </a:r>
          </a:p>
          <a:p>
            <a:pPr lvl="1"/>
            <a:r>
              <a:rPr lang="en-US" dirty="0" smtClean="0"/>
              <a:t>Mapping from data sources</a:t>
            </a:r>
          </a:p>
          <a:p>
            <a:pPr lvl="1"/>
            <a:r>
              <a:rPr lang="en-US" dirty="0" smtClean="0"/>
              <a:t>Population of DW tables using sample data from data sources</a:t>
            </a:r>
          </a:p>
          <a:p>
            <a:endParaRPr lang="en-US" dirty="0"/>
          </a:p>
        </p:txBody>
      </p:sp>
    </p:spTree>
    <p:extLst>
      <p:ext uri="{BB962C8B-B14F-4D97-AF65-F5344CB8AC3E}">
        <p14:creationId xmlns:p14="http://schemas.microsoft.com/office/powerpoint/2010/main" val="1064282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Mini case study to help apply and integrate concepts and skills</a:t>
            </a:r>
          </a:p>
          <a:p>
            <a:r>
              <a:rPr lang="en-US" dirty="0" smtClean="0"/>
              <a:t>Case study requirements and data sources</a:t>
            </a:r>
          </a:p>
          <a:p>
            <a:r>
              <a:rPr lang="en-US" dirty="0" smtClean="0"/>
              <a:t>Concept extensions</a:t>
            </a:r>
          </a:p>
          <a:p>
            <a:pPr lvl="1"/>
            <a:r>
              <a:rPr lang="en-US" dirty="0" smtClean="0"/>
              <a:t>Grain size</a:t>
            </a:r>
          </a:p>
          <a:p>
            <a:pPr lvl="1"/>
            <a:r>
              <a:rPr lang="en-US" dirty="0" smtClean="0"/>
              <a:t>Mapping source data to data warehouse</a:t>
            </a:r>
          </a:p>
        </p:txBody>
      </p:sp>
    </p:spTree>
    <p:extLst>
      <p:ext uri="{BB962C8B-B14F-4D97-AF65-F5344CB8AC3E}">
        <p14:creationId xmlns:p14="http://schemas.microsoft.com/office/powerpoint/2010/main" val="2163886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Grain Size Determination</a:t>
            </a:r>
            <a:endParaRPr lang="en-US" dirty="0"/>
          </a:p>
        </p:txBody>
      </p:sp>
      <p:sp>
        <p:nvSpPr>
          <p:cNvPr id="3" name="Content Placeholder 2"/>
          <p:cNvSpPr>
            <a:spLocks noGrp="1"/>
          </p:cNvSpPr>
          <p:nvPr>
            <p:ph idx="1"/>
          </p:nvPr>
        </p:nvSpPr>
        <p:spPr/>
        <p:txBody>
          <a:bodyPr/>
          <a:lstStyle/>
          <a:p>
            <a:r>
              <a:rPr lang="en-US" dirty="0" smtClean="0"/>
              <a:t>Determine sparsity</a:t>
            </a:r>
          </a:p>
          <a:p>
            <a:pPr lvl="1"/>
            <a:r>
              <a:rPr lang="en-US" dirty="0" smtClean="0"/>
              <a:t>Given dimension cardinalities and source table cardinality</a:t>
            </a:r>
          </a:p>
          <a:p>
            <a:pPr lvl="1"/>
            <a:r>
              <a:rPr lang="en-US" dirty="0" smtClean="0"/>
              <a:t>Associate fact table </a:t>
            </a:r>
            <a:r>
              <a:rPr lang="en-US" smtClean="0"/>
              <a:t>to </a:t>
            </a:r>
            <a:r>
              <a:rPr lang="en-US" smtClean="0"/>
              <a:t>tables </a:t>
            </a:r>
            <a:r>
              <a:rPr lang="en-US" dirty="0" smtClean="0"/>
              <a:t>of data source</a:t>
            </a:r>
          </a:p>
          <a:p>
            <a:pPr lvl="1"/>
            <a:r>
              <a:rPr lang="en-US" dirty="0" smtClean="0"/>
              <a:t>1 minus source </a:t>
            </a:r>
            <a:r>
              <a:rPr lang="en-US" dirty="0" smtClean="0"/>
              <a:t>table </a:t>
            </a:r>
            <a:r>
              <a:rPr lang="en-US" dirty="0" smtClean="0"/>
              <a:t>cardinality divided </a:t>
            </a:r>
            <a:r>
              <a:rPr lang="en-US" dirty="0" smtClean="0"/>
              <a:t>by product of dimension cardinalities</a:t>
            </a:r>
            <a:endParaRPr lang="en-US" dirty="0"/>
          </a:p>
          <a:p>
            <a:r>
              <a:rPr lang="en-US" dirty="0"/>
              <a:t>Determine fact table size</a:t>
            </a:r>
          </a:p>
          <a:p>
            <a:pPr lvl="1"/>
            <a:r>
              <a:rPr lang="en-US" dirty="0"/>
              <a:t>Given dimension cardinalities and sparsity estimate</a:t>
            </a:r>
          </a:p>
          <a:p>
            <a:pPr lvl="1"/>
            <a:r>
              <a:rPr lang="en-US" dirty="0"/>
              <a:t>Product of dimension cardinalities</a:t>
            </a:r>
          </a:p>
          <a:p>
            <a:pPr lvl="1"/>
            <a:r>
              <a:rPr lang="en-US" dirty="0"/>
              <a:t>Reduce by sparsity</a:t>
            </a:r>
            <a:endParaRPr lang="en-US" dirty="0" smtClean="0"/>
          </a:p>
        </p:txBody>
      </p:sp>
    </p:spTree>
    <p:extLst>
      <p:ext uri="{BB962C8B-B14F-4D97-AF65-F5344CB8AC3E}">
        <p14:creationId xmlns:p14="http://schemas.microsoft.com/office/powerpoint/2010/main" val="2362136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Practice with data warehouse design problems</a:t>
            </a:r>
          </a:p>
          <a:p>
            <a:r>
              <a:rPr lang="en-US" dirty="0" smtClean="0"/>
              <a:t>Prepare for data warehouse design assignment</a:t>
            </a:r>
          </a:p>
          <a:p>
            <a:r>
              <a:rPr lang="en-US" dirty="0" smtClean="0"/>
              <a:t>Gain insights about analyzing data sources</a:t>
            </a:r>
          </a:p>
        </p:txBody>
      </p:sp>
    </p:spTree>
    <p:extLst>
      <p:ext uri="{BB962C8B-B14F-4D97-AF65-F5344CB8AC3E}">
        <p14:creationId xmlns:p14="http://schemas.microsoft.com/office/powerpoint/2010/main" val="3869092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smtClean="0"/>
              <a:t>Mini Case on Data Warehouse Design</a:t>
            </a:r>
          </a:p>
        </p:txBody>
      </p:sp>
      <p:sp>
        <p:nvSpPr>
          <p:cNvPr id="37891" name="Content Placeholder 2"/>
          <p:cNvSpPr>
            <a:spLocks noGrp="1"/>
          </p:cNvSpPr>
          <p:nvPr>
            <p:ph idx="1"/>
          </p:nvPr>
        </p:nvSpPr>
        <p:spPr/>
        <p:txBody>
          <a:bodyPr/>
          <a:lstStyle/>
          <a:p>
            <a:r>
              <a:rPr lang="en-US" dirty="0" smtClean="0"/>
              <a:t>Apply and integrate skills from module 3 lessons</a:t>
            </a:r>
          </a:p>
          <a:p>
            <a:r>
              <a:rPr lang="en-US" dirty="0" smtClean="0"/>
              <a:t>Acquire new skills</a:t>
            </a:r>
          </a:p>
          <a:p>
            <a:r>
              <a:rPr lang="en-US" dirty="0"/>
              <a:t>D</a:t>
            </a:r>
            <a:r>
              <a:rPr lang="en-US" dirty="0" smtClean="0"/>
              <a:t>ata source specifications, business needs, and sample data</a:t>
            </a:r>
          </a:p>
        </p:txBody>
      </p:sp>
    </p:spTree>
    <p:extLst>
      <p:ext uri="{BB962C8B-B14F-4D97-AF65-F5344CB8AC3E}">
        <p14:creationId xmlns:p14="http://schemas.microsoft.com/office/powerpoint/2010/main" val="30894971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103946114"/>
              </p:ext>
            </p:extLst>
          </p:nvPr>
        </p:nvGraphicFramePr>
        <p:xfrm>
          <a:off x="304800" y="1066800"/>
          <a:ext cx="83820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2182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381000" y="319944"/>
            <a:ext cx="8382000" cy="685800"/>
          </a:xfrm>
        </p:spPr>
        <p:txBody>
          <a:bodyPr/>
          <a:lstStyle/>
          <a:p>
            <a:r>
              <a:rPr lang="en-US" dirty="0" smtClean="0"/>
              <a:t>Data Sources</a:t>
            </a:r>
          </a:p>
        </p:txBody>
      </p:sp>
      <p:sp>
        <p:nvSpPr>
          <p:cNvPr id="3891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8918" name="Object 6"/>
          <p:cNvGraphicFramePr>
            <a:graphicFrameLocks noChangeAspect="1"/>
          </p:cNvGraphicFramePr>
          <p:nvPr>
            <p:extLst>
              <p:ext uri="{D42A27DB-BD31-4B8C-83A1-F6EECF244321}">
                <p14:modId xmlns:p14="http://schemas.microsoft.com/office/powerpoint/2010/main" val="3994321265"/>
              </p:ext>
            </p:extLst>
          </p:nvPr>
        </p:nvGraphicFramePr>
        <p:xfrm>
          <a:off x="1930908" y="1253624"/>
          <a:ext cx="5257800" cy="2635250"/>
        </p:xfrm>
        <a:graphic>
          <a:graphicData uri="http://schemas.openxmlformats.org/presentationml/2006/ole">
            <mc:AlternateContent xmlns:mc="http://schemas.openxmlformats.org/markup-compatibility/2006">
              <mc:Choice xmlns:v="urn:schemas-microsoft-com:vml" Requires="v">
                <p:oleObj spid="_x0000_s1196" name="Visio" r:id="rId4" imgW="3937584" imgH="4047339" progId="Visio.Drawing.11">
                  <p:embed/>
                </p:oleObj>
              </mc:Choice>
              <mc:Fallback>
                <p:oleObj name="Visio" r:id="rId4" imgW="3937584" imgH="4047339" progId="Visio.Drawing.11">
                  <p:embed/>
                  <p:pic>
                    <p:nvPicPr>
                      <p:cNvPr id="0" name=""/>
                      <p:cNvPicPr>
                        <a:picLocks noChangeAspect="1" noChangeArrowheads="1"/>
                      </p:cNvPicPr>
                      <p:nvPr/>
                    </p:nvPicPr>
                    <p:blipFill>
                      <a:blip r:embed="rId5"/>
                      <a:srcRect/>
                      <a:stretch>
                        <a:fillRect/>
                      </a:stretch>
                    </p:blipFill>
                    <p:spPr bwMode="auto">
                      <a:xfrm>
                        <a:off x="1930908" y="1253624"/>
                        <a:ext cx="5257800" cy="263525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xtLst/>
                    </p:spPr>
                  </p:pic>
                </p:oleObj>
              </mc:Fallback>
            </mc:AlternateContent>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0042955"/>
              </p:ext>
            </p:extLst>
          </p:nvPr>
        </p:nvGraphicFramePr>
        <p:xfrm>
          <a:off x="265176" y="4384634"/>
          <a:ext cx="8613647" cy="1482724"/>
        </p:xfrm>
        <a:graphic>
          <a:graphicData uri="http://schemas.openxmlformats.org/drawingml/2006/table">
            <a:tbl>
              <a:tblPr firstRow="1" bandRow="1">
                <a:tableStyleId>{5C22544A-7EE6-4342-B048-85BDC9FD1C3A}</a:tableStyleId>
              </a:tblPr>
              <a:tblGrid>
                <a:gridCol w="1267968"/>
                <a:gridCol w="1182624"/>
                <a:gridCol w="784229"/>
                <a:gridCol w="789898"/>
                <a:gridCol w="766737"/>
                <a:gridCol w="1170432"/>
                <a:gridCol w="1439975"/>
                <a:gridCol w="1211784"/>
              </a:tblGrid>
              <a:tr h="370681">
                <a:tc>
                  <a:txBody>
                    <a:bodyPr/>
                    <a:lstStyle/>
                    <a:p>
                      <a:r>
                        <a:rPr lang="en-US" sz="1600" dirty="0" err="1" smtClean="0">
                          <a:solidFill>
                            <a:schemeClr val="tx1"/>
                          </a:solidFill>
                        </a:rPr>
                        <a:t>ProdCode</a:t>
                      </a:r>
                      <a:endParaRPr lang="en-US" sz="1600" dirty="0">
                        <a:solidFill>
                          <a:schemeClr val="tx1"/>
                        </a:solidFill>
                      </a:endParaRPr>
                    </a:p>
                  </a:txBody>
                  <a:tcPr marT="45700" marB="45700"/>
                </a:tc>
                <a:tc>
                  <a:txBody>
                    <a:bodyPr/>
                    <a:lstStyle/>
                    <a:p>
                      <a:r>
                        <a:rPr lang="en-US" sz="1600" dirty="0" err="1" smtClean="0">
                          <a:solidFill>
                            <a:schemeClr val="tx1"/>
                          </a:solidFill>
                        </a:rPr>
                        <a:t>ProdDesc</a:t>
                      </a:r>
                      <a:endParaRPr lang="en-US" sz="1600" dirty="0">
                        <a:solidFill>
                          <a:schemeClr val="tx1"/>
                        </a:solidFill>
                      </a:endParaRPr>
                    </a:p>
                  </a:txBody>
                  <a:tcPr marT="45700" marB="45700"/>
                </a:tc>
                <a:tc>
                  <a:txBody>
                    <a:bodyPr/>
                    <a:lstStyle/>
                    <a:p>
                      <a:r>
                        <a:rPr lang="en-US" sz="1600" dirty="0" err="1" smtClean="0">
                          <a:solidFill>
                            <a:schemeClr val="tx1"/>
                          </a:solidFill>
                        </a:rPr>
                        <a:t>Supp</a:t>
                      </a:r>
                      <a:endParaRPr lang="en-US" sz="1600" dirty="0">
                        <a:solidFill>
                          <a:schemeClr val="tx1"/>
                        </a:solidFill>
                      </a:endParaRPr>
                    </a:p>
                  </a:txBody>
                  <a:tcPr marT="45700" marB="45700"/>
                </a:tc>
                <a:tc>
                  <a:txBody>
                    <a:bodyPr/>
                    <a:lstStyle/>
                    <a:p>
                      <a:r>
                        <a:rPr lang="en-US" sz="1600" dirty="0" err="1" smtClean="0">
                          <a:solidFill>
                            <a:schemeClr val="tx1"/>
                          </a:solidFill>
                        </a:rPr>
                        <a:t>Qty</a:t>
                      </a:r>
                      <a:endParaRPr lang="en-US" sz="1600" dirty="0">
                        <a:solidFill>
                          <a:schemeClr val="tx1"/>
                        </a:solidFill>
                      </a:endParaRPr>
                    </a:p>
                  </a:txBody>
                  <a:tcPr marT="45700" marB="45700"/>
                </a:tc>
                <a:tc>
                  <a:txBody>
                    <a:bodyPr/>
                    <a:lstStyle/>
                    <a:p>
                      <a:r>
                        <a:rPr lang="en-US" sz="1600" dirty="0" smtClean="0">
                          <a:solidFill>
                            <a:schemeClr val="tx1"/>
                          </a:solidFill>
                        </a:rPr>
                        <a:t>Stock</a:t>
                      </a:r>
                      <a:endParaRPr lang="en-US" sz="1600" dirty="0">
                        <a:solidFill>
                          <a:schemeClr val="tx1"/>
                        </a:solidFill>
                      </a:endParaRPr>
                    </a:p>
                  </a:txBody>
                  <a:tcPr marT="45700" marB="45700"/>
                </a:tc>
                <a:tc>
                  <a:txBody>
                    <a:bodyPr/>
                    <a:lstStyle/>
                    <a:p>
                      <a:r>
                        <a:rPr lang="en-US" sz="1600" dirty="0" smtClean="0">
                          <a:solidFill>
                            <a:schemeClr val="tx1"/>
                          </a:solidFill>
                        </a:rPr>
                        <a:t>Unit Price</a:t>
                      </a:r>
                      <a:endParaRPr lang="en-US" sz="1600" dirty="0">
                        <a:solidFill>
                          <a:schemeClr val="tx1"/>
                        </a:solidFill>
                      </a:endParaRPr>
                    </a:p>
                  </a:txBody>
                  <a:tcPr marT="45700" marB="45700"/>
                </a:tc>
                <a:tc>
                  <a:txBody>
                    <a:bodyPr/>
                    <a:lstStyle/>
                    <a:p>
                      <a:r>
                        <a:rPr lang="en-US" sz="1600" dirty="0" err="1" smtClean="0">
                          <a:solidFill>
                            <a:schemeClr val="tx1"/>
                          </a:solidFill>
                        </a:rPr>
                        <a:t>PurDate</a:t>
                      </a:r>
                      <a:endParaRPr lang="en-US" sz="1600" dirty="0">
                        <a:solidFill>
                          <a:schemeClr val="tx1"/>
                        </a:solidFill>
                      </a:endParaRPr>
                    </a:p>
                  </a:txBody>
                  <a:tcPr marT="45700" marB="45700"/>
                </a:tc>
                <a:tc>
                  <a:txBody>
                    <a:bodyPr/>
                    <a:lstStyle/>
                    <a:p>
                      <a:r>
                        <a:rPr lang="en-US" sz="1600" dirty="0" smtClean="0">
                          <a:solidFill>
                            <a:schemeClr val="tx1"/>
                          </a:solidFill>
                        </a:rPr>
                        <a:t>Amount</a:t>
                      </a:r>
                      <a:endParaRPr lang="en-US" sz="1600" dirty="0">
                        <a:solidFill>
                          <a:schemeClr val="tx1"/>
                        </a:solidFill>
                      </a:endParaRPr>
                    </a:p>
                  </a:txBody>
                  <a:tcPr marT="45700" marB="45700"/>
                </a:tc>
              </a:tr>
              <a:tr h="370681">
                <a:tc>
                  <a:txBody>
                    <a:bodyPr/>
                    <a:lstStyle/>
                    <a:p>
                      <a:r>
                        <a:rPr lang="en-US" sz="1600" dirty="0" smtClean="0"/>
                        <a:t>CPC1</a:t>
                      </a:r>
                      <a:endParaRPr lang="en-US" sz="1600" dirty="0"/>
                    </a:p>
                  </a:txBody>
                  <a:tcPr marT="45700" marB="45700"/>
                </a:tc>
                <a:tc>
                  <a:txBody>
                    <a:bodyPr/>
                    <a:lstStyle/>
                    <a:p>
                      <a:r>
                        <a:rPr lang="en-US" sz="1600" dirty="0" smtClean="0"/>
                        <a:t>Souvenir</a:t>
                      </a:r>
                      <a:r>
                        <a:rPr lang="en-US" sz="1600" baseline="0" dirty="0" smtClean="0"/>
                        <a:t> 1</a:t>
                      </a:r>
                      <a:endParaRPr lang="en-US" sz="1600" dirty="0"/>
                    </a:p>
                  </a:txBody>
                  <a:tcPr marT="45700" marB="45700"/>
                </a:tc>
                <a:tc>
                  <a:txBody>
                    <a:bodyPr/>
                    <a:lstStyle/>
                    <a:p>
                      <a:r>
                        <a:rPr lang="en-US" sz="1600" dirty="0" err="1" smtClean="0"/>
                        <a:t>Omart</a:t>
                      </a:r>
                      <a:endParaRPr lang="en-US" sz="1600" dirty="0"/>
                    </a:p>
                  </a:txBody>
                  <a:tcPr marT="45700" marB="45700"/>
                </a:tc>
                <a:tc>
                  <a:txBody>
                    <a:bodyPr/>
                    <a:lstStyle/>
                    <a:p>
                      <a:pPr algn="r"/>
                      <a:r>
                        <a:rPr lang="en-US" sz="1600" dirty="0" smtClean="0"/>
                        <a:t>20</a:t>
                      </a:r>
                      <a:endParaRPr lang="en-US" sz="1600" dirty="0"/>
                    </a:p>
                  </a:txBody>
                  <a:tcPr marT="45700" marB="45700"/>
                </a:tc>
                <a:tc>
                  <a:txBody>
                    <a:bodyPr/>
                    <a:lstStyle/>
                    <a:p>
                      <a:pPr algn="r"/>
                      <a:r>
                        <a:rPr lang="en-US" sz="1600" dirty="0" smtClean="0"/>
                        <a:t>1</a:t>
                      </a:r>
                      <a:endParaRPr lang="en-US" sz="1600" dirty="0"/>
                    </a:p>
                  </a:txBody>
                  <a:tcPr marT="45700" marB="45700"/>
                </a:tc>
                <a:tc>
                  <a:txBody>
                    <a:bodyPr/>
                    <a:lstStyle/>
                    <a:p>
                      <a:pPr algn="r"/>
                      <a:r>
                        <a:rPr lang="en-US" sz="1600" dirty="0" smtClean="0"/>
                        <a:t>$2.00</a:t>
                      </a:r>
                      <a:endParaRPr lang="en-US" sz="1600" dirty="0"/>
                    </a:p>
                  </a:txBody>
                  <a:tcPr marT="45700" marB="45700"/>
                </a:tc>
                <a:tc>
                  <a:txBody>
                    <a:bodyPr/>
                    <a:lstStyle/>
                    <a:p>
                      <a:r>
                        <a:rPr lang="en-US" sz="1600" dirty="0" smtClean="0"/>
                        <a:t>13-Feb-2014</a:t>
                      </a:r>
                      <a:endParaRPr lang="en-US" sz="1600" dirty="0"/>
                    </a:p>
                  </a:txBody>
                  <a:tcPr marT="45700" marB="45700"/>
                </a:tc>
                <a:tc>
                  <a:txBody>
                    <a:bodyPr/>
                    <a:lstStyle/>
                    <a:p>
                      <a:pPr algn="r"/>
                      <a:r>
                        <a:rPr lang="en-US" sz="1600" dirty="0" smtClean="0"/>
                        <a:t>$40.00</a:t>
                      </a:r>
                      <a:endParaRPr lang="en-US" sz="1600" dirty="0"/>
                    </a:p>
                  </a:txBody>
                  <a:tcPr marT="45700" marB="45700"/>
                </a:tc>
              </a:tr>
              <a:tr h="370681">
                <a:tc>
                  <a:txBody>
                    <a:bodyPr/>
                    <a:lstStyle/>
                    <a:p>
                      <a:r>
                        <a:rPr lang="en-US" sz="1600" dirty="0" smtClean="0"/>
                        <a:t>CPC2</a:t>
                      </a:r>
                      <a:endParaRPr lang="en-US" sz="1600" dirty="0"/>
                    </a:p>
                  </a:txBody>
                  <a:tcPr marT="45700" marB="45700"/>
                </a:tc>
                <a:tc>
                  <a:txBody>
                    <a:bodyPr/>
                    <a:lstStyle/>
                    <a:p>
                      <a:r>
                        <a:rPr lang="en-US" sz="1600" dirty="0" smtClean="0"/>
                        <a:t>Souvenir</a:t>
                      </a:r>
                      <a:r>
                        <a:rPr lang="en-US" sz="1600" baseline="0" dirty="0" smtClean="0"/>
                        <a:t> 2</a:t>
                      </a:r>
                      <a:endParaRPr lang="en-US" sz="1600" dirty="0"/>
                    </a:p>
                  </a:txBody>
                  <a:tcPr marT="45700" marB="45700"/>
                </a:tc>
                <a:tc>
                  <a:txBody>
                    <a:bodyPr/>
                    <a:lstStyle/>
                    <a:p>
                      <a:r>
                        <a:rPr lang="en-US" sz="1600" dirty="0" smtClean="0"/>
                        <a:t>Smart</a:t>
                      </a:r>
                      <a:endParaRPr lang="en-US" sz="1600" dirty="0"/>
                    </a:p>
                  </a:txBody>
                  <a:tcPr marT="45700" marB="45700"/>
                </a:tc>
                <a:tc>
                  <a:txBody>
                    <a:bodyPr/>
                    <a:lstStyle/>
                    <a:p>
                      <a:pPr algn="r"/>
                      <a:r>
                        <a:rPr lang="en-US" sz="1600" dirty="0" smtClean="0"/>
                        <a:t>10</a:t>
                      </a:r>
                      <a:endParaRPr lang="en-US" sz="1600" dirty="0"/>
                    </a:p>
                  </a:txBody>
                  <a:tcPr marT="45700" marB="45700"/>
                </a:tc>
                <a:tc>
                  <a:txBody>
                    <a:bodyPr/>
                    <a:lstStyle/>
                    <a:p>
                      <a:pPr algn="r"/>
                      <a:r>
                        <a:rPr lang="en-US" sz="1600" dirty="0" smtClean="0"/>
                        <a:t>2</a:t>
                      </a:r>
                      <a:endParaRPr lang="en-US" sz="1600" dirty="0"/>
                    </a:p>
                  </a:txBody>
                  <a:tcPr marT="45700" marB="45700"/>
                </a:tc>
                <a:tc>
                  <a:txBody>
                    <a:bodyPr/>
                    <a:lstStyle/>
                    <a:p>
                      <a:pPr algn="r"/>
                      <a:r>
                        <a:rPr lang="en-US" sz="1600" dirty="0" smtClean="0"/>
                        <a:t>$3.50</a:t>
                      </a:r>
                      <a:endParaRPr lang="en-US" sz="1600" dirty="0"/>
                    </a:p>
                  </a:txBody>
                  <a:tcPr marT="45700" marB="45700"/>
                </a:tc>
                <a:tc>
                  <a:txBody>
                    <a:bodyPr/>
                    <a:lstStyle/>
                    <a:p>
                      <a:r>
                        <a:rPr lang="en-US" sz="1600" dirty="0" smtClean="0"/>
                        <a:t>14-Feb-2014</a:t>
                      </a:r>
                      <a:endParaRPr lang="en-US" sz="1600" dirty="0"/>
                    </a:p>
                  </a:txBody>
                  <a:tcPr marT="45700" marB="45700"/>
                </a:tc>
                <a:tc>
                  <a:txBody>
                    <a:bodyPr/>
                    <a:lstStyle/>
                    <a:p>
                      <a:pPr algn="r"/>
                      <a:r>
                        <a:rPr lang="en-US" sz="1600" dirty="0" smtClean="0"/>
                        <a:t>$35.00</a:t>
                      </a:r>
                      <a:endParaRPr lang="en-US" sz="1600" dirty="0"/>
                    </a:p>
                  </a:txBody>
                  <a:tcPr marT="45700" marB="45700"/>
                </a:tc>
              </a:tr>
              <a:tr h="370681">
                <a:tc>
                  <a:txBody>
                    <a:bodyPr/>
                    <a:lstStyle/>
                    <a:p>
                      <a:r>
                        <a:rPr lang="en-US" sz="1600" dirty="0" smtClean="0"/>
                        <a:t>CPC3</a:t>
                      </a:r>
                      <a:endParaRPr lang="en-US" sz="1600" dirty="0"/>
                    </a:p>
                  </a:txBody>
                  <a:tcPr marT="45700" marB="45700"/>
                </a:tc>
                <a:tc>
                  <a:txBody>
                    <a:bodyPr/>
                    <a:lstStyle/>
                    <a:p>
                      <a:r>
                        <a:rPr lang="en-US" sz="1600" dirty="0" smtClean="0"/>
                        <a:t>Souvenir</a:t>
                      </a:r>
                      <a:r>
                        <a:rPr lang="en-US" sz="1600" baseline="0" dirty="0" smtClean="0"/>
                        <a:t> 3</a:t>
                      </a:r>
                      <a:endParaRPr lang="en-US" sz="1600" dirty="0"/>
                    </a:p>
                  </a:txBody>
                  <a:tcPr marT="45700" marB="45700"/>
                </a:tc>
                <a:tc>
                  <a:txBody>
                    <a:bodyPr/>
                    <a:lstStyle/>
                    <a:p>
                      <a:r>
                        <a:rPr lang="en-US" sz="1600" dirty="0" err="1" smtClean="0"/>
                        <a:t>Pmart</a:t>
                      </a:r>
                      <a:endParaRPr lang="en-US" sz="1600" dirty="0"/>
                    </a:p>
                  </a:txBody>
                  <a:tcPr marT="45700" marB="45700"/>
                </a:tc>
                <a:tc>
                  <a:txBody>
                    <a:bodyPr/>
                    <a:lstStyle/>
                    <a:p>
                      <a:pPr algn="r"/>
                      <a:r>
                        <a:rPr lang="en-US" sz="1600" dirty="0" smtClean="0"/>
                        <a:t>20</a:t>
                      </a:r>
                      <a:endParaRPr lang="en-US" sz="1600" dirty="0"/>
                    </a:p>
                  </a:txBody>
                  <a:tcPr marT="45700" marB="45700"/>
                </a:tc>
                <a:tc>
                  <a:txBody>
                    <a:bodyPr/>
                    <a:lstStyle/>
                    <a:p>
                      <a:pPr algn="r"/>
                      <a:r>
                        <a:rPr lang="en-US" sz="1600" dirty="0" smtClean="0"/>
                        <a:t>0</a:t>
                      </a:r>
                      <a:endParaRPr lang="en-US" sz="1600" dirty="0"/>
                    </a:p>
                  </a:txBody>
                  <a:tcPr marT="45700" marB="45700"/>
                </a:tc>
                <a:tc>
                  <a:txBody>
                    <a:bodyPr/>
                    <a:lstStyle/>
                    <a:p>
                      <a:pPr algn="r"/>
                      <a:r>
                        <a:rPr lang="en-US" sz="1600" dirty="0" smtClean="0"/>
                        <a:t>$1.50</a:t>
                      </a:r>
                      <a:endParaRPr lang="en-US" sz="1600" dirty="0"/>
                    </a:p>
                  </a:txBody>
                  <a:tcPr marT="45700" marB="45700"/>
                </a:tc>
                <a:tc>
                  <a:txBody>
                    <a:bodyPr/>
                    <a:lstStyle/>
                    <a:p>
                      <a:r>
                        <a:rPr lang="en-US" sz="1600" smtClean="0"/>
                        <a:t>11-Feb-2014</a:t>
                      </a:r>
                      <a:endParaRPr lang="en-US" sz="1600" dirty="0"/>
                    </a:p>
                  </a:txBody>
                  <a:tcPr marT="45700" marB="45700"/>
                </a:tc>
                <a:tc>
                  <a:txBody>
                    <a:bodyPr/>
                    <a:lstStyle/>
                    <a:p>
                      <a:pPr algn="r"/>
                      <a:r>
                        <a:rPr lang="en-US" sz="1600" dirty="0" smtClean="0"/>
                        <a:t>$30.00</a:t>
                      </a:r>
                      <a:endParaRPr lang="en-US" sz="1600" dirty="0"/>
                    </a:p>
                  </a:txBody>
                  <a:tcPr marT="45700" marB="45700"/>
                </a:tc>
              </a:tr>
            </a:tbl>
          </a:graphicData>
        </a:graphic>
      </p:graphicFrame>
      <p:sp>
        <p:nvSpPr>
          <p:cNvPr id="3" name="TextBox 2"/>
          <p:cNvSpPr txBox="1"/>
          <p:nvPr/>
        </p:nvSpPr>
        <p:spPr>
          <a:xfrm>
            <a:off x="3352800" y="1037230"/>
            <a:ext cx="2206752" cy="369332"/>
          </a:xfrm>
          <a:prstGeom prst="rect">
            <a:avLst/>
          </a:prstGeom>
          <a:noFill/>
        </p:spPr>
        <p:txBody>
          <a:bodyPr wrap="square" rtlCol="0">
            <a:spAutoFit/>
          </a:bodyPr>
          <a:lstStyle/>
          <a:p>
            <a:r>
              <a:rPr lang="en-US" sz="1800" b="0" dirty="0" smtClean="0">
                <a:latin typeface="+mn-lt"/>
              </a:rPr>
              <a:t>Purchase Database</a:t>
            </a:r>
            <a:endParaRPr lang="en-US" sz="1800" b="0" dirty="0">
              <a:latin typeface="+mn-lt"/>
            </a:endParaRPr>
          </a:p>
        </p:txBody>
      </p:sp>
      <p:sp>
        <p:nvSpPr>
          <p:cNvPr id="9" name="TextBox 8"/>
          <p:cNvSpPr txBox="1"/>
          <p:nvPr/>
        </p:nvSpPr>
        <p:spPr>
          <a:xfrm>
            <a:off x="2054352" y="3952088"/>
            <a:ext cx="4803648" cy="369332"/>
          </a:xfrm>
          <a:prstGeom prst="rect">
            <a:avLst/>
          </a:prstGeom>
          <a:noFill/>
        </p:spPr>
        <p:txBody>
          <a:bodyPr wrap="square" rtlCol="0">
            <a:spAutoFit/>
          </a:bodyPr>
          <a:lstStyle/>
          <a:p>
            <a:r>
              <a:rPr lang="en-US" sz="1800" b="0" dirty="0" smtClean="0">
                <a:latin typeface="+mn-lt"/>
              </a:rPr>
              <a:t>Purchases Spreadsheet for Custom Products</a:t>
            </a:r>
            <a:endParaRPr lang="en-US" sz="1800" b="0" dirty="0">
              <a:latin typeface="+mn-lt"/>
            </a:endParaRPr>
          </a:p>
        </p:txBody>
      </p:sp>
    </p:spTree>
    <p:extLst>
      <p:ext uri="{BB962C8B-B14F-4D97-AF65-F5344CB8AC3E}">
        <p14:creationId xmlns:p14="http://schemas.microsoft.com/office/powerpoint/2010/main" val="3352822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Intelligence Needs</a:t>
            </a:r>
            <a:endParaRPr lang="en-US" dirty="0"/>
          </a:p>
        </p:txBody>
      </p:sp>
      <p:sp>
        <p:nvSpPr>
          <p:cNvPr id="3" name="Content Placeholder 2"/>
          <p:cNvSpPr>
            <a:spLocks noGrp="1"/>
          </p:cNvSpPr>
          <p:nvPr>
            <p:ph idx="1"/>
          </p:nvPr>
        </p:nvSpPr>
        <p:spPr/>
        <p:txBody>
          <a:bodyPr/>
          <a:lstStyle/>
          <a:p>
            <a:r>
              <a:rPr lang="en-US" dirty="0" smtClean="0"/>
              <a:t>Track inventory over time by product and supplier</a:t>
            </a:r>
          </a:p>
          <a:p>
            <a:r>
              <a:rPr lang="en-US" dirty="0" smtClean="0"/>
              <a:t>Calculate inventory measures over time using quantity on hand and value</a:t>
            </a:r>
          </a:p>
          <a:p>
            <a:r>
              <a:rPr lang="en-US" dirty="0" smtClean="0"/>
              <a:t>Report on additions to inventory (purchases)</a:t>
            </a:r>
          </a:p>
          <a:p>
            <a:r>
              <a:rPr lang="en-US" dirty="0" smtClean="0"/>
              <a:t>No reporting on deletions to inventory (orders)</a:t>
            </a:r>
            <a:endParaRPr lang="en-US" dirty="0"/>
          </a:p>
        </p:txBody>
      </p:sp>
    </p:spTree>
    <p:extLst>
      <p:ext uri="{BB962C8B-B14F-4D97-AF65-F5344CB8AC3E}">
        <p14:creationId xmlns:p14="http://schemas.microsoft.com/office/powerpoint/2010/main" val="2369088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Design Decisions</a:t>
            </a:r>
            <a:endParaRPr lang="en-US" dirty="0"/>
          </a:p>
        </p:txBody>
      </p:sp>
      <p:sp>
        <p:nvSpPr>
          <p:cNvPr id="3" name="Content Placeholder 2"/>
          <p:cNvSpPr>
            <a:spLocks noGrp="1"/>
          </p:cNvSpPr>
          <p:nvPr>
            <p:ph idx="1"/>
          </p:nvPr>
        </p:nvSpPr>
        <p:spPr/>
        <p:txBody>
          <a:bodyPr/>
          <a:lstStyle/>
          <a:p>
            <a:r>
              <a:rPr lang="en-US" dirty="0" smtClean="0"/>
              <a:t>Grain determination and relative size calculations</a:t>
            </a:r>
          </a:p>
          <a:p>
            <a:r>
              <a:rPr lang="en-US" dirty="0" smtClean="0"/>
              <a:t>Simplification</a:t>
            </a:r>
          </a:p>
          <a:p>
            <a:r>
              <a:rPr lang="en-US" dirty="0" smtClean="0"/>
              <a:t>Mappings from source data to populate data warehouse tables</a:t>
            </a:r>
          </a:p>
          <a:p>
            <a:endParaRPr lang="en-US" dirty="0"/>
          </a:p>
        </p:txBody>
      </p:sp>
    </p:spTree>
    <p:extLst>
      <p:ext uri="{BB962C8B-B14F-4D97-AF65-F5344CB8AC3E}">
        <p14:creationId xmlns:p14="http://schemas.microsoft.com/office/powerpoint/2010/main" val="290225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Grain Size Calculations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31959575"/>
              </p:ext>
            </p:extLst>
          </p:nvPr>
        </p:nvGraphicFramePr>
        <p:xfrm>
          <a:off x="304800" y="10668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3259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Mappings from Source Data</a:t>
            </a:r>
            <a:endParaRPr lang="en-US" dirty="0"/>
          </a:p>
        </p:txBody>
      </p:sp>
      <p:graphicFrame>
        <p:nvGraphicFramePr>
          <p:cNvPr id="5" name="Diagram 4"/>
          <p:cNvGraphicFramePr/>
          <p:nvPr>
            <p:extLst>
              <p:ext uri="{D42A27DB-BD31-4B8C-83A1-F6EECF244321}">
                <p14:modId xmlns:p14="http://schemas.microsoft.com/office/powerpoint/2010/main" val="1137645148"/>
              </p:ext>
            </p:extLst>
          </p:nvPr>
        </p:nvGraphicFramePr>
        <p:xfrm>
          <a:off x="1267968" y="144881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01651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248"/>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3 Data Warehouse Design Practices and Methodologies&amp;quot;&quot;/&gt;&lt;property id=&quot;20307&quot; value=&quot;256&quot;/&gt;&lt;/object&gt;&lt;object type=&quot;3&quot; unique_id=&quot;11431&quot;&gt;&lt;property id=&quot;20148&quot; value=&quot;5&quot;/&gt;&lt;property id=&quot;20300&quot; value=&quot;Slide 11 - &amp;quot;Summary&amp;quot;&quot;/&gt;&lt;property id=&quot;20307&quot; value=&quot;268&quot;/&gt;&lt;/object&gt;&lt;object type=&quot;3&quot; unique_id=&quot;11432&quot;&gt;&lt;property id=&quot;20148&quot; value=&quot;5&quot;/&gt;&lt;property id=&quot;20300&quot; value=&quot;Slide 2 - &amp;quot;Lesson Objectives&amp;quot;&quot;/&gt;&lt;property id=&quot;20307&quot; value=&quot;277&quot;/&gt;&lt;/object&gt;&lt;object type=&quot;3&quot; unique_id=&quot;11433&quot;&gt;&lt;property id=&quot;20148&quot; value=&quot;5&quot;/&gt;&lt;property id=&quot;20300&quot; value=&quot;Slide 3 - &amp;quot;Mini Case on Data Warehouse Design&amp;quot;&quot;/&gt;&lt;property id=&quot;20307&quot; value=&quot;269&quot;/&gt;&lt;/object&gt;&lt;object type=&quot;3&quot; unique_id=&quot;11434&quot;&gt;&lt;property id=&quot;20148&quot; value=&quot;5&quot;/&gt;&lt;property id=&quot;20300&quot; value=&quot;Slide 5 - &amp;quot;Data Sources&amp;quot;&quot;/&gt;&lt;property id=&quot;20307&quot; value=&quot;270&quot;/&gt;&lt;/object&gt;&lt;object type=&quot;3&quot; unique_id=&quot;11436&quot;&gt;&lt;property id=&quot;20148&quot; value=&quot;5&quot;/&gt;&lt;property id=&quot;20300&quot; value=&quot;Slide 7 - &amp;quot;Important Design Decisions&amp;quot;&quot;/&gt;&lt;property id=&quot;20307&quot; value=&quot;278&quot;/&gt;&lt;/object&gt;&lt;object type=&quot;3&quot; unique_id=&quot;11437&quot;&gt;&lt;property id=&quot;20148&quot; value=&quot;5&quot;/&gt;&lt;property id=&quot;20300&quot; value=&quot;Slide 10 - &amp;quot;Data Warehouse Design Assignment&amp;quot;&quot;/&gt;&lt;property id=&quot;20307&quot; value=&quot;276&quot;/&gt;&lt;/object&gt;&lt;object type=&quot;3&quot; unique_id=&quot;11632&quot;&gt;&lt;property id=&quot;20148&quot; value=&quot;5&quot;/&gt;&lt;property id=&quot;20300&quot; value=&quot;Slide 12 - &amp;quot;Grain Size Determination&amp;quot;&quot;/&gt;&lt;property id=&quot;20307&quot; value=&quot;279&quot;/&gt;&lt;/object&gt;&lt;object type=&quot;3&quot; unique_id=&quot;11777&quot;&gt;&lt;property id=&quot;20148&quot; value=&quot;5&quot;/&gt;&lt;property id=&quot;20300&quot; value=&quot;Slide 4&quot;/&gt;&lt;property id=&quot;20307&quot; value=&quot;284&quot;/&gt;&lt;/object&gt;&lt;object type=&quot;3&quot; unique_id=&quot;11778&quot;&gt;&lt;property id=&quot;20148&quot; value=&quot;5&quot;/&gt;&lt;property id=&quot;20300&quot; value=&quot;Slide 8 - &amp;quot;Grain Size Calculations&amp;quot;&quot;/&gt;&lt;property id=&quot;20307&quot; value=&quot;281&quot;/&gt;&lt;/object&gt;&lt;object type=&quot;3&quot; unique_id=&quot;11779&quot;&gt;&lt;property id=&quot;20148&quot; value=&quot;5&quot;/&gt;&lt;property id=&quot;20300&quot; value=&quot;Slide 9 - &amp;quot;Mappings from Source Data&amp;quot;&quot;/&gt;&lt;property id=&quot;20307&quot; value=&quot;282&quot;/&gt;&lt;/object&gt;&lt;object type=&quot;3&quot; unique_id=&quot;11823&quot;&gt;&lt;property id=&quot;20148&quot; value=&quot;5&quot;/&gt;&lt;property id=&quot;20300&quot; value=&quot;Slide 6 - &amp;quot;Business Intelligence Needs&amp;quot;&quot;/&gt;&lt;property id=&quot;20307&quot; value=&quot;285&quot;/&gt;&lt;/objec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10664</TotalTime>
  <Words>1028</Words>
  <Application>Microsoft Office PowerPoint</Application>
  <PresentationFormat>On-screen Show (4:3)</PresentationFormat>
  <Paragraphs>198</Paragraphs>
  <Slides>12</Slides>
  <Notes>11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7" baseType="lpstr">
      <vt:lpstr>ＭＳ Ｐゴシック</vt:lpstr>
      <vt:lpstr>Arial</vt:lpstr>
      <vt:lpstr>Times New Roman</vt:lpstr>
      <vt:lpstr>Blank Presentation</vt:lpstr>
      <vt:lpstr>Visio</vt:lpstr>
      <vt:lpstr>Module 3 Data Warehouse Design Practices and Methodologies</vt:lpstr>
      <vt:lpstr>Lesson Objectives</vt:lpstr>
      <vt:lpstr>Mini Case on Data Warehouse Design</vt:lpstr>
      <vt:lpstr>PowerPoint Presentation</vt:lpstr>
      <vt:lpstr>Data Sources</vt:lpstr>
      <vt:lpstr>Business Intelligence Needs</vt:lpstr>
      <vt:lpstr>Important Design Decisions</vt:lpstr>
      <vt:lpstr>Grain Size Calculations</vt:lpstr>
      <vt:lpstr>Mappings from Source Data</vt:lpstr>
      <vt:lpstr>Data Warehouse Design Assignment</vt:lpstr>
      <vt:lpstr>Summary</vt:lpstr>
      <vt:lpstr>Grain Size Determination</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 Lesson 5 of Data Warehouse Concepts, Design, and Data Integration</dc:title>
  <dc:subject>Data warehouse technology and management</dc:subject>
  <dc:creator>Michael Mannino</dc:creator>
  <dc:description>Third edition</dc:description>
  <cp:lastModifiedBy>Mike</cp:lastModifiedBy>
  <cp:revision>2140</cp:revision>
  <cp:lastPrinted>1601-01-01T00:00:00Z</cp:lastPrinted>
  <dcterms:created xsi:type="dcterms:W3CDTF">2000-07-15T18:34:14Z</dcterms:created>
  <dcterms:modified xsi:type="dcterms:W3CDTF">2015-10-19T01:55:43Z</dcterms:modified>
</cp:coreProperties>
</file>