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0"/>
  </p:notesMasterIdLst>
  <p:handoutMasterIdLst>
    <p:handoutMasterId r:id="rId11"/>
  </p:handoutMasterIdLst>
  <p:sldIdLst>
    <p:sldId id="256" r:id="rId2"/>
    <p:sldId id="257" r:id="rId3"/>
    <p:sldId id="267" r:id="rId4"/>
    <p:sldId id="271" r:id="rId5"/>
    <p:sldId id="268" r:id="rId6"/>
    <p:sldId id="269" r:id="rId7"/>
    <p:sldId id="270" r:id="rId8"/>
    <p:sldId id="263" r:id="rId9"/>
  </p:sldIdLst>
  <p:sldSz cx="9144000" cy="6858000" type="screen4x3"/>
  <p:notesSz cx="6858000" cy="9144000"/>
  <p:custDataLst>
    <p:tags r:id="rId12"/>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4009" autoAdjust="0"/>
  </p:normalViewPr>
  <p:slideViewPr>
    <p:cSldViewPr snapToGrid="0">
      <p:cViewPr varScale="1">
        <p:scale>
          <a:sx n="79" d="100"/>
          <a:sy n="79" d="100"/>
        </p:scale>
        <p:origin x="108" y="49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F3F1EF-76B6-4FCA-B001-84EFAB4D173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63EDFCA-579F-4CA4-892C-7124BD9726A8}">
      <dgm:prSet phldrT="[Text]" custT="1"/>
      <dgm:spPr/>
      <dgm:t>
        <a:bodyPr/>
        <a:lstStyle/>
        <a:p>
          <a:r>
            <a:rPr lang="en-US" sz="1400" dirty="0" smtClean="0"/>
            <a:t>Recommend technology solutions</a:t>
          </a:r>
          <a:endParaRPr lang="en-US" sz="1400" dirty="0"/>
        </a:p>
      </dgm:t>
    </dgm:pt>
    <dgm:pt modelId="{C8AC906D-8E9F-4B35-BA15-67F0EF878717}" type="parTrans" cxnId="{D3338832-55A0-45E5-ABE1-7DE1303F6313}">
      <dgm:prSet/>
      <dgm:spPr/>
      <dgm:t>
        <a:bodyPr/>
        <a:lstStyle/>
        <a:p>
          <a:endParaRPr lang="en-US"/>
        </a:p>
      </dgm:t>
    </dgm:pt>
    <dgm:pt modelId="{97E01F04-2499-4ADE-8856-4B0B3B042ADB}" type="sibTrans" cxnId="{D3338832-55A0-45E5-ABE1-7DE1303F6313}">
      <dgm:prSet/>
      <dgm:spPr/>
      <dgm:t>
        <a:bodyPr/>
        <a:lstStyle/>
        <a:p>
          <a:endParaRPr lang="en-US"/>
        </a:p>
      </dgm:t>
    </dgm:pt>
    <dgm:pt modelId="{B62E8F2B-3D4D-4B7B-9B87-DD32C16A93CC}">
      <dgm:prSet phldrT="[Text]" custT="1"/>
      <dgm:spPr/>
      <dgm:t>
        <a:bodyPr/>
        <a:lstStyle/>
        <a:p>
          <a:r>
            <a:rPr lang="en-US" sz="1400" dirty="0" smtClean="0"/>
            <a:t>Define user interfaces</a:t>
          </a:r>
          <a:endParaRPr lang="en-US" sz="1400" dirty="0"/>
        </a:p>
      </dgm:t>
    </dgm:pt>
    <dgm:pt modelId="{887FF09A-CEA3-42FA-9AA3-89AE9F2A5A8F}" type="parTrans" cxnId="{5CA866E4-51C8-4D71-9E47-1699068134FF}">
      <dgm:prSet/>
      <dgm:spPr/>
      <dgm:t>
        <a:bodyPr/>
        <a:lstStyle/>
        <a:p>
          <a:endParaRPr lang="en-US"/>
        </a:p>
      </dgm:t>
    </dgm:pt>
    <dgm:pt modelId="{474155BE-6830-423E-8600-78D0864D09C7}" type="sibTrans" cxnId="{5CA866E4-51C8-4D71-9E47-1699068134FF}">
      <dgm:prSet/>
      <dgm:spPr/>
      <dgm:t>
        <a:bodyPr/>
        <a:lstStyle/>
        <a:p>
          <a:endParaRPr lang="en-US"/>
        </a:p>
      </dgm:t>
    </dgm:pt>
    <dgm:pt modelId="{CF416154-8603-49D1-BBF1-4E609C2273EF}">
      <dgm:prSet phldrT="[Text]" custT="1"/>
      <dgm:spPr/>
      <dgm:t>
        <a:bodyPr/>
        <a:lstStyle/>
        <a:p>
          <a:r>
            <a:rPr lang="en-US" sz="2400" dirty="0" smtClean="0">
              <a:solidFill>
                <a:schemeClr val="tx1"/>
              </a:solidFill>
            </a:rPr>
            <a:t>DW Manager</a:t>
          </a:r>
          <a:endParaRPr lang="en-US" sz="2400" dirty="0">
            <a:solidFill>
              <a:schemeClr val="tx1"/>
            </a:solidFill>
          </a:endParaRPr>
        </a:p>
      </dgm:t>
    </dgm:pt>
    <dgm:pt modelId="{AFBA98A5-901F-4CA8-AC65-BAEA497F62F9}" type="parTrans" cxnId="{1B2FB0F9-61B1-43F0-ABB0-F730F34DA01F}">
      <dgm:prSet/>
      <dgm:spPr/>
      <dgm:t>
        <a:bodyPr/>
        <a:lstStyle/>
        <a:p>
          <a:endParaRPr lang="en-US"/>
        </a:p>
      </dgm:t>
    </dgm:pt>
    <dgm:pt modelId="{555AAB86-398C-4FC0-B2A4-F5D415C316D6}" type="sibTrans" cxnId="{1B2FB0F9-61B1-43F0-ABB0-F730F34DA01F}">
      <dgm:prSet/>
      <dgm:spPr/>
      <dgm:t>
        <a:bodyPr/>
        <a:lstStyle/>
        <a:p>
          <a:endParaRPr lang="en-US"/>
        </a:p>
      </dgm:t>
    </dgm:pt>
    <dgm:pt modelId="{93586662-8629-42B7-8932-E492AFEE469C}">
      <dgm:prSet phldrT="[Text]" custT="1"/>
      <dgm:spPr/>
      <dgm:t>
        <a:bodyPr/>
        <a:lstStyle/>
        <a:p>
          <a:r>
            <a:rPr lang="en-US" sz="1400" dirty="0" smtClean="0"/>
            <a:t>Design, develop, and maintain data warehouses</a:t>
          </a:r>
          <a:endParaRPr lang="en-US" sz="1400" dirty="0"/>
        </a:p>
      </dgm:t>
    </dgm:pt>
    <dgm:pt modelId="{FABFDC00-CC99-4F0D-A551-0D4AC4645EC3}" type="parTrans" cxnId="{194B48C1-583F-4573-9733-C1F8E7CBE61C}">
      <dgm:prSet/>
      <dgm:spPr/>
      <dgm:t>
        <a:bodyPr/>
        <a:lstStyle/>
        <a:p>
          <a:endParaRPr lang="en-US"/>
        </a:p>
      </dgm:t>
    </dgm:pt>
    <dgm:pt modelId="{F4542F9D-E7C0-4980-BA1E-78CD87473996}" type="sibTrans" cxnId="{194B48C1-583F-4573-9733-C1F8E7CBE61C}">
      <dgm:prSet/>
      <dgm:spPr/>
      <dgm:t>
        <a:bodyPr/>
        <a:lstStyle/>
        <a:p>
          <a:endParaRPr lang="en-US"/>
        </a:p>
      </dgm:t>
    </dgm:pt>
    <dgm:pt modelId="{72718B42-008F-499E-A054-B3B4C9ADDCF6}">
      <dgm:prSet phldrT="[Text]" custT="1"/>
      <dgm:spPr/>
      <dgm:t>
        <a:bodyPr/>
        <a:lstStyle/>
        <a:p>
          <a:r>
            <a:rPr lang="en-US" sz="1400" dirty="0" smtClean="0"/>
            <a:t>Ensure conformance to enterprise standards</a:t>
          </a:r>
          <a:endParaRPr lang="en-US" sz="1400" dirty="0"/>
        </a:p>
      </dgm:t>
    </dgm:pt>
    <dgm:pt modelId="{F06F161A-7F79-4F54-8954-7FBE1881D23F}" type="parTrans" cxnId="{8A1C504E-2701-4F81-87EC-51C991570382}">
      <dgm:prSet/>
      <dgm:spPr/>
      <dgm:t>
        <a:bodyPr/>
        <a:lstStyle/>
        <a:p>
          <a:endParaRPr lang="en-US"/>
        </a:p>
      </dgm:t>
    </dgm:pt>
    <dgm:pt modelId="{9A9EDDF1-919E-4023-8BF6-C65D1A726892}" type="sibTrans" cxnId="{8A1C504E-2701-4F81-87EC-51C991570382}">
      <dgm:prSet/>
      <dgm:spPr/>
      <dgm:t>
        <a:bodyPr/>
        <a:lstStyle/>
        <a:p>
          <a:endParaRPr lang="en-US"/>
        </a:p>
      </dgm:t>
    </dgm:pt>
    <dgm:pt modelId="{00E35338-218C-40AC-91D1-1B026E4EA3A8}">
      <dgm:prSet phldrT="[Text]" custT="1"/>
      <dgm:spPr/>
      <dgm:t>
        <a:bodyPr/>
        <a:lstStyle/>
        <a:p>
          <a:r>
            <a:rPr lang="en-US" sz="1400" dirty="0" smtClean="0"/>
            <a:t>Collaborate with business analysts and DW managers</a:t>
          </a:r>
          <a:endParaRPr lang="en-US" sz="1400" dirty="0"/>
        </a:p>
      </dgm:t>
    </dgm:pt>
    <dgm:pt modelId="{52074B1B-166D-4813-A525-84BAAABF9516}" type="parTrans" cxnId="{02CB39CB-41A3-4B48-81A6-77B5D604DC70}">
      <dgm:prSet/>
      <dgm:spPr/>
      <dgm:t>
        <a:bodyPr/>
        <a:lstStyle/>
        <a:p>
          <a:endParaRPr lang="en-US"/>
        </a:p>
      </dgm:t>
    </dgm:pt>
    <dgm:pt modelId="{8B87ADD3-EFBC-4DFB-874F-533E9CA72B61}" type="sibTrans" cxnId="{02CB39CB-41A3-4B48-81A6-77B5D604DC70}">
      <dgm:prSet/>
      <dgm:spPr/>
      <dgm:t>
        <a:bodyPr/>
        <a:lstStyle/>
        <a:p>
          <a:endParaRPr lang="en-US"/>
        </a:p>
      </dgm:t>
    </dgm:pt>
    <dgm:pt modelId="{6B3AEBF4-B0D8-4B1B-96D3-70BF144747A7}">
      <dgm:prSet phldrT="[Text]" custT="1"/>
      <dgm:spPr/>
      <dgm:t>
        <a:bodyPr/>
        <a:lstStyle/>
        <a:p>
          <a:r>
            <a:rPr lang="en-US" sz="1400" dirty="0" smtClean="0"/>
            <a:t>Develop and implement data integration procedures</a:t>
          </a:r>
          <a:endParaRPr lang="en-US" sz="1400" dirty="0"/>
        </a:p>
      </dgm:t>
    </dgm:pt>
    <dgm:pt modelId="{18C8209E-4DAC-49DA-A393-B7CB541A8B91}" type="parTrans" cxnId="{64C2AD91-83F4-4C93-B6F0-885FE07EEE1C}">
      <dgm:prSet/>
      <dgm:spPr/>
      <dgm:t>
        <a:bodyPr/>
        <a:lstStyle/>
        <a:p>
          <a:endParaRPr lang="en-US"/>
        </a:p>
      </dgm:t>
    </dgm:pt>
    <dgm:pt modelId="{4434427A-DCEB-484E-B151-DE1DD764EF79}" type="sibTrans" cxnId="{64C2AD91-83F4-4C93-B6F0-885FE07EEE1C}">
      <dgm:prSet/>
      <dgm:spPr/>
      <dgm:t>
        <a:bodyPr/>
        <a:lstStyle/>
        <a:p>
          <a:endParaRPr lang="en-US"/>
        </a:p>
      </dgm:t>
    </dgm:pt>
    <dgm:pt modelId="{C1FF7BA8-6D56-4E6D-BF91-DBCBABB6939B}">
      <dgm:prSet phldrT="[Text]" custT="1"/>
      <dgm:spPr/>
      <dgm:t>
        <a:bodyPr/>
        <a:lstStyle/>
        <a:p>
          <a:r>
            <a:rPr lang="en-US" sz="2400" dirty="0" smtClean="0">
              <a:solidFill>
                <a:schemeClr val="tx1"/>
              </a:solidFill>
            </a:rPr>
            <a:t>DW Analyst</a:t>
          </a:r>
          <a:endParaRPr lang="en-US" sz="2400" dirty="0">
            <a:solidFill>
              <a:schemeClr val="tx1"/>
            </a:solidFill>
          </a:endParaRPr>
        </a:p>
      </dgm:t>
    </dgm:pt>
    <dgm:pt modelId="{1A68127E-DFBE-44CF-BAC0-B2DDD8DF37E0}" type="sibTrans" cxnId="{504A7C21-3C21-41AD-92A2-FAA19E886709}">
      <dgm:prSet/>
      <dgm:spPr/>
      <dgm:t>
        <a:bodyPr/>
        <a:lstStyle/>
        <a:p>
          <a:endParaRPr lang="en-US"/>
        </a:p>
      </dgm:t>
    </dgm:pt>
    <dgm:pt modelId="{8384356F-79F7-4927-A272-BE0F380CB0AB}" type="parTrans" cxnId="{504A7C21-3C21-41AD-92A2-FAA19E886709}">
      <dgm:prSet/>
      <dgm:spPr/>
      <dgm:t>
        <a:bodyPr/>
        <a:lstStyle/>
        <a:p>
          <a:endParaRPr lang="en-US"/>
        </a:p>
      </dgm:t>
    </dgm:pt>
    <dgm:pt modelId="{B01D12E8-E7B9-485D-B7C2-8EFE60CE846F}">
      <dgm:prSet phldrT="[Text]" custT="1"/>
      <dgm:spPr/>
      <dgm:t>
        <a:bodyPr/>
        <a:lstStyle/>
        <a:p>
          <a:r>
            <a:rPr lang="en-US" sz="2400" dirty="0" smtClean="0">
              <a:solidFill>
                <a:schemeClr val="tx1"/>
              </a:solidFill>
            </a:rPr>
            <a:t>BI Analyst</a:t>
          </a:r>
          <a:endParaRPr lang="en-US" sz="2400" dirty="0">
            <a:solidFill>
              <a:schemeClr val="tx1"/>
            </a:solidFill>
          </a:endParaRPr>
        </a:p>
      </dgm:t>
    </dgm:pt>
    <dgm:pt modelId="{A16F322C-1AAC-4F82-9274-6D426AEB1AC7}" type="parTrans" cxnId="{0780A42B-7A8B-487B-B73C-7E2D60D2D5E3}">
      <dgm:prSet/>
      <dgm:spPr/>
      <dgm:t>
        <a:bodyPr/>
        <a:lstStyle/>
        <a:p>
          <a:endParaRPr lang="en-US"/>
        </a:p>
      </dgm:t>
    </dgm:pt>
    <dgm:pt modelId="{1B705C66-7100-4C91-9A75-DFBB34820FE0}" type="sibTrans" cxnId="{0780A42B-7A8B-487B-B73C-7E2D60D2D5E3}">
      <dgm:prSet/>
      <dgm:spPr/>
      <dgm:t>
        <a:bodyPr/>
        <a:lstStyle/>
        <a:p>
          <a:endParaRPr lang="en-US"/>
        </a:p>
      </dgm:t>
    </dgm:pt>
    <dgm:pt modelId="{E85492B8-72F3-4D75-8E8A-575381CF369F}">
      <dgm:prSet phldrT="[Text]" custT="1"/>
      <dgm:spPr/>
      <dgm:t>
        <a:bodyPr/>
        <a:lstStyle/>
        <a:p>
          <a:r>
            <a:rPr lang="en-US" sz="1400" dirty="0" smtClean="0"/>
            <a:t>Develop data analysis and reporting solutions</a:t>
          </a:r>
          <a:endParaRPr lang="en-US" sz="1400" dirty="0"/>
        </a:p>
      </dgm:t>
    </dgm:pt>
    <dgm:pt modelId="{113A75EA-B7DF-4D15-A14B-444DAE6881D4}" type="parTrans" cxnId="{9D81299E-4C54-495E-BA3F-BC5A343E2BC5}">
      <dgm:prSet/>
      <dgm:spPr/>
      <dgm:t>
        <a:bodyPr/>
        <a:lstStyle/>
        <a:p>
          <a:endParaRPr lang="en-US"/>
        </a:p>
      </dgm:t>
    </dgm:pt>
    <dgm:pt modelId="{D7A816DD-CD50-402D-B9C7-8377938C5965}" type="sibTrans" cxnId="{9D81299E-4C54-495E-BA3F-BC5A343E2BC5}">
      <dgm:prSet/>
      <dgm:spPr/>
      <dgm:t>
        <a:bodyPr/>
        <a:lstStyle/>
        <a:p>
          <a:endParaRPr lang="en-US"/>
        </a:p>
      </dgm:t>
    </dgm:pt>
    <dgm:pt modelId="{36AC56D8-CCD3-46AD-BC89-755695400E88}">
      <dgm:prSet phldrT="[Text]" custT="1"/>
      <dgm:spPr/>
      <dgm:t>
        <a:bodyPr/>
        <a:lstStyle/>
        <a:p>
          <a:r>
            <a:rPr lang="en-US" sz="1400" dirty="0" smtClean="0"/>
            <a:t>Mine and analyze data from multiple sources</a:t>
          </a:r>
          <a:endParaRPr lang="en-US" sz="1400" dirty="0"/>
        </a:p>
      </dgm:t>
    </dgm:pt>
    <dgm:pt modelId="{EDD4374F-BDAF-49A1-888C-E0E44949A801}" type="parTrans" cxnId="{10C0BC93-9923-4B74-A4BD-D9C7F1475BBF}">
      <dgm:prSet/>
      <dgm:spPr/>
      <dgm:t>
        <a:bodyPr/>
        <a:lstStyle/>
        <a:p>
          <a:endParaRPr lang="en-US"/>
        </a:p>
      </dgm:t>
    </dgm:pt>
    <dgm:pt modelId="{6DA676B6-1820-4DC1-8FFC-5DB3CECE1F82}" type="sibTrans" cxnId="{10C0BC93-9923-4B74-A4BD-D9C7F1475BBF}">
      <dgm:prSet/>
      <dgm:spPr/>
      <dgm:t>
        <a:bodyPr/>
        <a:lstStyle/>
        <a:p>
          <a:endParaRPr lang="en-US"/>
        </a:p>
      </dgm:t>
    </dgm:pt>
    <dgm:pt modelId="{1A5CD0EA-2B30-45DA-B240-323FB85F1AD7}">
      <dgm:prSet phldrT="[Text]" custT="1"/>
      <dgm:spPr/>
      <dgm:t>
        <a:bodyPr/>
        <a:lstStyle/>
        <a:p>
          <a:r>
            <a:rPr lang="en-US" sz="1400" dirty="0" smtClean="0"/>
            <a:t>Communicate results to management</a:t>
          </a:r>
          <a:endParaRPr lang="en-US" sz="1400" dirty="0"/>
        </a:p>
      </dgm:t>
    </dgm:pt>
    <dgm:pt modelId="{360ABF8F-3E95-4AA5-80FB-BA4B2A7C6824}" type="parTrans" cxnId="{70C1191A-96AB-4133-B97F-1A6C637D7B0B}">
      <dgm:prSet/>
      <dgm:spPr/>
      <dgm:t>
        <a:bodyPr/>
        <a:lstStyle/>
        <a:p>
          <a:endParaRPr lang="en-US"/>
        </a:p>
      </dgm:t>
    </dgm:pt>
    <dgm:pt modelId="{480F2FCD-F95A-49CC-9C42-6752312BDE67}" type="sibTrans" cxnId="{70C1191A-96AB-4133-B97F-1A6C637D7B0B}">
      <dgm:prSet/>
      <dgm:spPr/>
      <dgm:t>
        <a:bodyPr/>
        <a:lstStyle/>
        <a:p>
          <a:endParaRPr lang="en-US"/>
        </a:p>
      </dgm:t>
    </dgm:pt>
    <dgm:pt modelId="{FCD13ED8-793C-4566-A9BF-D6F06974040C}">
      <dgm:prSet phldrT="[Text]" custT="1"/>
      <dgm:spPr/>
      <dgm:t>
        <a:bodyPr/>
        <a:lstStyle/>
        <a:p>
          <a:r>
            <a:rPr lang="en-US" sz="1400" dirty="0" smtClean="0"/>
            <a:t>Prepare data (reduction and missing values)</a:t>
          </a:r>
          <a:endParaRPr lang="en-US" sz="1400" dirty="0"/>
        </a:p>
      </dgm:t>
    </dgm:pt>
    <dgm:pt modelId="{10F56319-C924-49B2-90E0-0F3AD52AA5DE}" type="parTrans" cxnId="{33DC568D-39D1-4255-8BFF-69B8274F3334}">
      <dgm:prSet/>
      <dgm:spPr/>
      <dgm:t>
        <a:bodyPr/>
        <a:lstStyle/>
        <a:p>
          <a:endParaRPr lang="en-US"/>
        </a:p>
      </dgm:t>
    </dgm:pt>
    <dgm:pt modelId="{D5687B86-F7FA-4F3C-A9E4-09B2F8391D54}" type="sibTrans" cxnId="{33DC568D-39D1-4255-8BFF-69B8274F3334}">
      <dgm:prSet/>
      <dgm:spPr/>
      <dgm:t>
        <a:bodyPr/>
        <a:lstStyle/>
        <a:p>
          <a:endParaRPr lang="en-US"/>
        </a:p>
      </dgm:t>
    </dgm:pt>
    <dgm:pt modelId="{9A2A398A-BCB5-42D7-A93C-57178E794F8E}">
      <dgm:prSet phldrT="[Text]" custT="1"/>
      <dgm:spPr/>
      <dgm:t>
        <a:bodyPr/>
        <a:lstStyle/>
        <a:p>
          <a:r>
            <a:rPr lang="en-US" sz="2400" dirty="0" smtClean="0">
              <a:solidFill>
                <a:schemeClr val="tx1"/>
              </a:solidFill>
            </a:rPr>
            <a:t>Data Analyst</a:t>
          </a:r>
          <a:endParaRPr lang="en-US" sz="2400" dirty="0">
            <a:solidFill>
              <a:schemeClr val="tx1"/>
            </a:solidFill>
          </a:endParaRPr>
        </a:p>
      </dgm:t>
    </dgm:pt>
    <dgm:pt modelId="{70DC7816-9080-497D-A7B2-5CD1BE077F7B}" type="parTrans" cxnId="{886D5842-FC11-4BF8-8FE1-03D02BB58A1F}">
      <dgm:prSet/>
      <dgm:spPr/>
      <dgm:t>
        <a:bodyPr/>
        <a:lstStyle/>
        <a:p>
          <a:endParaRPr lang="en-US"/>
        </a:p>
      </dgm:t>
    </dgm:pt>
    <dgm:pt modelId="{BE894BE4-7371-454A-96F4-A5B118114765}" type="sibTrans" cxnId="{886D5842-FC11-4BF8-8FE1-03D02BB58A1F}">
      <dgm:prSet/>
      <dgm:spPr/>
      <dgm:t>
        <a:bodyPr/>
        <a:lstStyle/>
        <a:p>
          <a:endParaRPr lang="en-US"/>
        </a:p>
      </dgm:t>
    </dgm:pt>
    <dgm:pt modelId="{B3E9D3D6-7535-4D4F-8B8D-014FDB180C6A}">
      <dgm:prSet phldrT="[Text]" custT="1"/>
      <dgm:spPr/>
      <dgm:t>
        <a:bodyPr/>
        <a:lstStyle/>
        <a:p>
          <a:r>
            <a:rPr lang="en-US" sz="1400" dirty="0" smtClean="0"/>
            <a:t>Document data elements</a:t>
          </a:r>
          <a:endParaRPr lang="en-US" sz="1400" dirty="0"/>
        </a:p>
      </dgm:t>
    </dgm:pt>
    <dgm:pt modelId="{261A73AF-5BA5-4B0C-8725-F12EE2E25888}" type="parTrans" cxnId="{1362B385-678F-48FA-8F58-D186E29A8053}">
      <dgm:prSet/>
      <dgm:spPr/>
      <dgm:t>
        <a:bodyPr/>
        <a:lstStyle/>
        <a:p>
          <a:endParaRPr lang="en-US"/>
        </a:p>
      </dgm:t>
    </dgm:pt>
    <dgm:pt modelId="{A33127B2-D5D9-490D-81B4-098E1F5F1271}" type="sibTrans" cxnId="{1362B385-678F-48FA-8F58-D186E29A8053}">
      <dgm:prSet/>
      <dgm:spPr/>
      <dgm:t>
        <a:bodyPr/>
        <a:lstStyle/>
        <a:p>
          <a:endParaRPr lang="en-US"/>
        </a:p>
      </dgm:t>
    </dgm:pt>
    <dgm:pt modelId="{C4136EB1-EC0A-4CC3-AB78-A6F56F7B8264}">
      <dgm:prSet phldrT="[Text]" custT="1"/>
      <dgm:spPr/>
      <dgm:t>
        <a:bodyPr/>
        <a:lstStyle/>
        <a:p>
          <a:r>
            <a:rPr lang="en-US" sz="1400" dirty="0" smtClean="0"/>
            <a:t>Use reporting tools</a:t>
          </a:r>
          <a:endParaRPr lang="en-US" sz="1400" dirty="0"/>
        </a:p>
      </dgm:t>
    </dgm:pt>
    <dgm:pt modelId="{4A610B1D-0144-4104-ABD5-841AC928DCF1}" type="parTrans" cxnId="{728FCDBE-768F-42EB-920B-0B7D2AD2BE06}">
      <dgm:prSet/>
      <dgm:spPr/>
      <dgm:t>
        <a:bodyPr/>
        <a:lstStyle/>
        <a:p>
          <a:endParaRPr lang="en-US"/>
        </a:p>
      </dgm:t>
    </dgm:pt>
    <dgm:pt modelId="{31C69897-4C1B-44FD-8396-5EA19913CE13}" type="sibTrans" cxnId="{728FCDBE-768F-42EB-920B-0B7D2AD2BE06}">
      <dgm:prSet/>
      <dgm:spPr/>
      <dgm:t>
        <a:bodyPr/>
        <a:lstStyle/>
        <a:p>
          <a:endParaRPr lang="en-US"/>
        </a:p>
      </dgm:t>
    </dgm:pt>
    <dgm:pt modelId="{86A6E2F2-05E6-4A46-A178-6C7C4C493729}">
      <dgm:prSet phldrT="[Text]" custT="1"/>
      <dgm:spPr/>
      <dgm:t>
        <a:bodyPr/>
        <a:lstStyle/>
        <a:p>
          <a:r>
            <a:rPr lang="en-US" sz="1400" dirty="0" smtClean="0"/>
            <a:t>Collaborate with business analysts and data architects</a:t>
          </a:r>
          <a:endParaRPr lang="en-US" sz="1400" dirty="0"/>
        </a:p>
      </dgm:t>
    </dgm:pt>
    <dgm:pt modelId="{75DC752B-A89E-4A3E-A56A-A3C92CCEB48F}" type="parTrans" cxnId="{8C811A9C-4A9D-4590-83B2-FE0851BA7407}">
      <dgm:prSet/>
      <dgm:spPr/>
      <dgm:t>
        <a:bodyPr/>
        <a:lstStyle/>
        <a:p>
          <a:endParaRPr lang="en-US"/>
        </a:p>
      </dgm:t>
    </dgm:pt>
    <dgm:pt modelId="{FF13B508-EE71-4E00-BDC2-85DF87E9DF68}" type="sibTrans" cxnId="{8C811A9C-4A9D-4590-83B2-FE0851BA7407}">
      <dgm:prSet/>
      <dgm:spPr/>
      <dgm:t>
        <a:bodyPr/>
        <a:lstStyle/>
        <a:p>
          <a:endParaRPr lang="en-US"/>
        </a:p>
      </dgm:t>
    </dgm:pt>
    <dgm:pt modelId="{9B45E0B1-D134-4B2D-8878-23270DF63C6B}">
      <dgm:prSet phldrT="[Text]" custT="1"/>
      <dgm:spPr/>
      <dgm:t>
        <a:bodyPr/>
        <a:lstStyle/>
        <a:p>
          <a:r>
            <a:rPr lang="en-US" sz="1400" dirty="0" smtClean="0"/>
            <a:t>Develop data extraction procedures</a:t>
          </a:r>
          <a:endParaRPr lang="en-US" sz="1400" dirty="0"/>
        </a:p>
      </dgm:t>
    </dgm:pt>
    <dgm:pt modelId="{5F81EF01-3A4F-4095-A419-737D7383F78C}" type="parTrans" cxnId="{58FC2530-45D1-4981-8F89-1C40251D1C1A}">
      <dgm:prSet/>
      <dgm:spPr/>
      <dgm:t>
        <a:bodyPr/>
        <a:lstStyle/>
        <a:p>
          <a:endParaRPr lang="en-US"/>
        </a:p>
      </dgm:t>
    </dgm:pt>
    <dgm:pt modelId="{5EE7CD43-EC8B-4D6D-9E8A-6C8E497DF64F}" type="sibTrans" cxnId="{58FC2530-45D1-4981-8F89-1C40251D1C1A}">
      <dgm:prSet/>
      <dgm:spPr/>
      <dgm:t>
        <a:bodyPr/>
        <a:lstStyle/>
        <a:p>
          <a:endParaRPr lang="en-US"/>
        </a:p>
      </dgm:t>
    </dgm:pt>
    <dgm:pt modelId="{35CCAB9D-8A89-4631-8B6C-0172445F0851}" type="pres">
      <dgm:prSet presAssocID="{68F3F1EF-76B6-4FCA-B001-84EFAB4D1737}" presName="Name0" presStyleCnt="0">
        <dgm:presLayoutVars>
          <dgm:dir/>
          <dgm:animLvl val="lvl"/>
          <dgm:resizeHandles val="exact"/>
        </dgm:presLayoutVars>
      </dgm:prSet>
      <dgm:spPr/>
      <dgm:t>
        <a:bodyPr/>
        <a:lstStyle/>
        <a:p>
          <a:endParaRPr lang="en-US"/>
        </a:p>
      </dgm:t>
    </dgm:pt>
    <dgm:pt modelId="{B679A14E-333F-47F0-A78B-503577D17B83}" type="pres">
      <dgm:prSet presAssocID="{C1FF7BA8-6D56-4E6D-BF91-DBCBABB6939B}" presName="linNode" presStyleCnt="0"/>
      <dgm:spPr/>
    </dgm:pt>
    <dgm:pt modelId="{3B763EE2-75D2-4E7A-AA98-975A9C9CF571}" type="pres">
      <dgm:prSet presAssocID="{C1FF7BA8-6D56-4E6D-BF91-DBCBABB6939B}" presName="parentText" presStyleLbl="node1" presStyleIdx="0" presStyleCnt="4" custScaleX="80731">
        <dgm:presLayoutVars>
          <dgm:chMax val="1"/>
          <dgm:bulletEnabled val="1"/>
        </dgm:presLayoutVars>
      </dgm:prSet>
      <dgm:spPr/>
      <dgm:t>
        <a:bodyPr/>
        <a:lstStyle/>
        <a:p>
          <a:endParaRPr lang="en-US"/>
        </a:p>
      </dgm:t>
    </dgm:pt>
    <dgm:pt modelId="{AD11617F-581B-4ECE-9F2C-454009E1AB51}" type="pres">
      <dgm:prSet presAssocID="{C1FF7BA8-6D56-4E6D-BF91-DBCBABB6939B}" presName="descendantText" presStyleLbl="alignAccFollowNode1" presStyleIdx="0" presStyleCnt="4">
        <dgm:presLayoutVars>
          <dgm:bulletEnabled val="1"/>
        </dgm:presLayoutVars>
      </dgm:prSet>
      <dgm:spPr/>
      <dgm:t>
        <a:bodyPr/>
        <a:lstStyle/>
        <a:p>
          <a:endParaRPr lang="en-US"/>
        </a:p>
      </dgm:t>
    </dgm:pt>
    <dgm:pt modelId="{64979EF6-1AF4-4AB2-9C3D-B5B7D8DBEAE9}" type="pres">
      <dgm:prSet presAssocID="{1A68127E-DFBE-44CF-BAC0-B2DDD8DF37E0}" presName="sp" presStyleCnt="0"/>
      <dgm:spPr/>
    </dgm:pt>
    <dgm:pt modelId="{78221F0C-1C76-4F22-A34D-7F3418BEA7D9}" type="pres">
      <dgm:prSet presAssocID="{CF416154-8603-49D1-BBF1-4E609C2273EF}" presName="linNode" presStyleCnt="0"/>
      <dgm:spPr/>
    </dgm:pt>
    <dgm:pt modelId="{C5906F0C-B3EE-4A9C-B1C5-8786DC588C9E}" type="pres">
      <dgm:prSet presAssocID="{CF416154-8603-49D1-BBF1-4E609C2273EF}" presName="parentText" presStyleLbl="node1" presStyleIdx="1" presStyleCnt="4" custScaleX="80731">
        <dgm:presLayoutVars>
          <dgm:chMax val="1"/>
          <dgm:bulletEnabled val="1"/>
        </dgm:presLayoutVars>
      </dgm:prSet>
      <dgm:spPr/>
      <dgm:t>
        <a:bodyPr/>
        <a:lstStyle/>
        <a:p>
          <a:endParaRPr lang="en-US"/>
        </a:p>
      </dgm:t>
    </dgm:pt>
    <dgm:pt modelId="{C40349CA-6F88-4258-B30D-EBF99B0164B6}" type="pres">
      <dgm:prSet presAssocID="{CF416154-8603-49D1-BBF1-4E609C2273EF}" presName="descendantText" presStyleLbl="alignAccFollowNode1" presStyleIdx="1" presStyleCnt="4" custLinFactNeighborX="-1420" custLinFactNeighborY="-1353">
        <dgm:presLayoutVars>
          <dgm:bulletEnabled val="1"/>
        </dgm:presLayoutVars>
      </dgm:prSet>
      <dgm:spPr/>
      <dgm:t>
        <a:bodyPr/>
        <a:lstStyle/>
        <a:p>
          <a:endParaRPr lang="en-US"/>
        </a:p>
      </dgm:t>
    </dgm:pt>
    <dgm:pt modelId="{8FF4DFAF-F8DC-4C62-A1FF-E3DA61FE8CD9}" type="pres">
      <dgm:prSet presAssocID="{555AAB86-398C-4FC0-B2A4-F5D415C316D6}" presName="sp" presStyleCnt="0"/>
      <dgm:spPr/>
    </dgm:pt>
    <dgm:pt modelId="{B777713D-A7DC-45B4-BFDB-B83F1EA151F2}" type="pres">
      <dgm:prSet presAssocID="{B01D12E8-E7B9-485D-B7C2-8EFE60CE846F}" presName="linNode" presStyleCnt="0"/>
      <dgm:spPr/>
    </dgm:pt>
    <dgm:pt modelId="{1BA57F76-E93D-4039-91D6-9F515267645A}" type="pres">
      <dgm:prSet presAssocID="{B01D12E8-E7B9-485D-B7C2-8EFE60CE846F}" presName="parentText" presStyleLbl="node1" presStyleIdx="2" presStyleCnt="4" custScaleX="80731">
        <dgm:presLayoutVars>
          <dgm:chMax val="1"/>
          <dgm:bulletEnabled val="1"/>
        </dgm:presLayoutVars>
      </dgm:prSet>
      <dgm:spPr/>
      <dgm:t>
        <a:bodyPr/>
        <a:lstStyle/>
        <a:p>
          <a:endParaRPr lang="en-US"/>
        </a:p>
      </dgm:t>
    </dgm:pt>
    <dgm:pt modelId="{1EEF7E94-8433-459B-A85D-70303CA947BB}" type="pres">
      <dgm:prSet presAssocID="{B01D12E8-E7B9-485D-B7C2-8EFE60CE846F}" presName="descendantText" presStyleLbl="alignAccFollowNode1" presStyleIdx="2" presStyleCnt="4">
        <dgm:presLayoutVars>
          <dgm:bulletEnabled val="1"/>
        </dgm:presLayoutVars>
      </dgm:prSet>
      <dgm:spPr/>
      <dgm:t>
        <a:bodyPr/>
        <a:lstStyle/>
        <a:p>
          <a:endParaRPr lang="en-US"/>
        </a:p>
      </dgm:t>
    </dgm:pt>
    <dgm:pt modelId="{E241D0EC-3B3F-4820-B128-105F1374A2FA}" type="pres">
      <dgm:prSet presAssocID="{1B705C66-7100-4C91-9A75-DFBB34820FE0}" presName="sp" presStyleCnt="0"/>
      <dgm:spPr/>
    </dgm:pt>
    <dgm:pt modelId="{263C0D76-3CEC-4C92-A1A1-7F712F6FCD09}" type="pres">
      <dgm:prSet presAssocID="{9A2A398A-BCB5-42D7-A93C-57178E794F8E}" presName="linNode" presStyleCnt="0"/>
      <dgm:spPr/>
    </dgm:pt>
    <dgm:pt modelId="{D45632C5-4FE5-4C04-AD7A-FB4189D00C3B}" type="pres">
      <dgm:prSet presAssocID="{9A2A398A-BCB5-42D7-A93C-57178E794F8E}" presName="parentText" presStyleLbl="node1" presStyleIdx="3" presStyleCnt="4" custScaleX="80731">
        <dgm:presLayoutVars>
          <dgm:chMax val="1"/>
          <dgm:bulletEnabled val="1"/>
        </dgm:presLayoutVars>
      </dgm:prSet>
      <dgm:spPr/>
      <dgm:t>
        <a:bodyPr/>
        <a:lstStyle/>
        <a:p>
          <a:endParaRPr lang="en-US"/>
        </a:p>
      </dgm:t>
    </dgm:pt>
    <dgm:pt modelId="{D1003F5C-1B86-4AC4-A8FA-10D6315E12FB}" type="pres">
      <dgm:prSet presAssocID="{9A2A398A-BCB5-42D7-A93C-57178E794F8E}" presName="descendantText" presStyleLbl="alignAccFollowNode1" presStyleIdx="3" presStyleCnt="4">
        <dgm:presLayoutVars>
          <dgm:bulletEnabled val="1"/>
        </dgm:presLayoutVars>
      </dgm:prSet>
      <dgm:spPr/>
      <dgm:t>
        <a:bodyPr/>
        <a:lstStyle/>
        <a:p>
          <a:endParaRPr lang="en-US"/>
        </a:p>
      </dgm:t>
    </dgm:pt>
  </dgm:ptLst>
  <dgm:cxnLst>
    <dgm:cxn modelId="{728FCDBE-768F-42EB-920B-0B7D2AD2BE06}" srcId="{9A2A398A-BCB5-42D7-A93C-57178E794F8E}" destId="{C4136EB1-EC0A-4CC3-AB78-A6F56F7B8264}" srcOrd="1" destOrd="0" parTransId="{4A610B1D-0144-4104-ABD5-841AC928DCF1}" sibTransId="{31C69897-4C1B-44FD-8396-5EA19913CE13}"/>
    <dgm:cxn modelId="{33DC568D-39D1-4255-8BFF-69B8274F3334}" srcId="{B01D12E8-E7B9-485D-B7C2-8EFE60CE846F}" destId="{FCD13ED8-793C-4566-A9BF-D6F06974040C}" srcOrd="3" destOrd="0" parTransId="{10F56319-C924-49B2-90E0-0F3AD52AA5DE}" sibTransId="{D5687B86-F7FA-4F3C-A9E4-09B2F8391D54}"/>
    <dgm:cxn modelId="{504A7C21-3C21-41AD-92A2-FAA19E886709}" srcId="{68F3F1EF-76B6-4FCA-B001-84EFAB4D1737}" destId="{C1FF7BA8-6D56-4E6D-BF91-DBCBABB6939B}" srcOrd="0" destOrd="0" parTransId="{8384356F-79F7-4927-A272-BE0F380CB0AB}" sibTransId="{1A68127E-DFBE-44CF-BAC0-B2DDD8DF37E0}"/>
    <dgm:cxn modelId="{0780A42B-7A8B-487B-B73C-7E2D60D2D5E3}" srcId="{68F3F1EF-76B6-4FCA-B001-84EFAB4D1737}" destId="{B01D12E8-E7B9-485D-B7C2-8EFE60CE846F}" srcOrd="2" destOrd="0" parTransId="{A16F322C-1AAC-4F82-9274-6D426AEB1AC7}" sibTransId="{1B705C66-7100-4C91-9A75-DFBB34820FE0}"/>
    <dgm:cxn modelId="{DD16F203-0C13-413E-B783-949C42826A28}" type="presOf" srcId="{FCD13ED8-793C-4566-A9BF-D6F06974040C}" destId="{1EEF7E94-8433-459B-A85D-70303CA947BB}" srcOrd="0" destOrd="3" presId="urn:microsoft.com/office/officeart/2005/8/layout/vList5"/>
    <dgm:cxn modelId="{2DD97DF5-EF2E-4103-B17C-F6EA623C8F7F}" type="presOf" srcId="{B62E8F2B-3D4D-4B7B-9B87-DD32C16A93CC}" destId="{AD11617F-581B-4ECE-9F2C-454009E1AB51}" srcOrd="0" destOrd="1" presId="urn:microsoft.com/office/officeart/2005/8/layout/vList5"/>
    <dgm:cxn modelId="{10C0BC93-9923-4B74-A4BD-D9C7F1475BBF}" srcId="{B01D12E8-E7B9-485D-B7C2-8EFE60CE846F}" destId="{36AC56D8-CCD3-46AD-BC89-755695400E88}" srcOrd="1" destOrd="0" parTransId="{EDD4374F-BDAF-49A1-888C-E0E44949A801}" sibTransId="{6DA676B6-1820-4DC1-8FFC-5DB3CECE1F82}"/>
    <dgm:cxn modelId="{1B2FB0F9-61B1-43F0-ABB0-F730F34DA01F}" srcId="{68F3F1EF-76B6-4FCA-B001-84EFAB4D1737}" destId="{CF416154-8603-49D1-BBF1-4E609C2273EF}" srcOrd="1" destOrd="0" parTransId="{AFBA98A5-901F-4CA8-AC65-BAEA497F62F9}" sibTransId="{555AAB86-398C-4FC0-B2A4-F5D415C316D6}"/>
    <dgm:cxn modelId="{70C1191A-96AB-4133-B97F-1A6C637D7B0B}" srcId="{B01D12E8-E7B9-485D-B7C2-8EFE60CE846F}" destId="{1A5CD0EA-2B30-45DA-B240-323FB85F1AD7}" srcOrd="2" destOrd="0" parTransId="{360ABF8F-3E95-4AA5-80FB-BA4B2A7C6824}" sibTransId="{480F2FCD-F95A-49CC-9C42-6752312BDE67}"/>
    <dgm:cxn modelId="{E3B311CD-AED9-4633-8EBE-B76969E0652D}" type="presOf" srcId="{B01D12E8-E7B9-485D-B7C2-8EFE60CE846F}" destId="{1BA57F76-E93D-4039-91D6-9F515267645A}" srcOrd="0" destOrd="0" presId="urn:microsoft.com/office/officeart/2005/8/layout/vList5"/>
    <dgm:cxn modelId="{CEAA1AD6-EAF3-4EAE-948B-07D31F84C76D}" type="presOf" srcId="{9A2A398A-BCB5-42D7-A93C-57178E794F8E}" destId="{D45632C5-4FE5-4C04-AD7A-FB4189D00C3B}" srcOrd="0" destOrd="0" presId="urn:microsoft.com/office/officeart/2005/8/layout/vList5"/>
    <dgm:cxn modelId="{5CA866E4-51C8-4D71-9E47-1699068134FF}" srcId="{C1FF7BA8-6D56-4E6D-BF91-DBCBABB6939B}" destId="{B62E8F2B-3D4D-4B7B-9B87-DD32C16A93CC}" srcOrd="1" destOrd="0" parTransId="{887FF09A-CEA3-42FA-9AA3-89AE9F2A5A8F}" sibTransId="{474155BE-6830-423E-8600-78D0864D09C7}"/>
    <dgm:cxn modelId="{746CEC02-F187-48DA-BA13-8BC85F511570}" type="presOf" srcId="{C1FF7BA8-6D56-4E6D-BF91-DBCBABB6939B}" destId="{3B763EE2-75D2-4E7A-AA98-975A9C9CF571}" srcOrd="0" destOrd="0" presId="urn:microsoft.com/office/officeart/2005/8/layout/vList5"/>
    <dgm:cxn modelId="{0D415AF5-AF91-44E6-960C-6B435CF1362F}" type="presOf" srcId="{1A5CD0EA-2B30-45DA-B240-323FB85F1AD7}" destId="{1EEF7E94-8433-459B-A85D-70303CA947BB}" srcOrd="0" destOrd="2" presId="urn:microsoft.com/office/officeart/2005/8/layout/vList5"/>
    <dgm:cxn modelId="{8CA1E82F-38A9-4157-94F2-8DF1A0BA32C9}" type="presOf" srcId="{6B3AEBF4-B0D8-4B1B-96D3-70BF144747A7}" destId="{C40349CA-6F88-4258-B30D-EBF99B0164B6}" srcOrd="0" destOrd="2" presId="urn:microsoft.com/office/officeart/2005/8/layout/vList5"/>
    <dgm:cxn modelId="{12D44A87-6292-4750-974E-F16F64BFB55D}" type="presOf" srcId="{00E35338-218C-40AC-91D1-1B026E4EA3A8}" destId="{AD11617F-581B-4ECE-9F2C-454009E1AB51}" srcOrd="0" destOrd="2" presId="urn:microsoft.com/office/officeart/2005/8/layout/vList5"/>
    <dgm:cxn modelId="{4F1E93B6-B2B6-4F70-8F4D-F9B0F3282F7F}" type="presOf" srcId="{68F3F1EF-76B6-4FCA-B001-84EFAB4D1737}" destId="{35CCAB9D-8A89-4631-8B6C-0172445F0851}" srcOrd="0" destOrd="0" presId="urn:microsoft.com/office/officeart/2005/8/layout/vList5"/>
    <dgm:cxn modelId="{3202667B-929C-45BD-907C-73E005E6B9C8}" type="presOf" srcId="{CF416154-8603-49D1-BBF1-4E609C2273EF}" destId="{C5906F0C-B3EE-4A9C-B1C5-8786DC588C9E}" srcOrd="0" destOrd="0" presId="urn:microsoft.com/office/officeart/2005/8/layout/vList5"/>
    <dgm:cxn modelId="{8A1C504E-2701-4F81-87EC-51C991570382}" srcId="{CF416154-8603-49D1-BBF1-4E609C2273EF}" destId="{72718B42-008F-499E-A054-B3B4C9ADDCF6}" srcOrd="1" destOrd="0" parTransId="{F06F161A-7F79-4F54-8954-7FBE1881D23F}" sibTransId="{9A9EDDF1-919E-4023-8BF6-C65D1A726892}"/>
    <dgm:cxn modelId="{F04AD5E9-AD35-4FC3-A248-8C38D2D843F5}" type="presOf" srcId="{86A6E2F2-05E6-4A46-A178-6C7C4C493729}" destId="{D1003F5C-1B86-4AC4-A8FA-10D6315E12FB}" srcOrd="0" destOrd="2" presId="urn:microsoft.com/office/officeart/2005/8/layout/vList5"/>
    <dgm:cxn modelId="{AAB9C75D-8310-46C2-8785-D262A3A9D56C}" type="presOf" srcId="{36AC56D8-CCD3-46AD-BC89-755695400E88}" destId="{1EEF7E94-8433-459B-A85D-70303CA947BB}" srcOrd="0" destOrd="1" presId="urn:microsoft.com/office/officeart/2005/8/layout/vList5"/>
    <dgm:cxn modelId="{2802C1CC-23DA-42C3-9009-6D5F7920B0E0}" type="presOf" srcId="{C4136EB1-EC0A-4CC3-AB78-A6F56F7B8264}" destId="{D1003F5C-1B86-4AC4-A8FA-10D6315E12FB}" srcOrd="0" destOrd="1" presId="urn:microsoft.com/office/officeart/2005/8/layout/vList5"/>
    <dgm:cxn modelId="{D3338832-55A0-45E5-ABE1-7DE1303F6313}" srcId="{C1FF7BA8-6D56-4E6D-BF91-DBCBABB6939B}" destId="{063EDFCA-579F-4CA4-892C-7124BD9726A8}" srcOrd="0" destOrd="0" parTransId="{C8AC906D-8E9F-4B35-BA15-67F0EF878717}" sibTransId="{97E01F04-2499-4ADE-8856-4B0B3B042ADB}"/>
    <dgm:cxn modelId="{02CB39CB-41A3-4B48-81A6-77B5D604DC70}" srcId="{C1FF7BA8-6D56-4E6D-BF91-DBCBABB6939B}" destId="{00E35338-218C-40AC-91D1-1B026E4EA3A8}" srcOrd="2" destOrd="0" parTransId="{52074B1B-166D-4813-A525-84BAAABF9516}" sibTransId="{8B87ADD3-EFBC-4DFB-874F-533E9CA72B61}"/>
    <dgm:cxn modelId="{C1F5707D-AC47-41FA-A367-48B9EEBD1B3F}" type="presOf" srcId="{E85492B8-72F3-4D75-8E8A-575381CF369F}" destId="{1EEF7E94-8433-459B-A85D-70303CA947BB}" srcOrd="0" destOrd="0" presId="urn:microsoft.com/office/officeart/2005/8/layout/vList5"/>
    <dgm:cxn modelId="{58FC2530-45D1-4981-8F89-1C40251D1C1A}" srcId="{9A2A398A-BCB5-42D7-A93C-57178E794F8E}" destId="{9B45E0B1-D134-4B2D-8878-23270DF63C6B}" srcOrd="3" destOrd="0" parTransId="{5F81EF01-3A4F-4095-A419-737D7383F78C}" sibTransId="{5EE7CD43-EC8B-4D6D-9E8A-6C8E497DF64F}"/>
    <dgm:cxn modelId="{C04FC055-5FCF-45DF-B860-E87D6BBB92B7}" type="presOf" srcId="{9B45E0B1-D134-4B2D-8878-23270DF63C6B}" destId="{D1003F5C-1B86-4AC4-A8FA-10D6315E12FB}" srcOrd="0" destOrd="3" presId="urn:microsoft.com/office/officeart/2005/8/layout/vList5"/>
    <dgm:cxn modelId="{64C2AD91-83F4-4C93-B6F0-885FE07EEE1C}" srcId="{CF416154-8603-49D1-BBF1-4E609C2273EF}" destId="{6B3AEBF4-B0D8-4B1B-96D3-70BF144747A7}" srcOrd="2" destOrd="0" parTransId="{18C8209E-4DAC-49DA-A393-B7CB541A8B91}" sibTransId="{4434427A-DCEB-484E-B151-DE1DD764EF79}"/>
    <dgm:cxn modelId="{719361B1-2267-4431-8B8E-A88F0A9F163D}" type="presOf" srcId="{063EDFCA-579F-4CA4-892C-7124BD9726A8}" destId="{AD11617F-581B-4ECE-9F2C-454009E1AB51}" srcOrd="0" destOrd="0" presId="urn:microsoft.com/office/officeart/2005/8/layout/vList5"/>
    <dgm:cxn modelId="{9D81299E-4C54-495E-BA3F-BC5A343E2BC5}" srcId="{B01D12E8-E7B9-485D-B7C2-8EFE60CE846F}" destId="{E85492B8-72F3-4D75-8E8A-575381CF369F}" srcOrd="0" destOrd="0" parTransId="{113A75EA-B7DF-4D15-A14B-444DAE6881D4}" sibTransId="{D7A816DD-CD50-402D-B9C7-8377938C5965}"/>
    <dgm:cxn modelId="{8C811A9C-4A9D-4590-83B2-FE0851BA7407}" srcId="{9A2A398A-BCB5-42D7-A93C-57178E794F8E}" destId="{86A6E2F2-05E6-4A46-A178-6C7C4C493729}" srcOrd="2" destOrd="0" parTransId="{75DC752B-A89E-4A3E-A56A-A3C92CCEB48F}" sibTransId="{FF13B508-EE71-4E00-BDC2-85DF87E9DF68}"/>
    <dgm:cxn modelId="{DBD9DC69-BCFF-4812-8375-B70CADCE652F}" type="presOf" srcId="{93586662-8629-42B7-8932-E492AFEE469C}" destId="{C40349CA-6F88-4258-B30D-EBF99B0164B6}" srcOrd="0" destOrd="0" presId="urn:microsoft.com/office/officeart/2005/8/layout/vList5"/>
    <dgm:cxn modelId="{6BC65956-357A-442B-B301-873A70FAFB4D}" type="presOf" srcId="{72718B42-008F-499E-A054-B3B4C9ADDCF6}" destId="{C40349CA-6F88-4258-B30D-EBF99B0164B6}" srcOrd="0" destOrd="1" presId="urn:microsoft.com/office/officeart/2005/8/layout/vList5"/>
    <dgm:cxn modelId="{194B48C1-583F-4573-9733-C1F8E7CBE61C}" srcId="{CF416154-8603-49D1-BBF1-4E609C2273EF}" destId="{93586662-8629-42B7-8932-E492AFEE469C}" srcOrd="0" destOrd="0" parTransId="{FABFDC00-CC99-4F0D-A551-0D4AC4645EC3}" sibTransId="{F4542F9D-E7C0-4980-BA1E-78CD87473996}"/>
    <dgm:cxn modelId="{886D5842-FC11-4BF8-8FE1-03D02BB58A1F}" srcId="{68F3F1EF-76B6-4FCA-B001-84EFAB4D1737}" destId="{9A2A398A-BCB5-42D7-A93C-57178E794F8E}" srcOrd="3" destOrd="0" parTransId="{70DC7816-9080-497D-A7B2-5CD1BE077F7B}" sibTransId="{BE894BE4-7371-454A-96F4-A5B118114765}"/>
    <dgm:cxn modelId="{878B9E94-1AF3-406F-8604-C6682F9CB1E8}" type="presOf" srcId="{B3E9D3D6-7535-4D4F-8B8D-014FDB180C6A}" destId="{D1003F5C-1B86-4AC4-A8FA-10D6315E12FB}" srcOrd="0" destOrd="0" presId="urn:microsoft.com/office/officeart/2005/8/layout/vList5"/>
    <dgm:cxn modelId="{1362B385-678F-48FA-8F58-D186E29A8053}" srcId="{9A2A398A-BCB5-42D7-A93C-57178E794F8E}" destId="{B3E9D3D6-7535-4D4F-8B8D-014FDB180C6A}" srcOrd="0" destOrd="0" parTransId="{261A73AF-5BA5-4B0C-8725-F12EE2E25888}" sibTransId="{A33127B2-D5D9-490D-81B4-098E1F5F1271}"/>
    <dgm:cxn modelId="{F962C6E2-F141-4403-9483-20FBDF2B6AF2}" type="presParOf" srcId="{35CCAB9D-8A89-4631-8B6C-0172445F0851}" destId="{B679A14E-333F-47F0-A78B-503577D17B83}" srcOrd="0" destOrd="0" presId="urn:microsoft.com/office/officeart/2005/8/layout/vList5"/>
    <dgm:cxn modelId="{E1A8DB73-BBB6-4D48-B02E-6AFABB5E4F91}" type="presParOf" srcId="{B679A14E-333F-47F0-A78B-503577D17B83}" destId="{3B763EE2-75D2-4E7A-AA98-975A9C9CF571}" srcOrd="0" destOrd="0" presId="urn:microsoft.com/office/officeart/2005/8/layout/vList5"/>
    <dgm:cxn modelId="{A17602AB-0BDA-46D5-9FDD-B484D382EC53}" type="presParOf" srcId="{B679A14E-333F-47F0-A78B-503577D17B83}" destId="{AD11617F-581B-4ECE-9F2C-454009E1AB51}" srcOrd="1" destOrd="0" presId="urn:microsoft.com/office/officeart/2005/8/layout/vList5"/>
    <dgm:cxn modelId="{4D37E9A4-DED5-4CF2-86E9-6520C38254F7}" type="presParOf" srcId="{35CCAB9D-8A89-4631-8B6C-0172445F0851}" destId="{64979EF6-1AF4-4AB2-9C3D-B5B7D8DBEAE9}" srcOrd="1" destOrd="0" presId="urn:microsoft.com/office/officeart/2005/8/layout/vList5"/>
    <dgm:cxn modelId="{465D37D6-1FBE-45F4-8188-BF29DBA1E2D6}" type="presParOf" srcId="{35CCAB9D-8A89-4631-8B6C-0172445F0851}" destId="{78221F0C-1C76-4F22-A34D-7F3418BEA7D9}" srcOrd="2" destOrd="0" presId="urn:microsoft.com/office/officeart/2005/8/layout/vList5"/>
    <dgm:cxn modelId="{AE3D91A2-B6D2-4EE0-B687-F62F86776820}" type="presParOf" srcId="{78221F0C-1C76-4F22-A34D-7F3418BEA7D9}" destId="{C5906F0C-B3EE-4A9C-B1C5-8786DC588C9E}" srcOrd="0" destOrd="0" presId="urn:microsoft.com/office/officeart/2005/8/layout/vList5"/>
    <dgm:cxn modelId="{FA315836-1497-4592-930A-1C428C69C706}" type="presParOf" srcId="{78221F0C-1C76-4F22-A34D-7F3418BEA7D9}" destId="{C40349CA-6F88-4258-B30D-EBF99B0164B6}" srcOrd="1" destOrd="0" presId="urn:microsoft.com/office/officeart/2005/8/layout/vList5"/>
    <dgm:cxn modelId="{782764E9-D0E2-46C6-A8B9-3A1364B3970F}" type="presParOf" srcId="{35CCAB9D-8A89-4631-8B6C-0172445F0851}" destId="{8FF4DFAF-F8DC-4C62-A1FF-E3DA61FE8CD9}" srcOrd="3" destOrd="0" presId="urn:microsoft.com/office/officeart/2005/8/layout/vList5"/>
    <dgm:cxn modelId="{037259D9-5748-48AD-A455-30C40A794E69}" type="presParOf" srcId="{35CCAB9D-8A89-4631-8B6C-0172445F0851}" destId="{B777713D-A7DC-45B4-BFDB-B83F1EA151F2}" srcOrd="4" destOrd="0" presId="urn:microsoft.com/office/officeart/2005/8/layout/vList5"/>
    <dgm:cxn modelId="{C89C7E21-A7BD-4739-A2B1-6514601BFDB3}" type="presParOf" srcId="{B777713D-A7DC-45B4-BFDB-B83F1EA151F2}" destId="{1BA57F76-E93D-4039-91D6-9F515267645A}" srcOrd="0" destOrd="0" presId="urn:microsoft.com/office/officeart/2005/8/layout/vList5"/>
    <dgm:cxn modelId="{D3540B7A-7351-4F40-A23C-1B4452C50E80}" type="presParOf" srcId="{B777713D-A7DC-45B4-BFDB-B83F1EA151F2}" destId="{1EEF7E94-8433-459B-A85D-70303CA947BB}" srcOrd="1" destOrd="0" presId="urn:microsoft.com/office/officeart/2005/8/layout/vList5"/>
    <dgm:cxn modelId="{A32D4C0A-43AB-4E8E-BBCC-0B997BDE0276}" type="presParOf" srcId="{35CCAB9D-8A89-4631-8B6C-0172445F0851}" destId="{E241D0EC-3B3F-4820-B128-105F1374A2FA}" srcOrd="5" destOrd="0" presId="urn:microsoft.com/office/officeart/2005/8/layout/vList5"/>
    <dgm:cxn modelId="{2C5D865C-516B-4EAE-ACDA-6CD2FB15D03D}" type="presParOf" srcId="{35CCAB9D-8A89-4631-8B6C-0172445F0851}" destId="{263C0D76-3CEC-4C92-A1A1-7F712F6FCD09}" srcOrd="6" destOrd="0" presId="urn:microsoft.com/office/officeart/2005/8/layout/vList5"/>
    <dgm:cxn modelId="{5AC75F3B-8E19-42A8-B920-81C0C2C0439F}" type="presParOf" srcId="{263C0D76-3CEC-4C92-A1A1-7F712F6FCD09}" destId="{D45632C5-4FE5-4C04-AD7A-FB4189D00C3B}" srcOrd="0" destOrd="0" presId="urn:microsoft.com/office/officeart/2005/8/layout/vList5"/>
    <dgm:cxn modelId="{A6750ABE-928C-49DE-B10F-874039763DE7}" type="presParOf" srcId="{263C0D76-3CEC-4C92-A1A1-7F712F6FCD09}" destId="{D1003F5C-1B86-4AC4-A8FA-10D6315E12F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103D02-7BC3-4A2F-B93B-BD0C12D2AEDB}" type="doc">
      <dgm:prSet loTypeId="urn:microsoft.com/office/officeart/2005/8/layout/hProcess9" loCatId="process" qsTypeId="urn:microsoft.com/office/officeart/2005/8/quickstyle/3d7" qsCatId="3D" csTypeId="urn:microsoft.com/office/officeart/2005/8/colors/accent1_2" csCatId="accent1" phldr="1"/>
      <dgm:spPr/>
    </dgm:pt>
    <dgm:pt modelId="{3F0DEACA-9E0B-4418-8868-DC0F22854069}">
      <dgm:prSet phldrT="[Text]" custT="1"/>
      <dgm:spPr/>
      <dgm:t>
        <a:bodyPr/>
        <a:lstStyle/>
        <a:p>
          <a:r>
            <a:rPr lang="en-US" sz="2400" dirty="0" smtClean="0"/>
            <a:t>Courses/</a:t>
          </a:r>
        </a:p>
        <a:p>
          <a:r>
            <a:rPr lang="en-US" sz="2400" dirty="0" smtClean="0"/>
            <a:t>Degrees</a:t>
          </a:r>
          <a:endParaRPr lang="en-US" sz="2400" dirty="0"/>
        </a:p>
      </dgm:t>
    </dgm:pt>
    <dgm:pt modelId="{2D9E0CBF-BEAE-4EF6-9F1B-2E94F395B669}" type="parTrans" cxnId="{5BF6F6DD-4552-4384-B5D2-5C97DB2B7158}">
      <dgm:prSet/>
      <dgm:spPr/>
      <dgm:t>
        <a:bodyPr/>
        <a:lstStyle/>
        <a:p>
          <a:endParaRPr lang="en-US"/>
        </a:p>
      </dgm:t>
    </dgm:pt>
    <dgm:pt modelId="{3A0A41D5-9228-4EE4-9114-2FCFEC859B9B}" type="sibTrans" cxnId="{5BF6F6DD-4552-4384-B5D2-5C97DB2B7158}">
      <dgm:prSet/>
      <dgm:spPr/>
      <dgm:t>
        <a:bodyPr/>
        <a:lstStyle/>
        <a:p>
          <a:endParaRPr lang="en-US"/>
        </a:p>
      </dgm:t>
    </dgm:pt>
    <dgm:pt modelId="{2463386E-CDD5-49E0-A4E6-94BEE5ED0FB6}">
      <dgm:prSet phldrT="[Text]" custT="1"/>
      <dgm:spPr/>
      <dgm:t>
        <a:bodyPr/>
        <a:lstStyle/>
        <a:p>
          <a:r>
            <a:rPr lang="en-US" sz="2400" dirty="0" smtClean="0"/>
            <a:t>Internship</a:t>
          </a:r>
          <a:endParaRPr lang="en-US" sz="2900" dirty="0"/>
        </a:p>
      </dgm:t>
    </dgm:pt>
    <dgm:pt modelId="{BF22F9EA-5B6E-48D5-A1FC-7174B9DED8F2}" type="parTrans" cxnId="{AFDF1293-D241-477A-8056-AA620ED44790}">
      <dgm:prSet/>
      <dgm:spPr/>
      <dgm:t>
        <a:bodyPr/>
        <a:lstStyle/>
        <a:p>
          <a:endParaRPr lang="en-US"/>
        </a:p>
      </dgm:t>
    </dgm:pt>
    <dgm:pt modelId="{A69FD31C-FE75-4E59-B497-1B91BEA7A89F}" type="sibTrans" cxnId="{AFDF1293-D241-477A-8056-AA620ED44790}">
      <dgm:prSet/>
      <dgm:spPr/>
      <dgm:t>
        <a:bodyPr/>
        <a:lstStyle/>
        <a:p>
          <a:endParaRPr lang="en-US"/>
        </a:p>
      </dgm:t>
    </dgm:pt>
    <dgm:pt modelId="{05A94734-5B37-494F-AC0D-391708DA6BF1}">
      <dgm:prSet phldrT="[Text]" custT="1"/>
      <dgm:spPr/>
      <dgm:t>
        <a:bodyPr/>
        <a:lstStyle/>
        <a:p>
          <a:r>
            <a:rPr lang="en-US" sz="2400" dirty="0" smtClean="0"/>
            <a:t>Certification</a:t>
          </a:r>
          <a:endParaRPr lang="en-US" sz="1900" dirty="0"/>
        </a:p>
      </dgm:t>
    </dgm:pt>
    <dgm:pt modelId="{FDFA769F-41AF-48A1-BD59-9A406D9B63D5}" type="parTrans" cxnId="{1782FB5C-48DE-4104-8808-6E99CC92859F}">
      <dgm:prSet/>
      <dgm:spPr/>
      <dgm:t>
        <a:bodyPr/>
        <a:lstStyle/>
        <a:p>
          <a:endParaRPr lang="en-US"/>
        </a:p>
      </dgm:t>
    </dgm:pt>
    <dgm:pt modelId="{BD03FB9A-D53A-42D1-94F0-2C7D3077B2D0}" type="sibTrans" cxnId="{1782FB5C-48DE-4104-8808-6E99CC92859F}">
      <dgm:prSet/>
      <dgm:spPr/>
      <dgm:t>
        <a:bodyPr/>
        <a:lstStyle/>
        <a:p>
          <a:endParaRPr lang="en-US"/>
        </a:p>
      </dgm:t>
    </dgm:pt>
    <dgm:pt modelId="{825D525C-B6AF-4E45-9D3E-5DA9A4DC1A3A}">
      <dgm:prSet phldrT="[Text]" custT="1"/>
      <dgm:spPr/>
      <dgm:t>
        <a:bodyPr/>
        <a:lstStyle/>
        <a:p>
          <a:r>
            <a:rPr lang="en-US" sz="2400" dirty="0" smtClean="0"/>
            <a:t>Experience</a:t>
          </a:r>
          <a:endParaRPr lang="en-US" sz="1900" dirty="0"/>
        </a:p>
      </dgm:t>
    </dgm:pt>
    <dgm:pt modelId="{D1077490-8836-4F5A-B3AD-E476118B8D51}" type="parTrans" cxnId="{E0668924-38B6-4943-B58D-310D23F745FA}">
      <dgm:prSet/>
      <dgm:spPr/>
      <dgm:t>
        <a:bodyPr/>
        <a:lstStyle/>
        <a:p>
          <a:endParaRPr lang="en-US"/>
        </a:p>
      </dgm:t>
    </dgm:pt>
    <dgm:pt modelId="{8ABECF78-AB20-4FDF-9CB2-18577CCF65AC}" type="sibTrans" cxnId="{E0668924-38B6-4943-B58D-310D23F745FA}">
      <dgm:prSet/>
      <dgm:spPr/>
      <dgm:t>
        <a:bodyPr/>
        <a:lstStyle/>
        <a:p>
          <a:endParaRPr lang="en-US"/>
        </a:p>
      </dgm:t>
    </dgm:pt>
    <dgm:pt modelId="{4F684521-BF04-42C8-883D-69EABB83F07B}" type="pres">
      <dgm:prSet presAssocID="{08103D02-7BC3-4A2F-B93B-BD0C12D2AEDB}" presName="CompostProcess" presStyleCnt="0">
        <dgm:presLayoutVars>
          <dgm:dir/>
          <dgm:resizeHandles val="exact"/>
        </dgm:presLayoutVars>
      </dgm:prSet>
      <dgm:spPr/>
    </dgm:pt>
    <dgm:pt modelId="{DFA09F36-7453-4B8B-8FBA-2E36FA0AA79D}" type="pres">
      <dgm:prSet presAssocID="{08103D02-7BC3-4A2F-B93B-BD0C12D2AEDB}" presName="arrow" presStyleLbl="bgShp" presStyleIdx="0" presStyleCnt="1"/>
      <dgm:spPr>
        <a:solidFill>
          <a:srgbClr val="FF0000"/>
        </a:solidFill>
      </dgm:spPr>
    </dgm:pt>
    <dgm:pt modelId="{A213BEBB-F7C2-4A5D-959C-8C450C866FD0}" type="pres">
      <dgm:prSet presAssocID="{08103D02-7BC3-4A2F-B93B-BD0C12D2AEDB}" presName="linearProcess" presStyleCnt="0"/>
      <dgm:spPr/>
    </dgm:pt>
    <dgm:pt modelId="{04C895AC-4607-4516-8146-CCB4DFA375B4}" type="pres">
      <dgm:prSet presAssocID="{3F0DEACA-9E0B-4418-8868-DC0F22854069}" presName="textNode" presStyleLbl="node1" presStyleIdx="0" presStyleCnt="4">
        <dgm:presLayoutVars>
          <dgm:bulletEnabled val="1"/>
        </dgm:presLayoutVars>
      </dgm:prSet>
      <dgm:spPr/>
      <dgm:t>
        <a:bodyPr/>
        <a:lstStyle/>
        <a:p>
          <a:endParaRPr lang="en-US"/>
        </a:p>
      </dgm:t>
    </dgm:pt>
    <dgm:pt modelId="{0739A005-69C5-41CA-9CAF-DE1B42C0C7EE}" type="pres">
      <dgm:prSet presAssocID="{3A0A41D5-9228-4EE4-9114-2FCFEC859B9B}" presName="sibTrans" presStyleCnt="0"/>
      <dgm:spPr/>
    </dgm:pt>
    <dgm:pt modelId="{762347BD-A5CC-4B14-B526-59E5797A60F0}" type="pres">
      <dgm:prSet presAssocID="{2463386E-CDD5-49E0-A4E6-94BEE5ED0FB6}" presName="textNode" presStyleLbl="node1" presStyleIdx="1" presStyleCnt="4">
        <dgm:presLayoutVars>
          <dgm:bulletEnabled val="1"/>
        </dgm:presLayoutVars>
      </dgm:prSet>
      <dgm:spPr/>
      <dgm:t>
        <a:bodyPr/>
        <a:lstStyle/>
        <a:p>
          <a:endParaRPr lang="en-US"/>
        </a:p>
      </dgm:t>
    </dgm:pt>
    <dgm:pt modelId="{0241EB01-E2CB-4B13-8E32-0625C79EED67}" type="pres">
      <dgm:prSet presAssocID="{A69FD31C-FE75-4E59-B497-1B91BEA7A89F}" presName="sibTrans" presStyleCnt="0"/>
      <dgm:spPr/>
    </dgm:pt>
    <dgm:pt modelId="{59F39C2D-316A-4F6D-BAA2-5DA644044C97}" type="pres">
      <dgm:prSet presAssocID="{05A94734-5B37-494F-AC0D-391708DA6BF1}" presName="textNode" presStyleLbl="node1" presStyleIdx="2" presStyleCnt="4">
        <dgm:presLayoutVars>
          <dgm:bulletEnabled val="1"/>
        </dgm:presLayoutVars>
      </dgm:prSet>
      <dgm:spPr/>
      <dgm:t>
        <a:bodyPr/>
        <a:lstStyle/>
        <a:p>
          <a:endParaRPr lang="en-US"/>
        </a:p>
      </dgm:t>
    </dgm:pt>
    <dgm:pt modelId="{6C7043DF-4CFD-45DD-BB73-E217C592C1B1}" type="pres">
      <dgm:prSet presAssocID="{BD03FB9A-D53A-42D1-94F0-2C7D3077B2D0}" presName="sibTrans" presStyleCnt="0"/>
      <dgm:spPr/>
    </dgm:pt>
    <dgm:pt modelId="{D1806A6C-C061-40BB-9484-8C7A9D39EC30}" type="pres">
      <dgm:prSet presAssocID="{825D525C-B6AF-4E45-9D3E-5DA9A4DC1A3A}" presName="textNode" presStyleLbl="node1" presStyleIdx="3" presStyleCnt="4">
        <dgm:presLayoutVars>
          <dgm:bulletEnabled val="1"/>
        </dgm:presLayoutVars>
      </dgm:prSet>
      <dgm:spPr/>
      <dgm:t>
        <a:bodyPr/>
        <a:lstStyle/>
        <a:p>
          <a:endParaRPr lang="en-US"/>
        </a:p>
      </dgm:t>
    </dgm:pt>
  </dgm:ptLst>
  <dgm:cxnLst>
    <dgm:cxn modelId="{5BF6F6DD-4552-4384-B5D2-5C97DB2B7158}" srcId="{08103D02-7BC3-4A2F-B93B-BD0C12D2AEDB}" destId="{3F0DEACA-9E0B-4418-8868-DC0F22854069}" srcOrd="0" destOrd="0" parTransId="{2D9E0CBF-BEAE-4EF6-9F1B-2E94F395B669}" sibTransId="{3A0A41D5-9228-4EE4-9114-2FCFEC859B9B}"/>
    <dgm:cxn modelId="{E0668924-38B6-4943-B58D-310D23F745FA}" srcId="{08103D02-7BC3-4A2F-B93B-BD0C12D2AEDB}" destId="{825D525C-B6AF-4E45-9D3E-5DA9A4DC1A3A}" srcOrd="3" destOrd="0" parTransId="{D1077490-8836-4F5A-B3AD-E476118B8D51}" sibTransId="{8ABECF78-AB20-4FDF-9CB2-18577CCF65AC}"/>
    <dgm:cxn modelId="{0EF1592A-4A6E-4520-9C4A-696B3000BC0F}" type="presOf" srcId="{825D525C-B6AF-4E45-9D3E-5DA9A4DC1A3A}" destId="{D1806A6C-C061-40BB-9484-8C7A9D39EC30}" srcOrd="0" destOrd="0" presId="urn:microsoft.com/office/officeart/2005/8/layout/hProcess9"/>
    <dgm:cxn modelId="{3B00E31D-CF30-4207-88D3-E65D95FD28C7}" type="presOf" srcId="{08103D02-7BC3-4A2F-B93B-BD0C12D2AEDB}" destId="{4F684521-BF04-42C8-883D-69EABB83F07B}" srcOrd="0" destOrd="0" presId="urn:microsoft.com/office/officeart/2005/8/layout/hProcess9"/>
    <dgm:cxn modelId="{AD5E3E37-068B-4335-903D-A82B3CDFF07F}" type="presOf" srcId="{05A94734-5B37-494F-AC0D-391708DA6BF1}" destId="{59F39C2D-316A-4F6D-BAA2-5DA644044C97}" srcOrd="0" destOrd="0" presId="urn:microsoft.com/office/officeart/2005/8/layout/hProcess9"/>
    <dgm:cxn modelId="{1782FB5C-48DE-4104-8808-6E99CC92859F}" srcId="{08103D02-7BC3-4A2F-B93B-BD0C12D2AEDB}" destId="{05A94734-5B37-494F-AC0D-391708DA6BF1}" srcOrd="2" destOrd="0" parTransId="{FDFA769F-41AF-48A1-BD59-9A406D9B63D5}" sibTransId="{BD03FB9A-D53A-42D1-94F0-2C7D3077B2D0}"/>
    <dgm:cxn modelId="{444C33B4-3F1A-4E11-B43C-70D4C37B239E}" type="presOf" srcId="{2463386E-CDD5-49E0-A4E6-94BEE5ED0FB6}" destId="{762347BD-A5CC-4B14-B526-59E5797A60F0}" srcOrd="0" destOrd="0" presId="urn:microsoft.com/office/officeart/2005/8/layout/hProcess9"/>
    <dgm:cxn modelId="{AFDF1293-D241-477A-8056-AA620ED44790}" srcId="{08103D02-7BC3-4A2F-B93B-BD0C12D2AEDB}" destId="{2463386E-CDD5-49E0-A4E6-94BEE5ED0FB6}" srcOrd="1" destOrd="0" parTransId="{BF22F9EA-5B6E-48D5-A1FC-7174B9DED8F2}" sibTransId="{A69FD31C-FE75-4E59-B497-1B91BEA7A89F}"/>
    <dgm:cxn modelId="{9980A0C1-C8B6-45EF-83BB-3763DD31E9C0}" type="presOf" srcId="{3F0DEACA-9E0B-4418-8868-DC0F22854069}" destId="{04C895AC-4607-4516-8146-CCB4DFA375B4}" srcOrd="0" destOrd="0" presId="urn:microsoft.com/office/officeart/2005/8/layout/hProcess9"/>
    <dgm:cxn modelId="{B1412AC8-6294-4499-8187-54E8BC41BFD5}" type="presParOf" srcId="{4F684521-BF04-42C8-883D-69EABB83F07B}" destId="{DFA09F36-7453-4B8B-8FBA-2E36FA0AA79D}" srcOrd="0" destOrd="0" presId="urn:microsoft.com/office/officeart/2005/8/layout/hProcess9"/>
    <dgm:cxn modelId="{5258C642-473B-48CE-B02F-2BED271474A1}" type="presParOf" srcId="{4F684521-BF04-42C8-883D-69EABB83F07B}" destId="{A213BEBB-F7C2-4A5D-959C-8C450C866FD0}" srcOrd="1" destOrd="0" presId="urn:microsoft.com/office/officeart/2005/8/layout/hProcess9"/>
    <dgm:cxn modelId="{A9E8009E-11A8-490D-96A9-439736849431}" type="presParOf" srcId="{A213BEBB-F7C2-4A5D-959C-8C450C866FD0}" destId="{04C895AC-4607-4516-8146-CCB4DFA375B4}" srcOrd="0" destOrd="0" presId="urn:microsoft.com/office/officeart/2005/8/layout/hProcess9"/>
    <dgm:cxn modelId="{122B3EC5-88A7-415D-8219-F88E2287EC94}" type="presParOf" srcId="{A213BEBB-F7C2-4A5D-959C-8C450C866FD0}" destId="{0739A005-69C5-41CA-9CAF-DE1B42C0C7EE}" srcOrd="1" destOrd="0" presId="urn:microsoft.com/office/officeart/2005/8/layout/hProcess9"/>
    <dgm:cxn modelId="{FD98E190-46F3-490D-8BD4-22D36C59D103}" type="presParOf" srcId="{A213BEBB-F7C2-4A5D-959C-8C450C866FD0}" destId="{762347BD-A5CC-4B14-B526-59E5797A60F0}" srcOrd="2" destOrd="0" presId="urn:microsoft.com/office/officeart/2005/8/layout/hProcess9"/>
    <dgm:cxn modelId="{593C6B9B-6055-424F-BED9-3972417B95BE}" type="presParOf" srcId="{A213BEBB-F7C2-4A5D-959C-8C450C866FD0}" destId="{0241EB01-E2CB-4B13-8E32-0625C79EED67}" srcOrd="3" destOrd="0" presId="urn:microsoft.com/office/officeart/2005/8/layout/hProcess9"/>
    <dgm:cxn modelId="{C6EC8901-002A-4262-B105-3E58ABEA8CFE}" type="presParOf" srcId="{A213BEBB-F7C2-4A5D-959C-8C450C866FD0}" destId="{59F39C2D-316A-4F6D-BAA2-5DA644044C97}" srcOrd="4" destOrd="0" presId="urn:microsoft.com/office/officeart/2005/8/layout/hProcess9"/>
    <dgm:cxn modelId="{4FDFFFF7-C7FF-44F0-BB92-104EA5831DA1}" type="presParOf" srcId="{A213BEBB-F7C2-4A5D-959C-8C450C866FD0}" destId="{6C7043DF-4CFD-45DD-BB73-E217C592C1B1}" srcOrd="5" destOrd="0" presId="urn:microsoft.com/office/officeart/2005/8/layout/hProcess9"/>
    <dgm:cxn modelId="{BED4340F-163E-4E9B-8386-8AFD4AACC930}" type="presParOf" srcId="{A213BEBB-F7C2-4A5D-959C-8C450C866FD0}" destId="{D1806A6C-C061-40BB-9484-8C7A9D39EC3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D3F3A00-C88F-4E41-9F45-1852078BD22A}" type="slidenum">
              <a:rPr lang="en-US"/>
              <a:pPr>
                <a:defRPr/>
              </a:pPr>
              <a:t>‹#›</a:t>
            </a:fld>
            <a:endParaRPr lang="en-US"/>
          </a:p>
        </p:txBody>
      </p:sp>
    </p:spTree>
    <p:extLst>
      <p:ext uri="{BB962C8B-B14F-4D97-AF65-F5344CB8AC3E}">
        <p14:creationId xmlns:p14="http://schemas.microsoft.com/office/powerpoint/2010/main" val="1378493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090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AC07746-4002-4037-B873-A8AAAEFE45D0}" type="slidenum">
              <a:rPr lang="en-US"/>
              <a:pPr>
                <a:defRPr/>
              </a:pPr>
              <a:t>‹#›</a:t>
            </a:fld>
            <a:endParaRPr lang="en-US"/>
          </a:p>
        </p:txBody>
      </p:sp>
    </p:spTree>
    <p:extLst>
      <p:ext uri="{BB962C8B-B14F-4D97-AF65-F5344CB8AC3E}">
        <p14:creationId xmlns:p14="http://schemas.microsoft.com/office/powerpoint/2010/main" val="1993977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DE3D2F-F626-43E6-820F-10252E4E9EFD}" type="slidenum">
              <a:rPr kumimoji="0" lang="en-US" altLang="en-US" sz="1200" b="0" smtClean="0"/>
              <a:pPr/>
              <a:t>1</a:t>
            </a:fld>
            <a:endParaRPr kumimoji="0" lang="en-US" altLang="en-US" sz="1200" b="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r>
              <a:rPr lang="en-US" altLang="en-US" dirty="0" smtClean="0"/>
              <a:t>Welcome to Lesson 7 of</a:t>
            </a:r>
            <a:r>
              <a:rPr lang="en-US" altLang="en-US" baseline="0" dirty="0" smtClean="0"/>
              <a:t> Module </a:t>
            </a:r>
            <a:r>
              <a:rPr lang="en-US" altLang="en-US" dirty="0" smtClean="0"/>
              <a:t>1 on data</a:t>
            </a:r>
            <a:r>
              <a:rPr lang="en-US" altLang="en-US" baseline="0" dirty="0" smtClean="0"/>
              <a:t> warehouse concepts and challenges</a:t>
            </a:r>
          </a:p>
          <a:p>
            <a:endParaRPr lang="en-US" altLang="en-US" dirty="0" smtClean="0"/>
          </a:p>
          <a:p>
            <a:endParaRPr lang="en-US" altLang="en-US" dirty="0" smtClean="0"/>
          </a:p>
        </p:txBody>
      </p:sp>
    </p:spTree>
    <p:extLst>
      <p:ext uri="{BB962C8B-B14F-4D97-AF65-F5344CB8AC3E}">
        <p14:creationId xmlns:p14="http://schemas.microsoft.com/office/powerpoint/2010/main" val="3781375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29161E9E-3BF3-4316-8C32-2332417BAEEB}" type="slidenum">
              <a:rPr kumimoji="0" lang="en-US" altLang="en-US" sz="1200" b="0" smtClean="0"/>
              <a:pPr/>
              <a:t>2</a:t>
            </a:fld>
            <a:endParaRPr kumimoji="0" lang="en-US" altLang="en-US" sz="1200" b="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r>
              <a:rPr lang="en-US" altLang="en-US" dirty="0" smtClean="0"/>
              <a:t>Employment</a:t>
            </a:r>
            <a:r>
              <a:rPr lang="en-US" altLang="en-US" baseline="0" dirty="0" smtClean="0"/>
              <a:t> opportunities</a:t>
            </a:r>
          </a:p>
          <a:p>
            <a:pPr marL="171450" indent="-171450">
              <a:buFontTx/>
              <a:buChar char="-"/>
            </a:pPr>
            <a:r>
              <a:rPr lang="en-US" altLang="en-US" baseline="0" dirty="0" smtClean="0"/>
              <a:t>Skills needed</a:t>
            </a:r>
          </a:p>
          <a:p>
            <a:pPr marL="171450" indent="-171450">
              <a:buFontTx/>
              <a:buChar char="-"/>
            </a:pPr>
            <a:r>
              <a:rPr lang="en-US" altLang="en-US" baseline="0" dirty="0" smtClean="0"/>
              <a:t>Nature of positions: people versus technology oriented</a:t>
            </a:r>
          </a:p>
          <a:p>
            <a:endParaRPr lang="en-US" altLang="en-US" baseline="0" dirty="0" smtClean="0"/>
          </a:p>
          <a:p>
            <a:r>
              <a:rPr lang="en-US" altLang="en-US" baseline="0" dirty="0" smtClean="0"/>
              <a:t>Employment strategy </a:t>
            </a:r>
          </a:p>
          <a:p>
            <a:pPr marL="171450" indent="-171450">
              <a:buFontTx/>
              <a:buChar char="-"/>
            </a:pPr>
            <a:r>
              <a:rPr lang="en-US" altLang="en-US" baseline="0" dirty="0" smtClean="0"/>
              <a:t>Matching personal situation to employment opportunities</a:t>
            </a:r>
          </a:p>
          <a:p>
            <a:pPr marL="171450" indent="-171450">
              <a:buFontTx/>
              <a:buChar char="-"/>
            </a:pPr>
            <a:r>
              <a:rPr lang="en-US" altLang="en-US" baseline="0" dirty="0" smtClean="0"/>
              <a:t>Sources of skills</a:t>
            </a:r>
          </a:p>
          <a:p>
            <a:pPr marL="171450" indent="-171450">
              <a:buFontTx/>
              <a:buChar char="-"/>
            </a:pPr>
            <a:r>
              <a:rPr lang="en-US" altLang="en-US" baseline="0" dirty="0" smtClean="0"/>
              <a:t>Timetable to acquire skills</a:t>
            </a:r>
            <a:endParaRPr lang="en-US" altLang="en-US" dirty="0" smtClean="0"/>
          </a:p>
        </p:txBody>
      </p:sp>
    </p:spTree>
    <p:extLst>
      <p:ext uri="{BB962C8B-B14F-4D97-AF65-F5344CB8AC3E}">
        <p14:creationId xmlns:p14="http://schemas.microsoft.com/office/powerpoint/2010/main" val="3095417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Source: Robert Half Salary</a:t>
            </a:r>
            <a:r>
              <a:rPr lang="en-US" baseline="0" dirty="0" smtClean="0"/>
              <a:t> Guide 2013</a:t>
            </a:r>
            <a:endParaRPr lang="en-US" dirty="0" smtClean="0"/>
          </a:p>
          <a:p>
            <a:endParaRPr lang="en-US" dirty="0" smtClean="0"/>
          </a:p>
          <a:p>
            <a:r>
              <a:rPr lang="en-US" dirty="0" smtClean="0"/>
              <a:t>Data warehouse positions</a:t>
            </a:r>
          </a:p>
          <a:p>
            <a:pPr marL="171450" indent="-171450">
              <a:buFontTx/>
              <a:buChar char="-"/>
            </a:pPr>
            <a:r>
              <a:rPr lang="en-US" dirty="0" smtClean="0"/>
              <a:t>Data warehouse analyst</a:t>
            </a:r>
            <a:r>
              <a:rPr lang="en-US" baseline="0" dirty="0" smtClean="0"/>
              <a:t> (http://blog.rht.com/data-warehouse-analyst-bridging-present-future)</a:t>
            </a:r>
          </a:p>
          <a:p>
            <a:pPr marL="171450" indent="-171450">
              <a:buFontTx/>
              <a:buChar char="-"/>
            </a:pPr>
            <a:r>
              <a:rPr lang="en-US" baseline="0" dirty="0" smtClean="0"/>
              <a:t>Data warehouse manager (http://blog.rht.com/data-warehouse-manager-enabling-business-intelligence)</a:t>
            </a:r>
          </a:p>
          <a:p>
            <a:pPr marL="0" indent="0">
              <a:buFontTx/>
              <a:buNone/>
            </a:pPr>
            <a:endParaRPr lang="en-US" baseline="0" dirty="0" smtClean="0"/>
          </a:p>
          <a:p>
            <a:r>
              <a:rPr lang="en-US" dirty="0" smtClean="0"/>
              <a:t>Common skills</a:t>
            </a:r>
          </a:p>
          <a:p>
            <a:pPr marL="171450" indent="-171450">
              <a:buFontTx/>
              <a:buChar char="-"/>
            </a:pPr>
            <a:r>
              <a:rPr lang="en-US" dirty="0" smtClean="0"/>
              <a:t>Relational</a:t>
            </a:r>
            <a:r>
              <a:rPr lang="en-US" baseline="0" dirty="0" smtClean="0"/>
              <a:t> database background</a:t>
            </a:r>
          </a:p>
          <a:p>
            <a:pPr marL="171450" indent="-171450">
              <a:buFontTx/>
              <a:buChar char="-"/>
            </a:pPr>
            <a:r>
              <a:rPr lang="en-US" baseline="0" dirty="0" smtClean="0"/>
              <a:t>Typically university degree</a:t>
            </a:r>
          </a:p>
          <a:p>
            <a:pPr marL="171450" indent="-171450">
              <a:buFontTx/>
              <a:buChar char="-"/>
            </a:pPr>
            <a:r>
              <a:rPr lang="en-US" baseline="0" dirty="0" smtClean="0"/>
              <a:t>3 to 5 years work experience in databases and/or data warehouses</a:t>
            </a:r>
            <a:endParaRPr lang="en-US" dirty="0" smtClean="0"/>
          </a:p>
          <a:p>
            <a:endParaRPr lang="en-US" dirty="0" smtClean="0"/>
          </a:p>
          <a:p>
            <a:r>
              <a:rPr lang="en-US" dirty="0" smtClean="0"/>
              <a:t>DW analyst </a:t>
            </a:r>
            <a:r>
              <a:rPr lang="en-US" baseline="0" dirty="0" smtClean="0"/>
              <a:t>qualifications</a:t>
            </a:r>
            <a:endParaRPr lang="en-US" dirty="0" smtClean="0"/>
          </a:p>
          <a:p>
            <a:pPr marL="171450" indent="-171450">
              <a:buFontTx/>
              <a:buChar char="-"/>
            </a:pPr>
            <a:r>
              <a:rPr lang="en-US" dirty="0" smtClean="0"/>
              <a:t>Excellent research, analysis, and problem-solving</a:t>
            </a:r>
            <a:r>
              <a:rPr lang="en-US" baseline="0" dirty="0" smtClean="0"/>
              <a:t> skills</a:t>
            </a:r>
          </a:p>
          <a:p>
            <a:pPr marL="171450" indent="-171450">
              <a:buFontTx/>
              <a:buChar char="-"/>
            </a:pPr>
            <a:r>
              <a:rPr lang="en-US" baseline="0" dirty="0" smtClean="0"/>
              <a:t>Strong communication and listening skills</a:t>
            </a:r>
          </a:p>
          <a:p>
            <a:pPr marL="171450" indent="-171450">
              <a:buFontTx/>
              <a:buChar char="-"/>
            </a:pPr>
            <a:r>
              <a:rPr lang="en-US" baseline="0" dirty="0" smtClean="0"/>
              <a:t>Experience with data modeling and architecture</a:t>
            </a:r>
            <a:endParaRPr lang="en-US" dirty="0" smtClean="0"/>
          </a:p>
          <a:p>
            <a:pPr marL="0" indent="0">
              <a:buFontTx/>
              <a:buNone/>
            </a:pPr>
            <a:endParaRPr lang="en-US" baseline="0" dirty="0" smtClean="0"/>
          </a:p>
          <a:p>
            <a:r>
              <a:rPr lang="en-US" dirty="0" smtClean="0"/>
              <a:t>DW manager</a:t>
            </a:r>
            <a:r>
              <a:rPr lang="en-US" baseline="0" dirty="0" smtClean="0"/>
              <a:t> qualifications</a:t>
            </a:r>
            <a:endParaRPr lang="en-US" dirty="0" smtClean="0"/>
          </a:p>
          <a:p>
            <a:pPr marL="171450" indent="-171450">
              <a:buFontTx/>
              <a:buChar char="-"/>
            </a:pPr>
            <a:r>
              <a:rPr lang="en-US" dirty="0" smtClean="0"/>
              <a:t>Excellent analytical abilities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dirty="0" smtClean="0"/>
              <a:t>Project management experience managing technical personnel</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dirty="0" smtClean="0"/>
              <a:t>Five or more years of experience in a data warehousing environment</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dirty="0" smtClean="0"/>
              <a:t>Proficiency in data warehousing tools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dirty="0" smtClean="0"/>
              <a:t>BI analyst</a:t>
            </a:r>
            <a:r>
              <a:rPr lang="en-US" baseline="0" dirty="0" smtClean="0"/>
              <a:t> s</a:t>
            </a:r>
            <a:r>
              <a:rPr lang="en-US" dirty="0" smtClean="0"/>
              <a:t>kills:</a:t>
            </a:r>
          </a:p>
          <a:p>
            <a:pPr marL="171450" indent="-171450">
              <a:buFontTx/>
              <a:buChar char="-"/>
            </a:pPr>
            <a:r>
              <a:rPr lang="en-US" baseline="0" dirty="0" smtClean="0"/>
              <a:t>Background in database technology</a:t>
            </a:r>
          </a:p>
          <a:p>
            <a:pPr marL="171450" indent="-171450">
              <a:buFontTx/>
              <a:buChar char="-"/>
            </a:pPr>
            <a:r>
              <a:rPr lang="en-US" dirty="0" smtClean="0"/>
              <a:t>Analytical</a:t>
            </a:r>
            <a:r>
              <a:rPr lang="en-US" baseline="0" dirty="0" smtClean="0"/>
              <a:t> and reporting tools</a:t>
            </a:r>
          </a:p>
          <a:p>
            <a:pPr marL="171450" indent="-171450">
              <a:buFontTx/>
              <a:buChar char="-"/>
            </a:pPr>
            <a:r>
              <a:rPr lang="en-US" baseline="0" dirty="0" smtClean="0"/>
              <a:t>Written and oral communication</a:t>
            </a:r>
          </a:p>
          <a:p>
            <a:pPr marL="0" indent="0">
              <a:buFontTx/>
              <a:buNone/>
            </a:pPr>
            <a:endParaRPr lang="en-US" baseline="0" dirty="0" smtClean="0"/>
          </a:p>
          <a:p>
            <a:pPr marL="0" indent="0">
              <a:buFontTx/>
              <a:buNone/>
            </a:pPr>
            <a:r>
              <a:rPr lang="en-US" baseline="0" dirty="0" smtClean="0"/>
              <a:t>BI analyst education</a:t>
            </a:r>
          </a:p>
          <a:p>
            <a:pPr marL="171450" indent="-171450">
              <a:buFontTx/>
              <a:buChar char="-"/>
            </a:pPr>
            <a:r>
              <a:rPr lang="en-US" baseline="0" dirty="0" smtClean="0"/>
              <a:t>Computer science, information systems, or engineering</a:t>
            </a:r>
          </a:p>
          <a:p>
            <a:pPr marL="171450" indent="-171450">
              <a:buFontTx/>
              <a:buChar char="-"/>
            </a:pPr>
            <a:r>
              <a:rPr lang="en-US" baseline="0" dirty="0" smtClean="0"/>
              <a:t>Several years of experience with database queries and data cube technology</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dirty="0" smtClean="0"/>
              <a:t>Data analyst skills</a:t>
            </a:r>
          </a:p>
          <a:p>
            <a:pPr marL="171450" indent="-171450">
              <a:buFontTx/>
              <a:buChar char="-"/>
            </a:pPr>
            <a:r>
              <a:rPr lang="en-US" dirty="0" smtClean="0"/>
              <a:t>Analytical,</a:t>
            </a:r>
            <a:r>
              <a:rPr lang="en-US" baseline="0" dirty="0" smtClean="0"/>
              <a:t> quantitative, and problem solving</a:t>
            </a:r>
          </a:p>
          <a:p>
            <a:pPr marL="171450" indent="-171450">
              <a:buFontTx/>
              <a:buChar char="-"/>
            </a:pPr>
            <a:r>
              <a:rPr lang="en-US" baseline="0" dirty="0" smtClean="0"/>
              <a:t>Relational database theory and practice</a:t>
            </a:r>
          </a:p>
          <a:p>
            <a:pPr marL="171450" indent="-171450">
              <a:buFontTx/>
              <a:buChar char="-"/>
            </a:pPr>
            <a:r>
              <a:rPr lang="en-US" baseline="0" dirty="0" smtClean="0"/>
              <a:t>Written and oral communication skills</a:t>
            </a:r>
          </a:p>
          <a:p>
            <a:pPr marL="0" indent="0">
              <a:buFontTx/>
              <a:buNone/>
            </a:pPr>
            <a:endParaRPr lang="en-US" baseline="0" dirty="0" smtClean="0"/>
          </a:p>
          <a:p>
            <a:pPr marL="0" indent="0">
              <a:buFontTx/>
              <a:buNone/>
            </a:pPr>
            <a:r>
              <a:rPr lang="en-US" baseline="0" dirty="0" smtClean="0"/>
              <a:t>Data analyst education</a:t>
            </a:r>
          </a:p>
          <a:p>
            <a:pPr marL="171450" indent="-171450">
              <a:buFontTx/>
              <a:buChar char="-"/>
            </a:pPr>
            <a:r>
              <a:rPr lang="en-US" baseline="0" dirty="0" smtClean="0"/>
              <a:t>Bachelors in computer science, information systems, or related discipline</a:t>
            </a:r>
          </a:p>
          <a:p>
            <a:pPr marL="171450" indent="-171450">
              <a:buFontTx/>
              <a:buChar char="-"/>
            </a:pPr>
            <a:r>
              <a:rPr lang="en-US" baseline="0" dirty="0" smtClean="0"/>
              <a:t>Several years experience with a major DBMS product</a:t>
            </a:r>
          </a:p>
          <a:p>
            <a:pPr marL="0" indent="0">
              <a:buFontTx/>
              <a:buNone/>
            </a:pPr>
            <a:endParaRPr lang="en-US" dirty="0" smtClean="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3</a:t>
            </a:fld>
            <a:endParaRPr lang="en-US"/>
          </a:p>
        </p:txBody>
      </p:sp>
    </p:spTree>
    <p:extLst>
      <p:ext uri="{BB962C8B-B14F-4D97-AF65-F5344CB8AC3E}">
        <p14:creationId xmlns:p14="http://schemas.microsoft.com/office/powerpoint/2010/main" val="2673006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Did not show data analyst due to large overlap with BI analyst</a:t>
            </a:r>
          </a:p>
          <a:p>
            <a:endParaRPr lang="en-US" baseline="0" dirty="0" smtClean="0"/>
          </a:p>
          <a:p>
            <a:r>
              <a:rPr lang="en-US" baseline="0" dirty="0" smtClean="0"/>
              <a:t>Skill acquisition</a:t>
            </a:r>
          </a:p>
          <a:p>
            <a:pPr marL="171450" indent="-171450">
              <a:buFontTx/>
              <a:buChar char="-"/>
            </a:pPr>
            <a:r>
              <a:rPr lang="en-US" baseline="0" dirty="0" smtClean="0"/>
              <a:t>Degree</a:t>
            </a:r>
          </a:p>
          <a:p>
            <a:pPr marL="171450" indent="-171450">
              <a:buFontTx/>
              <a:buChar char="-"/>
            </a:pPr>
            <a:r>
              <a:rPr lang="en-US" baseline="0" dirty="0" smtClean="0"/>
              <a:t>Certification</a:t>
            </a:r>
          </a:p>
          <a:p>
            <a:pPr marL="171450" indent="-171450">
              <a:buFontTx/>
              <a:buChar char="-"/>
            </a:pPr>
            <a:r>
              <a:rPr lang="en-US" baseline="0" dirty="0" smtClean="0"/>
              <a:t>Experience</a:t>
            </a:r>
            <a:endParaRPr lang="en-US" dirty="0"/>
          </a:p>
        </p:txBody>
      </p:sp>
      <p:sp>
        <p:nvSpPr>
          <p:cNvPr id="4" name="Slide Number Placeholder 3"/>
          <p:cNvSpPr>
            <a:spLocks noGrp="1"/>
          </p:cNvSpPr>
          <p:nvPr>
            <p:ph type="sldNum" sz="quarter" idx="10"/>
          </p:nvPr>
        </p:nvSpPr>
        <p:spPr/>
        <p:txBody>
          <a:bodyPr/>
          <a:lstStyle/>
          <a:p>
            <a:pPr>
              <a:defRPr/>
            </a:pPr>
            <a:fld id="{82C8E62B-210A-45D9-B351-157217A57146}" type="slidenum">
              <a:rPr lang="en-US" smtClean="0"/>
              <a:pPr>
                <a:defRPr/>
              </a:pPr>
              <a:t>4</a:t>
            </a:fld>
            <a:endParaRPr lang="en-US"/>
          </a:p>
        </p:txBody>
      </p:sp>
    </p:spTree>
    <p:extLst>
      <p:ext uri="{BB962C8B-B14F-4D97-AF65-F5344CB8AC3E}">
        <p14:creationId xmlns:p14="http://schemas.microsoft.com/office/powerpoint/2010/main" val="3206512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be overlap</a:t>
            </a:r>
            <a:r>
              <a:rPr lang="en-US" baseline="0" dirty="0" smtClean="0"/>
              <a:t> about the methods to acquire competencies</a:t>
            </a:r>
          </a:p>
          <a:p>
            <a:endParaRPr lang="en-US" baseline="0" dirty="0" smtClean="0"/>
          </a:p>
          <a:p>
            <a:r>
              <a:rPr lang="en-US" baseline="0" dirty="0" smtClean="0"/>
              <a:t>Courses can be in minor, electives, and major</a:t>
            </a:r>
          </a:p>
          <a:p>
            <a:endParaRPr lang="en-US" dirty="0"/>
          </a:p>
        </p:txBody>
      </p:sp>
      <p:sp>
        <p:nvSpPr>
          <p:cNvPr id="4" name="Slide Number Placeholder 3"/>
          <p:cNvSpPr>
            <a:spLocks noGrp="1"/>
          </p:cNvSpPr>
          <p:nvPr>
            <p:ph type="sldNum" sz="quarter" idx="10"/>
          </p:nvPr>
        </p:nvSpPr>
        <p:spPr/>
        <p:txBody>
          <a:bodyPr/>
          <a:lstStyle/>
          <a:p>
            <a:pPr>
              <a:defRPr/>
            </a:pPr>
            <a:fld id="{82C8E62B-210A-45D9-B351-157217A57146}" type="slidenum">
              <a:rPr lang="en-US" smtClean="0"/>
              <a:pPr>
                <a:defRPr/>
              </a:pPr>
              <a:t>5</a:t>
            </a:fld>
            <a:endParaRPr lang="en-US"/>
          </a:p>
        </p:txBody>
      </p:sp>
    </p:spTree>
    <p:extLst>
      <p:ext uri="{BB962C8B-B14F-4D97-AF65-F5344CB8AC3E}">
        <p14:creationId xmlns:p14="http://schemas.microsoft.com/office/powerpoint/2010/main" val="2194573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Salary trends from Robert Half Salary Survey</a:t>
            </a:r>
          </a:p>
          <a:p>
            <a:pPr>
              <a:defRPr/>
            </a:pPr>
            <a:r>
              <a:rPr lang="en-US" dirty="0" smtClean="0"/>
              <a:t>http://www.roberthalf.com/technology/it-salary-center?lobId=roberthalftechnology</a:t>
            </a:r>
          </a:p>
          <a:p>
            <a:pPr>
              <a:defRPr/>
            </a:pPr>
            <a:endParaRPr lang="en-US" dirty="0" smtClean="0"/>
          </a:p>
          <a:p>
            <a:pPr>
              <a:defRPr/>
            </a:pPr>
            <a:r>
              <a:rPr lang="en-US" dirty="0" smtClean="0"/>
              <a:t>Skill premiums:</a:t>
            </a:r>
          </a:p>
          <a:p>
            <a:pPr marL="174708" indent="-174708">
              <a:buFont typeface="Arial" pitchFamily="34" charset="0"/>
              <a:buChar char="•"/>
              <a:defRPr/>
            </a:pPr>
            <a:r>
              <a:rPr lang="en-US" dirty="0" smtClean="0"/>
              <a:t>IBM DB2: 4%</a:t>
            </a:r>
          </a:p>
          <a:p>
            <a:pPr marL="174708" indent="-174708">
              <a:buFont typeface="Arial" pitchFamily="34" charset="0"/>
              <a:buChar char="•"/>
              <a:defRPr/>
            </a:pPr>
            <a:r>
              <a:rPr lang="en-US" dirty="0" smtClean="0"/>
              <a:t>MS SQL Server: 10%</a:t>
            </a:r>
          </a:p>
          <a:p>
            <a:pPr marL="174708" indent="-174708">
              <a:buFont typeface="Arial" pitchFamily="34" charset="0"/>
              <a:buChar char="•"/>
              <a:defRPr/>
            </a:pPr>
            <a:r>
              <a:rPr lang="en-US" dirty="0" smtClean="0"/>
              <a:t>Oracle: 9%</a:t>
            </a:r>
          </a:p>
          <a:p>
            <a:pPr>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2C8E62B-210A-45D9-B351-157217A57146}" type="slidenum">
              <a:rPr lang="en-US" smtClean="0"/>
              <a:pPr>
                <a:defRPr/>
              </a:pPr>
              <a:t>6</a:t>
            </a:fld>
            <a:endParaRPr lang="en-US"/>
          </a:p>
        </p:txBody>
      </p:sp>
    </p:spTree>
    <p:extLst>
      <p:ext uri="{BB962C8B-B14F-4D97-AF65-F5344CB8AC3E}">
        <p14:creationId xmlns:p14="http://schemas.microsoft.com/office/powerpoint/2010/main" val="2828269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Robert</a:t>
            </a:r>
            <a:r>
              <a:rPr lang="en-US" baseline="0" dirty="0" smtClean="0"/>
              <a:t> Walters Salary Survey 2014</a:t>
            </a:r>
          </a:p>
          <a:p>
            <a:r>
              <a:rPr lang="en-US" baseline="0" dirty="0" smtClean="0"/>
              <a:t>http://www.robertwalters-usa.com/wwwmedialibrary/WWW2/global/content/salary-survey/2014-global-salary-survey.pdf</a:t>
            </a:r>
          </a:p>
          <a:p>
            <a:endParaRPr lang="en-US" baseline="0" dirty="0" smtClean="0"/>
          </a:p>
          <a:p>
            <a:r>
              <a:rPr lang="en-US" baseline="0" dirty="0" smtClean="0"/>
              <a:t>Pound value to dollar</a:t>
            </a:r>
          </a:p>
          <a:p>
            <a:endParaRPr lang="en-US" baseline="0" dirty="0" smtClean="0"/>
          </a:p>
          <a:p>
            <a:r>
              <a:rPr lang="en-US" baseline="0" dirty="0" smtClean="0"/>
              <a:t>Euro value to dollar</a:t>
            </a:r>
          </a:p>
          <a:p>
            <a:endParaRPr lang="en-US" baseline="0" dirty="0" smtClean="0"/>
          </a:p>
          <a:p>
            <a:r>
              <a:rPr lang="en-US" baseline="0" dirty="0" smtClean="0"/>
              <a:t>Germany and France: 7 to 15 years experience</a:t>
            </a:r>
          </a:p>
          <a:p>
            <a:endParaRPr lang="en-US" baseline="0" dirty="0" smtClean="0"/>
          </a:p>
          <a:p>
            <a:r>
              <a:rPr kumimoji="1" lang="en-US" sz="1200" b="0" i="0" u="none" strike="noStrike" kern="1200" baseline="0" dirty="0" smtClean="0">
                <a:solidFill>
                  <a:schemeClr val="tx1"/>
                </a:solidFill>
                <a:latin typeface="Times New Roman" pitchFamily="18" charset="0"/>
                <a:ea typeface="+mn-ea"/>
                <a:cs typeface="+mn-cs"/>
              </a:rPr>
              <a:t>The Global Salary Survey is based on the analysis of Robert Walters’ permanent, interim and contract placements made across each of our geographies and recruitment disciplines during 2013. This now covers data from 53 offices worldwide across 24 countries, including the UK and Ireland, Continental Europe, Africa, Asia Pacific and North and South America.</a:t>
            </a:r>
            <a:endParaRPr lang="en-US" dirty="0"/>
          </a:p>
        </p:txBody>
      </p:sp>
      <p:sp>
        <p:nvSpPr>
          <p:cNvPr id="4" name="Slide Number Placeholder 3"/>
          <p:cNvSpPr>
            <a:spLocks noGrp="1"/>
          </p:cNvSpPr>
          <p:nvPr>
            <p:ph type="sldNum" sz="quarter" idx="10"/>
          </p:nvPr>
        </p:nvSpPr>
        <p:spPr/>
        <p:txBody>
          <a:bodyPr/>
          <a:lstStyle/>
          <a:p>
            <a:pPr>
              <a:defRPr/>
            </a:pPr>
            <a:fld id="{82C8E62B-210A-45D9-B351-157217A57146}" type="slidenum">
              <a:rPr lang="en-US" smtClean="0"/>
              <a:pPr>
                <a:defRPr/>
              </a:pPr>
              <a:t>7</a:t>
            </a:fld>
            <a:endParaRPr lang="en-US"/>
          </a:p>
        </p:txBody>
      </p:sp>
    </p:spTree>
    <p:extLst>
      <p:ext uri="{BB962C8B-B14F-4D97-AF65-F5344CB8AC3E}">
        <p14:creationId xmlns:p14="http://schemas.microsoft.com/office/powerpoint/2010/main" val="4216388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A4C6E0C-363B-4ABB-8BDF-57CC31F33E85}" type="slidenum">
              <a:rPr kumimoji="0" lang="en-US" altLang="en-US" sz="1200" b="0" smtClean="0">
                <a:latin typeface="Arial" charset="0"/>
              </a:rPr>
              <a:pPr/>
              <a:t>8</a:t>
            </a:fld>
            <a:endParaRPr kumimoji="0" lang="en-US" altLang="en-US" sz="1200" b="0" smtClean="0">
              <a:latin typeface="Arial"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indent="0" eaLnBrk="1" hangingPunct="1">
              <a:buFontTx/>
              <a:buNone/>
            </a:pPr>
            <a:r>
              <a:rPr lang="en-US" altLang="en-US" baseline="0" dirty="0" smtClean="0"/>
              <a:t>Initial data warehouse deployments typically driven by compelling applications such as customer retention and </a:t>
            </a:r>
            <a:r>
              <a:rPr lang="en-US" altLang="en-US" baseline="0" smtClean="0"/>
              <a:t>risk management</a:t>
            </a:r>
            <a:endParaRPr lang="en-US" altLang="en-US" baseline="0" dirty="0" smtClean="0"/>
          </a:p>
          <a:p>
            <a:pPr marL="0" indent="0" eaLnBrk="1" hangingPunct="1">
              <a:buFontTx/>
              <a:buNone/>
            </a:pPr>
            <a:endParaRPr lang="en-US" altLang="en-US" baseline="0" dirty="0" smtClean="0"/>
          </a:p>
          <a:p>
            <a:pPr marL="0" indent="0" eaLnBrk="1" hangingPunct="1">
              <a:buFontTx/>
              <a:buNone/>
            </a:pPr>
            <a:r>
              <a:rPr lang="en-US" altLang="en-US" baseline="0" dirty="0" smtClean="0"/>
              <a:t>Vibrant market for data warehouse products and services</a:t>
            </a:r>
          </a:p>
          <a:p>
            <a:pPr marL="171450" indent="-171450" eaLnBrk="1" hangingPunct="1">
              <a:buFontTx/>
              <a:buChar char="-"/>
            </a:pPr>
            <a:r>
              <a:rPr lang="en-US" altLang="en-US" baseline="0" dirty="0" smtClean="0"/>
              <a:t>Major DBMS vendors</a:t>
            </a:r>
          </a:p>
          <a:p>
            <a:pPr marL="171450" indent="-171450" eaLnBrk="1" hangingPunct="1">
              <a:buFontTx/>
              <a:buChar char="-"/>
            </a:pPr>
            <a:r>
              <a:rPr lang="en-US" altLang="en-US" baseline="0" dirty="0" smtClean="0"/>
              <a:t>Specialized vendors of BI products</a:t>
            </a:r>
          </a:p>
          <a:p>
            <a:pPr marL="171450" indent="-171450" eaLnBrk="1" hangingPunct="1">
              <a:buFontTx/>
              <a:buChar char="-"/>
            </a:pPr>
            <a:r>
              <a:rPr lang="en-US" altLang="en-US" baseline="0" dirty="0" smtClean="0"/>
              <a:t>Cloud offerings are starting to appear</a:t>
            </a:r>
          </a:p>
          <a:p>
            <a:pPr marL="0" indent="0" eaLnBrk="1" hangingPunct="1">
              <a:buFontTx/>
              <a:buNone/>
            </a:pPr>
            <a:endParaRPr lang="en-US" altLang="en-US" baseline="0" dirty="0" smtClean="0"/>
          </a:p>
          <a:p>
            <a:pPr marL="0" indent="0" eaLnBrk="1" hangingPunct="1">
              <a:buFontTx/>
              <a:buNone/>
            </a:pPr>
            <a:r>
              <a:rPr lang="en-US" altLang="en-US" baseline="0" dirty="0" smtClean="0"/>
              <a:t>Employment opportunities</a:t>
            </a:r>
          </a:p>
          <a:p>
            <a:pPr marL="171450" indent="-171450" eaLnBrk="1" hangingPunct="1">
              <a:buFontTx/>
              <a:buChar char="-"/>
            </a:pPr>
            <a:r>
              <a:rPr lang="en-US" altLang="en-US" baseline="0" dirty="0" smtClean="0"/>
              <a:t>Data warehouse analyst</a:t>
            </a:r>
          </a:p>
          <a:p>
            <a:pPr marL="171450" indent="-171450" eaLnBrk="1" hangingPunct="1">
              <a:buFontTx/>
              <a:buChar char="-"/>
            </a:pPr>
            <a:r>
              <a:rPr lang="en-US" altLang="en-US" baseline="0" dirty="0" smtClean="0"/>
              <a:t>Data warehouse managers</a:t>
            </a:r>
          </a:p>
          <a:p>
            <a:pPr marL="171450" indent="-171450" eaLnBrk="1" hangingPunct="1">
              <a:buFontTx/>
              <a:buChar char="-"/>
            </a:pPr>
            <a:r>
              <a:rPr lang="en-US" altLang="en-US" baseline="0" dirty="0" smtClean="0"/>
              <a:t>Other positions in business intelligence involve data warehouse background</a:t>
            </a:r>
          </a:p>
        </p:txBody>
      </p:sp>
    </p:spTree>
    <p:extLst>
      <p:ext uri="{BB962C8B-B14F-4D97-AF65-F5344CB8AC3E}">
        <p14:creationId xmlns:p14="http://schemas.microsoft.com/office/powerpoint/2010/main" val="83138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sz="3600">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12266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2437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23599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3314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94429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55120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472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60826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414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2105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72385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74494829"/>
      </p:ext>
    </p:extLst>
  </p:cSld>
  <p:clrMap bg1="lt1" tx1="dk1" bg2="lt2" tx2="dk2" accent1="accent1" accent2="accent2" accent3="accent3" accent4="accent4" accent5="accent5" accent6="accent6" hlink="hlink" folHlink="folHlink"/>
  <p:sldLayoutIdLst>
    <p:sldLayoutId id="2147483734"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roberthalf.com/technology/it-salary-center?lobId=roberthalftechnolog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robertwalters-usa.com/wwwmedialibrary/WWW2/global/content/salary-survey/2014-global-salary-survey.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822960" y="1295400"/>
            <a:ext cx="7391400" cy="1143000"/>
          </a:xfrm>
        </p:spPr>
        <p:txBody>
          <a:bodyPr/>
          <a:lstStyle/>
          <a:p>
            <a:pPr algn="ctr"/>
            <a:r>
              <a:rPr lang="en-US" altLang="en-US" sz="3200" dirty="0" smtClean="0"/>
              <a:t>Module 1</a:t>
            </a:r>
            <a:r>
              <a:rPr lang="en-US" altLang="en-US" sz="3200" dirty="0"/>
              <a:t/>
            </a:r>
            <a:br>
              <a:rPr lang="en-US" altLang="en-US" sz="3200" dirty="0"/>
            </a:br>
            <a:r>
              <a:rPr lang="en-US" altLang="en-US" sz="3200" dirty="0"/>
              <a:t>Data Warehouse Concepts </a:t>
            </a:r>
            <a:r>
              <a:rPr lang="en-US" altLang="en-US" sz="3200" dirty="0" smtClean="0"/>
              <a:t>and </a:t>
            </a:r>
            <a:r>
              <a:rPr lang="en-US" altLang="en-US" sz="3200" dirty="0"/>
              <a:t>Architectures</a:t>
            </a:r>
            <a:endParaRPr lang="en-US" altLang="en-US" sz="3200" dirty="0" smtClean="0"/>
          </a:p>
        </p:txBody>
      </p:sp>
      <p:sp>
        <p:nvSpPr>
          <p:cNvPr id="3075" name="Rectangle 5"/>
          <p:cNvSpPr>
            <a:spLocks noGrp="1" noChangeArrowheads="1"/>
          </p:cNvSpPr>
          <p:nvPr>
            <p:ph type="subTitle" idx="1"/>
          </p:nvPr>
        </p:nvSpPr>
        <p:spPr>
          <a:xfrm>
            <a:off x="1899349" y="3568002"/>
            <a:ext cx="6629400" cy="1676400"/>
          </a:xfrm>
          <a:noFill/>
          <a:ln w="25400"/>
        </p:spPr>
        <p:txBody>
          <a:bodyPr/>
          <a:lstStyle/>
          <a:p>
            <a:pPr algn="r" eaLnBrk="1" hangingPunct="1"/>
            <a:r>
              <a:rPr lang="en-US" altLang="en-US" sz="2800" dirty="0" smtClean="0"/>
              <a:t>Lesson 7: Employment opportunities</a:t>
            </a:r>
          </a:p>
        </p:txBody>
      </p:sp>
    </p:spTree>
    <p:extLst>
      <p:ext uri="{BB962C8B-B14F-4D97-AF65-F5344CB8AC3E}">
        <p14:creationId xmlns:p14="http://schemas.microsoft.com/office/powerpoint/2010/main" val="2933517966"/>
      </p:ext>
    </p:extLst>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dirty="0" smtClean="0"/>
              <a:t>Lesson Objective</a:t>
            </a:r>
          </a:p>
        </p:txBody>
      </p:sp>
      <p:sp>
        <p:nvSpPr>
          <p:cNvPr id="9219" name="Rectangle 3"/>
          <p:cNvSpPr>
            <a:spLocks noGrp="1" noChangeArrowheads="1"/>
          </p:cNvSpPr>
          <p:nvPr>
            <p:ph type="body" idx="1"/>
          </p:nvPr>
        </p:nvSpPr>
        <p:spPr/>
        <p:txBody>
          <a:bodyPr/>
          <a:lstStyle/>
          <a:p>
            <a:pPr eaLnBrk="1" hangingPunct="1"/>
            <a:r>
              <a:rPr lang="en-US" altLang="en-US" dirty="0" smtClean="0"/>
              <a:t>Gain awareness about employment opportunities</a:t>
            </a:r>
          </a:p>
          <a:p>
            <a:pPr eaLnBrk="1" hangingPunct="1"/>
            <a:r>
              <a:rPr lang="en-US" altLang="en-US" dirty="0" smtClean="0"/>
              <a:t>Develop a career strategy</a:t>
            </a:r>
          </a:p>
        </p:txBody>
      </p:sp>
    </p:spTree>
    <p:extLst>
      <p:ext uri="{BB962C8B-B14F-4D97-AF65-F5344CB8AC3E}">
        <p14:creationId xmlns:p14="http://schemas.microsoft.com/office/powerpoint/2010/main" val="1867722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Employment Opportunities</a:t>
            </a:r>
            <a:endParaRPr lang="en-US" dirty="0"/>
          </a:p>
        </p:txBody>
      </p:sp>
      <p:graphicFrame>
        <p:nvGraphicFramePr>
          <p:cNvPr id="5" name="Content Placeholder 4"/>
          <p:cNvGraphicFramePr>
            <a:graphicFrameLocks noGrp="1"/>
          </p:cNvGraphicFramePr>
          <p:nvPr>
            <p:ph idx="1"/>
            <p:extLst/>
          </p:nvPr>
        </p:nvGraphicFramePr>
        <p:xfrm>
          <a:off x="304800" y="1371600"/>
          <a:ext cx="7729728" cy="3883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4994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3B763EE2-75D2-4E7A-AA98-975A9C9CF571}"/>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AD11617F-581B-4ECE-9F2C-454009E1AB51}"/>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C5906F0C-B3EE-4A9C-B1C5-8786DC588C9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C40349CA-6F88-4258-B30D-EBF99B0164B6}"/>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1BA57F76-E93D-4039-91D6-9F515267645A}"/>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graphicEl>
                                              <a:dgm id="{1EEF7E94-8433-459B-A85D-70303CA947BB}"/>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D45632C5-4FE5-4C04-AD7A-FB4189D00C3B}"/>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graphicEl>
                                              <a:dgm id="{D1003F5C-1B86-4AC4-A8FA-10D6315E12F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82000" cy="685800"/>
          </a:xfrm>
        </p:spPr>
        <p:txBody>
          <a:bodyPr/>
          <a:lstStyle/>
          <a:p>
            <a:r>
              <a:rPr lang="en-US" dirty="0" smtClean="0"/>
              <a:t>Skill-Position Mapping</a:t>
            </a:r>
            <a:endParaRPr lang="en-US" dirty="0"/>
          </a:p>
        </p:txBody>
      </p:sp>
      <p:graphicFrame>
        <p:nvGraphicFramePr>
          <p:cNvPr id="12" name="Content Placeholder 11"/>
          <p:cNvGraphicFramePr>
            <a:graphicFrameLocks noGrp="1"/>
          </p:cNvGraphicFramePr>
          <p:nvPr>
            <p:ph idx="1"/>
            <p:extLst/>
          </p:nvPr>
        </p:nvGraphicFramePr>
        <p:xfrm>
          <a:off x="304800" y="914400"/>
          <a:ext cx="8382000" cy="5156200"/>
        </p:xfrm>
        <a:graphic>
          <a:graphicData uri="http://schemas.openxmlformats.org/drawingml/2006/table">
            <a:tbl>
              <a:tblPr firstRow="1" firstCol="1" bandRow="1">
                <a:tableStyleId>{5C22544A-7EE6-4342-B048-85BDC9FD1C3A}</a:tableStyleId>
              </a:tblPr>
              <a:tblGrid>
                <a:gridCol w="2095500"/>
                <a:gridCol w="2095500"/>
                <a:gridCol w="2095500"/>
                <a:gridCol w="2095500"/>
              </a:tblGrid>
              <a:tr h="370840">
                <a:tc rowSpan="2">
                  <a:txBody>
                    <a:bodyPr/>
                    <a:lstStyle/>
                    <a:p>
                      <a:pPr algn="ctr"/>
                      <a:r>
                        <a:rPr lang="en-US" dirty="0" smtClean="0">
                          <a:solidFill>
                            <a:schemeClr val="tx1"/>
                          </a:solidFill>
                        </a:rPr>
                        <a:t>Competency</a:t>
                      </a:r>
                      <a:endParaRPr lang="en-US" dirty="0">
                        <a:solidFill>
                          <a:schemeClr val="tx1"/>
                        </a:solidFill>
                      </a:endParaRPr>
                    </a:p>
                  </a:txBody>
                  <a:tcPr marL="93133" marR="931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dirty="0" smtClean="0">
                          <a:solidFill>
                            <a:schemeClr val="tx1"/>
                          </a:solidFill>
                        </a:rPr>
                        <a:t>Position</a:t>
                      </a:r>
                      <a:endParaRPr lang="en-US" dirty="0">
                        <a:solidFill>
                          <a:schemeClr val="tx1"/>
                        </a:solidFill>
                      </a:endParaRPr>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solidFill>
                          <a:schemeClr val="tx1"/>
                        </a:solidFill>
                      </a:endParaRPr>
                    </a:p>
                  </a:txBody>
                  <a:tcPr/>
                </a:tc>
                <a:tc hMerge="1">
                  <a:txBody>
                    <a:bodyPr/>
                    <a:lstStyle/>
                    <a:p>
                      <a:endParaRPr lang="en-US" dirty="0">
                        <a:solidFill>
                          <a:schemeClr val="tx1"/>
                        </a:solidFill>
                      </a:endParaRPr>
                    </a:p>
                  </a:txBody>
                  <a:tcPr/>
                </a:tc>
              </a:tr>
              <a:tr h="370840">
                <a:tc vMerge="1">
                  <a:txBody>
                    <a:bodyPr/>
                    <a:lstStyle/>
                    <a:p>
                      <a:endParaRPr lang="en-US" dirty="0">
                        <a:solidFill>
                          <a:schemeClr val="tx1"/>
                        </a:solidFill>
                      </a:endParaRPr>
                    </a:p>
                  </a:txBody>
                  <a:tcPr/>
                </a:tc>
                <a:tc>
                  <a:txBody>
                    <a:bodyPr/>
                    <a:lstStyle/>
                    <a:p>
                      <a:r>
                        <a:rPr lang="en-US" i="1" dirty="0" smtClean="0">
                          <a:solidFill>
                            <a:schemeClr val="tx1"/>
                          </a:solidFill>
                        </a:rPr>
                        <a:t>DW Manager</a:t>
                      </a:r>
                      <a:endParaRPr lang="en-US" i="1" dirty="0">
                        <a:solidFill>
                          <a:schemeClr val="tx1"/>
                        </a:solidFill>
                      </a:endParaRPr>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i="1" dirty="0" smtClean="0">
                          <a:solidFill>
                            <a:schemeClr val="tx1"/>
                          </a:solidFill>
                        </a:rPr>
                        <a:t>DW Analyst</a:t>
                      </a:r>
                      <a:endParaRPr lang="en-US" i="1" dirty="0">
                        <a:solidFill>
                          <a:schemeClr val="tx1"/>
                        </a:solidFill>
                      </a:endParaRPr>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i="1" dirty="0" smtClean="0">
                          <a:solidFill>
                            <a:schemeClr val="tx1"/>
                          </a:solidFill>
                        </a:rPr>
                        <a:t>BI Analyst</a:t>
                      </a:r>
                      <a:endParaRPr lang="en-US" i="1" dirty="0">
                        <a:solidFill>
                          <a:schemeClr val="tx1"/>
                        </a:solidFill>
                      </a:endParaRPr>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b="0" dirty="0" smtClean="0">
                          <a:solidFill>
                            <a:schemeClr val="tx1"/>
                          </a:solidFill>
                        </a:rPr>
                        <a:t>Communication</a:t>
                      </a:r>
                      <a:endParaRPr lang="en-US" b="0" dirty="0">
                        <a:solidFill>
                          <a:schemeClr val="tx1"/>
                        </a:solidFill>
                      </a:endParaRPr>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b="1"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b="1"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b="0" dirty="0" smtClean="0">
                          <a:solidFill>
                            <a:schemeClr val="tx1"/>
                          </a:solidFill>
                        </a:rPr>
                        <a:t>Data cube tools</a:t>
                      </a:r>
                      <a:endParaRPr lang="en-US" b="0" dirty="0">
                        <a:solidFill>
                          <a:schemeClr val="tx1"/>
                        </a:solidFill>
                      </a:endParaRPr>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mtClean="0"/>
                        <a:t>█</a:t>
                      </a:r>
                      <a:endParaRPr lang="en-US" dirty="0" smtClean="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b="1"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b="0" dirty="0" smtClean="0">
                          <a:solidFill>
                            <a:schemeClr val="tx1"/>
                          </a:solidFill>
                        </a:rPr>
                        <a:t>Dashboards</a:t>
                      </a:r>
                      <a:endParaRPr lang="en-US" b="0" dirty="0">
                        <a:solidFill>
                          <a:schemeClr val="tx1"/>
                        </a:solidFill>
                      </a:endParaRPr>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b="1"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b="0" dirty="0" smtClean="0">
                          <a:solidFill>
                            <a:schemeClr val="tx1"/>
                          </a:solidFill>
                        </a:rPr>
                        <a:t>Data mining</a:t>
                      </a:r>
                      <a:endParaRPr lang="en-US" b="0" dirty="0">
                        <a:solidFill>
                          <a:schemeClr val="tx1"/>
                        </a:solidFill>
                      </a:endParaRPr>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b="1"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b="0" dirty="0" smtClean="0">
                          <a:solidFill>
                            <a:schemeClr val="tx1"/>
                          </a:solidFill>
                        </a:rPr>
                        <a:t>Data integration</a:t>
                      </a:r>
                      <a:r>
                        <a:rPr lang="en-US" b="0" baseline="0" dirty="0" smtClean="0">
                          <a:solidFill>
                            <a:schemeClr val="tx1"/>
                          </a:solidFill>
                        </a:rPr>
                        <a:t> tools</a:t>
                      </a:r>
                      <a:endParaRPr lang="en-US" b="0" dirty="0">
                        <a:solidFill>
                          <a:schemeClr val="tx1"/>
                        </a:solidFill>
                      </a:endParaRPr>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b="1"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b="1"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b="0" dirty="0" smtClean="0">
                          <a:solidFill>
                            <a:schemeClr val="tx1"/>
                          </a:solidFill>
                        </a:rPr>
                        <a:t>DW schema design</a:t>
                      </a:r>
                      <a:endParaRPr lang="en-US" b="0" dirty="0">
                        <a:solidFill>
                          <a:schemeClr val="tx1"/>
                        </a:solidFill>
                      </a:endParaRPr>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b="1"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b="0" dirty="0" smtClean="0">
                          <a:solidFill>
                            <a:schemeClr val="tx1"/>
                          </a:solidFill>
                        </a:rPr>
                        <a:t>Performance analysis</a:t>
                      </a:r>
                      <a:endParaRPr lang="en-US" b="0" dirty="0">
                        <a:solidFill>
                          <a:schemeClr val="tx1"/>
                        </a:solidFill>
                      </a:endParaRPr>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b="1"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b="0" dirty="0" smtClean="0">
                          <a:solidFill>
                            <a:schemeClr val="tx1"/>
                          </a:solidFill>
                        </a:rPr>
                        <a:t>Quantitative</a:t>
                      </a:r>
                      <a:r>
                        <a:rPr lang="en-US" b="0" baseline="0" dirty="0" smtClean="0">
                          <a:solidFill>
                            <a:schemeClr val="tx1"/>
                          </a:solidFill>
                        </a:rPr>
                        <a:t> modeling</a:t>
                      </a:r>
                      <a:endParaRPr lang="en-US" b="0" dirty="0">
                        <a:solidFill>
                          <a:schemeClr val="tx1"/>
                        </a:solidFill>
                      </a:endParaRPr>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b="1"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b="0" dirty="0" smtClean="0">
                          <a:solidFill>
                            <a:schemeClr val="tx1"/>
                          </a:solidFill>
                        </a:rPr>
                        <a:t>SQL extensions</a:t>
                      </a:r>
                      <a:endParaRPr lang="en-US" b="0" dirty="0">
                        <a:solidFill>
                          <a:schemeClr val="tx1"/>
                        </a:solidFill>
                      </a:endParaRPr>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b="1"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64068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382000" cy="685800"/>
          </a:xfrm>
        </p:spPr>
        <p:txBody>
          <a:bodyPr/>
          <a:lstStyle/>
          <a:p>
            <a:r>
              <a:rPr lang="en-US" dirty="0" smtClean="0"/>
              <a:t>Competency Acquisition</a:t>
            </a:r>
            <a:endParaRPr lang="en-US" dirty="0"/>
          </a:p>
        </p:txBody>
      </p:sp>
      <p:graphicFrame>
        <p:nvGraphicFramePr>
          <p:cNvPr id="6" name="Content Placeholder 5"/>
          <p:cNvGraphicFramePr>
            <a:graphicFrameLocks noGrp="1"/>
          </p:cNvGraphicFramePr>
          <p:nvPr>
            <p:ph idx="1"/>
            <p:extLst/>
          </p:nvPr>
        </p:nvGraphicFramePr>
        <p:xfrm>
          <a:off x="152400" y="1676400"/>
          <a:ext cx="87630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1752600" y="2057400"/>
            <a:ext cx="3648456" cy="523220"/>
          </a:xfrm>
          <a:prstGeom prst="rect">
            <a:avLst/>
          </a:prstGeom>
          <a:noFill/>
        </p:spPr>
        <p:txBody>
          <a:bodyPr wrap="square" rtlCol="0">
            <a:spAutoFit/>
          </a:bodyPr>
          <a:lstStyle/>
          <a:p>
            <a:r>
              <a:rPr lang="en-US" sz="2800" dirty="0" smtClean="0">
                <a:latin typeface="+mn-lt"/>
              </a:rPr>
              <a:t>Career Progression</a:t>
            </a:r>
            <a:endParaRPr lang="en-US" sz="2800" dirty="0">
              <a:latin typeface="+mn-lt"/>
            </a:endParaRPr>
          </a:p>
        </p:txBody>
      </p:sp>
    </p:spTree>
    <p:extLst>
      <p:ext uri="{BB962C8B-B14F-4D97-AF65-F5344CB8AC3E}">
        <p14:creationId xmlns:p14="http://schemas.microsoft.com/office/powerpoint/2010/main" val="255069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graphicEl>
                                              <a:dgm id="{DFA09F36-7453-4B8B-8FBA-2E36FA0AA79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04C895AC-4607-4516-8146-CCB4DFA375B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dgm id="{762347BD-A5CC-4B14-B526-59E5797A60F0}"/>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dgm id="{59F39C2D-316A-4F6D-BAA2-5DA644044C97}"/>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dgm id="{D1806A6C-C061-40BB-9484-8C7A9D39EC3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3"/>
              </a:rPr>
              <a:t>Salary Trends</a:t>
            </a:r>
            <a:r>
              <a:rPr lang="en-US" dirty="0" smtClean="0"/>
              <a:t> (USA)</a:t>
            </a:r>
            <a:endParaRPr lang="en-US" dirty="0"/>
          </a:p>
        </p:txBody>
      </p:sp>
      <p:graphicFrame>
        <p:nvGraphicFramePr>
          <p:cNvPr id="4" name="Content Placeholder 5"/>
          <p:cNvGraphicFramePr>
            <a:graphicFrameLocks noGrp="1"/>
          </p:cNvGraphicFramePr>
          <p:nvPr>
            <p:ph idx="1"/>
            <p:extLst>
              <p:ext uri="{D42A27DB-BD31-4B8C-83A1-F6EECF244321}">
                <p14:modId xmlns:p14="http://schemas.microsoft.com/office/powerpoint/2010/main" val="2344203989"/>
              </p:ext>
            </p:extLst>
          </p:nvPr>
        </p:nvGraphicFramePr>
        <p:xfrm>
          <a:off x="457200" y="1371600"/>
          <a:ext cx="8001000" cy="2933700"/>
        </p:xfrm>
        <a:graphic>
          <a:graphicData uri="http://schemas.openxmlformats.org/drawingml/2006/table">
            <a:tbl>
              <a:tblPr firstRow="1">
                <a:tableStyleId>{5C22544A-7EE6-4342-B048-85BDC9FD1C3A}</a:tableStyleId>
              </a:tblPr>
              <a:tblGrid>
                <a:gridCol w="1778000"/>
                <a:gridCol w="2222500"/>
                <a:gridCol w="2222500"/>
                <a:gridCol w="1778000"/>
              </a:tblGrid>
              <a:tr h="419100">
                <a:tc>
                  <a:txBody>
                    <a:bodyPr/>
                    <a:lstStyle/>
                    <a:p>
                      <a:r>
                        <a:rPr lang="en-US" sz="2000" dirty="0" smtClean="0">
                          <a:solidFill>
                            <a:schemeClr val="tx1"/>
                          </a:solidFill>
                        </a:rPr>
                        <a:t>Job Title</a:t>
                      </a:r>
                      <a:endParaRPr lang="en-US" sz="2000" dirty="0">
                        <a:solidFill>
                          <a:schemeClr val="tx1"/>
                        </a:solidFill>
                      </a:endParaRPr>
                    </a:p>
                  </a:txBody>
                  <a:tcPr/>
                </a:tc>
                <a:tc>
                  <a:txBody>
                    <a:bodyPr/>
                    <a:lstStyle/>
                    <a:p>
                      <a:r>
                        <a:rPr lang="en-US" sz="2000" dirty="0" smtClean="0">
                          <a:solidFill>
                            <a:schemeClr val="tx1"/>
                          </a:solidFill>
                        </a:rPr>
                        <a:t>2013</a:t>
                      </a:r>
                      <a:endParaRPr lang="en-US" sz="2000" dirty="0">
                        <a:solidFill>
                          <a:schemeClr val="tx1"/>
                        </a:solidFill>
                      </a:endParaRPr>
                    </a:p>
                  </a:txBody>
                  <a:tcPr/>
                </a:tc>
                <a:tc>
                  <a:txBody>
                    <a:bodyPr/>
                    <a:lstStyle/>
                    <a:p>
                      <a:r>
                        <a:rPr lang="en-US" sz="2000" dirty="0" smtClean="0">
                          <a:solidFill>
                            <a:schemeClr val="tx1"/>
                          </a:solidFill>
                        </a:rPr>
                        <a:t>2014</a:t>
                      </a:r>
                      <a:endParaRPr lang="en-US" sz="2000" dirty="0">
                        <a:solidFill>
                          <a:schemeClr val="tx1"/>
                        </a:solidFill>
                      </a:endParaRPr>
                    </a:p>
                  </a:txBody>
                  <a:tcPr/>
                </a:tc>
                <a:tc>
                  <a:txBody>
                    <a:bodyPr/>
                    <a:lstStyle/>
                    <a:p>
                      <a:r>
                        <a:rPr lang="en-US" sz="2000" dirty="0" smtClean="0">
                          <a:solidFill>
                            <a:schemeClr val="tx1"/>
                          </a:solidFill>
                        </a:rPr>
                        <a:t>% Change</a:t>
                      </a:r>
                      <a:endParaRPr lang="en-US" sz="2000" dirty="0">
                        <a:solidFill>
                          <a:schemeClr val="tx1"/>
                        </a:solidFill>
                      </a:endParaRPr>
                    </a:p>
                  </a:txBody>
                  <a:tcPr/>
                </a:tc>
              </a:tr>
              <a:tr h="419100">
                <a:tc>
                  <a:txBody>
                    <a:bodyPr/>
                    <a:lstStyle/>
                    <a:p>
                      <a:r>
                        <a:rPr lang="en-US" sz="1600" dirty="0" smtClean="0"/>
                        <a:t>DB manager</a:t>
                      </a:r>
                      <a:endParaRPr lang="en-US" sz="1600" dirty="0"/>
                    </a:p>
                  </a:txBody>
                  <a:tcPr/>
                </a:tc>
                <a:tc>
                  <a:txBody>
                    <a:bodyPr/>
                    <a:lstStyle/>
                    <a:p>
                      <a:r>
                        <a:rPr lang="en-US" sz="1600" dirty="0" smtClean="0"/>
                        <a:t>$101,750 – $140,750</a:t>
                      </a:r>
                      <a:endParaRPr lang="en-US" sz="1600" dirty="0"/>
                    </a:p>
                  </a:txBody>
                  <a:tcPr/>
                </a:tc>
                <a:tc>
                  <a:txBody>
                    <a:bodyPr/>
                    <a:lstStyle/>
                    <a:p>
                      <a:r>
                        <a:rPr lang="en-US" sz="1600" dirty="0" smtClean="0"/>
                        <a:t>$107,750 – $149,000</a:t>
                      </a:r>
                      <a:endParaRPr lang="en-US" sz="1600" dirty="0"/>
                    </a:p>
                  </a:txBody>
                  <a:tcPr/>
                </a:tc>
                <a:tc>
                  <a:txBody>
                    <a:bodyPr/>
                    <a:lstStyle/>
                    <a:p>
                      <a:pPr algn="ctr"/>
                      <a:r>
                        <a:rPr lang="en-US" sz="1600" dirty="0" smtClean="0"/>
                        <a:t>5.9%</a:t>
                      </a:r>
                      <a:endParaRPr lang="en-US" sz="1600" dirty="0"/>
                    </a:p>
                  </a:txBody>
                  <a:tcPr/>
                </a:tc>
              </a:tr>
              <a:tr h="419100">
                <a:tc>
                  <a:txBody>
                    <a:bodyPr/>
                    <a:lstStyle/>
                    <a:p>
                      <a:r>
                        <a:rPr lang="en-US" sz="1600" dirty="0" smtClean="0"/>
                        <a:t>DB developer</a:t>
                      </a:r>
                      <a:endParaRPr lang="en-US" sz="1600" dirty="0"/>
                    </a:p>
                  </a:txBody>
                  <a:tcPr/>
                </a:tc>
                <a:tc>
                  <a:txBody>
                    <a:bodyPr/>
                    <a:lstStyle/>
                    <a:p>
                      <a:r>
                        <a:rPr lang="en-US" sz="1600" dirty="0" smtClean="0"/>
                        <a:t>$80,500 – $128,250</a:t>
                      </a:r>
                      <a:endParaRPr lang="en-US" sz="1600" dirty="0"/>
                    </a:p>
                  </a:txBody>
                  <a:tcPr/>
                </a:tc>
                <a:tc>
                  <a:txBody>
                    <a:bodyPr/>
                    <a:lstStyle/>
                    <a:p>
                      <a:r>
                        <a:rPr lang="en-US" sz="1600" dirty="0" smtClean="0"/>
                        <a:t>$92,000 – $134,500</a:t>
                      </a:r>
                      <a:endParaRPr lang="en-US" sz="1600" dirty="0"/>
                    </a:p>
                  </a:txBody>
                  <a:tcPr/>
                </a:tc>
                <a:tc>
                  <a:txBody>
                    <a:bodyPr/>
                    <a:lstStyle/>
                    <a:p>
                      <a:pPr algn="ctr"/>
                      <a:r>
                        <a:rPr lang="en-US" sz="1600" dirty="0" smtClean="0"/>
                        <a:t>5.5%</a:t>
                      </a:r>
                      <a:endParaRPr lang="en-US" sz="1600" dirty="0"/>
                    </a:p>
                  </a:txBody>
                  <a:tcPr/>
                </a:tc>
              </a:tr>
              <a:tr h="419100">
                <a:tc>
                  <a:txBody>
                    <a:bodyPr/>
                    <a:lstStyle/>
                    <a:p>
                      <a:r>
                        <a:rPr lang="en-US" sz="1600" dirty="0" smtClean="0"/>
                        <a:t>Data analyst</a:t>
                      </a:r>
                      <a:endParaRPr lang="en-US" sz="1600" dirty="0"/>
                    </a:p>
                  </a:txBody>
                  <a:tcPr/>
                </a:tc>
                <a:tc>
                  <a:txBody>
                    <a:bodyPr/>
                    <a:lstStyle/>
                    <a:p>
                      <a:r>
                        <a:rPr lang="en-US" sz="1600" dirty="0" smtClean="0"/>
                        <a:t>$64,250 – $96,000</a:t>
                      </a:r>
                      <a:endParaRPr lang="en-US" sz="1600" dirty="0"/>
                    </a:p>
                  </a:txBody>
                  <a:tcPr/>
                </a:tc>
                <a:tc>
                  <a:txBody>
                    <a:bodyPr/>
                    <a:lstStyle/>
                    <a:p>
                      <a:r>
                        <a:rPr lang="en-US" sz="1600" dirty="0" smtClean="0"/>
                        <a:t>$67,750 – $101,000</a:t>
                      </a:r>
                      <a:endParaRPr lang="en-US" sz="1600" dirty="0"/>
                    </a:p>
                  </a:txBody>
                  <a:tcPr/>
                </a:tc>
                <a:tc>
                  <a:txBody>
                    <a:bodyPr/>
                    <a:lstStyle/>
                    <a:p>
                      <a:pPr algn="ctr"/>
                      <a:r>
                        <a:rPr lang="en-US" sz="1600" dirty="0" smtClean="0"/>
                        <a:t>5.3%</a:t>
                      </a:r>
                      <a:endParaRPr lang="en-US" sz="1600" dirty="0"/>
                    </a:p>
                  </a:txBody>
                  <a:tcPr/>
                </a:tc>
              </a:tr>
              <a:tr h="419100">
                <a:tc>
                  <a:txBody>
                    <a:bodyPr/>
                    <a:lstStyle/>
                    <a:p>
                      <a:r>
                        <a:rPr lang="en-US" sz="1600" dirty="0" smtClean="0"/>
                        <a:t>DW </a:t>
                      </a:r>
                      <a:r>
                        <a:rPr lang="en-US" sz="1600" baseline="0" dirty="0" smtClean="0"/>
                        <a:t>manager</a:t>
                      </a:r>
                      <a:endParaRPr lang="en-US" sz="1600" dirty="0"/>
                    </a:p>
                  </a:txBody>
                  <a:tcPr/>
                </a:tc>
                <a:tc>
                  <a:txBody>
                    <a:bodyPr/>
                    <a:lstStyle/>
                    <a:p>
                      <a:r>
                        <a:rPr lang="en-US" sz="1600" dirty="0" smtClean="0"/>
                        <a:t>$108,750</a:t>
                      </a:r>
                      <a:r>
                        <a:rPr lang="en-US" sz="1600" baseline="0" dirty="0" smtClean="0"/>
                        <a:t> </a:t>
                      </a:r>
                      <a:r>
                        <a:rPr lang="en-US" sz="1600" dirty="0" smtClean="0"/>
                        <a:t>– $145,750</a:t>
                      </a:r>
                      <a:endParaRPr lang="en-US" sz="1600" dirty="0"/>
                    </a:p>
                  </a:txBody>
                  <a:tcPr/>
                </a:tc>
                <a:tc>
                  <a:txBody>
                    <a:bodyPr/>
                    <a:lstStyle/>
                    <a:p>
                      <a:r>
                        <a:rPr lang="en-US" sz="1600" dirty="0" smtClean="0"/>
                        <a:t>$115,250</a:t>
                      </a:r>
                      <a:r>
                        <a:rPr lang="en-US" sz="1600" baseline="0" dirty="0" smtClean="0"/>
                        <a:t> </a:t>
                      </a:r>
                      <a:r>
                        <a:rPr lang="en-US" sz="1600" dirty="0" smtClean="0"/>
                        <a:t>– $154,250</a:t>
                      </a:r>
                      <a:endParaRPr lang="en-US" sz="1600" dirty="0"/>
                    </a:p>
                  </a:txBody>
                  <a:tcPr/>
                </a:tc>
                <a:tc>
                  <a:txBody>
                    <a:bodyPr/>
                    <a:lstStyle/>
                    <a:p>
                      <a:pPr algn="ctr"/>
                      <a:r>
                        <a:rPr lang="en-US" sz="1600" dirty="0" smtClean="0"/>
                        <a:t>5.9%</a:t>
                      </a:r>
                      <a:endParaRPr lang="en-US" sz="1600" dirty="0"/>
                    </a:p>
                  </a:txBody>
                  <a:tcPr/>
                </a:tc>
              </a:tr>
              <a:tr h="419100">
                <a:tc>
                  <a:txBody>
                    <a:bodyPr/>
                    <a:lstStyle/>
                    <a:p>
                      <a:r>
                        <a:rPr lang="en-US" sz="1600" dirty="0" smtClean="0"/>
                        <a:t>DW analyst</a:t>
                      </a:r>
                      <a:endParaRPr lang="en-US" sz="1600" dirty="0"/>
                    </a:p>
                  </a:txBody>
                  <a:tcPr/>
                </a:tc>
                <a:tc>
                  <a:txBody>
                    <a:bodyPr/>
                    <a:lstStyle/>
                    <a:p>
                      <a:r>
                        <a:rPr lang="en-US" sz="1600" dirty="0" smtClean="0"/>
                        <a:t>$93,500 – $126,500</a:t>
                      </a:r>
                      <a:endParaRPr lang="en-US" sz="1600" dirty="0"/>
                    </a:p>
                  </a:txBody>
                  <a:tcPr/>
                </a:tc>
                <a:tc>
                  <a:txBody>
                    <a:bodyPr/>
                    <a:lstStyle/>
                    <a:p>
                      <a:r>
                        <a:rPr lang="en-US" sz="1600" dirty="0" smtClean="0"/>
                        <a:t>$99,000 – $133,750</a:t>
                      </a:r>
                      <a:endParaRPr lang="en-US" sz="1600" dirty="0"/>
                    </a:p>
                  </a:txBody>
                  <a:tcPr/>
                </a:tc>
                <a:tc>
                  <a:txBody>
                    <a:bodyPr/>
                    <a:lstStyle/>
                    <a:p>
                      <a:pPr algn="ctr"/>
                      <a:r>
                        <a:rPr lang="en-US" sz="1600" dirty="0" smtClean="0"/>
                        <a:t>5.8%</a:t>
                      </a:r>
                      <a:endParaRPr lang="en-US" sz="1600" dirty="0"/>
                    </a:p>
                  </a:txBody>
                  <a:tcPr/>
                </a:tc>
              </a:tr>
              <a:tr h="419100">
                <a:tc>
                  <a:txBody>
                    <a:bodyPr/>
                    <a:lstStyle/>
                    <a:p>
                      <a:r>
                        <a:rPr lang="en-US" sz="1600" dirty="0" smtClean="0"/>
                        <a:t>BI analyst</a:t>
                      </a:r>
                      <a:endParaRPr lang="en-US" sz="1600" dirty="0"/>
                    </a:p>
                  </a:txBody>
                  <a:tcPr/>
                </a:tc>
                <a:tc>
                  <a:txBody>
                    <a:bodyPr/>
                    <a:lstStyle/>
                    <a:p>
                      <a:r>
                        <a:rPr lang="en-US" sz="1600" dirty="0" smtClean="0"/>
                        <a:t>$94,250 – $132,500</a:t>
                      </a:r>
                      <a:endParaRPr lang="en-US" sz="1600" dirty="0"/>
                    </a:p>
                  </a:txBody>
                  <a:tcPr/>
                </a:tc>
                <a:tc>
                  <a:txBody>
                    <a:bodyPr/>
                    <a:lstStyle/>
                    <a:p>
                      <a:r>
                        <a:rPr lang="en-US" sz="1600" dirty="0" smtClean="0"/>
                        <a:t>$101,250 – $142,250</a:t>
                      </a:r>
                      <a:endParaRPr lang="en-US" sz="1600" dirty="0"/>
                    </a:p>
                  </a:txBody>
                  <a:tcPr/>
                </a:tc>
                <a:tc>
                  <a:txBody>
                    <a:bodyPr/>
                    <a:lstStyle/>
                    <a:p>
                      <a:pPr algn="ctr"/>
                      <a:r>
                        <a:rPr lang="en-US" sz="1600" dirty="0" smtClean="0"/>
                        <a:t>7.4%</a:t>
                      </a:r>
                      <a:endParaRPr lang="en-US" sz="1600" dirty="0"/>
                    </a:p>
                  </a:txBody>
                  <a:tcPr/>
                </a:tc>
              </a:tr>
            </a:tbl>
          </a:graphicData>
        </a:graphic>
      </p:graphicFrame>
    </p:spTree>
    <p:extLst>
      <p:ext uri="{BB962C8B-B14F-4D97-AF65-F5344CB8AC3E}">
        <p14:creationId xmlns:p14="http://schemas.microsoft.com/office/powerpoint/2010/main" val="3687741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3"/>
              </a:rPr>
              <a:t>Salary Trends (Europe)</a:t>
            </a:r>
            <a:endParaRPr lang="en-US" dirty="0"/>
          </a:p>
        </p:txBody>
      </p:sp>
      <p:graphicFrame>
        <p:nvGraphicFramePr>
          <p:cNvPr id="4" name="Content Placeholder 5"/>
          <p:cNvGraphicFramePr>
            <a:graphicFrameLocks noGrp="1"/>
          </p:cNvGraphicFramePr>
          <p:nvPr>
            <p:ph idx="1"/>
            <p:extLst/>
          </p:nvPr>
        </p:nvGraphicFramePr>
        <p:xfrm>
          <a:off x="457200" y="1600200"/>
          <a:ext cx="8153401" cy="3352800"/>
        </p:xfrm>
        <a:graphic>
          <a:graphicData uri="http://schemas.openxmlformats.org/drawingml/2006/table">
            <a:tbl>
              <a:tblPr firstRow="1" bandRow="1">
                <a:tableStyleId>{5C22544A-7EE6-4342-B048-85BDC9FD1C3A}</a:tableStyleId>
              </a:tblPr>
              <a:tblGrid>
                <a:gridCol w="2133600"/>
                <a:gridCol w="1728537"/>
                <a:gridCol w="2145632"/>
                <a:gridCol w="2145632"/>
              </a:tblGrid>
              <a:tr h="419100">
                <a:tc>
                  <a:txBody>
                    <a:bodyPr/>
                    <a:lstStyle/>
                    <a:p>
                      <a:r>
                        <a:rPr lang="en-US" sz="2000" dirty="0" smtClean="0">
                          <a:solidFill>
                            <a:schemeClr val="tx1"/>
                          </a:solidFill>
                        </a:rPr>
                        <a:t>Job Title</a:t>
                      </a:r>
                      <a:endParaRPr lang="en-US" sz="2000" dirty="0">
                        <a:solidFill>
                          <a:schemeClr val="tx1"/>
                        </a:solidFill>
                      </a:endParaRPr>
                    </a:p>
                  </a:txBody>
                  <a:tcPr/>
                </a:tc>
                <a:tc>
                  <a:txBody>
                    <a:bodyPr/>
                    <a:lstStyle/>
                    <a:p>
                      <a:r>
                        <a:rPr lang="en-US" sz="2000" dirty="0" smtClean="0">
                          <a:solidFill>
                            <a:schemeClr val="tx1"/>
                          </a:solidFill>
                        </a:rPr>
                        <a:t>Country</a:t>
                      </a:r>
                      <a:endParaRPr lang="en-US" sz="2000" dirty="0">
                        <a:solidFill>
                          <a:schemeClr val="tx1"/>
                        </a:solidFill>
                      </a:endParaRPr>
                    </a:p>
                  </a:txBody>
                  <a:tcPr/>
                </a:tc>
                <a:tc>
                  <a:txBody>
                    <a:bodyPr/>
                    <a:lstStyle/>
                    <a:p>
                      <a:r>
                        <a:rPr lang="en-US" sz="2000" dirty="0" smtClean="0">
                          <a:solidFill>
                            <a:schemeClr val="tx1"/>
                          </a:solidFill>
                        </a:rPr>
                        <a:t>2013</a:t>
                      </a:r>
                      <a:endParaRPr lang="en-US" sz="2000" dirty="0">
                        <a:solidFill>
                          <a:schemeClr val="tx1"/>
                        </a:solidFill>
                      </a:endParaRPr>
                    </a:p>
                  </a:txBody>
                  <a:tcPr/>
                </a:tc>
                <a:tc>
                  <a:txBody>
                    <a:bodyPr/>
                    <a:lstStyle/>
                    <a:p>
                      <a:r>
                        <a:rPr lang="en-US" sz="2000" dirty="0" smtClean="0">
                          <a:solidFill>
                            <a:schemeClr val="tx1"/>
                          </a:solidFill>
                        </a:rPr>
                        <a:t>2014</a:t>
                      </a:r>
                      <a:endParaRPr lang="en-US" sz="2000" dirty="0">
                        <a:solidFill>
                          <a:schemeClr val="tx1"/>
                        </a:solidFill>
                      </a:endParaRPr>
                    </a:p>
                  </a:txBody>
                  <a:tcPr/>
                </a:tc>
              </a:tr>
              <a:tr h="419100">
                <a:tc>
                  <a:txBody>
                    <a:bodyPr/>
                    <a:lstStyle/>
                    <a:p>
                      <a:r>
                        <a:rPr lang="en-US" sz="1600" dirty="0" smtClean="0"/>
                        <a:t>DBA</a:t>
                      </a:r>
                      <a:endParaRPr lang="en-US" sz="1600" dirty="0"/>
                    </a:p>
                  </a:txBody>
                  <a:tcPr/>
                </a:tc>
                <a:tc>
                  <a:txBody>
                    <a:bodyPr/>
                    <a:lstStyle/>
                    <a:p>
                      <a:r>
                        <a:rPr lang="en-US" sz="1600" dirty="0" smtClean="0"/>
                        <a:t>Germany</a:t>
                      </a:r>
                      <a:endParaRPr lang="en-US" sz="1600" dirty="0"/>
                    </a:p>
                  </a:txBody>
                  <a:tcPr/>
                </a:tc>
                <a:tc>
                  <a:txBody>
                    <a:bodyPr/>
                    <a:lstStyle/>
                    <a:p>
                      <a:r>
                        <a:rPr lang="en-US" sz="1600" dirty="0" smtClean="0"/>
                        <a:t>€40,000 – €55,000</a:t>
                      </a:r>
                      <a:endParaRPr lang="en-US" sz="1600" dirty="0"/>
                    </a:p>
                  </a:txBody>
                  <a:tcPr/>
                </a:tc>
                <a:tc>
                  <a:txBody>
                    <a:bodyPr/>
                    <a:lstStyle/>
                    <a:p>
                      <a:r>
                        <a:rPr lang="en-US" sz="1600" dirty="0" smtClean="0"/>
                        <a:t>€40,000 – €60,000</a:t>
                      </a:r>
                      <a:endParaRPr lang="en-US" sz="1600" dirty="0"/>
                    </a:p>
                  </a:txBody>
                  <a:tcPr/>
                </a:tc>
              </a:tr>
              <a:tr h="419100">
                <a:tc>
                  <a:txBody>
                    <a:bodyPr/>
                    <a:lstStyle/>
                    <a:p>
                      <a:r>
                        <a:rPr lang="en-US" sz="1600" dirty="0" smtClean="0"/>
                        <a:t>Business Analyst</a:t>
                      </a:r>
                      <a:endParaRPr lang="en-US" sz="1600" dirty="0"/>
                    </a:p>
                  </a:txBody>
                  <a:tcPr/>
                </a:tc>
                <a:tc>
                  <a:txBody>
                    <a:bodyPr/>
                    <a:lstStyle/>
                    <a:p>
                      <a:r>
                        <a:rPr lang="en-US" sz="1600" dirty="0" smtClean="0"/>
                        <a:t>Germany</a:t>
                      </a:r>
                      <a:endParaRPr lang="en-US" sz="1600" dirty="0"/>
                    </a:p>
                  </a:txBody>
                  <a:tcPr/>
                </a:tc>
                <a:tc>
                  <a:txBody>
                    <a:bodyPr/>
                    <a:lstStyle/>
                    <a:p>
                      <a:r>
                        <a:rPr lang="en-US" sz="1600" dirty="0" smtClean="0"/>
                        <a:t>€55,000 – €85,000</a:t>
                      </a:r>
                      <a:endParaRPr lang="en-US" sz="1600" dirty="0"/>
                    </a:p>
                  </a:txBody>
                  <a:tcPr/>
                </a:tc>
                <a:tc>
                  <a:txBody>
                    <a:bodyPr/>
                    <a:lstStyle/>
                    <a:p>
                      <a:r>
                        <a:rPr lang="en-US" sz="1600" dirty="0" smtClean="0"/>
                        <a:t>€55,000 – €85,000</a:t>
                      </a:r>
                      <a:endParaRPr lang="en-US" sz="1600" dirty="0"/>
                    </a:p>
                  </a:txBody>
                  <a:tcPr/>
                </a:tc>
              </a:tr>
              <a:tr h="419100">
                <a:tc>
                  <a:txBody>
                    <a:bodyPr/>
                    <a:lstStyle/>
                    <a:p>
                      <a:r>
                        <a:rPr lang="en-US" sz="1600" dirty="0" smtClean="0"/>
                        <a:t>DBA</a:t>
                      </a:r>
                      <a:endParaRPr lang="en-US" sz="1600" dirty="0"/>
                    </a:p>
                  </a:txBody>
                  <a:tcPr/>
                </a:tc>
                <a:tc>
                  <a:txBody>
                    <a:bodyPr/>
                    <a:lstStyle/>
                    <a:p>
                      <a:r>
                        <a:rPr lang="en-US" sz="1600" dirty="0" smtClean="0"/>
                        <a:t>London</a:t>
                      </a:r>
                      <a:endParaRPr lang="en-US" sz="1600" dirty="0"/>
                    </a:p>
                  </a:txBody>
                  <a:tcPr/>
                </a:tc>
                <a:tc>
                  <a:txBody>
                    <a:bodyPr/>
                    <a:lstStyle/>
                    <a:p>
                      <a:r>
                        <a:rPr lang="en-US" sz="1600" dirty="0" smtClean="0"/>
                        <a:t>£55,000 – £85,000</a:t>
                      </a:r>
                      <a:endParaRPr lang="en-US" sz="1600" dirty="0"/>
                    </a:p>
                  </a:txBody>
                  <a:tcPr/>
                </a:tc>
                <a:tc>
                  <a:txBody>
                    <a:bodyPr/>
                    <a:lstStyle/>
                    <a:p>
                      <a:r>
                        <a:rPr lang="en-US" sz="1600" dirty="0" smtClean="0"/>
                        <a:t>£55,000 – £80,000</a:t>
                      </a:r>
                      <a:endParaRPr lang="en-US" sz="1600" dirty="0"/>
                    </a:p>
                  </a:txBody>
                  <a:tcPr/>
                </a:tc>
              </a:tr>
              <a:tr h="419100">
                <a:tc>
                  <a:txBody>
                    <a:bodyPr/>
                    <a:lstStyle/>
                    <a:p>
                      <a:r>
                        <a:rPr lang="en-US" sz="1600" dirty="0" smtClean="0"/>
                        <a:t>Database</a:t>
                      </a:r>
                      <a:r>
                        <a:rPr lang="en-US" sz="1600" baseline="0" dirty="0" smtClean="0"/>
                        <a:t> developer</a:t>
                      </a:r>
                      <a:endParaRPr lang="en-US" sz="1600" dirty="0"/>
                    </a:p>
                  </a:txBody>
                  <a:tcPr/>
                </a:tc>
                <a:tc>
                  <a:txBody>
                    <a:bodyPr/>
                    <a:lstStyle/>
                    <a:p>
                      <a:endParaRPr lang="en-US" sz="1600" dirty="0"/>
                    </a:p>
                  </a:txBody>
                  <a:tcPr/>
                </a:tc>
                <a:tc>
                  <a:txBody>
                    <a:bodyPr/>
                    <a:lstStyle/>
                    <a:p>
                      <a:r>
                        <a:rPr lang="en-US" sz="1600" dirty="0" smtClean="0"/>
                        <a:t>£55,000 – £85,000</a:t>
                      </a:r>
                      <a:endParaRPr lang="en-US" sz="1600" dirty="0"/>
                    </a:p>
                  </a:txBody>
                  <a:tcPr/>
                </a:tc>
                <a:tc>
                  <a:txBody>
                    <a:bodyPr/>
                    <a:lstStyle/>
                    <a:p>
                      <a:r>
                        <a:rPr lang="en-US" sz="1600" dirty="0" smtClean="0"/>
                        <a:t>£60,000 – £85,000</a:t>
                      </a:r>
                      <a:endParaRPr lang="en-US" sz="1600" dirty="0"/>
                    </a:p>
                  </a:txBody>
                  <a:tcPr/>
                </a:tc>
              </a:tr>
              <a:tr h="419100">
                <a:tc>
                  <a:txBody>
                    <a:bodyPr/>
                    <a:lstStyle/>
                    <a:p>
                      <a:r>
                        <a:rPr lang="en-US" sz="1600" dirty="0" smtClean="0"/>
                        <a:t>DBA</a:t>
                      </a:r>
                      <a:endParaRPr lang="en-US" sz="1600" dirty="0"/>
                    </a:p>
                  </a:txBody>
                  <a:tcPr/>
                </a:tc>
                <a:tc>
                  <a:txBody>
                    <a:bodyPr/>
                    <a:lstStyle/>
                    <a:p>
                      <a:r>
                        <a:rPr lang="en-US" sz="1600" dirty="0" smtClean="0"/>
                        <a:t>France</a:t>
                      </a:r>
                      <a:endParaRPr lang="en-US" sz="1600" dirty="0"/>
                    </a:p>
                  </a:txBody>
                  <a:tcPr/>
                </a:tc>
                <a:tc>
                  <a:txBody>
                    <a:bodyPr/>
                    <a:lstStyle/>
                    <a:p>
                      <a:r>
                        <a:rPr lang="en-US" sz="1600" dirty="0" smtClean="0"/>
                        <a:t>€50,000 – €90,000</a:t>
                      </a:r>
                      <a:endParaRPr lang="en-US" sz="1600" dirty="0"/>
                    </a:p>
                  </a:txBody>
                  <a:tcPr/>
                </a:tc>
                <a:tc>
                  <a:txBody>
                    <a:bodyPr/>
                    <a:lstStyle/>
                    <a:p>
                      <a:r>
                        <a:rPr lang="en-US" sz="1600" dirty="0" smtClean="0"/>
                        <a:t>€50,000 – €70,000</a:t>
                      </a:r>
                      <a:endParaRPr lang="en-US" sz="1600" dirty="0"/>
                    </a:p>
                  </a:txBody>
                  <a:tcPr/>
                </a:tc>
              </a:tr>
              <a:tr h="419100">
                <a:tc>
                  <a:txBody>
                    <a:bodyPr/>
                    <a:lstStyle/>
                    <a:p>
                      <a:r>
                        <a:rPr lang="en-US" sz="1600" dirty="0" smtClean="0"/>
                        <a:t>DBA</a:t>
                      </a:r>
                      <a:endParaRPr lang="en-US" sz="1600" dirty="0"/>
                    </a:p>
                  </a:txBody>
                  <a:tcPr/>
                </a:tc>
                <a:tc>
                  <a:txBody>
                    <a:bodyPr/>
                    <a:lstStyle/>
                    <a:p>
                      <a:r>
                        <a:rPr lang="en-US" sz="1600" dirty="0" smtClean="0"/>
                        <a:t>Australia</a:t>
                      </a:r>
                      <a:endParaRPr lang="en-US" sz="1600" dirty="0"/>
                    </a:p>
                  </a:txBody>
                  <a:tcPr/>
                </a:tc>
                <a:tc>
                  <a:txBody>
                    <a:bodyPr/>
                    <a:lstStyle/>
                    <a:p>
                      <a:r>
                        <a:rPr lang="en-US" sz="1600" dirty="0" smtClean="0"/>
                        <a:t>$75,000 – $125,000</a:t>
                      </a:r>
                      <a:endParaRPr lang="en-US" sz="1600" dirty="0"/>
                    </a:p>
                  </a:txBody>
                  <a:tcPr/>
                </a:tc>
                <a:tc>
                  <a:txBody>
                    <a:bodyPr/>
                    <a:lstStyle/>
                    <a:p>
                      <a:r>
                        <a:rPr lang="en-US" sz="1600" dirty="0" smtClean="0"/>
                        <a:t>$75,000 – $125,000</a:t>
                      </a:r>
                      <a:endParaRPr lang="en-US" sz="1600" dirty="0"/>
                    </a:p>
                  </a:txBody>
                  <a:tcPr/>
                </a:tc>
              </a:tr>
              <a:tr h="419100">
                <a:tc>
                  <a:txBody>
                    <a:bodyPr/>
                    <a:lstStyle/>
                    <a:p>
                      <a:r>
                        <a:rPr lang="en-US" sz="1600" dirty="0" smtClean="0"/>
                        <a:t>Business analyst</a:t>
                      </a:r>
                      <a:endParaRPr lang="en-US" sz="1600" dirty="0"/>
                    </a:p>
                  </a:txBody>
                  <a:tcPr/>
                </a:tc>
                <a:tc>
                  <a:txBody>
                    <a:bodyPr/>
                    <a:lstStyle/>
                    <a:p>
                      <a:r>
                        <a:rPr lang="en-US" sz="1600" dirty="0" smtClean="0"/>
                        <a:t>Australia</a:t>
                      </a:r>
                      <a:endParaRPr lang="en-US" sz="1600" dirty="0"/>
                    </a:p>
                  </a:txBody>
                  <a:tcPr/>
                </a:tc>
                <a:tc>
                  <a:txBody>
                    <a:bodyPr/>
                    <a:lstStyle/>
                    <a:p>
                      <a:r>
                        <a:rPr lang="en-US" sz="1600" dirty="0" smtClean="0"/>
                        <a:t>$80,000</a:t>
                      </a:r>
                      <a:r>
                        <a:rPr lang="en-US" sz="1600" baseline="0" dirty="0" smtClean="0"/>
                        <a:t> </a:t>
                      </a:r>
                      <a:r>
                        <a:rPr lang="en-US" sz="1600" dirty="0" smtClean="0"/>
                        <a:t>– $120,000</a:t>
                      </a:r>
                      <a:endParaRPr lang="en-US" sz="1600" dirty="0"/>
                    </a:p>
                  </a:txBody>
                  <a:tcPr/>
                </a:tc>
                <a:tc>
                  <a:txBody>
                    <a:bodyPr/>
                    <a:lstStyle/>
                    <a:p>
                      <a:r>
                        <a:rPr lang="en-US" sz="1600" dirty="0" smtClean="0"/>
                        <a:t>$80,000</a:t>
                      </a:r>
                      <a:r>
                        <a:rPr lang="en-US" sz="1600" baseline="0" dirty="0" smtClean="0"/>
                        <a:t> </a:t>
                      </a:r>
                      <a:r>
                        <a:rPr lang="en-US" sz="1600" dirty="0" smtClean="0"/>
                        <a:t>– $120,000</a:t>
                      </a:r>
                      <a:endParaRPr lang="en-US" sz="1600" dirty="0"/>
                    </a:p>
                  </a:txBody>
                  <a:tcPr/>
                </a:tc>
              </a:tr>
            </a:tbl>
          </a:graphicData>
        </a:graphic>
      </p:graphicFrame>
    </p:spTree>
    <p:extLst>
      <p:ext uri="{BB962C8B-B14F-4D97-AF65-F5344CB8AC3E}">
        <p14:creationId xmlns:p14="http://schemas.microsoft.com/office/powerpoint/2010/main" val="3912486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2"/>
          <p:cNvSpPr>
            <a:spLocks noGrp="1" noChangeArrowheads="1"/>
          </p:cNvSpPr>
          <p:nvPr>
            <p:ph type="title"/>
          </p:nvPr>
        </p:nvSpPr>
        <p:spPr/>
        <p:txBody>
          <a:bodyPr/>
          <a:lstStyle/>
          <a:p>
            <a:pPr eaLnBrk="1" hangingPunct="1"/>
            <a:r>
              <a:rPr lang="en-US" altLang="en-US" dirty="0" smtClean="0"/>
              <a:t>Summary</a:t>
            </a:r>
          </a:p>
        </p:txBody>
      </p:sp>
      <p:sp>
        <p:nvSpPr>
          <p:cNvPr id="79875" name="Rectangle 3"/>
          <p:cNvSpPr>
            <a:spLocks noGrp="1" noChangeArrowheads="1"/>
          </p:cNvSpPr>
          <p:nvPr>
            <p:ph type="body" idx="1"/>
          </p:nvPr>
        </p:nvSpPr>
        <p:spPr/>
        <p:txBody>
          <a:bodyPr/>
          <a:lstStyle/>
          <a:p>
            <a:pPr eaLnBrk="1" hangingPunct="1"/>
            <a:r>
              <a:rPr lang="en-US" altLang="en-US" dirty="0" smtClean="0"/>
              <a:t>Positions</a:t>
            </a:r>
          </a:p>
          <a:p>
            <a:pPr eaLnBrk="1" hangingPunct="1"/>
            <a:r>
              <a:rPr lang="en-US" altLang="en-US" dirty="0" smtClean="0"/>
              <a:t>Skill </a:t>
            </a:r>
            <a:r>
              <a:rPr lang="en-US" altLang="en-US" smtClean="0"/>
              <a:t>requirements and acquisition</a:t>
            </a:r>
            <a:endParaRPr lang="en-US" altLang="en-US" dirty="0" smtClean="0"/>
          </a:p>
          <a:p>
            <a:pPr eaLnBrk="1" hangingPunct="1"/>
            <a:r>
              <a:rPr lang="en-US" altLang="en-US" dirty="0" smtClean="0"/>
              <a:t>Salary trends</a:t>
            </a:r>
          </a:p>
        </p:txBody>
      </p:sp>
    </p:spTree>
    <p:extLst>
      <p:ext uri="{BB962C8B-B14F-4D97-AF65-F5344CB8AC3E}">
        <p14:creationId xmlns:p14="http://schemas.microsoft.com/office/powerpoint/2010/main" val="4819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20092&quot;&gt;&lt;property id=&quot;20148&quot; value=&quot;5&quot;/&gt;&lt;property id=&quot;20300&quot; value=&quot;Slide 1 - &amp;quot;Module 1 Data Warehouse Concepts and Architectures&amp;quot;&quot;/&gt;&lt;property id=&quot;20307&quot; value=&quot;256&quot;/&gt;&lt;/object&gt;&lt;object type=&quot;3&quot; unique_id=&quot;20093&quot;&gt;&lt;property id=&quot;20148&quot; value=&quot;5&quot;/&gt;&lt;property id=&quot;20300&quot; value=&quot;Slide 2 - &amp;quot;Lesson Objective&amp;quot;&quot;/&gt;&lt;property id=&quot;20307&quot; value=&quot;257&quot;/&gt;&lt;/object&gt;&lt;object type=&quot;3&quot; unique_id=&quot;20099&quot;&gt;&lt;property id=&quot;20148&quot; value=&quot;5&quot;/&gt;&lt;property id=&quot;20300&quot; value=&quot;Slide 8 - &amp;quot;Summary&amp;quot;&quot;/&gt;&lt;property id=&quot;20307&quot; value=&quot;263&quot;/&gt;&lt;/object&gt;&lt;object type=&quot;3&quot; unique_id=&quot;24269&quot;&gt;&lt;property id=&quot;20148&quot; value=&quot;5&quot;/&gt;&lt;property id=&quot;20300&quot; value=&quot;Slide 3 - &amp;quot;Employment Opportunities&amp;quot;&quot;/&gt;&lt;property id=&quot;20307&quot; value=&quot;267&quot;/&gt;&lt;/object&gt;&lt;object type=&quot;3&quot; unique_id=&quot;24270&quot;&gt;&lt;property id=&quot;20148&quot; value=&quot;5&quot;/&gt;&lt;property id=&quot;20300&quot; value=&quot;Slide 5 - &amp;quot;Competency Acquisition&amp;quot;&quot;/&gt;&lt;property id=&quot;20307&quot; value=&quot;268&quot;/&gt;&lt;/object&gt;&lt;object type=&quot;3&quot; unique_id=&quot;24271&quot;&gt;&lt;property id=&quot;20148&quot; value=&quot;5&quot;/&gt;&lt;property id=&quot;20300&quot; value=&quot;Slide 6 - &amp;quot;Salary Trends (USA)&amp;quot;&quot;/&gt;&lt;property id=&quot;20307&quot; value=&quot;269&quot;/&gt;&lt;/object&gt;&lt;object type=&quot;3&quot; unique_id=&quot;24272&quot;&gt;&lt;property id=&quot;20148&quot; value=&quot;5&quot;/&gt;&lt;property id=&quot;20300&quot; value=&quot;Slide 7 - &amp;quot;Salary Trends (Europe)&amp;quot;&quot;/&gt;&lt;property id=&quot;20307&quot; value=&quot;270&quot;/&gt;&lt;/object&gt;&lt;object type=&quot;3&quot; unique_id=&quot;28162&quot;&gt;&lt;property id=&quot;20148&quot; value=&quot;5&quot;/&gt;&lt;property id=&quot;20300&quot; value=&quot;Slide 4 - &amp;quot;Skill-Position Mapping&amp;quot;&quot;/&gt;&lt;property id=&quot;20307&quot; value=&quot;271&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11250</TotalTime>
  <Words>788</Words>
  <Application>Microsoft Office PowerPoint</Application>
  <PresentationFormat>On-screen Show (4:3)</PresentationFormat>
  <Paragraphs>223</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ＭＳ Ｐゴシック</vt:lpstr>
      <vt:lpstr>Arial</vt:lpstr>
      <vt:lpstr>Times New Roman</vt:lpstr>
      <vt:lpstr>Blank Presentation</vt:lpstr>
      <vt:lpstr>Module 1 Data Warehouse Concepts and Architectures</vt:lpstr>
      <vt:lpstr>Lesson Objective</vt:lpstr>
      <vt:lpstr>Employment Opportunities</vt:lpstr>
      <vt:lpstr>Skill-Position Mapping</vt:lpstr>
      <vt:lpstr>Competency Acquisition</vt:lpstr>
      <vt:lpstr>Salary Trends (USA)</vt:lpstr>
      <vt:lpstr>Salary Trends (Europe)</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Lesson 7: Employment opportunities</dc:title>
  <dc:subject>Data Warehouse Concepts and Architectures</dc:subject>
  <dc:creator>Michael Mannino</dc:creator>
  <dc:description>Data Warehouse Concepts, Design, Manipulation, and Administration</dc:description>
  <cp:lastModifiedBy>Mike</cp:lastModifiedBy>
  <cp:revision>2088</cp:revision>
  <cp:lastPrinted>1601-01-01T00:00:00Z</cp:lastPrinted>
  <dcterms:created xsi:type="dcterms:W3CDTF">2000-07-15T18:34:14Z</dcterms:created>
  <dcterms:modified xsi:type="dcterms:W3CDTF">2015-08-26T03:06:38Z</dcterms:modified>
</cp:coreProperties>
</file>