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2"/>
  </p:notesMasterIdLst>
  <p:handoutMasterIdLst>
    <p:handoutMasterId r:id="rId13"/>
  </p:handoutMasterIdLst>
  <p:sldIdLst>
    <p:sldId id="256" r:id="rId2"/>
    <p:sldId id="269" r:id="rId3"/>
    <p:sldId id="259" r:id="rId4"/>
    <p:sldId id="270" r:id="rId5"/>
    <p:sldId id="264" r:id="rId6"/>
    <p:sldId id="265" r:id="rId7"/>
    <p:sldId id="271" r:id="rId8"/>
    <p:sldId id="266" r:id="rId9"/>
    <p:sldId id="267" r:id="rId10"/>
    <p:sldId id="268"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9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57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293C02-D58A-4EF1-A7B1-7CD14317BD21}"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F9071FA5-A4E9-4312-963E-65FD0FA292C1}">
      <dgm:prSet phldrT="[Text]"/>
      <dgm:spPr/>
      <dgm:t>
        <a:bodyPr/>
        <a:lstStyle/>
        <a:p>
          <a:r>
            <a:rPr lang="en-US" dirty="0" smtClean="0"/>
            <a:t>Top Down</a:t>
          </a:r>
          <a:endParaRPr lang="en-US" dirty="0"/>
        </a:p>
      </dgm:t>
    </dgm:pt>
    <dgm:pt modelId="{8227A381-10E1-4B83-A339-E97340A6D94D}" type="parTrans" cxnId="{80A6AACA-2119-4949-8605-788879A6A694}">
      <dgm:prSet/>
      <dgm:spPr/>
      <dgm:t>
        <a:bodyPr/>
        <a:lstStyle/>
        <a:p>
          <a:endParaRPr lang="en-US"/>
        </a:p>
      </dgm:t>
    </dgm:pt>
    <dgm:pt modelId="{1BA4A262-D939-4B90-B156-2F9A71D9A893}" type="sibTrans" cxnId="{80A6AACA-2119-4949-8605-788879A6A694}">
      <dgm:prSet/>
      <dgm:spPr/>
      <dgm:t>
        <a:bodyPr/>
        <a:lstStyle/>
        <a:p>
          <a:endParaRPr lang="en-US"/>
        </a:p>
      </dgm:t>
    </dgm:pt>
    <dgm:pt modelId="{689E6531-2CA6-4B1B-9661-97CEBFBC2301}">
      <dgm:prSet phldrT="[Text]"/>
      <dgm:spPr/>
      <dgm:t>
        <a:bodyPr/>
        <a:lstStyle/>
        <a:p>
          <a:r>
            <a:rPr lang="en-US" dirty="0" smtClean="0"/>
            <a:t>Bottom Up</a:t>
          </a:r>
          <a:endParaRPr lang="en-US" dirty="0"/>
        </a:p>
      </dgm:t>
    </dgm:pt>
    <dgm:pt modelId="{50ECE915-51BA-4B05-B655-A006164EB8FF}" type="parTrans" cxnId="{CD7A3850-360A-4229-9EA7-6CAAF8DCE717}">
      <dgm:prSet/>
      <dgm:spPr/>
      <dgm:t>
        <a:bodyPr/>
        <a:lstStyle/>
        <a:p>
          <a:endParaRPr lang="en-US"/>
        </a:p>
      </dgm:t>
    </dgm:pt>
    <dgm:pt modelId="{9ADB48D0-5A31-4DC6-8A0A-02F7F99D212F}" type="sibTrans" cxnId="{CD7A3850-360A-4229-9EA7-6CAAF8DCE717}">
      <dgm:prSet/>
      <dgm:spPr/>
      <dgm:t>
        <a:bodyPr/>
        <a:lstStyle/>
        <a:p>
          <a:endParaRPr lang="en-US"/>
        </a:p>
      </dgm:t>
    </dgm:pt>
    <dgm:pt modelId="{1B8665F5-882E-4892-AAD1-A3519E0A7FD1}">
      <dgm:prSet phldrT="[Text]"/>
      <dgm:spPr/>
      <dgm:t>
        <a:bodyPr/>
        <a:lstStyle/>
        <a:p>
          <a:r>
            <a:rPr lang="en-US" dirty="0" smtClean="0"/>
            <a:t>Enterprise data warehouse</a:t>
          </a:r>
          <a:endParaRPr lang="en-US" dirty="0"/>
        </a:p>
      </dgm:t>
    </dgm:pt>
    <dgm:pt modelId="{D00CFE1C-26A5-44E4-BAA4-1F5F6DF5D78C}" type="parTrans" cxnId="{38F6ED78-0E90-4FC6-B835-64C69B5C7F2A}">
      <dgm:prSet/>
      <dgm:spPr/>
      <dgm:t>
        <a:bodyPr/>
        <a:lstStyle/>
        <a:p>
          <a:endParaRPr lang="en-US"/>
        </a:p>
      </dgm:t>
    </dgm:pt>
    <dgm:pt modelId="{3524A11F-DD9D-40E4-8C8A-A0804E11C7CC}" type="sibTrans" cxnId="{38F6ED78-0E90-4FC6-B835-64C69B5C7F2A}">
      <dgm:prSet/>
      <dgm:spPr/>
      <dgm:t>
        <a:bodyPr/>
        <a:lstStyle/>
        <a:p>
          <a:endParaRPr lang="en-US"/>
        </a:p>
      </dgm:t>
    </dgm:pt>
    <dgm:pt modelId="{C0F222EB-0C25-4D53-8197-8D9F809D00CF}">
      <dgm:prSet phldrT="[Text]"/>
      <dgm:spPr/>
      <dgm:t>
        <a:bodyPr/>
        <a:lstStyle/>
        <a:p>
          <a:r>
            <a:rPr lang="en-US" dirty="0" smtClean="0"/>
            <a:t>Independent data marts</a:t>
          </a:r>
          <a:endParaRPr lang="en-US" dirty="0"/>
        </a:p>
      </dgm:t>
    </dgm:pt>
    <dgm:pt modelId="{6367C46A-1FD9-4D60-B340-3216EF47CE22}" type="parTrans" cxnId="{636293FB-E29A-4D9A-98E2-B08398722621}">
      <dgm:prSet/>
      <dgm:spPr/>
      <dgm:t>
        <a:bodyPr/>
        <a:lstStyle/>
        <a:p>
          <a:endParaRPr lang="en-US"/>
        </a:p>
      </dgm:t>
    </dgm:pt>
    <dgm:pt modelId="{CC1B8D78-D47D-4074-B49B-C3AEA37A99BA}" type="sibTrans" cxnId="{636293FB-E29A-4D9A-98E2-B08398722621}">
      <dgm:prSet/>
      <dgm:spPr/>
      <dgm:t>
        <a:bodyPr/>
        <a:lstStyle/>
        <a:p>
          <a:endParaRPr lang="en-US"/>
        </a:p>
      </dgm:t>
    </dgm:pt>
    <dgm:pt modelId="{292B2999-163C-4EBE-BEA2-DCA010007A22}">
      <dgm:prSet phldrT="[Text]"/>
      <dgm:spPr/>
      <dgm:t>
        <a:bodyPr/>
        <a:lstStyle/>
        <a:p>
          <a:r>
            <a:rPr lang="en-US" dirty="0" smtClean="0"/>
            <a:t>Higher integration levels</a:t>
          </a:r>
          <a:endParaRPr lang="en-US" dirty="0"/>
        </a:p>
      </dgm:t>
    </dgm:pt>
    <dgm:pt modelId="{CD45D0B6-1C5C-44AC-A645-C6B76E133FB7}" type="parTrans" cxnId="{C4C0065A-D6A5-4BC8-A895-937E4BE84840}">
      <dgm:prSet/>
      <dgm:spPr/>
      <dgm:t>
        <a:bodyPr/>
        <a:lstStyle/>
        <a:p>
          <a:endParaRPr lang="en-US"/>
        </a:p>
      </dgm:t>
    </dgm:pt>
    <dgm:pt modelId="{1A14748B-9C97-4CD6-B973-BC74AB96F842}" type="sibTrans" cxnId="{C4C0065A-D6A5-4BC8-A895-937E4BE84840}">
      <dgm:prSet/>
      <dgm:spPr/>
      <dgm:t>
        <a:bodyPr/>
        <a:lstStyle/>
        <a:p>
          <a:endParaRPr lang="en-US"/>
        </a:p>
      </dgm:t>
    </dgm:pt>
    <dgm:pt modelId="{2A6A19D6-45A2-4203-AFC9-547F0D112C30}">
      <dgm:prSet phldrT="[Text]"/>
      <dgm:spPr/>
      <dgm:t>
        <a:bodyPr/>
        <a:lstStyle/>
        <a:p>
          <a:r>
            <a:rPr lang="en-US" dirty="0" smtClean="0"/>
            <a:t>Larger project scope</a:t>
          </a:r>
          <a:endParaRPr lang="en-US" dirty="0"/>
        </a:p>
      </dgm:t>
    </dgm:pt>
    <dgm:pt modelId="{2781E854-3E10-40C4-9B4C-66917D0A5240}" type="parTrans" cxnId="{D4C3759F-C3CE-4754-86C3-08B9F3404F25}">
      <dgm:prSet/>
      <dgm:spPr/>
      <dgm:t>
        <a:bodyPr/>
        <a:lstStyle/>
        <a:p>
          <a:endParaRPr lang="en-US"/>
        </a:p>
      </dgm:t>
    </dgm:pt>
    <dgm:pt modelId="{5BF9AD31-9EC7-497B-98E1-471944DBCAAA}" type="sibTrans" cxnId="{D4C3759F-C3CE-4754-86C3-08B9F3404F25}">
      <dgm:prSet/>
      <dgm:spPr/>
      <dgm:t>
        <a:bodyPr/>
        <a:lstStyle/>
        <a:p>
          <a:endParaRPr lang="en-US"/>
        </a:p>
      </dgm:t>
    </dgm:pt>
    <dgm:pt modelId="{CCB17C6F-11D2-4751-B212-1F2A0DD220C2}">
      <dgm:prSet phldrT="[Text]"/>
      <dgm:spPr/>
      <dgm:t>
        <a:bodyPr/>
        <a:lstStyle/>
        <a:p>
          <a:r>
            <a:rPr lang="en-US" dirty="0" smtClean="0"/>
            <a:t>Lower integration levels</a:t>
          </a:r>
          <a:endParaRPr lang="en-US" dirty="0"/>
        </a:p>
      </dgm:t>
    </dgm:pt>
    <dgm:pt modelId="{8E1F8FD3-516B-4C6C-BD97-509AF8D80B3B}" type="parTrans" cxnId="{43A2CFF2-729B-4524-BD9A-D77AE8C6EF6E}">
      <dgm:prSet/>
      <dgm:spPr/>
      <dgm:t>
        <a:bodyPr/>
        <a:lstStyle/>
        <a:p>
          <a:endParaRPr lang="en-US"/>
        </a:p>
      </dgm:t>
    </dgm:pt>
    <dgm:pt modelId="{2D49E6E1-B627-4334-A017-1E4B52C272C1}" type="sibTrans" cxnId="{43A2CFF2-729B-4524-BD9A-D77AE8C6EF6E}">
      <dgm:prSet/>
      <dgm:spPr/>
      <dgm:t>
        <a:bodyPr/>
        <a:lstStyle/>
        <a:p>
          <a:endParaRPr lang="en-US"/>
        </a:p>
      </dgm:t>
    </dgm:pt>
    <dgm:pt modelId="{3287A645-FE83-4F67-B67C-0E24F6291897}">
      <dgm:prSet phldrT="[Text]"/>
      <dgm:spPr/>
      <dgm:t>
        <a:bodyPr/>
        <a:lstStyle/>
        <a:p>
          <a:r>
            <a:rPr lang="en-US" dirty="0" smtClean="0"/>
            <a:t>Smaller project scope</a:t>
          </a:r>
          <a:endParaRPr lang="en-US" dirty="0"/>
        </a:p>
      </dgm:t>
    </dgm:pt>
    <dgm:pt modelId="{D30F9A5E-AF79-4453-A662-CA382E212AA0}" type="parTrans" cxnId="{B14084B2-908A-4B10-AD13-3EE43A4B5EC1}">
      <dgm:prSet/>
      <dgm:spPr/>
      <dgm:t>
        <a:bodyPr/>
        <a:lstStyle/>
        <a:p>
          <a:endParaRPr lang="en-US"/>
        </a:p>
      </dgm:t>
    </dgm:pt>
    <dgm:pt modelId="{16EE10BF-915C-40A4-841A-1EC5887C169D}" type="sibTrans" cxnId="{B14084B2-908A-4B10-AD13-3EE43A4B5EC1}">
      <dgm:prSet/>
      <dgm:spPr/>
      <dgm:t>
        <a:bodyPr/>
        <a:lstStyle/>
        <a:p>
          <a:endParaRPr lang="en-US"/>
        </a:p>
      </dgm:t>
    </dgm:pt>
    <dgm:pt modelId="{2EC2B104-98C1-4248-AE34-F2AFDC538705}">
      <dgm:prSet phldrT="[Text]"/>
      <dgm:spPr/>
      <dgm:t>
        <a:bodyPr/>
        <a:lstStyle/>
        <a:p>
          <a:r>
            <a:rPr lang="en-US" smtClean="0"/>
            <a:t>Logically </a:t>
          </a:r>
          <a:r>
            <a:rPr lang="en-US" dirty="0" smtClean="0"/>
            <a:t>centralized</a:t>
          </a:r>
          <a:endParaRPr lang="en-US" dirty="0"/>
        </a:p>
      </dgm:t>
    </dgm:pt>
    <dgm:pt modelId="{5E0CC1AC-6F50-47BC-93BC-B21439CFCAF5}" type="parTrans" cxnId="{E765C156-75A7-4F3D-8C53-09499C67BEF2}">
      <dgm:prSet/>
      <dgm:spPr/>
      <dgm:t>
        <a:bodyPr/>
        <a:lstStyle/>
        <a:p>
          <a:endParaRPr lang="en-US"/>
        </a:p>
      </dgm:t>
    </dgm:pt>
    <dgm:pt modelId="{93F9302B-BCAB-47F1-951F-B1AE4910DEF7}" type="sibTrans" cxnId="{E765C156-75A7-4F3D-8C53-09499C67BEF2}">
      <dgm:prSet/>
      <dgm:spPr/>
      <dgm:t>
        <a:bodyPr/>
        <a:lstStyle/>
        <a:p>
          <a:endParaRPr lang="en-US"/>
        </a:p>
      </dgm:t>
    </dgm:pt>
    <dgm:pt modelId="{BC9116FB-3510-478C-B6F9-A7F5BAD59700}">
      <dgm:prSet phldrT="[Text]"/>
      <dgm:spPr/>
      <dgm:t>
        <a:bodyPr/>
        <a:lstStyle/>
        <a:p>
          <a:r>
            <a:rPr lang="en-US" smtClean="0"/>
            <a:t>Logically </a:t>
          </a:r>
          <a:r>
            <a:rPr lang="en-US" dirty="0" smtClean="0"/>
            <a:t>decentralized</a:t>
          </a:r>
          <a:endParaRPr lang="en-US" dirty="0"/>
        </a:p>
      </dgm:t>
    </dgm:pt>
    <dgm:pt modelId="{B399B2CF-6962-4215-B516-5BD61B31C160}" type="parTrans" cxnId="{32906CDB-D606-402E-9CF6-2D7CCAEF528B}">
      <dgm:prSet/>
      <dgm:spPr/>
      <dgm:t>
        <a:bodyPr/>
        <a:lstStyle/>
        <a:p>
          <a:endParaRPr lang="en-US"/>
        </a:p>
      </dgm:t>
    </dgm:pt>
    <dgm:pt modelId="{2D136D15-455B-44AA-B547-D0B3A6389268}" type="sibTrans" cxnId="{32906CDB-D606-402E-9CF6-2D7CCAEF528B}">
      <dgm:prSet/>
      <dgm:spPr/>
      <dgm:t>
        <a:bodyPr/>
        <a:lstStyle/>
        <a:p>
          <a:endParaRPr lang="en-US"/>
        </a:p>
      </dgm:t>
    </dgm:pt>
    <dgm:pt modelId="{397E25F8-D580-4239-9EE5-23A8B9C5E0ED}" type="pres">
      <dgm:prSet presAssocID="{8F293C02-D58A-4EF1-A7B1-7CD14317BD21}" presName="compositeShape" presStyleCnt="0">
        <dgm:presLayoutVars>
          <dgm:chMax val="2"/>
          <dgm:dir/>
          <dgm:resizeHandles val="exact"/>
        </dgm:presLayoutVars>
      </dgm:prSet>
      <dgm:spPr/>
      <dgm:t>
        <a:bodyPr/>
        <a:lstStyle/>
        <a:p>
          <a:endParaRPr lang="en-US"/>
        </a:p>
      </dgm:t>
    </dgm:pt>
    <dgm:pt modelId="{96FAC47E-9567-492E-B8C8-7D689E31F5A1}" type="pres">
      <dgm:prSet presAssocID="{8F293C02-D58A-4EF1-A7B1-7CD14317BD21}" presName="divider" presStyleLbl="fgShp" presStyleIdx="0" presStyleCnt="1"/>
      <dgm:spPr/>
    </dgm:pt>
    <dgm:pt modelId="{C57DD77D-7325-4C1A-83C7-396E1BD1B892}" type="pres">
      <dgm:prSet presAssocID="{F9071FA5-A4E9-4312-963E-65FD0FA292C1}" presName="downArrow" presStyleLbl="node1" presStyleIdx="0" presStyleCnt="2"/>
      <dgm:spPr/>
    </dgm:pt>
    <dgm:pt modelId="{F84A4676-30E2-436A-B8BB-BEB7D4B5D9C9}" type="pres">
      <dgm:prSet presAssocID="{F9071FA5-A4E9-4312-963E-65FD0FA292C1}" presName="downArrowText" presStyleLbl="revTx" presStyleIdx="0" presStyleCnt="2" custScaleX="119223">
        <dgm:presLayoutVars>
          <dgm:bulletEnabled val="1"/>
        </dgm:presLayoutVars>
      </dgm:prSet>
      <dgm:spPr/>
      <dgm:t>
        <a:bodyPr/>
        <a:lstStyle/>
        <a:p>
          <a:endParaRPr lang="en-US"/>
        </a:p>
      </dgm:t>
    </dgm:pt>
    <dgm:pt modelId="{CBA13F27-43F4-4C94-8D34-A2760C96BB45}" type="pres">
      <dgm:prSet presAssocID="{689E6531-2CA6-4B1B-9661-97CEBFBC2301}" presName="upArrow" presStyleLbl="node1" presStyleIdx="1" presStyleCnt="2"/>
      <dgm:spPr/>
    </dgm:pt>
    <dgm:pt modelId="{F565D6CA-55C3-4ECF-8848-085CD7C67979}" type="pres">
      <dgm:prSet presAssocID="{689E6531-2CA6-4B1B-9661-97CEBFBC2301}" presName="upArrowText" presStyleLbl="revTx" presStyleIdx="1" presStyleCnt="2">
        <dgm:presLayoutVars>
          <dgm:bulletEnabled val="1"/>
        </dgm:presLayoutVars>
      </dgm:prSet>
      <dgm:spPr/>
      <dgm:t>
        <a:bodyPr/>
        <a:lstStyle/>
        <a:p>
          <a:endParaRPr lang="en-US"/>
        </a:p>
      </dgm:t>
    </dgm:pt>
  </dgm:ptLst>
  <dgm:cxnLst>
    <dgm:cxn modelId="{017B1FE0-FEFE-4B3A-8ADA-2D57AC7C0502}" type="presOf" srcId="{CCB17C6F-11D2-4751-B212-1F2A0DD220C2}" destId="{F565D6CA-55C3-4ECF-8848-085CD7C67979}" srcOrd="0" destOrd="2" presId="urn:microsoft.com/office/officeart/2005/8/layout/arrow3"/>
    <dgm:cxn modelId="{B14084B2-908A-4B10-AD13-3EE43A4B5EC1}" srcId="{689E6531-2CA6-4B1B-9661-97CEBFBC2301}" destId="{3287A645-FE83-4F67-B67C-0E24F6291897}" srcOrd="3" destOrd="0" parTransId="{D30F9A5E-AF79-4453-A662-CA382E212AA0}" sibTransId="{16EE10BF-915C-40A4-841A-1EC5887C169D}"/>
    <dgm:cxn modelId="{2A56DB88-7C08-43AB-8D4D-31F779D2D977}" type="presOf" srcId="{8F293C02-D58A-4EF1-A7B1-7CD14317BD21}" destId="{397E25F8-D580-4239-9EE5-23A8B9C5E0ED}" srcOrd="0" destOrd="0" presId="urn:microsoft.com/office/officeart/2005/8/layout/arrow3"/>
    <dgm:cxn modelId="{32906CDB-D606-402E-9CF6-2D7CCAEF528B}" srcId="{689E6531-2CA6-4B1B-9661-97CEBFBC2301}" destId="{BC9116FB-3510-478C-B6F9-A7F5BAD59700}" srcOrd="2" destOrd="0" parTransId="{B399B2CF-6962-4215-B516-5BD61B31C160}" sibTransId="{2D136D15-455B-44AA-B547-D0B3A6389268}"/>
    <dgm:cxn modelId="{054D73B9-E0C6-463A-8EF9-7C41E282323F}" type="presOf" srcId="{2EC2B104-98C1-4248-AE34-F2AFDC538705}" destId="{F84A4676-30E2-436A-B8BB-BEB7D4B5D9C9}" srcOrd="0" destOrd="3" presId="urn:microsoft.com/office/officeart/2005/8/layout/arrow3"/>
    <dgm:cxn modelId="{C4C0065A-D6A5-4BC8-A895-937E4BE84840}" srcId="{F9071FA5-A4E9-4312-963E-65FD0FA292C1}" destId="{292B2999-163C-4EBE-BEA2-DCA010007A22}" srcOrd="1" destOrd="0" parTransId="{CD45D0B6-1C5C-44AC-A645-C6B76E133FB7}" sibTransId="{1A14748B-9C97-4CD6-B973-BC74AB96F842}"/>
    <dgm:cxn modelId="{38F6ED78-0E90-4FC6-B835-64C69B5C7F2A}" srcId="{F9071FA5-A4E9-4312-963E-65FD0FA292C1}" destId="{1B8665F5-882E-4892-AAD1-A3519E0A7FD1}" srcOrd="0" destOrd="0" parTransId="{D00CFE1C-26A5-44E4-BAA4-1F5F6DF5D78C}" sibTransId="{3524A11F-DD9D-40E4-8C8A-A0804E11C7CC}"/>
    <dgm:cxn modelId="{EC284BA9-75F0-42F9-AC68-2380B090C371}" type="presOf" srcId="{292B2999-163C-4EBE-BEA2-DCA010007A22}" destId="{F84A4676-30E2-436A-B8BB-BEB7D4B5D9C9}" srcOrd="0" destOrd="2" presId="urn:microsoft.com/office/officeart/2005/8/layout/arrow3"/>
    <dgm:cxn modelId="{457DC6F4-8FBF-47A8-8AD9-8F493E901112}" type="presOf" srcId="{2A6A19D6-45A2-4203-AFC9-547F0D112C30}" destId="{F84A4676-30E2-436A-B8BB-BEB7D4B5D9C9}" srcOrd="0" destOrd="4" presId="urn:microsoft.com/office/officeart/2005/8/layout/arrow3"/>
    <dgm:cxn modelId="{1A6174C5-FAAE-4619-8044-8D42AA55629C}" type="presOf" srcId="{C0F222EB-0C25-4D53-8197-8D9F809D00CF}" destId="{F565D6CA-55C3-4ECF-8848-085CD7C67979}" srcOrd="0" destOrd="1" presId="urn:microsoft.com/office/officeart/2005/8/layout/arrow3"/>
    <dgm:cxn modelId="{80A6AACA-2119-4949-8605-788879A6A694}" srcId="{8F293C02-D58A-4EF1-A7B1-7CD14317BD21}" destId="{F9071FA5-A4E9-4312-963E-65FD0FA292C1}" srcOrd="0" destOrd="0" parTransId="{8227A381-10E1-4B83-A339-E97340A6D94D}" sibTransId="{1BA4A262-D939-4B90-B156-2F9A71D9A893}"/>
    <dgm:cxn modelId="{E765C156-75A7-4F3D-8C53-09499C67BEF2}" srcId="{F9071FA5-A4E9-4312-963E-65FD0FA292C1}" destId="{2EC2B104-98C1-4248-AE34-F2AFDC538705}" srcOrd="2" destOrd="0" parTransId="{5E0CC1AC-6F50-47BC-93BC-B21439CFCAF5}" sibTransId="{93F9302B-BCAB-47F1-951F-B1AE4910DEF7}"/>
    <dgm:cxn modelId="{CD7A3850-360A-4229-9EA7-6CAAF8DCE717}" srcId="{8F293C02-D58A-4EF1-A7B1-7CD14317BD21}" destId="{689E6531-2CA6-4B1B-9661-97CEBFBC2301}" srcOrd="1" destOrd="0" parTransId="{50ECE915-51BA-4B05-B655-A006164EB8FF}" sibTransId="{9ADB48D0-5A31-4DC6-8A0A-02F7F99D212F}"/>
    <dgm:cxn modelId="{D3BA207F-09C8-4FA4-9291-585B3D34F8E9}" type="presOf" srcId="{689E6531-2CA6-4B1B-9661-97CEBFBC2301}" destId="{F565D6CA-55C3-4ECF-8848-085CD7C67979}" srcOrd="0" destOrd="0" presId="urn:microsoft.com/office/officeart/2005/8/layout/arrow3"/>
    <dgm:cxn modelId="{8103EF3C-CC87-468E-B495-64139FE05605}" type="presOf" srcId="{BC9116FB-3510-478C-B6F9-A7F5BAD59700}" destId="{F565D6CA-55C3-4ECF-8848-085CD7C67979}" srcOrd="0" destOrd="3" presId="urn:microsoft.com/office/officeart/2005/8/layout/arrow3"/>
    <dgm:cxn modelId="{43A2CFF2-729B-4524-BD9A-D77AE8C6EF6E}" srcId="{689E6531-2CA6-4B1B-9661-97CEBFBC2301}" destId="{CCB17C6F-11D2-4751-B212-1F2A0DD220C2}" srcOrd="1" destOrd="0" parTransId="{8E1F8FD3-516B-4C6C-BD97-509AF8D80B3B}" sibTransId="{2D49E6E1-B627-4334-A017-1E4B52C272C1}"/>
    <dgm:cxn modelId="{636293FB-E29A-4D9A-98E2-B08398722621}" srcId="{689E6531-2CA6-4B1B-9661-97CEBFBC2301}" destId="{C0F222EB-0C25-4D53-8197-8D9F809D00CF}" srcOrd="0" destOrd="0" parTransId="{6367C46A-1FD9-4D60-B340-3216EF47CE22}" sibTransId="{CC1B8D78-D47D-4074-B49B-C3AEA37A99BA}"/>
    <dgm:cxn modelId="{3CB2D5E0-CAD8-41A5-AA2B-4EFBE9BED020}" type="presOf" srcId="{F9071FA5-A4E9-4312-963E-65FD0FA292C1}" destId="{F84A4676-30E2-436A-B8BB-BEB7D4B5D9C9}" srcOrd="0" destOrd="0" presId="urn:microsoft.com/office/officeart/2005/8/layout/arrow3"/>
    <dgm:cxn modelId="{AE3E13B8-7389-4E73-B4B9-C5440F535EE0}" type="presOf" srcId="{1B8665F5-882E-4892-AAD1-A3519E0A7FD1}" destId="{F84A4676-30E2-436A-B8BB-BEB7D4B5D9C9}" srcOrd="0" destOrd="1" presId="urn:microsoft.com/office/officeart/2005/8/layout/arrow3"/>
    <dgm:cxn modelId="{31AFA25E-40BC-4AC2-877C-BC045E6DFEEC}" type="presOf" srcId="{3287A645-FE83-4F67-B67C-0E24F6291897}" destId="{F565D6CA-55C3-4ECF-8848-085CD7C67979}" srcOrd="0" destOrd="4" presId="urn:microsoft.com/office/officeart/2005/8/layout/arrow3"/>
    <dgm:cxn modelId="{D4C3759F-C3CE-4754-86C3-08B9F3404F25}" srcId="{F9071FA5-A4E9-4312-963E-65FD0FA292C1}" destId="{2A6A19D6-45A2-4203-AFC9-547F0D112C30}" srcOrd="3" destOrd="0" parTransId="{2781E854-3E10-40C4-9B4C-66917D0A5240}" sibTransId="{5BF9AD31-9EC7-497B-98E1-471944DBCAAA}"/>
    <dgm:cxn modelId="{DD021B46-D5B9-409B-968A-3724A57E2820}" type="presParOf" srcId="{397E25F8-D580-4239-9EE5-23A8B9C5E0ED}" destId="{96FAC47E-9567-492E-B8C8-7D689E31F5A1}" srcOrd="0" destOrd="0" presId="urn:microsoft.com/office/officeart/2005/8/layout/arrow3"/>
    <dgm:cxn modelId="{62DD528B-37C9-4C59-A924-B4D841560FC2}" type="presParOf" srcId="{397E25F8-D580-4239-9EE5-23A8B9C5E0ED}" destId="{C57DD77D-7325-4C1A-83C7-396E1BD1B892}" srcOrd="1" destOrd="0" presId="urn:microsoft.com/office/officeart/2005/8/layout/arrow3"/>
    <dgm:cxn modelId="{C5A29A66-694D-4EFD-B04D-9D60AD54A124}" type="presParOf" srcId="{397E25F8-D580-4239-9EE5-23A8B9C5E0ED}" destId="{F84A4676-30E2-436A-B8BB-BEB7D4B5D9C9}" srcOrd="2" destOrd="0" presId="urn:microsoft.com/office/officeart/2005/8/layout/arrow3"/>
    <dgm:cxn modelId="{901479A0-63AA-4F6A-8FD4-ADCA0F30F2AC}" type="presParOf" srcId="{397E25F8-D580-4239-9EE5-23A8B9C5E0ED}" destId="{CBA13F27-43F4-4C94-8D34-A2760C96BB45}" srcOrd="3" destOrd="0" presId="urn:microsoft.com/office/officeart/2005/8/layout/arrow3"/>
    <dgm:cxn modelId="{575BB958-4323-4DCD-86D0-D455076A5219}" type="presParOf" srcId="{397E25F8-D580-4239-9EE5-23A8B9C5E0ED}" destId="{F565D6CA-55C3-4ECF-8848-085CD7C67979}"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AC47E-9567-492E-B8C8-7D689E31F5A1}">
      <dsp:nvSpPr>
        <dsp:cNvPr id="0" name=""/>
        <dsp:cNvSpPr/>
      </dsp:nvSpPr>
      <dsp:spPr>
        <a:xfrm rot="21300000">
          <a:off x="26433" y="1757725"/>
          <a:ext cx="8560865" cy="980348"/>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DD77D-7325-4C1A-83C7-396E1BD1B892}">
      <dsp:nvSpPr>
        <dsp:cNvPr id="0" name=""/>
        <dsp:cNvSpPr/>
      </dsp:nvSpPr>
      <dsp:spPr>
        <a:xfrm>
          <a:off x="1033647" y="224790"/>
          <a:ext cx="2584119" cy="179832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A4676-30E2-436A-B8BB-BEB7D4B5D9C9}">
      <dsp:nvSpPr>
        <dsp:cNvPr id="0" name=""/>
        <dsp:cNvSpPr/>
      </dsp:nvSpPr>
      <dsp:spPr>
        <a:xfrm>
          <a:off x="4300347" y="0"/>
          <a:ext cx="3286255" cy="188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l" defTabSz="933450">
            <a:lnSpc>
              <a:spcPct val="90000"/>
            </a:lnSpc>
            <a:spcBef>
              <a:spcPct val="0"/>
            </a:spcBef>
            <a:spcAft>
              <a:spcPct val="35000"/>
            </a:spcAft>
          </a:pPr>
          <a:r>
            <a:rPr lang="en-US" sz="2100" kern="1200" dirty="0" smtClean="0"/>
            <a:t>Top Down</a:t>
          </a:r>
          <a:endParaRPr lang="en-US" sz="2100" kern="1200" dirty="0"/>
        </a:p>
        <a:p>
          <a:pPr marL="171450" lvl="1" indent="-171450" algn="l" defTabSz="711200">
            <a:lnSpc>
              <a:spcPct val="90000"/>
            </a:lnSpc>
            <a:spcBef>
              <a:spcPct val="0"/>
            </a:spcBef>
            <a:spcAft>
              <a:spcPct val="15000"/>
            </a:spcAft>
            <a:buChar char="••"/>
          </a:pPr>
          <a:r>
            <a:rPr lang="en-US" sz="1600" kern="1200" dirty="0" smtClean="0"/>
            <a:t>Enterprise data warehouse</a:t>
          </a:r>
          <a:endParaRPr lang="en-US" sz="1600" kern="1200" dirty="0"/>
        </a:p>
        <a:p>
          <a:pPr marL="171450" lvl="1" indent="-171450" algn="l" defTabSz="711200">
            <a:lnSpc>
              <a:spcPct val="90000"/>
            </a:lnSpc>
            <a:spcBef>
              <a:spcPct val="0"/>
            </a:spcBef>
            <a:spcAft>
              <a:spcPct val="15000"/>
            </a:spcAft>
            <a:buChar char="••"/>
          </a:pPr>
          <a:r>
            <a:rPr lang="en-US" sz="1600" kern="1200" dirty="0" smtClean="0"/>
            <a:t>Higher integration levels</a:t>
          </a:r>
          <a:endParaRPr lang="en-US" sz="1600" kern="1200" dirty="0"/>
        </a:p>
        <a:p>
          <a:pPr marL="171450" lvl="1" indent="-171450" algn="l" defTabSz="711200">
            <a:lnSpc>
              <a:spcPct val="90000"/>
            </a:lnSpc>
            <a:spcBef>
              <a:spcPct val="0"/>
            </a:spcBef>
            <a:spcAft>
              <a:spcPct val="15000"/>
            </a:spcAft>
            <a:buChar char="••"/>
          </a:pPr>
          <a:r>
            <a:rPr lang="en-US" sz="1600" kern="1200" smtClean="0"/>
            <a:t>Logically </a:t>
          </a:r>
          <a:r>
            <a:rPr lang="en-US" sz="1600" kern="1200" dirty="0" smtClean="0"/>
            <a:t>centralized</a:t>
          </a:r>
          <a:endParaRPr lang="en-US" sz="1600" kern="1200" dirty="0"/>
        </a:p>
        <a:p>
          <a:pPr marL="171450" lvl="1" indent="-171450" algn="l" defTabSz="711200">
            <a:lnSpc>
              <a:spcPct val="90000"/>
            </a:lnSpc>
            <a:spcBef>
              <a:spcPct val="0"/>
            </a:spcBef>
            <a:spcAft>
              <a:spcPct val="15000"/>
            </a:spcAft>
            <a:buChar char="••"/>
          </a:pPr>
          <a:r>
            <a:rPr lang="en-US" sz="1600" kern="1200" dirty="0" smtClean="0"/>
            <a:t>Larger project scope</a:t>
          </a:r>
          <a:endParaRPr lang="en-US" sz="1600" kern="1200" dirty="0"/>
        </a:p>
      </dsp:txBody>
      <dsp:txXfrm>
        <a:off x="4300347" y="0"/>
        <a:ext cx="3286255" cy="1888236"/>
      </dsp:txXfrm>
    </dsp:sp>
    <dsp:sp modelId="{CBA13F27-43F4-4C94-8D34-A2760C96BB45}">
      <dsp:nvSpPr>
        <dsp:cNvPr id="0" name=""/>
        <dsp:cNvSpPr/>
      </dsp:nvSpPr>
      <dsp:spPr>
        <a:xfrm>
          <a:off x="4995964" y="2472690"/>
          <a:ext cx="2584119" cy="179832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5D6CA-55C3-4ECF-8848-085CD7C67979}">
      <dsp:nvSpPr>
        <dsp:cNvPr id="0" name=""/>
        <dsp:cNvSpPr/>
      </dsp:nvSpPr>
      <dsp:spPr>
        <a:xfrm>
          <a:off x="1292059" y="2607564"/>
          <a:ext cx="2756394" cy="188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l" defTabSz="933450">
            <a:lnSpc>
              <a:spcPct val="90000"/>
            </a:lnSpc>
            <a:spcBef>
              <a:spcPct val="0"/>
            </a:spcBef>
            <a:spcAft>
              <a:spcPct val="35000"/>
            </a:spcAft>
          </a:pPr>
          <a:r>
            <a:rPr lang="en-US" sz="2100" kern="1200" dirty="0" smtClean="0"/>
            <a:t>Bottom Up</a:t>
          </a:r>
          <a:endParaRPr lang="en-US" sz="2100" kern="1200" dirty="0"/>
        </a:p>
        <a:p>
          <a:pPr marL="171450" lvl="1" indent="-171450" algn="l" defTabSz="711200">
            <a:lnSpc>
              <a:spcPct val="90000"/>
            </a:lnSpc>
            <a:spcBef>
              <a:spcPct val="0"/>
            </a:spcBef>
            <a:spcAft>
              <a:spcPct val="15000"/>
            </a:spcAft>
            <a:buChar char="••"/>
          </a:pPr>
          <a:r>
            <a:rPr lang="en-US" sz="1600" kern="1200" dirty="0" smtClean="0"/>
            <a:t>Independent data marts</a:t>
          </a:r>
          <a:endParaRPr lang="en-US" sz="1600" kern="1200" dirty="0"/>
        </a:p>
        <a:p>
          <a:pPr marL="171450" lvl="1" indent="-171450" algn="l" defTabSz="711200">
            <a:lnSpc>
              <a:spcPct val="90000"/>
            </a:lnSpc>
            <a:spcBef>
              <a:spcPct val="0"/>
            </a:spcBef>
            <a:spcAft>
              <a:spcPct val="15000"/>
            </a:spcAft>
            <a:buChar char="••"/>
          </a:pPr>
          <a:r>
            <a:rPr lang="en-US" sz="1600" kern="1200" dirty="0" smtClean="0"/>
            <a:t>Lower integration levels</a:t>
          </a:r>
          <a:endParaRPr lang="en-US" sz="1600" kern="1200" dirty="0"/>
        </a:p>
        <a:p>
          <a:pPr marL="171450" lvl="1" indent="-171450" algn="l" defTabSz="711200">
            <a:lnSpc>
              <a:spcPct val="90000"/>
            </a:lnSpc>
            <a:spcBef>
              <a:spcPct val="0"/>
            </a:spcBef>
            <a:spcAft>
              <a:spcPct val="15000"/>
            </a:spcAft>
            <a:buChar char="••"/>
          </a:pPr>
          <a:r>
            <a:rPr lang="en-US" sz="1600" kern="1200" smtClean="0"/>
            <a:t>Logically </a:t>
          </a:r>
          <a:r>
            <a:rPr lang="en-US" sz="1600" kern="1200" dirty="0" smtClean="0"/>
            <a:t>decentralized</a:t>
          </a:r>
          <a:endParaRPr lang="en-US" sz="1600" kern="1200" dirty="0"/>
        </a:p>
        <a:p>
          <a:pPr marL="171450" lvl="1" indent="-171450" algn="l" defTabSz="711200">
            <a:lnSpc>
              <a:spcPct val="90000"/>
            </a:lnSpc>
            <a:spcBef>
              <a:spcPct val="0"/>
            </a:spcBef>
            <a:spcAft>
              <a:spcPct val="15000"/>
            </a:spcAft>
            <a:buChar char="••"/>
          </a:pPr>
          <a:r>
            <a:rPr lang="en-US" sz="1600" kern="1200" dirty="0" smtClean="0"/>
            <a:t>Smaller project scope</a:t>
          </a:r>
          <a:endParaRPr lang="en-US" sz="1600" kern="1200" dirty="0"/>
        </a:p>
      </dsp:txBody>
      <dsp:txXfrm>
        <a:off x="1292059" y="2607564"/>
        <a:ext cx="2756394" cy="1888236"/>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a:t>
            </a:r>
            <a:r>
              <a:rPr lang="en-US" altLang="en-US" dirty="0" smtClean="0"/>
              <a:t>Lesson 5 of Module 1 </a:t>
            </a:r>
            <a:r>
              <a:rPr lang="en-US" altLang="en-US" dirty="0" smtClean="0"/>
              <a:t>on Data warehouse concepts and architectures</a:t>
            </a:r>
          </a:p>
          <a:p>
            <a:endParaRPr lang="en-US" altLang="en-US" dirty="0" smtClean="0"/>
          </a:p>
          <a:p>
            <a:r>
              <a:rPr lang="en-US" altLang="en-US" dirty="0" smtClean="0"/>
              <a:t>Part </a:t>
            </a:r>
            <a:r>
              <a:rPr lang="en-US" altLang="en-US" dirty="0" smtClean="0"/>
              <a:t>2 focuses on the nature of data warehouse projects and business</a:t>
            </a:r>
            <a:r>
              <a:rPr lang="en-US" altLang="en-US" baseline="0" dirty="0" smtClean="0"/>
              <a:t> architectures for data warehouses</a:t>
            </a:r>
          </a:p>
          <a:p>
            <a:endParaRPr lang="en-US" altLang="en-US" dirty="0" smtClean="0"/>
          </a:p>
          <a:p>
            <a:r>
              <a:rPr lang="en-US" altLang="en-US" dirty="0" smtClean="0"/>
              <a:t>Objectives:</a:t>
            </a:r>
          </a:p>
          <a:p>
            <a:pPr marL="171450" indent="-171450">
              <a:buFontTx/>
              <a:buChar char="-"/>
            </a:pPr>
            <a:r>
              <a:rPr lang="en-US" altLang="en-US" dirty="0" smtClean="0"/>
              <a:t>Gain</a:t>
            </a:r>
            <a:r>
              <a:rPr lang="en-US" altLang="en-US" baseline="0" dirty="0" smtClean="0"/>
              <a:t> insight about the difficulty of DW projects</a:t>
            </a:r>
          </a:p>
          <a:p>
            <a:pPr marL="171450" indent="-171450">
              <a:buFontTx/>
              <a:buChar char="-"/>
            </a:pPr>
            <a:r>
              <a:rPr lang="en-US" altLang="en-US" baseline="0" dirty="0" smtClean="0"/>
              <a:t>Understand learning effects for business value and risk impacting DW projects</a:t>
            </a:r>
          </a:p>
          <a:p>
            <a:pPr marL="171450" indent="-171450">
              <a:buFontTx/>
              <a:buChar char="-"/>
            </a:pPr>
            <a:r>
              <a:rPr lang="en-US" altLang="en-US" dirty="0" smtClean="0"/>
              <a:t>Gain insight about business architectures in which to apply DW technology</a:t>
            </a:r>
          </a:p>
          <a:p>
            <a:pPr marL="171450" indent="-171450">
              <a:buFontTx/>
              <a:buChar char="-"/>
            </a:pPr>
            <a:r>
              <a:rPr lang="en-US" altLang="en-US" dirty="0" smtClean="0"/>
              <a:t>Learn about DW maturity about DW deployment over</a:t>
            </a:r>
            <a:r>
              <a:rPr lang="en-US" altLang="en-US" baseline="0" dirty="0" smtClean="0"/>
              <a:t> time</a:t>
            </a:r>
            <a:endParaRPr lang="en-US" altLang="en-US" dirty="0" smtClean="0"/>
          </a:p>
        </p:txBody>
      </p:sp>
    </p:spTree>
    <p:extLst>
      <p:ext uri="{BB962C8B-B14F-4D97-AF65-F5344CB8AC3E}">
        <p14:creationId xmlns:p14="http://schemas.microsoft.com/office/powerpoint/2010/main" val="374240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scope:</a:t>
            </a:r>
          </a:p>
          <a:p>
            <a:pPr marL="171450" indent="-171450">
              <a:buFontTx/>
              <a:buChar char="-"/>
            </a:pPr>
            <a:r>
              <a:rPr lang="en-US" dirty="0" smtClean="0"/>
              <a:t>Number of data sources</a:t>
            </a:r>
          </a:p>
          <a:p>
            <a:pPr marL="171450" indent="-171450">
              <a:buFontTx/>
              <a:buChar char="-"/>
            </a:pPr>
            <a:r>
              <a:rPr lang="en-US" dirty="0" smtClean="0"/>
              <a:t>Number of organizational units</a:t>
            </a:r>
          </a:p>
          <a:p>
            <a:pPr marL="171450" indent="-171450">
              <a:buFontTx/>
              <a:buChar char="-"/>
            </a:pPr>
            <a:endParaRPr lang="en-US" dirty="0" smtClean="0"/>
          </a:p>
          <a:p>
            <a:pPr marL="0" indent="0">
              <a:buFontTx/>
              <a:buNone/>
            </a:pPr>
            <a:r>
              <a:rPr lang="en-US" dirty="0" smtClean="0"/>
              <a:t>Integration level</a:t>
            </a:r>
          </a:p>
          <a:p>
            <a:pPr marL="171450" indent="-171450">
              <a:buFontTx/>
              <a:buChar char="-"/>
            </a:pPr>
            <a:r>
              <a:rPr lang="en-US" dirty="0" smtClean="0"/>
              <a:t>Coordination and cooperation among business units</a:t>
            </a:r>
          </a:p>
          <a:p>
            <a:pPr marL="171450" indent="-171450">
              <a:buFontTx/>
              <a:buChar char="-"/>
            </a:pPr>
            <a:r>
              <a:rPr lang="en-US" dirty="0" smtClean="0"/>
              <a:t>Find</a:t>
            </a:r>
            <a:r>
              <a:rPr lang="en-US" baseline="0" dirty="0" smtClean="0"/>
              <a:t> common entities</a:t>
            </a:r>
          </a:p>
          <a:p>
            <a:pPr marL="171450" indent="-171450">
              <a:buFontTx/>
              <a:buChar char="-"/>
            </a:pPr>
            <a:r>
              <a:rPr lang="en-US" baseline="0" dirty="0" smtClean="0"/>
              <a:t>Enforce standards: units of measure, naming conventions</a:t>
            </a:r>
          </a:p>
          <a:p>
            <a:pPr marL="171450" indent="-171450">
              <a:buFontTx/>
              <a:buChar char="-"/>
            </a:pPr>
            <a:r>
              <a:rPr lang="en-US" baseline="0" dirty="0" smtClean="0"/>
              <a:t>Reconcile differences such as revenue and cost recognition</a:t>
            </a:r>
          </a:p>
          <a:p>
            <a:pPr marL="171450" indent="-171450">
              <a:buFontTx/>
              <a:buChar char="-"/>
            </a:pPr>
            <a:r>
              <a:rPr lang="en-US" baseline="0" dirty="0" smtClean="0"/>
              <a:t>Sometimes modify source systems</a:t>
            </a:r>
          </a:p>
          <a:p>
            <a:pPr marL="0" indent="0">
              <a:buFontTx/>
              <a:buNone/>
            </a:pPr>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47781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a:t>
            </a:r>
            <a:r>
              <a:rPr lang="en-US" baseline="0" dirty="0" smtClean="0"/>
              <a:t> down</a:t>
            </a:r>
          </a:p>
          <a:p>
            <a:pPr marL="171450" indent="-171450">
              <a:buFontTx/>
              <a:buChar char="-"/>
            </a:pPr>
            <a:r>
              <a:rPr lang="en-US" baseline="0" dirty="0" smtClean="0"/>
              <a:t>Data warehouse approach</a:t>
            </a:r>
          </a:p>
          <a:p>
            <a:pPr marL="171450" indent="-171450">
              <a:buFontTx/>
              <a:buChar char="-"/>
            </a:pPr>
            <a:r>
              <a:rPr lang="en-US" baseline="0" dirty="0" smtClean="0"/>
              <a:t>More project risk</a:t>
            </a:r>
          </a:p>
          <a:p>
            <a:pPr marL="171450" indent="-171450">
              <a:buFontTx/>
              <a:buChar char="-"/>
            </a:pPr>
            <a:r>
              <a:rPr lang="en-US" baseline="0" dirty="0" smtClean="0"/>
              <a:t>Higher integration levels</a:t>
            </a:r>
          </a:p>
          <a:p>
            <a:pPr marL="171450" indent="-171450">
              <a:buFontTx/>
              <a:buChar char="-"/>
            </a:pPr>
            <a:r>
              <a:rPr lang="en-US" baseline="0" dirty="0" smtClean="0"/>
              <a:t>More business value over time</a:t>
            </a:r>
          </a:p>
          <a:p>
            <a:pPr marL="171450" indent="-171450">
              <a:buFontTx/>
              <a:buChar char="-"/>
            </a:pPr>
            <a:r>
              <a:rPr lang="en-US" baseline="0" dirty="0" smtClean="0"/>
              <a:t>Extreme: one DW for entire organization</a:t>
            </a:r>
          </a:p>
          <a:p>
            <a:endParaRPr lang="en-US" baseline="0" dirty="0" smtClean="0"/>
          </a:p>
          <a:p>
            <a:r>
              <a:rPr lang="en-US" baseline="0" dirty="0" smtClean="0"/>
              <a:t>Bottom up</a:t>
            </a:r>
          </a:p>
          <a:p>
            <a:pPr marL="171450" indent="-171450">
              <a:buFontTx/>
              <a:buChar char="-"/>
            </a:pPr>
            <a:r>
              <a:rPr lang="en-US" baseline="0" dirty="0" smtClean="0"/>
              <a:t>Data mart approach</a:t>
            </a:r>
          </a:p>
          <a:p>
            <a:pPr marL="171450" indent="-171450">
              <a:buFontTx/>
              <a:buChar char="-"/>
            </a:pPr>
            <a:r>
              <a:rPr lang="en-US" baseline="0" dirty="0" smtClean="0"/>
              <a:t>Less project risk</a:t>
            </a:r>
          </a:p>
          <a:p>
            <a:pPr marL="171450" indent="-171450">
              <a:buFontTx/>
              <a:buChar char="-"/>
            </a:pPr>
            <a:r>
              <a:rPr lang="en-US" baseline="0" dirty="0" smtClean="0"/>
              <a:t>Driven by compelling decision making needs </a:t>
            </a:r>
          </a:p>
          <a:p>
            <a:pPr marL="171450" indent="-171450">
              <a:buFontTx/>
              <a:buChar char="-"/>
            </a:pPr>
            <a:r>
              <a:rPr lang="en-US" baseline="0" dirty="0" smtClean="0"/>
              <a:t>Less business value over time</a:t>
            </a:r>
          </a:p>
          <a:p>
            <a:pPr marL="171450" indent="-171450">
              <a:buFontTx/>
              <a:buChar char="-"/>
            </a:pPr>
            <a:r>
              <a:rPr lang="en-US" baseline="0" dirty="0" smtClean="0"/>
              <a:t>May be difficult to increase scope by integrating data marts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84068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BE31A24-7D14-4CD0-8D23-CB54C4EB649B}" type="slidenum">
              <a:rPr kumimoji="0" lang="en-US" altLang="en-US" sz="1200" b="0" smtClean="0"/>
              <a:pPr/>
              <a:t>5</a:t>
            </a:fld>
            <a:endParaRPr kumimoji="0" lang="en-US" altLang="en-US" sz="1200"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r>
              <a:rPr lang="en-US" altLang="en-US" dirty="0" smtClean="0"/>
              <a:t>The three-tier architecture is sometimes augmented with a </a:t>
            </a:r>
            <a:r>
              <a:rPr lang="en-US" altLang="en-US" u="sng" dirty="0" smtClean="0"/>
              <a:t>staging area</a:t>
            </a:r>
            <a:r>
              <a:rPr lang="en-US" altLang="en-US" dirty="0" smtClean="0"/>
              <a:t> to support the data transformation process. The staging area provides temporary storage of transformed data before loading into the data warehouse. The staging area is particularly useful for data warehouses with a large number of operational databases and external data sources requiring complex data transformations.</a:t>
            </a:r>
          </a:p>
          <a:p>
            <a:endParaRPr lang="en-US" altLang="en-US" dirty="0" smtClean="0"/>
          </a:p>
          <a:p>
            <a:r>
              <a:rPr lang="en-US" altLang="en-US" dirty="0" smtClean="0"/>
              <a:t>EDM: enterprise data model</a:t>
            </a:r>
          </a:p>
          <a:p>
            <a:endParaRPr lang="en-US" altLang="en-US" dirty="0" smtClean="0"/>
          </a:p>
          <a:p>
            <a:r>
              <a:rPr lang="en-US" altLang="en-US" dirty="0" smtClean="0"/>
              <a:t>Also</a:t>
            </a:r>
            <a:r>
              <a:rPr lang="en-US" altLang="en-US" baseline="0" dirty="0" smtClean="0"/>
              <a:t> known as enterprise data warehouse architecture</a:t>
            </a:r>
            <a:endParaRPr lang="en-US" altLang="en-US" dirty="0" smtClean="0"/>
          </a:p>
        </p:txBody>
      </p:sp>
    </p:spTree>
    <p:extLst>
      <p:ext uri="{BB962C8B-B14F-4D97-AF65-F5344CB8AC3E}">
        <p14:creationId xmlns:p14="http://schemas.microsoft.com/office/powerpoint/2010/main" val="90060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5F7352-250E-4A71-B4F7-BF591B4EBCC1}" type="slidenum">
              <a:rPr kumimoji="0" lang="en-US" altLang="en-US" sz="1200" b="0" smtClean="0"/>
              <a:pPr/>
              <a:t>6</a:t>
            </a:fld>
            <a:endParaRPr kumimoji="0" lang="en-US" altLang="en-US" sz="1200"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r>
              <a:rPr lang="en-US" altLang="en-US" dirty="0" smtClean="0"/>
              <a:t>Also known</a:t>
            </a:r>
            <a:r>
              <a:rPr lang="en-US" altLang="en-US" baseline="0" dirty="0" smtClean="0"/>
              <a:t> as independent data </a:t>
            </a:r>
            <a:r>
              <a:rPr lang="en-US" altLang="en-US" baseline="0" dirty="0" smtClean="0"/>
              <a:t>mart architecture</a:t>
            </a:r>
            <a:endParaRPr lang="en-US" altLang="en-US" dirty="0" smtClean="0"/>
          </a:p>
          <a:p>
            <a:r>
              <a:rPr lang="en-US" altLang="en-US" dirty="0" smtClean="0"/>
              <a:t>No centralized data warehouse</a:t>
            </a:r>
          </a:p>
          <a:p>
            <a:r>
              <a:rPr lang="en-US" altLang="en-US" dirty="0" smtClean="0"/>
              <a:t>Data marts: small data warehouses oriented towards individual user departments</a:t>
            </a:r>
          </a:p>
          <a:p>
            <a:r>
              <a:rPr lang="en-US" altLang="en-US" dirty="0" smtClean="0"/>
              <a:t>Easier to cost justify (at least in the short run) than a larger data warehouse</a:t>
            </a:r>
          </a:p>
          <a:p>
            <a:r>
              <a:rPr lang="en-US" altLang="en-US" dirty="0" smtClean="0"/>
              <a:t>Data marts may eventually evolve into a data warehouse</a:t>
            </a:r>
          </a:p>
          <a:p>
            <a:r>
              <a:rPr lang="en-US" altLang="en-US" dirty="0" smtClean="0"/>
              <a:t>Data marts may cooperate to provide data to other data marts: data mart bus approach</a:t>
            </a:r>
          </a:p>
          <a:p>
            <a:r>
              <a:rPr lang="en-US" altLang="en-US" dirty="0" smtClean="0"/>
              <a:t>Controversial architecture: </a:t>
            </a:r>
          </a:p>
          <a:p>
            <a:r>
              <a:rPr lang="en-US" altLang="en-US" dirty="0" smtClean="0"/>
              <a:t> - Many claim that the long term benefits are lost with a bottom-up approach</a:t>
            </a:r>
          </a:p>
          <a:p>
            <a:r>
              <a:rPr lang="en-US" altLang="en-US" dirty="0" smtClean="0"/>
              <a:t> - Many claim that data marts must be re-implemented as centralized data warehouse</a:t>
            </a:r>
          </a:p>
          <a:p>
            <a:r>
              <a:rPr lang="en-US" altLang="en-US" dirty="0" smtClean="0"/>
              <a:t>   (more costly over the long term)</a:t>
            </a:r>
          </a:p>
        </p:txBody>
      </p:sp>
    </p:spTree>
    <p:extLst>
      <p:ext uri="{BB962C8B-B14F-4D97-AF65-F5344CB8AC3E}">
        <p14:creationId xmlns:p14="http://schemas.microsoft.com/office/powerpoint/2010/main" val="2918226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Business value</a:t>
            </a:r>
          </a:p>
          <a:p>
            <a:pPr marL="171450" indent="-171450">
              <a:buFontTx/>
              <a:buChar char="-"/>
            </a:pPr>
            <a:r>
              <a:rPr lang="en-US" dirty="0" smtClean="0"/>
              <a:t>Intangible: difficult to quantify</a:t>
            </a:r>
          </a:p>
          <a:p>
            <a:pPr marL="171450" indent="-171450">
              <a:buFontTx/>
              <a:buChar char="-"/>
            </a:pPr>
            <a:r>
              <a:rPr lang="en-US" dirty="0" smtClean="0"/>
              <a:t>More value from</a:t>
            </a:r>
            <a:r>
              <a:rPr lang="en-US" baseline="0" dirty="0" smtClean="0"/>
              <a:t> integrating larger part of enterprise</a:t>
            </a:r>
          </a:p>
          <a:p>
            <a:pPr marL="171450" indent="-171450">
              <a:buFontTx/>
              <a:buChar char="-"/>
            </a:pPr>
            <a:r>
              <a:rPr lang="en-US" baseline="0" dirty="0" smtClean="0"/>
              <a:t>More risk from difficulty to obtain cooperation</a:t>
            </a:r>
          </a:p>
          <a:p>
            <a:pPr marL="171450" indent="-171450">
              <a:buFontTx/>
              <a:buChar char="-"/>
            </a:pPr>
            <a:r>
              <a:rPr lang="en-US" baseline="0" dirty="0" smtClean="0"/>
              <a:t>Intangible benefits difficult to quantify</a:t>
            </a:r>
          </a:p>
          <a:p>
            <a:pPr marL="0" indent="0">
              <a:buFontTx/>
              <a:buNone/>
            </a:pPr>
            <a:r>
              <a:rPr lang="en-US" baseline="0" dirty="0" smtClean="0"/>
              <a:t>Project risks</a:t>
            </a:r>
          </a:p>
          <a:p>
            <a:pPr marL="171450" indent="-171450">
              <a:buFontTx/>
              <a:buChar char="-"/>
            </a:pPr>
            <a:r>
              <a:rPr lang="en-US" baseline="0" dirty="0" smtClean="0"/>
              <a:t>Difficulty to obtain cooperation among disparate groups</a:t>
            </a:r>
          </a:p>
          <a:p>
            <a:pPr marL="171450" indent="-171450">
              <a:buFontTx/>
              <a:buChar char="-"/>
            </a:pPr>
            <a:r>
              <a:rPr lang="en-US" baseline="0" dirty="0" smtClean="0"/>
              <a:t>Unforeseen difficulties when discovering data quality problems</a:t>
            </a:r>
          </a:p>
          <a:p>
            <a:pPr marL="0" indent="0">
              <a:buFontTx/>
              <a:buNone/>
            </a:pPr>
            <a:r>
              <a:rPr lang="en-US" baseline="0" dirty="0" smtClean="0"/>
              <a:t>Funding difficulties</a:t>
            </a:r>
          </a:p>
          <a:p>
            <a:pPr marL="171450" indent="-171450">
              <a:buFontTx/>
              <a:buChar char="-"/>
            </a:pPr>
            <a:r>
              <a:rPr lang="en-US" baseline="0" dirty="0" smtClean="0"/>
              <a:t>Difficult to fund a high cost, high risk project</a:t>
            </a:r>
          </a:p>
          <a:p>
            <a:pPr marL="171450" indent="-171450">
              <a:buFontTx/>
              <a:buChar char="-"/>
            </a:pPr>
            <a:r>
              <a:rPr lang="en-US" baseline="0" dirty="0" smtClean="0"/>
              <a:t>More corporate involvement for projects with wide scope</a:t>
            </a:r>
          </a:p>
          <a:p>
            <a:pPr marL="171450" indent="-171450">
              <a:buFontTx/>
              <a:buChar char="-"/>
            </a:pPr>
            <a:r>
              <a:rPr lang="en-US" baseline="0" dirty="0" smtClean="0"/>
              <a:t>Data mart approach is easier to obtain funding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61171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p:spPr>
        <p:txBody>
          <a:bodyPr/>
          <a:lstStyle/>
          <a:p>
            <a:r>
              <a:rPr lang="en-US" altLang="en-US" dirty="0" smtClean="0"/>
              <a:t>The maturity model </a:t>
            </a:r>
            <a:r>
              <a:rPr lang="en-US" altLang="en-US" dirty="0" smtClean="0"/>
              <a:t>(</a:t>
            </a:r>
            <a:r>
              <a:rPr lang="en-US" altLang="en-US" dirty="0" err="1" smtClean="0"/>
              <a:t>Eckerson</a:t>
            </a:r>
            <a:r>
              <a:rPr lang="en-US" altLang="en-US" dirty="0" smtClean="0"/>
              <a:t> 2007) consists </a:t>
            </a:r>
            <a:r>
              <a:rPr lang="en-US" altLang="en-US" dirty="0" smtClean="0"/>
              <a:t>of six stages as summarized in this table. The stages provide a framework to view an organization’s progress, not an absolute metric as organizations may demonstrate aspects of multiple stages at the same time. As organizations move from lower to more advanced stages, increased business value can occur. However, organizations may have difficulty justifying significant new data warehouse investments as benefits are sometimes difficult to quantify.</a:t>
            </a:r>
          </a:p>
        </p:txBody>
      </p:sp>
      <p:sp>
        <p:nvSpPr>
          <p:cNvPr id="95236"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C3FC491-D6BA-4983-B46B-101C5D846A63}" type="slidenum">
              <a:rPr kumimoji="0" lang="en-US" altLang="en-US" sz="1200" b="0" smtClean="0"/>
              <a:pPr/>
              <a:t>8</a:t>
            </a:fld>
            <a:endParaRPr kumimoji="0" lang="en-US" altLang="en-US" sz="1200" b="0" smtClean="0"/>
          </a:p>
        </p:txBody>
      </p:sp>
    </p:spTree>
    <p:extLst>
      <p:ext uri="{BB962C8B-B14F-4D97-AF65-F5344CB8AC3E}">
        <p14:creationId xmlns:p14="http://schemas.microsoft.com/office/powerpoint/2010/main" val="3188114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35A0E3A-8E3D-4BE1-A6DC-6772682B6C3E}" type="slidenum">
              <a:rPr kumimoji="0" lang="en-US" altLang="en-US" sz="1200" b="0" smtClean="0"/>
              <a:pPr/>
              <a:t>9</a:t>
            </a:fld>
            <a:endParaRPr kumimoji="0" lang="en-US" altLang="en-US" sz="1200"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r>
              <a:rPr lang="en-US" altLang="en-US" dirty="0" smtClean="0"/>
              <a:t>Not a precise model</a:t>
            </a:r>
          </a:p>
          <a:p>
            <a:endParaRPr lang="en-US" altLang="en-US" dirty="0" smtClean="0"/>
          </a:p>
          <a:p>
            <a:r>
              <a:rPr lang="en-US" altLang="en-US" dirty="0" smtClean="0"/>
              <a:t>Data warehouse Institute</a:t>
            </a:r>
            <a:r>
              <a:rPr lang="en-US" altLang="en-US" baseline="0" dirty="0" smtClean="0"/>
              <a:t> provides questionnaire to assess stage</a:t>
            </a:r>
            <a:endParaRPr lang="en-US" altLang="en-US" dirty="0" smtClean="0"/>
          </a:p>
          <a:p>
            <a:endParaRPr lang="en-US" altLang="en-US" dirty="0" smtClean="0"/>
          </a:p>
          <a:p>
            <a:r>
              <a:rPr lang="en-US" altLang="en-US" dirty="0" smtClean="0"/>
              <a:t>An important insight of the maturity model is the difficulty of moving between certain stages. For small but growing organizations, moving from the infant to the child stages can be difficult because a significant investment in data warehouse technology is necessary. For large organizations, the struggle is to move from the teenager to the adult stage. To make the transition, upper management must perceive the data warehouse as a vital enterprise resource, not just a tool provided by the information technology department.</a:t>
            </a:r>
          </a:p>
          <a:p>
            <a:endParaRPr lang="en-US" altLang="en-US" dirty="0" smtClean="0"/>
          </a:p>
          <a:p>
            <a:r>
              <a:rPr lang="en-US" altLang="en-US" dirty="0" smtClean="0"/>
              <a:t>Benefits are often intangible for transition to adult stage</a:t>
            </a:r>
          </a:p>
        </p:txBody>
      </p:sp>
    </p:spTree>
    <p:extLst>
      <p:ext uri="{BB962C8B-B14F-4D97-AF65-F5344CB8AC3E}">
        <p14:creationId xmlns:p14="http://schemas.microsoft.com/office/powerpoint/2010/main" val="426528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10</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baseline="0" dirty="0" smtClean="0"/>
              <a:t>Business architectures</a:t>
            </a:r>
          </a:p>
          <a:p>
            <a:pPr marL="171450" indent="-171450" eaLnBrk="1" hangingPunct="1">
              <a:buFontTx/>
              <a:buChar char="-"/>
            </a:pPr>
            <a:r>
              <a:rPr lang="en-US" altLang="en-US" baseline="0" dirty="0" smtClean="0"/>
              <a:t>Bottom up versus top down</a:t>
            </a:r>
          </a:p>
          <a:p>
            <a:pPr marL="171450" indent="-171450" eaLnBrk="1" hangingPunct="1">
              <a:buFontTx/>
              <a:buChar char="-"/>
            </a:pPr>
            <a:r>
              <a:rPr lang="en-US" altLang="en-US" baseline="0" dirty="0" smtClean="0"/>
              <a:t>Important because of project failures: scalability concerns (data mart emphasis) versus too large (data warehouse emphasis)</a:t>
            </a:r>
          </a:p>
          <a:p>
            <a:pPr marL="0" indent="0" eaLnBrk="1" hangingPunct="1">
              <a:buFontTx/>
              <a:buNone/>
            </a:pPr>
            <a:endParaRPr lang="en-US" altLang="en-US" baseline="0" dirty="0" smtClean="0"/>
          </a:p>
          <a:p>
            <a:pPr marL="0" indent="0" eaLnBrk="1" hangingPunct="1">
              <a:buFontTx/>
              <a:buNone/>
            </a:pPr>
            <a:r>
              <a:rPr lang="en-US" altLang="en-US" baseline="0" dirty="0" smtClean="0"/>
              <a:t>Maturity model</a:t>
            </a:r>
          </a:p>
          <a:p>
            <a:pPr marL="171450" indent="-171450" eaLnBrk="1" hangingPunct="1">
              <a:buFontTx/>
              <a:buChar char="-"/>
            </a:pPr>
            <a:r>
              <a:rPr lang="en-US" altLang="en-US" baseline="0" dirty="0" smtClean="0"/>
              <a:t>Businesses reaction to major challenges</a:t>
            </a:r>
          </a:p>
          <a:p>
            <a:pPr marL="171450" indent="-171450" eaLnBrk="1" hangingPunct="1">
              <a:buFontTx/>
              <a:buChar char="-"/>
            </a:pPr>
            <a:r>
              <a:rPr lang="en-US" altLang="en-US" baseline="0" dirty="0" smtClean="0"/>
              <a:t>Progression of DW from small to large scope</a:t>
            </a:r>
          </a:p>
          <a:p>
            <a:pPr marL="171450" indent="-171450" eaLnBrk="1" hangingPunct="1">
              <a:buFontTx/>
              <a:buChar char="-"/>
            </a:pPr>
            <a:r>
              <a:rPr lang="en-US" altLang="en-US" baseline="0" dirty="0" smtClean="0"/>
              <a:t>Gaps between maturity stages</a:t>
            </a:r>
          </a:p>
        </p:txBody>
      </p:sp>
    </p:spTree>
    <p:extLst>
      <p:ext uri="{BB962C8B-B14F-4D97-AF65-F5344CB8AC3E}">
        <p14:creationId xmlns:p14="http://schemas.microsoft.com/office/powerpoint/2010/main" val="564824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14314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659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2112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 name="Rectangle 6"/>
          <p:cNvSpPr>
            <a:spLocks noChangeArrowheads="1"/>
          </p:cNvSpPr>
          <p:nvPr userDrawn="1"/>
        </p:nvSpPr>
        <p:spPr bwMode="auto">
          <a:xfrm>
            <a:off x="4570413" y="6262688"/>
            <a:ext cx="441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a:spcBef>
                <a:spcPct val="50000"/>
              </a:spcBef>
            </a:pPr>
            <a:r>
              <a:rPr kumimoji="0" lang="en-US" altLang="en-US" sz="1200" i="1" dirty="0">
                <a:solidFill>
                  <a:schemeClr val="bg1"/>
                </a:solidFill>
                <a:latin typeface="Book Antiqua" pitchFamily="18" charset="0"/>
              </a:rPr>
              <a:t>Copyright</a:t>
            </a:r>
            <a:r>
              <a:rPr kumimoji="0" lang="en-US" altLang="en-US" sz="1200" b="0" dirty="0">
                <a:solidFill>
                  <a:schemeClr val="bg1"/>
                </a:solidFill>
                <a:latin typeface="Book Antiqua" pitchFamily="18" charset="0"/>
              </a:rPr>
              <a:t> </a:t>
            </a:r>
            <a:r>
              <a:rPr kumimoji="0" lang="en-US" altLang="en-US" sz="1200" i="1" dirty="0">
                <a:solidFill>
                  <a:schemeClr val="bg1"/>
                </a:solidFill>
                <a:latin typeface="Book Antiqua" pitchFamily="18" charset="0"/>
              </a:rPr>
              <a:t>© </a:t>
            </a:r>
            <a:r>
              <a:rPr kumimoji="0" lang="en-US" altLang="en-US" sz="1200" i="1" dirty="0" smtClean="0">
                <a:solidFill>
                  <a:schemeClr val="bg1"/>
                </a:solidFill>
                <a:latin typeface="Book Antiqua" pitchFamily="18" charset="0"/>
              </a:rPr>
              <a:t>2014 University of Colorado Denver</a:t>
            </a:r>
            <a:endParaRPr kumimoji="0" lang="en-US" altLang="en-US" sz="1200" i="1" dirty="0">
              <a:solidFill>
                <a:schemeClr val="bg1"/>
              </a:solidFill>
              <a:latin typeface="Book Antiqua" pitchFamily="18" charset="0"/>
            </a:endParaRPr>
          </a:p>
        </p:txBody>
      </p:sp>
      <p:sp>
        <p:nvSpPr>
          <p:cNvPr id="440323" name="Rectangle 3"/>
          <p:cNvSpPr>
            <a:spLocks noGrp="1" noChangeArrowheads="1"/>
          </p:cNvSpPr>
          <p:nvPr>
            <p:ph type="ctrTitle"/>
          </p:nvPr>
        </p:nvSpPr>
        <p:spPr>
          <a:xfrm>
            <a:off x="4305300" y="1019175"/>
            <a:ext cx="4419600" cy="1470025"/>
          </a:xfrm>
        </p:spPr>
        <p:txBody>
          <a:bodyPr/>
          <a:lstStyle>
            <a:lvl1pPr algn="ctr">
              <a:defRPr>
                <a:solidFill>
                  <a:schemeClr val="tx1"/>
                </a:solidFill>
              </a:defRPr>
            </a:lvl1pPr>
          </a:lstStyle>
          <a:p>
            <a:pPr lvl="0"/>
            <a:r>
              <a:rPr lang="en-US" noProof="0" smtClean="0"/>
              <a:t>Chapter Number</a:t>
            </a:r>
          </a:p>
        </p:txBody>
      </p:sp>
      <p:sp>
        <p:nvSpPr>
          <p:cNvPr id="440324" name="Rectangle 4"/>
          <p:cNvSpPr>
            <a:spLocks noGrp="1" noChangeArrowheads="1"/>
          </p:cNvSpPr>
          <p:nvPr>
            <p:ph type="subTitle" idx="1"/>
          </p:nvPr>
        </p:nvSpPr>
        <p:spPr>
          <a:xfrm>
            <a:off x="1752600" y="3048000"/>
            <a:ext cx="6858000" cy="2895600"/>
          </a:xfr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marL="0" indent="0" algn="ctr">
              <a:buFont typeface="Wingdings" pitchFamily="2" charset="2"/>
              <a:buNone/>
              <a:defRPr/>
            </a:lvl1pPr>
          </a:lstStyle>
          <a:p>
            <a:pPr lvl="0"/>
            <a:r>
              <a:rPr lang="en-US" noProof="0" smtClean="0"/>
              <a:t>Click to edit Master subtitle style</a:t>
            </a:r>
          </a:p>
        </p:txBody>
      </p:sp>
    </p:spTree>
    <p:extLst>
      <p:ext uri="{BB962C8B-B14F-4D97-AF65-F5344CB8AC3E}">
        <p14:creationId xmlns:p14="http://schemas.microsoft.com/office/powerpoint/2010/main" val="3977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54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947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048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640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161205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78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741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887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6782362"/>
      </p:ext>
    </p:extLst>
  </p:cSld>
  <p:clrMap bg1="lt1" tx1="dk1" bg2="lt2" tx2="dk2" accent1="accent1" accent2="accent2" accent3="accent3" accent4="accent4" accent5="accent5" accent6="accent6" hlink="hlink" folHlink="folHlink"/>
  <p:sldLayoutIdLst>
    <p:sldLayoutId id="2147483735"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44880" y="1295400"/>
            <a:ext cx="7391400" cy="1143000"/>
          </a:xfrm>
        </p:spPr>
        <p:txBody>
          <a:bodyPr/>
          <a:lstStyle/>
          <a:p>
            <a:pPr algn="ctr"/>
            <a:r>
              <a:rPr lang="en-US" altLang="en-US" sz="3200" dirty="0"/>
              <a:t>Module 1</a:t>
            </a:r>
            <a:br>
              <a:rPr lang="en-US" altLang="en-US" sz="3200" dirty="0"/>
            </a:br>
            <a:r>
              <a:rPr lang="en-US" altLang="en-US" sz="3200" dirty="0"/>
              <a:t>Data Warehouse Concepts and Architectures</a:t>
            </a:r>
            <a:endParaRPr lang="en-US" altLang="en-US" sz="3200" dirty="0" smtClean="0"/>
          </a:p>
        </p:txBody>
      </p:sp>
      <p:sp>
        <p:nvSpPr>
          <p:cNvPr id="3075" name="Rectangle 5"/>
          <p:cNvSpPr>
            <a:spLocks noGrp="1" noChangeArrowheads="1"/>
          </p:cNvSpPr>
          <p:nvPr>
            <p:ph type="subTitle" idx="1"/>
          </p:nvPr>
        </p:nvSpPr>
        <p:spPr>
          <a:xfrm>
            <a:off x="1313688" y="3849624"/>
            <a:ext cx="7391400" cy="914400"/>
          </a:xfrm>
          <a:noFill/>
          <a:ln w="25400"/>
        </p:spPr>
        <p:txBody>
          <a:bodyPr/>
          <a:lstStyle/>
          <a:p>
            <a:pPr algn="r" eaLnBrk="1" hangingPunct="1"/>
            <a:r>
              <a:rPr lang="en-US" altLang="en-US" sz="2800" dirty="0" smtClean="0"/>
              <a:t>Lesson 5: Data </a:t>
            </a:r>
            <a:r>
              <a:rPr lang="en-US" altLang="en-US" sz="2800" dirty="0"/>
              <a:t>w</a:t>
            </a:r>
            <a:r>
              <a:rPr lang="en-US" altLang="en-US" sz="2800" dirty="0" smtClean="0"/>
              <a:t>arehouse architectures and maturity</a:t>
            </a:r>
          </a:p>
        </p:txBody>
      </p:sp>
    </p:spTree>
    <p:extLst>
      <p:ext uri="{BB962C8B-B14F-4D97-AF65-F5344CB8AC3E}">
        <p14:creationId xmlns:p14="http://schemas.microsoft.com/office/powerpoint/2010/main" val="2502226415"/>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Characteristics of business architectures</a:t>
            </a:r>
          </a:p>
          <a:p>
            <a:pPr eaLnBrk="1" hangingPunct="1"/>
            <a:r>
              <a:rPr lang="en-US" altLang="en-US" dirty="0"/>
              <a:t>M</a:t>
            </a:r>
            <a:r>
              <a:rPr lang="en-US" altLang="en-US" dirty="0" smtClean="0"/>
              <a:t>aturity model to guide investment decisions and data warehouse development </a:t>
            </a:r>
            <a:r>
              <a:rPr lang="en-US" altLang="en-US" smtClean="0"/>
              <a:t>over time</a:t>
            </a:r>
            <a:endParaRPr lang="en-US" altLang="en-US" dirty="0" smtClean="0"/>
          </a:p>
        </p:txBody>
      </p:sp>
    </p:spTree>
    <p:extLst>
      <p:ext uri="{BB962C8B-B14F-4D97-AF65-F5344CB8AC3E}">
        <p14:creationId xmlns:p14="http://schemas.microsoft.com/office/powerpoint/2010/main" val="221700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Compare and contrast characteristics </a:t>
            </a:r>
            <a:r>
              <a:rPr lang="en-US" dirty="0" smtClean="0"/>
              <a:t>of architectures</a:t>
            </a:r>
          </a:p>
          <a:p>
            <a:r>
              <a:rPr lang="en-US" dirty="0" smtClean="0"/>
              <a:t>Explain insight from maturity model</a:t>
            </a:r>
          </a:p>
          <a:p>
            <a:r>
              <a:rPr lang="en-US" dirty="0" smtClean="0"/>
              <a:t>Reflect about relationships </a:t>
            </a:r>
            <a:r>
              <a:rPr lang="en-US" dirty="0" smtClean="0"/>
              <a:t>between project challenges and architecture </a:t>
            </a:r>
            <a:r>
              <a:rPr lang="en-US" dirty="0" smtClean="0"/>
              <a:t>choices</a:t>
            </a:r>
            <a:endParaRPr lang="en-US" dirty="0"/>
          </a:p>
        </p:txBody>
      </p:sp>
    </p:spTree>
    <p:extLst>
      <p:ext uri="{BB962C8B-B14F-4D97-AF65-F5344CB8AC3E}">
        <p14:creationId xmlns:p14="http://schemas.microsoft.com/office/powerpoint/2010/main" val="1742863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Issues</a:t>
            </a:r>
            <a:endParaRPr lang="en-US" dirty="0"/>
          </a:p>
        </p:txBody>
      </p:sp>
      <p:sp>
        <p:nvSpPr>
          <p:cNvPr id="3" name="Content Placeholder 2"/>
          <p:cNvSpPr>
            <a:spLocks noGrp="1"/>
          </p:cNvSpPr>
          <p:nvPr>
            <p:ph idx="1"/>
          </p:nvPr>
        </p:nvSpPr>
        <p:spPr/>
        <p:txBody>
          <a:bodyPr/>
          <a:lstStyle/>
          <a:p>
            <a:r>
              <a:rPr lang="en-US" dirty="0" smtClean="0"/>
              <a:t>Organizational issues rather than technology</a:t>
            </a:r>
          </a:p>
          <a:p>
            <a:r>
              <a:rPr lang="en-US" dirty="0" smtClean="0"/>
              <a:t>Data warehouse scope</a:t>
            </a:r>
          </a:p>
          <a:p>
            <a:r>
              <a:rPr lang="en-US" dirty="0" smtClean="0"/>
              <a:t>Integration </a:t>
            </a:r>
            <a:r>
              <a:rPr lang="en-US" dirty="0" smtClean="0"/>
              <a:t>level</a:t>
            </a:r>
            <a:endParaRPr lang="en-US" dirty="0" smtClean="0"/>
          </a:p>
        </p:txBody>
      </p:sp>
    </p:spTree>
    <p:extLst>
      <p:ext uri="{BB962C8B-B14F-4D97-AF65-F5344CB8AC3E}">
        <p14:creationId xmlns:p14="http://schemas.microsoft.com/office/powerpoint/2010/main" val="1230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Choices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8375279"/>
              </p:ext>
            </p:extLst>
          </p:nvPr>
        </p:nvGraphicFramePr>
        <p:xfrm>
          <a:off x="304800" y="1066800"/>
          <a:ext cx="8613732"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67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2125" y="352425"/>
            <a:ext cx="8080375" cy="965200"/>
          </a:xfrm>
        </p:spPr>
        <p:txBody>
          <a:bodyPr/>
          <a:lstStyle/>
          <a:p>
            <a:pPr eaLnBrk="1" hangingPunct="1"/>
            <a:r>
              <a:rPr lang="en-US" altLang="en-US" sz="3600" dirty="0" smtClean="0"/>
              <a:t>Top-Down Architecture</a:t>
            </a:r>
          </a:p>
        </p:txBody>
      </p:sp>
      <p:sp>
        <p:nvSpPr>
          <p:cNvPr id="133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13316" name="Object 2"/>
          <p:cNvGraphicFramePr>
            <a:graphicFrameLocks noChangeAspect="1"/>
          </p:cNvGraphicFramePr>
          <p:nvPr>
            <p:extLst>
              <p:ext uri="{D42A27DB-BD31-4B8C-83A1-F6EECF244321}">
                <p14:modId xmlns:p14="http://schemas.microsoft.com/office/powerpoint/2010/main" val="2264959777"/>
              </p:ext>
            </p:extLst>
          </p:nvPr>
        </p:nvGraphicFramePr>
        <p:xfrm>
          <a:off x="630142" y="1112359"/>
          <a:ext cx="7883715" cy="4579745"/>
        </p:xfrm>
        <a:graphic>
          <a:graphicData uri="http://schemas.openxmlformats.org/presentationml/2006/ole">
            <mc:AlternateContent xmlns:mc="http://schemas.openxmlformats.org/markup-compatibility/2006">
              <mc:Choice xmlns:v="urn:schemas-microsoft-com:vml" Requires="v">
                <p:oleObj spid="_x0000_s17616" name="Visio" r:id="rId4" imgW="5430129" imgH="3158197" progId="Visio.Drawing.11">
                  <p:embed/>
                </p:oleObj>
              </mc:Choice>
              <mc:Fallback>
                <p:oleObj name="Visio" r:id="rId4" imgW="5430129" imgH="315819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42" y="1112359"/>
                        <a:ext cx="7883715" cy="45797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p:spPr>
                  </p:pic>
                </p:oleObj>
              </mc:Fallback>
            </mc:AlternateContent>
          </a:graphicData>
        </a:graphic>
      </p:graphicFrame>
    </p:spTree>
    <p:extLst>
      <p:ext uri="{BB962C8B-B14F-4D97-AF65-F5344CB8AC3E}">
        <p14:creationId xmlns:p14="http://schemas.microsoft.com/office/powerpoint/2010/main" val="747540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90513"/>
            <a:ext cx="8080375" cy="852487"/>
          </a:xfrm>
        </p:spPr>
        <p:txBody>
          <a:bodyPr/>
          <a:lstStyle/>
          <a:p>
            <a:pPr eaLnBrk="1" hangingPunct="1"/>
            <a:r>
              <a:rPr lang="en-US" altLang="en-US" smtClean="0"/>
              <a:t>Bottom-up Architecture</a:t>
            </a:r>
          </a:p>
        </p:txBody>
      </p:sp>
      <p:graphicFrame>
        <p:nvGraphicFramePr>
          <p:cNvPr id="14339" name="Object 4"/>
          <p:cNvGraphicFramePr>
            <a:graphicFrameLocks noChangeAspect="1"/>
          </p:cNvGraphicFramePr>
          <p:nvPr>
            <p:extLst>
              <p:ext uri="{D42A27DB-BD31-4B8C-83A1-F6EECF244321}">
                <p14:modId xmlns:p14="http://schemas.microsoft.com/office/powerpoint/2010/main" val="3090484817"/>
              </p:ext>
            </p:extLst>
          </p:nvPr>
        </p:nvGraphicFramePr>
        <p:xfrm>
          <a:off x="1406081" y="1143000"/>
          <a:ext cx="5689663" cy="4772970"/>
        </p:xfrm>
        <a:graphic>
          <a:graphicData uri="http://schemas.openxmlformats.org/presentationml/2006/ole">
            <mc:AlternateContent xmlns:mc="http://schemas.openxmlformats.org/markup-compatibility/2006">
              <mc:Choice xmlns:v="urn:schemas-microsoft-com:vml" Requires="v">
                <p:oleObj spid="_x0000_s18640" name="VISIO" r:id="rId4" imgW="3764280" imgH="3157220" progId="Visio.Drawing.6">
                  <p:embed/>
                </p:oleObj>
              </mc:Choice>
              <mc:Fallback>
                <p:oleObj name="VISIO" r:id="rId4" imgW="3764280" imgH="31572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6081" y="1143000"/>
                        <a:ext cx="5689663" cy="4772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pic>
                </p:oleObj>
              </mc:Fallback>
            </mc:AlternateContent>
          </a:graphicData>
        </a:graphic>
      </p:graphicFrame>
    </p:spTree>
    <p:extLst>
      <p:ext uri="{BB962C8B-B14F-4D97-AF65-F5344CB8AC3E}">
        <p14:creationId xmlns:p14="http://schemas.microsoft.com/office/powerpoint/2010/main" val="2966290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Selection Factors</a:t>
            </a:r>
            <a:endParaRPr lang="en-US" dirty="0"/>
          </a:p>
        </p:txBody>
      </p:sp>
      <p:sp>
        <p:nvSpPr>
          <p:cNvPr id="3" name="Content Placeholder 2"/>
          <p:cNvSpPr>
            <a:spLocks noGrp="1"/>
          </p:cNvSpPr>
          <p:nvPr>
            <p:ph idx="1"/>
          </p:nvPr>
        </p:nvSpPr>
        <p:spPr/>
        <p:txBody>
          <a:bodyPr/>
          <a:lstStyle/>
          <a:p>
            <a:r>
              <a:rPr lang="en-US" dirty="0" smtClean="0"/>
              <a:t>Learning effects</a:t>
            </a:r>
          </a:p>
          <a:p>
            <a:pPr lvl="1"/>
            <a:r>
              <a:rPr lang="en-US" dirty="0"/>
              <a:t>P</a:t>
            </a:r>
            <a:r>
              <a:rPr lang="en-US" dirty="0" smtClean="0"/>
              <a:t>roject risk</a:t>
            </a:r>
          </a:p>
          <a:p>
            <a:pPr lvl="1"/>
            <a:r>
              <a:rPr lang="en-US" dirty="0"/>
              <a:t>I</a:t>
            </a:r>
            <a:r>
              <a:rPr lang="en-US" dirty="0" smtClean="0"/>
              <a:t>ntangible business value</a:t>
            </a:r>
          </a:p>
          <a:p>
            <a:r>
              <a:rPr lang="en-US" dirty="0"/>
              <a:t>S</a:t>
            </a:r>
            <a:r>
              <a:rPr lang="en-US" dirty="0" smtClean="0"/>
              <a:t>trategic view of information technology</a:t>
            </a:r>
          </a:p>
          <a:p>
            <a:pPr lvl="1"/>
            <a:r>
              <a:rPr lang="en-US" dirty="0" smtClean="0"/>
              <a:t>Level of sponsorship</a:t>
            </a:r>
          </a:p>
          <a:p>
            <a:pPr lvl="1"/>
            <a:r>
              <a:rPr lang="en-US" dirty="0" smtClean="0"/>
              <a:t>Information independence</a:t>
            </a:r>
          </a:p>
          <a:p>
            <a:pPr lvl="1"/>
            <a:r>
              <a:rPr lang="en-US" dirty="0" smtClean="0"/>
              <a:t>Task routineness</a:t>
            </a:r>
            <a:endParaRPr lang="en-US" dirty="0"/>
          </a:p>
        </p:txBody>
      </p:sp>
    </p:spTree>
    <p:extLst>
      <p:ext uri="{BB962C8B-B14F-4D97-AF65-F5344CB8AC3E}">
        <p14:creationId xmlns:p14="http://schemas.microsoft.com/office/powerpoint/2010/main" val="178869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smtClean="0"/>
              <a:t>Maturity Model Stages</a:t>
            </a:r>
          </a:p>
        </p:txBody>
      </p:sp>
      <p:graphicFrame>
        <p:nvGraphicFramePr>
          <p:cNvPr id="4" name="Table 3"/>
          <p:cNvGraphicFramePr>
            <a:graphicFrameLocks noGrp="1"/>
          </p:cNvGraphicFramePr>
          <p:nvPr>
            <p:extLst>
              <p:ext uri="{D42A27DB-BD31-4B8C-83A1-F6EECF244321}">
                <p14:modId xmlns:p14="http://schemas.microsoft.com/office/powerpoint/2010/main" val="1404621002"/>
              </p:ext>
            </p:extLst>
          </p:nvPr>
        </p:nvGraphicFramePr>
        <p:xfrm>
          <a:off x="466725" y="1585913"/>
          <a:ext cx="8210549" cy="3782550"/>
        </p:xfrm>
        <a:graphic>
          <a:graphicData uri="http://schemas.openxmlformats.org/drawingml/2006/table">
            <a:tbl>
              <a:tblPr firstRow="1">
                <a:tableStyleId>{5C22544A-7EE6-4342-B048-85BDC9FD1C3A}</a:tableStyleId>
              </a:tblPr>
              <a:tblGrid>
                <a:gridCol w="1161298"/>
                <a:gridCol w="1973791"/>
                <a:gridCol w="2537730"/>
                <a:gridCol w="2537730"/>
              </a:tblGrid>
              <a:tr h="341234">
                <a:tc>
                  <a:txBody>
                    <a:bodyPr/>
                    <a:lstStyle/>
                    <a:p>
                      <a:pPr marL="0" marR="0">
                        <a:spcBef>
                          <a:spcPts val="0"/>
                        </a:spcBef>
                        <a:spcAft>
                          <a:spcPts val="0"/>
                        </a:spcAft>
                      </a:pPr>
                      <a:r>
                        <a:rPr lang="en-US" sz="1600" dirty="0">
                          <a:solidFill>
                            <a:schemeClr val="tx1"/>
                          </a:solidFill>
                          <a:effectLst/>
                        </a:rPr>
                        <a:t>Stage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Scope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Architecture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Management Usage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313">
                <a:tc>
                  <a:txBody>
                    <a:bodyPr/>
                    <a:lstStyle/>
                    <a:p>
                      <a:pPr marL="0" marR="0">
                        <a:spcBef>
                          <a:spcPts val="0"/>
                        </a:spcBef>
                        <a:spcAft>
                          <a:spcPts val="0"/>
                        </a:spcAft>
                      </a:pPr>
                      <a:r>
                        <a:rPr lang="en-US" sz="1600" dirty="0" smtClean="0">
                          <a:effectLst/>
                          <a:latin typeface="+mn-lt"/>
                          <a:ea typeface="Times New Roman"/>
                        </a:rPr>
                        <a:t>Prenatal</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System</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Management reporting</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Control costs</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5382">
                <a:tc>
                  <a:txBody>
                    <a:bodyPr/>
                    <a:lstStyle/>
                    <a:p>
                      <a:pPr marL="0" marR="0">
                        <a:spcBef>
                          <a:spcPts val="0"/>
                        </a:spcBef>
                        <a:spcAft>
                          <a:spcPts val="0"/>
                        </a:spcAft>
                      </a:pPr>
                      <a:r>
                        <a:rPr lang="en-US" sz="1600" dirty="0">
                          <a:effectLst/>
                        </a:rPr>
                        <a:t>Infant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Individual business analysts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Operational reports and spreadsheets (known as </a:t>
                      </a:r>
                      <a:r>
                        <a:rPr lang="en-US" sz="1600" dirty="0" err="1">
                          <a:effectLst/>
                        </a:rPr>
                        <a:t>spreadmarts</a:t>
                      </a:r>
                      <a:r>
                        <a:rPr lang="en-US" sz="1600" dirty="0">
                          <a:effectLst/>
                        </a:rPr>
                        <a: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Management insight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139">
                <a:tc>
                  <a:txBody>
                    <a:bodyPr/>
                    <a:lstStyle/>
                    <a:p>
                      <a:pPr marL="0" marR="0">
                        <a:spcBef>
                          <a:spcPts val="0"/>
                        </a:spcBef>
                        <a:spcAft>
                          <a:spcPts val="0"/>
                        </a:spcAft>
                      </a:pPr>
                      <a:r>
                        <a:rPr lang="en-US" sz="1600">
                          <a:effectLst/>
                        </a:rPr>
                        <a:t>Child</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Departments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Data marts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Support business analysis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5772">
                <a:tc>
                  <a:txBody>
                    <a:bodyPr/>
                    <a:lstStyle/>
                    <a:p>
                      <a:pPr marL="0" marR="0">
                        <a:spcBef>
                          <a:spcPts val="0"/>
                        </a:spcBef>
                        <a:spcAft>
                          <a:spcPts val="0"/>
                        </a:spcAft>
                      </a:pPr>
                      <a:r>
                        <a:rPr lang="en-US" sz="1600">
                          <a:effectLst/>
                        </a:rPr>
                        <a:t>Teenager</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Divisions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Data warehouses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Track business processes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4950">
                <a:tc>
                  <a:txBody>
                    <a:bodyPr/>
                    <a:lstStyle/>
                    <a:p>
                      <a:pPr marL="0" marR="0">
                        <a:spcBef>
                          <a:spcPts val="0"/>
                        </a:spcBef>
                        <a:spcAft>
                          <a:spcPts val="0"/>
                        </a:spcAft>
                      </a:pPr>
                      <a:r>
                        <a:rPr lang="en-US" sz="1600">
                          <a:effectLst/>
                        </a:rPr>
                        <a:t>Adult</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Enterprise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Enterprise data warehouse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Drive organization</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760">
                <a:tc>
                  <a:txBody>
                    <a:bodyPr/>
                    <a:lstStyle/>
                    <a:p>
                      <a:pPr marL="0" marR="0">
                        <a:spcBef>
                          <a:spcPts val="0"/>
                        </a:spcBef>
                        <a:spcAft>
                          <a:spcPts val="0"/>
                        </a:spcAft>
                      </a:pPr>
                      <a:r>
                        <a:rPr lang="en-US" sz="1600" dirty="0">
                          <a:effectLst/>
                        </a:rPr>
                        <a:t>Sage</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Inter-enterprise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rPr>
                        <a:t>BI services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Drive market and industry</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48117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8382000" cy="715108"/>
          </a:xfrm>
        </p:spPr>
        <p:txBody>
          <a:bodyPr/>
          <a:lstStyle/>
          <a:p>
            <a:pPr eaLnBrk="1" hangingPunct="1"/>
            <a:r>
              <a:rPr lang="en-US" altLang="en-US" dirty="0" smtClean="0"/>
              <a:t>Maturity Model </a:t>
            </a:r>
            <a:r>
              <a:rPr lang="en-US" altLang="en-US" dirty="0" smtClean="0"/>
              <a:t>Insights</a:t>
            </a:r>
            <a:endParaRPr lang="en-US" altLang="en-US" dirty="0" smtClean="0"/>
          </a:p>
        </p:txBody>
      </p:sp>
      <p:sp>
        <p:nvSpPr>
          <p:cNvPr id="17411" name="Rectangle 3"/>
          <p:cNvSpPr>
            <a:spLocks noGrp="1" noChangeArrowheads="1"/>
          </p:cNvSpPr>
          <p:nvPr>
            <p:ph type="body" idx="1"/>
          </p:nvPr>
        </p:nvSpPr>
        <p:spPr>
          <a:xfrm>
            <a:off x="304800" y="1271954"/>
            <a:ext cx="8382000" cy="4495800"/>
          </a:xfrm>
        </p:spPr>
        <p:txBody>
          <a:bodyPr/>
          <a:lstStyle/>
          <a:p>
            <a:pPr eaLnBrk="1" hangingPunct="1"/>
            <a:r>
              <a:rPr lang="en-US" altLang="en-US" dirty="0" smtClean="0"/>
              <a:t>Stages </a:t>
            </a:r>
            <a:r>
              <a:rPr lang="en-US" altLang="en-US" dirty="0" smtClean="0"/>
              <a:t>provide a framework to view an organization’s progress</a:t>
            </a:r>
          </a:p>
          <a:p>
            <a:pPr eaLnBrk="1" hangingPunct="1"/>
            <a:r>
              <a:rPr lang="en-US" altLang="en-US" dirty="0" smtClean="0"/>
              <a:t>Guidance for investment decisions</a:t>
            </a:r>
          </a:p>
          <a:p>
            <a:pPr eaLnBrk="1" hangingPunct="1"/>
            <a:r>
              <a:rPr lang="en-US" altLang="en-US" dirty="0" smtClean="0"/>
              <a:t>Difficulty </a:t>
            </a:r>
            <a:r>
              <a:rPr lang="en-US" altLang="en-US" dirty="0" smtClean="0"/>
              <a:t>moving between stages</a:t>
            </a:r>
          </a:p>
          <a:p>
            <a:pPr lvl="1" eaLnBrk="1" hangingPunct="1"/>
            <a:r>
              <a:rPr lang="en-US" altLang="en-US" dirty="0" smtClean="0"/>
              <a:t>Infant to child stages because of investment level</a:t>
            </a:r>
          </a:p>
          <a:p>
            <a:pPr lvl="1" eaLnBrk="1" hangingPunct="1"/>
            <a:r>
              <a:rPr lang="en-US" altLang="en-US" dirty="0" smtClean="0"/>
              <a:t>Teenager to adult because of strategic importance of data warehouse</a:t>
            </a:r>
          </a:p>
        </p:txBody>
      </p:sp>
    </p:spTree>
    <p:extLst>
      <p:ext uri="{BB962C8B-B14F-4D97-AF65-F5344CB8AC3E}">
        <p14:creationId xmlns:p14="http://schemas.microsoft.com/office/powerpoint/2010/main" val="321390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9809&quot;&gt;&lt;property id=&quot;20148&quot; value=&quot;5&quot;/&gt;&lt;property id=&quot;20300&quot; value=&quot;Slide 1 - &amp;quot;Module 1 Data Warehouse Concepts and Architectures&amp;quot;&quot;/&gt;&lt;property id=&quot;20307&quot; value=&quot;256&quot;/&gt;&lt;/object&gt;&lt;object type=&quot;3&quot; unique_id=&quot;19812&quot;&gt;&lt;property id=&quot;20148&quot; value=&quot;5&quot;/&gt;&lt;property id=&quot;20300&quot; value=&quot;Slide 3 - &amp;quot;Architecture Issues&amp;quot;&quot;/&gt;&lt;property id=&quot;20307&quot; value=&quot;259&quot;/&gt;&lt;/object&gt;&lt;object type=&quot;3&quot; unique_id=&quot;19817&quot;&gt;&lt;property id=&quot;20148&quot; value=&quot;5&quot;/&gt;&lt;property id=&quot;20300&quot; value=&quot;Slide 5 - &amp;quot;Top-Down Architecture&amp;quot;&quot;/&gt;&lt;property id=&quot;20307&quot; value=&quot;264&quot;/&gt;&lt;/object&gt;&lt;object type=&quot;3&quot; unique_id=&quot;19818&quot;&gt;&lt;property id=&quot;20148&quot; value=&quot;5&quot;/&gt;&lt;property id=&quot;20300&quot; value=&quot;Slide 6 - &amp;quot;Bottom-up Architecture&amp;quot;&quot;/&gt;&lt;property id=&quot;20307&quot; value=&quot;265&quot;/&gt;&lt;/object&gt;&lt;object type=&quot;3&quot; unique_id=&quot;19819&quot;&gt;&lt;property id=&quot;20148&quot; value=&quot;5&quot;/&gt;&lt;property id=&quot;20300&quot; value=&quot;Slide 7 - &amp;quot;Maturity Model Stages&amp;quot;&quot;/&gt;&lt;property id=&quot;20307&quot; value=&quot;266&quot;/&gt;&lt;/object&gt;&lt;object type=&quot;3&quot; unique_id=&quot;19820&quot;&gt;&lt;property id=&quot;20148&quot; value=&quot;5&quot;/&gt;&lt;property id=&quot;20300&quot; value=&quot;Slide 8 - &amp;quot;Maturity Model Insight&amp;quot;&quot;/&gt;&lt;property id=&quot;20307&quot; value=&quot;267&quot;/&gt;&lt;/object&gt;&lt;object type=&quot;3&quot; unique_id=&quot;19821&quot;&gt;&lt;property id=&quot;20148&quot; value=&quot;5&quot;/&gt;&lt;property id=&quot;20300&quot; value=&quot;Slide 9 - &amp;quot;Summary&amp;quot;&quot;/&gt;&lt;property id=&quot;20307&quot; value=&quot;268&quot;/&gt;&lt;/object&gt;&lt;object type=&quot;3&quot; unique_id=&quot;27632&quot;&gt;&lt;property id=&quot;20148&quot; value=&quot;5&quot;/&gt;&lt;property id=&quot;20300&quot; value=&quot;Slide 2 - &amp;quot;Lesson Objectives&amp;quot;&quot;/&gt;&lt;property id=&quot;20307&quot; value=&quot;269&quot;/&gt;&lt;/object&gt;&lt;object type=&quot;3&quot; unique_id=&quot;27666&quot;&gt;&lt;property id=&quot;20148&quot; value=&quot;5&quot;/&gt;&lt;property id=&quot;20300&quot; value=&quot;Slide 4 - &amp;quot;Architecture Choices&amp;quot;&quot;/&gt;&lt;property id=&quot;20307&quot; value=&quot;270&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12229</TotalTime>
  <Words>870</Words>
  <Application>Microsoft Office PowerPoint</Application>
  <PresentationFormat>On-screen Show (4:3)</PresentationFormat>
  <Paragraphs>153</Paragraphs>
  <Slides>10</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8" baseType="lpstr">
      <vt:lpstr>ＭＳ Ｐゴシック</vt:lpstr>
      <vt:lpstr>Arial</vt:lpstr>
      <vt:lpstr>Book Antiqua</vt:lpstr>
      <vt:lpstr>Times New Roman</vt:lpstr>
      <vt:lpstr>Wingdings</vt:lpstr>
      <vt:lpstr>Blank Presentation</vt:lpstr>
      <vt:lpstr>Visio</vt:lpstr>
      <vt:lpstr>VISIO</vt:lpstr>
      <vt:lpstr>Module 1 Data Warehouse Concepts and Architectures</vt:lpstr>
      <vt:lpstr>Lesson Objectives</vt:lpstr>
      <vt:lpstr>Architecture Issues</vt:lpstr>
      <vt:lpstr>Architecture Choices</vt:lpstr>
      <vt:lpstr>Top-Down Architecture</vt:lpstr>
      <vt:lpstr>Bottom-up Architecture</vt:lpstr>
      <vt:lpstr>Architecture Selection Factors</vt:lpstr>
      <vt:lpstr>Maturity Model Stages</vt:lpstr>
      <vt:lpstr>Maturity Model Insights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5: Data warehouse architectures and maturity</dc:title>
  <dc:subject>Data Warehouse Concepts and Architectures</dc:subject>
  <dc:creator>Michael Mannino</dc:creator>
  <dc:description>Data Warehouse Concepts, Design, Manipulation, and Administration</dc:description>
  <cp:lastModifiedBy>Mike</cp:lastModifiedBy>
  <cp:revision>2192</cp:revision>
  <cp:lastPrinted>1601-01-01T00:00:00Z</cp:lastPrinted>
  <dcterms:created xsi:type="dcterms:W3CDTF">2000-07-15T18:34:14Z</dcterms:created>
  <dcterms:modified xsi:type="dcterms:W3CDTF">2015-08-23T21:50:52Z</dcterms:modified>
</cp:coreProperties>
</file>