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70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9501" autoAdjust="0"/>
  </p:normalViewPr>
  <p:slideViewPr>
    <p:cSldViewPr snapToGrid="0">
      <p:cViewPr varScale="1">
        <p:scale>
          <a:sx n="79" d="100"/>
          <a:sy n="79" d="100"/>
        </p:scale>
        <p:origin x="10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4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C9539-7F5C-4871-96FE-B8BD50B5AE1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293B56-7EAC-4512-B685-1375244BE3B5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Employee Turnover</a:t>
          </a:r>
          <a:endParaRPr lang="en-US" dirty="0">
            <a:solidFill>
              <a:schemeClr val="tx1"/>
            </a:solidFill>
          </a:endParaRPr>
        </a:p>
      </dgm:t>
    </dgm:pt>
    <dgm:pt modelId="{77D96A7E-BA16-41B0-A578-4EFD42D2BC50}" type="parTrans" cxnId="{34EC39A6-2DBB-4396-9120-A5D4A2916A61}">
      <dgm:prSet/>
      <dgm:spPr/>
      <dgm:t>
        <a:bodyPr/>
        <a:lstStyle/>
        <a:p>
          <a:endParaRPr lang="en-US"/>
        </a:p>
      </dgm:t>
    </dgm:pt>
    <dgm:pt modelId="{BB776985-2914-40EB-9528-3A8B61B52072}" type="sibTrans" cxnId="{34EC39A6-2DBB-4396-9120-A5D4A2916A61}">
      <dgm:prSet/>
      <dgm:spPr/>
      <dgm:t>
        <a:bodyPr/>
        <a:lstStyle/>
        <a:p>
          <a:endParaRPr lang="en-US"/>
        </a:p>
      </dgm:t>
    </dgm:pt>
    <dgm:pt modelId="{174A0666-DF33-4EF2-A931-8254A4E2263A}">
      <dgm:prSet phldrT="[Text]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Management</a:t>
          </a:r>
          <a:endParaRPr lang="en-US" dirty="0">
            <a:solidFill>
              <a:schemeClr val="tx1"/>
            </a:solidFill>
          </a:endParaRPr>
        </a:p>
      </dgm:t>
    </dgm:pt>
    <dgm:pt modelId="{AA91A4AF-F58C-46D1-8070-23CD62D860AF}" type="parTrans" cxnId="{3322CF80-06D1-4324-8966-8152F9EDC440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1EDA83ED-D8A0-4B31-A474-0DA040F75137}" type="sibTrans" cxnId="{3322CF80-06D1-4324-8966-8152F9EDC440}">
      <dgm:prSet/>
      <dgm:spPr/>
      <dgm:t>
        <a:bodyPr/>
        <a:lstStyle/>
        <a:p>
          <a:endParaRPr lang="en-US"/>
        </a:p>
      </dgm:t>
    </dgm:pt>
    <dgm:pt modelId="{48CE848A-397B-445D-BF7B-AF8C57DC7CBC}">
      <dgm:prSet phldrT="[Text]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Location</a:t>
          </a:r>
          <a:endParaRPr lang="en-US" dirty="0">
            <a:solidFill>
              <a:schemeClr val="tx1"/>
            </a:solidFill>
          </a:endParaRPr>
        </a:p>
      </dgm:t>
    </dgm:pt>
    <dgm:pt modelId="{A04E98CC-3E93-4177-B8DB-5EE89418D0BF}" type="parTrans" cxnId="{28537CEB-7124-4950-9F38-3AE5C6AA5F3B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FFCA22E0-8DA6-485F-BC59-5D30080FC4EB}" type="sibTrans" cxnId="{28537CEB-7124-4950-9F38-3AE5C6AA5F3B}">
      <dgm:prSet/>
      <dgm:spPr/>
      <dgm:t>
        <a:bodyPr/>
        <a:lstStyle/>
        <a:p>
          <a:endParaRPr lang="en-US"/>
        </a:p>
      </dgm:t>
    </dgm:pt>
    <dgm:pt modelId="{1E636329-513F-47AC-B95F-1827424BB548}">
      <dgm:prSet phldrT="[Text]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Marketplace</a:t>
          </a:r>
          <a:endParaRPr lang="en-US" dirty="0">
            <a:solidFill>
              <a:schemeClr val="tx1"/>
            </a:solidFill>
          </a:endParaRPr>
        </a:p>
      </dgm:t>
    </dgm:pt>
    <dgm:pt modelId="{42765423-1CC2-4FBB-8821-943F0C06F994}" type="parTrans" cxnId="{3FA09512-DADE-4122-9CCD-582718DDFACD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1BEFDC96-908E-4251-854C-24E51622A07A}" type="sibTrans" cxnId="{3FA09512-DADE-4122-9CCD-582718DDFACD}">
      <dgm:prSet/>
      <dgm:spPr/>
      <dgm:t>
        <a:bodyPr/>
        <a:lstStyle/>
        <a:p>
          <a:endParaRPr lang="en-US"/>
        </a:p>
      </dgm:t>
    </dgm:pt>
    <dgm:pt modelId="{35D6E8FF-E4F3-4F20-8130-913BC5C5B75B}">
      <dgm:prSet phldrT="[Text]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Compensation</a:t>
          </a:r>
          <a:endParaRPr lang="en-US" dirty="0">
            <a:solidFill>
              <a:schemeClr val="tx1"/>
            </a:solidFill>
          </a:endParaRPr>
        </a:p>
      </dgm:t>
    </dgm:pt>
    <dgm:pt modelId="{5A1B9166-4AB4-469E-B36F-D5EE53FDCE3F}" type="parTrans" cxnId="{8D28C317-3A52-45D2-B959-CC43511D36EC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2F7B1BF2-A85D-4A1A-8829-482303860A78}" type="sibTrans" cxnId="{8D28C317-3A52-45D2-B959-CC43511D36EC}">
      <dgm:prSet/>
      <dgm:spPr/>
      <dgm:t>
        <a:bodyPr/>
        <a:lstStyle/>
        <a:p>
          <a:endParaRPr lang="en-US"/>
        </a:p>
      </dgm:t>
    </dgm:pt>
    <dgm:pt modelId="{FE680F77-73A2-4356-8930-B49A1E631041}" type="pres">
      <dgm:prSet presAssocID="{2FDC9539-7F5C-4871-96FE-B8BD50B5AE1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2133EB-4D0D-4C9F-8A79-FE205BFF9CF5}" type="pres">
      <dgm:prSet presAssocID="{29293B56-7EAC-4512-B685-1375244BE3B5}" presName="centerShape" presStyleLbl="node0" presStyleIdx="0" presStyleCnt="1"/>
      <dgm:spPr/>
      <dgm:t>
        <a:bodyPr/>
        <a:lstStyle/>
        <a:p>
          <a:endParaRPr lang="en-US"/>
        </a:p>
      </dgm:t>
    </dgm:pt>
    <dgm:pt modelId="{80954463-ADF9-4475-BA55-99F8F5FC5D03}" type="pres">
      <dgm:prSet presAssocID="{AA91A4AF-F58C-46D1-8070-23CD62D860AF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D82F43B3-F951-41F2-BB99-875ED684F544}" type="pres">
      <dgm:prSet presAssocID="{174A0666-DF33-4EF2-A931-8254A4E2263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4CA14-596D-4482-8EB0-68DC4ED61E3E}" type="pres">
      <dgm:prSet presAssocID="{A04E98CC-3E93-4177-B8DB-5EE89418D0BF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CD15D400-4E4B-44BB-B7C4-B008B8FDE8E7}" type="pres">
      <dgm:prSet presAssocID="{48CE848A-397B-445D-BF7B-AF8C57DC7CB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E4D9DA-D79F-4D05-A902-1B3E8004F18F}" type="pres">
      <dgm:prSet presAssocID="{42765423-1CC2-4FBB-8821-943F0C06F994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E1A3744F-61B3-4919-962F-DA076C43AF7E}" type="pres">
      <dgm:prSet presAssocID="{1E636329-513F-47AC-B95F-1827424BB54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204D1-2036-4DCA-AA94-0ED42226E898}" type="pres">
      <dgm:prSet presAssocID="{5A1B9166-4AB4-469E-B36F-D5EE53FDCE3F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419B6914-C711-4EF2-BAE3-053E089BFEAB}" type="pres">
      <dgm:prSet presAssocID="{35D6E8FF-E4F3-4F20-8130-913BC5C5B75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B0AC8D-8531-4BF6-8620-B80A92449F26}" type="presOf" srcId="{35D6E8FF-E4F3-4F20-8130-913BC5C5B75B}" destId="{419B6914-C711-4EF2-BAE3-053E089BFEAB}" srcOrd="0" destOrd="0" presId="urn:microsoft.com/office/officeart/2005/8/layout/radial4"/>
    <dgm:cxn modelId="{3FA09512-DADE-4122-9CCD-582718DDFACD}" srcId="{29293B56-7EAC-4512-B685-1375244BE3B5}" destId="{1E636329-513F-47AC-B95F-1827424BB548}" srcOrd="2" destOrd="0" parTransId="{42765423-1CC2-4FBB-8821-943F0C06F994}" sibTransId="{1BEFDC96-908E-4251-854C-24E51622A07A}"/>
    <dgm:cxn modelId="{F41F3772-12C5-453B-83F3-1A207AB0EF77}" type="presOf" srcId="{174A0666-DF33-4EF2-A931-8254A4E2263A}" destId="{D82F43B3-F951-41F2-BB99-875ED684F544}" srcOrd="0" destOrd="0" presId="urn:microsoft.com/office/officeart/2005/8/layout/radial4"/>
    <dgm:cxn modelId="{8D28C317-3A52-45D2-B959-CC43511D36EC}" srcId="{29293B56-7EAC-4512-B685-1375244BE3B5}" destId="{35D6E8FF-E4F3-4F20-8130-913BC5C5B75B}" srcOrd="3" destOrd="0" parTransId="{5A1B9166-4AB4-469E-B36F-D5EE53FDCE3F}" sibTransId="{2F7B1BF2-A85D-4A1A-8829-482303860A78}"/>
    <dgm:cxn modelId="{28537CEB-7124-4950-9F38-3AE5C6AA5F3B}" srcId="{29293B56-7EAC-4512-B685-1375244BE3B5}" destId="{48CE848A-397B-445D-BF7B-AF8C57DC7CBC}" srcOrd="1" destOrd="0" parTransId="{A04E98CC-3E93-4177-B8DB-5EE89418D0BF}" sibTransId="{FFCA22E0-8DA6-485F-BC59-5D30080FC4EB}"/>
    <dgm:cxn modelId="{614A5660-95EB-4646-8505-1DC414A6DB59}" type="presOf" srcId="{AA91A4AF-F58C-46D1-8070-23CD62D860AF}" destId="{80954463-ADF9-4475-BA55-99F8F5FC5D03}" srcOrd="0" destOrd="0" presId="urn:microsoft.com/office/officeart/2005/8/layout/radial4"/>
    <dgm:cxn modelId="{0B1A0798-8337-4958-BB0E-D37B4CF2FA5E}" type="presOf" srcId="{5A1B9166-4AB4-469E-B36F-D5EE53FDCE3F}" destId="{3BD204D1-2036-4DCA-AA94-0ED42226E898}" srcOrd="0" destOrd="0" presId="urn:microsoft.com/office/officeart/2005/8/layout/radial4"/>
    <dgm:cxn modelId="{C9037D4D-5FDA-4ACD-8A19-7904A97F3E20}" type="presOf" srcId="{42765423-1CC2-4FBB-8821-943F0C06F994}" destId="{3DE4D9DA-D79F-4D05-A902-1B3E8004F18F}" srcOrd="0" destOrd="0" presId="urn:microsoft.com/office/officeart/2005/8/layout/radial4"/>
    <dgm:cxn modelId="{385F19F7-23A6-4DAB-9E7B-9CD93D4A4FD1}" type="presOf" srcId="{1E636329-513F-47AC-B95F-1827424BB548}" destId="{E1A3744F-61B3-4919-962F-DA076C43AF7E}" srcOrd="0" destOrd="0" presId="urn:microsoft.com/office/officeart/2005/8/layout/radial4"/>
    <dgm:cxn modelId="{F966ADFF-76FD-4EE1-AE9F-0FC9CE40ECD6}" type="presOf" srcId="{2FDC9539-7F5C-4871-96FE-B8BD50B5AE17}" destId="{FE680F77-73A2-4356-8930-B49A1E631041}" srcOrd="0" destOrd="0" presId="urn:microsoft.com/office/officeart/2005/8/layout/radial4"/>
    <dgm:cxn modelId="{6352EABE-68C3-47FE-8B9B-D4C582E3AF43}" type="presOf" srcId="{48CE848A-397B-445D-BF7B-AF8C57DC7CBC}" destId="{CD15D400-4E4B-44BB-B7C4-B008B8FDE8E7}" srcOrd="0" destOrd="0" presId="urn:microsoft.com/office/officeart/2005/8/layout/radial4"/>
    <dgm:cxn modelId="{3322CF80-06D1-4324-8966-8152F9EDC440}" srcId="{29293B56-7EAC-4512-B685-1375244BE3B5}" destId="{174A0666-DF33-4EF2-A931-8254A4E2263A}" srcOrd="0" destOrd="0" parTransId="{AA91A4AF-F58C-46D1-8070-23CD62D860AF}" sibTransId="{1EDA83ED-D8A0-4B31-A474-0DA040F75137}"/>
    <dgm:cxn modelId="{F1112FC5-24ED-45CA-9A5D-A8DFF0A748AB}" type="presOf" srcId="{29293B56-7EAC-4512-B685-1375244BE3B5}" destId="{392133EB-4D0D-4C9F-8A79-FE205BFF9CF5}" srcOrd="0" destOrd="0" presId="urn:microsoft.com/office/officeart/2005/8/layout/radial4"/>
    <dgm:cxn modelId="{34EC39A6-2DBB-4396-9120-A5D4A2916A61}" srcId="{2FDC9539-7F5C-4871-96FE-B8BD50B5AE17}" destId="{29293B56-7EAC-4512-B685-1375244BE3B5}" srcOrd="0" destOrd="0" parTransId="{77D96A7E-BA16-41B0-A578-4EFD42D2BC50}" sibTransId="{BB776985-2914-40EB-9528-3A8B61B52072}"/>
    <dgm:cxn modelId="{14C2510E-9F23-4E05-94E4-5E18244794C7}" type="presOf" srcId="{A04E98CC-3E93-4177-B8DB-5EE89418D0BF}" destId="{72E4CA14-596D-4482-8EB0-68DC4ED61E3E}" srcOrd="0" destOrd="0" presId="urn:microsoft.com/office/officeart/2005/8/layout/radial4"/>
    <dgm:cxn modelId="{86236EC7-7847-45ED-B8B0-3AD31D8E375C}" type="presParOf" srcId="{FE680F77-73A2-4356-8930-B49A1E631041}" destId="{392133EB-4D0D-4C9F-8A79-FE205BFF9CF5}" srcOrd="0" destOrd="0" presId="urn:microsoft.com/office/officeart/2005/8/layout/radial4"/>
    <dgm:cxn modelId="{7F117C91-9A7D-410B-A864-7CABFC96E6F6}" type="presParOf" srcId="{FE680F77-73A2-4356-8930-B49A1E631041}" destId="{80954463-ADF9-4475-BA55-99F8F5FC5D03}" srcOrd="1" destOrd="0" presId="urn:microsoft.com/office/officeart/2005/8/layout/radial4"/>
    <dgm:cxn modelId="{5380F9D5-4C09-457D-A6E3-43A5E7BAF233}" type="presParOf" srcId="{FE680F77-73A2-4356-8930-B49A1E631041}" destId="{D82F43B3-F951-41F2-BB99-875ED684F544}" srcOrd="2" destOrd="0" presId="urn:microsoft.com/office/officeart/2005/8/layout/radial4"/>
    <dgm:cxn modelId="{C3FF5E94-7409-4C40-B182-D09FBE80352F}" type="presParOf" srcId="{FE680F77-73A2-4356-8930-B49A1E631041}" destId="{72E4CA14-596D-4482-8EB0-68DC4ED61E3E}" srcOrd="3" destOrd="0" presId="urn:microsoft.com/office/officeart/2005/8/layout/radial4"/>
    <dgm:cxn modelId="{EBF2D769-AC31-4444-A50A-4C42B6B1F85A}" type="presParOf" srcId="{FE680F77-73A2-4356-8930-B49A1E631041}" destId="{CD15D400-4E4B-44BB-B7C4-B008B8FDE8E7}" srcOrd="4" destOrd="0" presId="urn:microsoft.com/office/officeart/2005/8/layout/radial4"/>
    <dgm:cxn modelId="{74917592-7D9B-4795-902C-FB4B0C09A1D3}" type="presParOf" srcId="{FE680F77-73A2-4356-8930-B49A1E631041}" destId="{3DE4D9DA-D79F-4D05-A902-1B3E8004F18F}" srcOrd="5" destOrd="0" presId="urn:microsoft.com/office/officeart/2005/8/layout/radial4"/>
    <dgm:cxn modelId="{876319F2-40F2-4BFD-A453-2F50F0654E1A}" type="presParOf" srcId="{FE680F77-73A2-4356-8930-B49A1E631041}" destId="{E1A3744F-61B3-4919-962F-DA076C43AF7E}" srcOrd="6" destOrd="0" presId="urn:microsoft.com/office/officeart/2005/8/layout/radial4"/>
    <dgm:cxn modelId="{7D97097D-BEA7-4C7D-8ABE-F31F07770D9C}" type="presParOf" srcId="{FE680F77-73A2-4356-8930-B49A1E631041}" destId="{3BD204D1-2036-4DCA-AA94-0ED42226E898}" srcOrd="7" destOrd="0" presId="urn:microsoft.com/office/officeart/2005/8/layout/radial4"/>
    <dgm:cxn modelId="{B9B90780-1593-48D5-8DBD-20985C6E60A7}" type="presParOf" srcId="{FE680F77-73A2-4356-8930-B49A1E631041}" destId="{419B6914-C711-4EF2-BAE3-053E089BFEAB}" srcOrd="8" destOrd="0" presId="urn:microsoft.com/office/officeart/2005/8/layout/radial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D3F3A00-C88F-4E41-9F45-1852078BD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AC07746-4002-4037-B873-A8AAAEFE4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7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1EDE3D2F-F626-43E6-820F-10252E4E9EFD}" type="slidenum">
              <a:rPr kumimoji="0" lang="en-US" altLang="en-US" sz="1200" b="0" smtClean="0"/>
              <a:pPr/>
              <a:t>1</a:t>
            </a:fld>
            <a:endParaRPr kumimoji="0" lang="en-US" altLang="en-US" sz="1200" b="0" dirty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Welcome to Lesson 1 of Module</a:t>
            </a:r>
            <a:r>
              <a:rPr lang="en-US" altLang="en-US" baseline="0" dirty="0" smtClean="0"/>
              <a:t> 2 on Multidimensional data representation and manipulation</a:t>
            </a:r>
            <a:endParaRPr lang="en-US" altLang="en-US" dirty="0" smtClean="0"/>
          </a:p>
          <a:p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Opening question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Why a different model for business analysis than the relational data model?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What artifact</a:t>
            </a:r>
            <a:r>
              <a:rPr lang="en-US" altLang="en-US" baseline="0" dirty="0" smtClean="0"/>
              <a:t> have you used that provides a multidimensional </a:t>
            </a:r>
            <a:r>
              <a:rPr lang="en-US" altLang="en-US" baseline="0" smtClean="0"/>
              <a:t>representation?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164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analyst</a:t>
            </a:r>
            <a:r>
              <a:rPr lang="en-US" baseline="0" dirty="0" smtClean="0"/>
              <a:t> perspective: factors (qualitative) and outcomes (quantitative)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Reasons for sparsity: many dimensions and dimension granularity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Examples of measure properties: last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0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analyst</a:t>
            </a:r>
            <a:r>
              <a:rPr lang="en-US" baseline="0" dirty="0" smtClean="0"/>
              <a:t> perspective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Factors impacting an outcome with standard performance measures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Types of relationships: /-, functional form (often linear), direct/indirect impact, direction of impact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Sometimes use graphical models to think about causes and effects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Many diagram types such as fishbone, causal, and influence diagrams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slide depicts a variation of fishbone diagram for causes of employee turnover.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Location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City size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Transportation options to work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Management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Retention focus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Flexibility options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Marketplace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Demand level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Salary escalation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Compensation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Health care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Pension/401K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Base salary levels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8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902E58B1-FC77-4B97-BFCB-30079BFB087E}" type="slidenum">
              <a:rPr kumimoji="0" lang="en-US" altLang="en-US" sz="1200" b="0" smtClean="0"/>
              <a:pPr/>
              <a:t>4</a:t>
            </a:fld>
            <a:endParaRPr kumimoji="0" lang="en-US" altLang="en-US" sz="1200" b="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General:</a:t>
            </a:r>
          </a:p>
          <a:p>
            <a:r>
              <a:rPr lang="en-US" altLang="en-US" dirty="0" smtClean="0"/>
              <a:t> - Business analysts think about data in a multidimensional arrangement</a:t>
            </a:r>
          </a:p>
          <a:p>
            <a:r>
              <a:rPr lang="en-US" altLang="en-US" dirty="0" smtClean="0"/>
              <a:t> -</a:t>
            </a:r>
            <a:r>
              <a:rPr lang="en-US" altLang="en-US" baseline="0" dirty="0" smtClean="0"/>
              <a:t> Influence diagram</a:t>
            </a:r>
            <a:endParaRPr lang="en-US" altLang="en-US" dirty="0" smtClean="0"/>
          </a:p>
          <a:p>
            <a:r>
              <a:rPr lang="en-US" altLang="en-US" dirty="0" smtClean="0"/>
              <a:t> -</a:t>
            </a:r>
            <a:r>
              <a:rPr lang="en-US" altLang="en-US" baseline="0" dirty="0" smtClean="0"/>
              <a:t> Narrow range of factors</a:t>
            </a:r>
          </a:p>
          <a:p>
            <a:r>
              <a:rPr lang="en-US" altLang="en-US" baseline="0" dirty="0" smtClean="0"/>
              <a:t> - Focus on one or more quantitative variables</a:t>
            </a:r>
            <a:endParaRPr lang="en-US" altLang="en-US" dirty="0" smtClean="0"/>
          </a:p>
          <a:p>
            <a:r>
              <a:rPr lang="en-US" altLang="en-US" dirty="0" smtClean="0"/>
              <a:t>Terminology:</a:t>
            </a:r>
          </a:p>
          <a:p>
            <a:r>
              <a:rPr lang="en-US" altLang="en-US" dirty="0" smtClean="0"/>
              <a:t> - Dimension: label of a row or column (can have more than 3 dimensions)</a:t>
            </a:r>
          </a:p>
          <a:p>
            <a:r>
              <a:rPr lang="en-US" altLang="en-US" dirty="0" smtClean="0"/>
              <a:t> - Member: value of a dimension</a:t>
            </a:r>
          </a:p>
          <a:p>
            <a:r>
              <a:rPr lang="en-US" altLang="en-US" dirty="0" smtClean="0"/>
              <a:t> - Measure: quantitative data stored in cells; can have more than one measure in a</a:t>
            </a:r>
          </a:p>
          <a:p>
            <a:r>
              <a:rPr lang="en-US" altLang="en-US" dirty="0" smtClean="0"/>
              <a:t>   cell</a:t>
            </a:r>
          </a:p>
        </p:txBody>
      </p:sp>
    </p:spTree>
    <p:extLst>
      <p:ext uri="{BB962C8B-B14F-4D97-AF65-F5344CB8AC3E}">
        <p14:creationId xmlns:p14="http://schemas.microsoft.com/office/powerpoint/2010/main" val="105532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B800A1E1-8E4A-4A7D-A077-764944207F31}" type="slidenum">
              <a:rPr kumimoji="0" lang="en-US" altLang="en-US" sz="1200" b="0" smtClean="0"/>
              <a:pPr/>
              <a:t>5</a:t>
            </a:fld>
            <a:endParaRPr kumimoji="0" lang="en-US" altLang="en-US" sz="1200" b="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Dimensions and members:</a:t>
            </a:r>
          </a:p>
          <a:p>
            <a:r>
              <a:rPr lang="en-US" altLang="en-US" dirty="0" smtClean="0"/>
              <a:t> - Location: Colorado, California, …</a:t>
            </a:r>
          </a:p>
          <a:p>
            <a:r>
              <a:rPr lang="en-US" altLang="en-US" dirty="0" smtClean="0"/>
              <a:t> - Product: Mono laser, Ink Jet, …</a:t>
            </a:r>
          </a:p>
          <a:p>
            <a:r>
              <a:rPr lang="en-US" altLang="en-US" dirty="0" smtClean="0"/>
              <a:t> - Date: 1/1/2013, 1/2/2013</a:t>
            </a:r>
          </a:p>
          <a:p>
            <a:r>
              <a:rPr lang="en-US" altLang="en-US" dirty="0" smtClean="0"/>
              <a:t>Measure:</a:t>
            </a:r>
          </a:p>
          <a:p>
            <a:r>
              <a:rPr lang="en-US" altLang="en-US" dirty="0" smtClean="0"/>
              <a:t> - Sales (in thousands of dollars)</a:t>
            </a:r>
          </a:p>
          <a:p>
            <a:r>
              <a:rPr lang="en-US" altLang="en-US" dirty="0" smtClean="0"/>
              <a:t> - Could have additional measures such as unit sales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486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808AC843-E558-405F-A8F4-5A11D2A6EE99}" type="slidenum">
              <a:rPr kumimoji="0" lang="en-US" altLang="en-US" sz="1200" b="0" smtClean="0"/>
              <a:pPr/>
              <a:t>6</a:t>
            </a:fld>
            <a:endParaRPr kumimoji="0" lang="en-US" altLang="en-US" sz="1200" b="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Hierarchies:</a:t>
            </a:r>
          </a:p>
          <a:p>
            <a:r>
              <a:rPr lang="en-US" altLang="en-US" smtClean="0"/>
              <a:t> - Member can have sub members (more detail)</a:t>
            </a:r>
          </a:p>
          <a:p>
            <a:r>
              <a:rPr lang="en-US" altLang="en-US" smtClean="0"/>
              <a:t> - Location: country, region, state, zip code</a:t>
            </a:r>
          </a:p>
          <a:p>
            <a:r>
              <a:rPr lang="en-US" altLang="en-US" smtClean="0"/>
              <a:t>Sparsity:</a:t>
            </a:r>
          </a:p>
          <a:p>
            <a:r>
              <a:rPr lang="en-US" altLang="en-US" smtClean="0"/>
              <a:t> - Many cells are typically empty when dimensions are related</a:t>
            </a:r>
          </a:p>
          <a:p>
            <a:r>
              <a:rPr lang="en-US" altLang="en-US" smtClean="0"/>
              <a:t> - May not sell all products in all regions</a:t>
            </a:r>
          </a:p>
          <a:p>
            <a:r>
              <a:rPr lang="en-US" altLang="en-US" smtClean="0"/>
              <a:t> - Major problem with storing data cubes: compression of unused space</a:t>
            </a:r>
          </a:p>
          <a:p>
            <a:r>
              <a:rPr lang="en-US" altLang="en-US" smtClean="0"/>
              <a:t>Derived measures:</a:t>
            </a:r>
          </a:p>
          <a:p>
            <a:r>
              <a:rPr lang="en-US" altLang="en-US" smtClean="0"/>
              <a:t> - Common: unit sales * unit volume</a:t>
            </a:r>
          </a:p>
          <a:p>
            <a:r>
              <a:rPr lang="en-US" altLang="en-US" smtClean="0"/>
              <a:t> - Data cube engine must compute efficiently</a:t>
            </a:r>
          </a:p>
        </p:txBody>
      </p:sp>
    </p:spTree>
    <p:extLst>
      <p:ext uri="{BB962C8B-B14F-4D97-AF65-F5344CB8AC3E}">
        <p14:creationId xmlns:p14="http://schemas.microsoft.com/office/powerpoint/2010/main" val="614675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21E987E7-E4CC-4CF7-AB5E-26A066C1CB9D}" type="slidenum">
              <a:rPr lang="en-US" altLang="en-US" sz="1200">
                <a:latin typeface="Arial" charset="0"/>
              </a:rPr>
              <a:pPr algn="r" eaLnBrk="1" hangingPunct="1"/>
              <a:t>7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</a:rPr>
              <a:t>Additive: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 - Sales can be summed across product, time, customer, …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 - Location: country, region, state, zip code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Semi-additive: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 - Account balance can be summed across customer, branch, …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 - Account balance cannot be summed across time because balance is just a point in time measurement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 - Account balance can be averaged across time (sum daily balances and divide by number of days)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 Non additive: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 - Unit price is not additive across any dimensions: sum of unit prices for zip code of customers is not meaningful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 - Unit price converted to extended price (price * </a:t>
            </a:r>
            <a:r>
              <a:rPr lang="en-US" altLang="en-US" dirty="0" err="1" smtClean="0">
                <a:latin typeface="Arial" charset="0"/>
              </a:rPr>
              <a:t>qty</a:t>
            </a:r>
            <a:r>
              <a:rPr lang="en-US" altLang="en-US" dirty="0" smtClean="0">
                <a:latin typeface="Arial" charset="0"/>
              </a:rPr>
              <a:t>) is additive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7569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charset="0"/>
              </a:rPr>
              <a:t>University data warehouse</a:t>
            </a:r>
          </a:p>
          <a:p>
            <a:r>
              <a:rPr lang="en-US" altLang="en-US" dirty="0" smtClean="0">
                <a:latin typeface="Arial" charset="0"/>
              </a:rPr>
              <a:t>Dimensions:</a:t>
            </a:r>
          </a:p>
          <a:p>
            <a:pPr>
              <a:buFontTx/>
              <a:buChar char="-"/>
            </a:pPr>
            <a:r>
              <a:rPr lang="en-US" altLang="en-US" dirty="0" smtClean="0">
                <a:latin typeface="Arial" charset="0"/>
              </a:rPr>
              <a:t> Course: grain is individual course (but not section)</a:t>
            </a:r>
          </a:p>
          <a:p>
            <a:pPr>
              <a:buFontTx/>
              <a:buChar char="-"/>
            </a:pPr>
            <a:r>
              <a:rPr lang="en-US" altLang="en-US" dirty="0" smtClean="0">
                <a:latin typeface="Arial" charset="0"/>
              </a:rPr>
              <a:t> Student: grain is individual student</a:t>
            </a:r>
          </a:p>
          <a:p>
            <a:pPr>
              <a:buFontTx/>
              <a:buChar char="-"/>
            </a:pPr>
            <a:r>
              <a:rPr lang="en-US" altLang="en-US" dirty="0" smtClean="0">
                <a:latin typeface="Arial" charset="0"/>
              </a:rPr>
              <a:t> Time: grain is semester</a:t>
            </a:r>
          </a:p>
          <a:p>
            <a:pPr>
              <a:buFontTx/>
              <a:buChar char="-"/>
            </a:pPr>
            <a:r>
              <a:rPr lang="en-US" altLang="en-US" dirty="0" smtClean="0">
                <a:latin typeface="Arial" charset="0"/>
              </a:rPr>
              <a:t> Other possible dimensions: faculty, location</a:t>
            </a:r>
          </a:p>
          <a:p>
            <a:r>
              <a:rPr lang="en-US" altLang="en-US" dirty="0" smtClean="0">
                <a:latin typeface="Arial" charset="0"/>
              </a:rPr>
              <a:t>Measures</a:t>
            </a:r>
          </a:p>
          <a:p>
            <a:pPr>
              <a:buFontTx/>
              <a:buChar char="-"/>
            </a:pPr>
            <a:r>
              <a:rPr lang="en-US" altLang="en-US" dirty="0" smtClean="0">
                <a:latin typeface="Arial" charset="0"/>
              </a:rPr>
              <a:t>Credit hours</a:t>
            </a:r>
          </a:p>
          <a:p>
            <a:pPr>
              <a:buFontTx/>
              <a:buChar char="-"/>
            </a:pPr>
            <a:r>
              <a:rPr lang="en-US" altLang="en-US" dirty="0" smtClean="0">
                <a:latin typeface="Arial" charset="0"/>
              </a:rPr>
              <a:t> Grade: 4 point scale</a:t>
            </a:r>
          </a:p>
          <a:p>
            <a:pPr>
              <a:buFontTx/>
              <a:buChar char="-"/>
            </a:pPr>
            <a:r>
              <a:rPr lang="en-US" altLang="en-US" dirty="0" smtClean="0">
                <a:latin typeface="Arial" charset="0"/>
              </a:rPr>
              <a:t> Unit tuition: cost per credit hour</a:t>
            </a:r>
          </a:p>
          <a:p>
            <a:pPr>
              <a:buFontTx/>
              <a:buChar char="-"/>
            </a:pPr>
            <a:r>
              <a:rPr lang="en-US" altLang="en-US" dirty="0" smtClean="0">
                <a:latin typeface="Arial" charset="0"/>
              </a:rPr>
              <a:t> Tuition: unit tuition times credit hours (derived)</a:t>
            </a:r>
          </a:p>
          <a:p>
            <a:r>
              <a:rPr lang="en-US" altLang="en-US" dirty="0" smtClean="0">
                <a:latin typeface="Arial" charset="0"/>
              </a:rPr>
              <a:t>Aggregation</a:t>
            </a:r>
          </a:p>
          <a:p>
            <a:pPr>
              <a:buFontTx/>
              <a:buChar char="-"/>
            </a:pPr>
            <a:r>
              <a:rPr lang="en-US" altLang="en-US" dirty="0" smtClean="0">
                <a:latin typeface="Arial" charset="0"/>
              </a:rPr>
              <a:t> Credit hours: additive</a:t>
            </a:r>
          </a:p>
          <a:p>
            <a:pPr>
              <a:buFontTx/>
              <a:buChar char="-"/>
            </a:pPr>
            <a:r>
              <a:rPr lang="en-US" altLang="en-US" dirty="0" smtClean="0">
                <a:latin typeface="Arial" charset="0"/>
              </a:rPr>
              <a:t> Grade: non additive but </a:t>
            </a:r>
            <a:r>
              <a:rPr lang="en-US" altLang="en-US" dirty="0" err="1" smtClean="0">
                <a:latin typeface="Arial" charset="0"/>
              </a:rPr>
              <a:t>averageable</a:t>
            </a:r>
            <a:endParaRPr lang="en-US" altLang="en-US" dirty="0" smtClean="0">
              <a:latin typeface="Arial" charset="0"/>
            </a:endParaRPr>
          </a:p>
          <a:p>
            <a:pPr>
              <a:buFontTx/>
              <a:buChar char="-"/>
            </a:pPr>
            <a:r>
              <a:rPr lang="en-US" altLang="en-US" dirty="0" smtClean="0">
                <a:latin typeface="Arial" charset="0"/>
              </a:rPr>
              <a:t> Unit tuition: non additive and </a:t>
            </a:r>
            <a:r>
              <a:rPr lang="en-US" altLang="en-US" dirty="0" err="1" smtClean="0">
                <a:latin typeface="Arial" charset="0"/>
              </a:rPr>
              <a:t>averageable</a:t>
            </a:r>
            <a:r>
              <a:rPr lang="en-US" altLang="en-US" dirty="0" smtClean="0">
                <a:latin typeface="Arial" charset="0"/>
              </a:rPr>
              <a:t> but probably not useful as an average</a:t>
            </a:r>
          </a:p>
          <a:p>
            <a:pPr>
              <a:buFontTx/>
              <a:buChar char="-"/>
            </a:pPr>
            <a:r>
              <a:rPr lang="en-US" altLang="en-US" dirty="0" smtClean="0">
                <a:latin typeface="Arial" charset="0"/>
              </a:rPr>
              <a:t> Tuition: additive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47772E33-7F99-462B-8048-1F981A4DB01F}" type="slidenum">
              <a:rPr kumimoji="0" lang="en-US" altLang="en-US" sz="1200" b="0" smtClean="0">
                <a:latin typeface="Arial" charset="0"/>
              </a:rPr>
              <a:pPr/>
              <a:t>8</a:t>
            </a:fld>
            <a:endParaRPr kumimoji="0" lang="en-US" altLang="en-US" sz="1200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50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7A4C6E0C-363B-4ABB-8BDF-57CC31F33E85}" type="slidenum">
              <a:rPr kumimoji="0" lang="en-US" altLang="en-US" sz="1200" b="0" smtClean="0">
                <a:latin typeface="Arial" charset="0"/>
              </a:rPr>
              <a:pPr/>
              <a:t>9</a:t>
            </a:fld>
            <a:endParaRPr kumimoji="0" lang="en-US" altLang="en-US" sz="1200" b="0" smtClean="0">
              <a:latin typeface="Arial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Business</a:t>
            </a:r>
            <a:r>
              <a:rPr lang="en-US" altLang="en-US" baseline="0" dirty="0" smtClean="0"/>
              <a:t> analyst model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Provide some exposure to broaden background about business intelligence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Business analyst tools involve data cube concepts</a:t>
            </a:r>
          </a:p>
          <a:p>
            <a:pPr eaLnBrk="1" hangingPunct="1"/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Data warehouse schema design: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Identify measures and dimensions along with properties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Select schema patterns: constellation of star schemas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Identify </a:t>
            </a:r>
            <a:r>
              <a:rPr lang="en-US" altLang="en-US" baseline="0" dirty="0" err="1" smtClean="0"/>
              <a:t>summarizability</a:t>
            </a:r>
            <a:r>
              <a:rPr lang="en-US" altLang="en-US" baseline="0" dirty="0" smtClean="0"/>
              <a:t> problems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Apply methodology to identify measures and dimensions in source systems</a:t>
            </a:r>
          </a:p>
          <a:p>
            <a:pPr eaLnBrk="1" hangingPunct="1"/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Well developed commercial tools: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Learn about in lesson 6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Practice with guided tutorial and assignment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Exposure to MDX (de facto data cube language standard), Pivot4J, and </a:t>
            </a:r>
            <a:r>
              <a:rPr lang="en-US" altLang="en-US" baseline="0" dirty="0" err="1" smtClean="0"/>
              <a:t>WebPivotTable</a:t>
            </a:r>
            <a:endParaRPr lang="en-US" altLang="en-US" baseline="0" dirty="0" smtClean="0"/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Microsoft: MDX language and analysis server</a:t>
            </a:r>
          </a:p>
        </p:txBody>
      </p:sp>
    </p:spTree>
    <p:extLst>
      <p:ext uri="{BB962C8B-B14F-4D97-AF65-F5344CB8AC3E}">
        <p14:creationId xmlns:p14="http://schemas.microsoft.com/office/powerpoint/2010/main" val="2714393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3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404666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44009" y="456927"/>
            <a:ext cx="42484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Information Systems</a:t>
            </a:r>
            <a:r>
              <a:rPr lang="en-US" sz="1350" baseline="0" dirty="0" smtClean="0">
                <a:solidFill>
                  <a:schemeClr val="bg1"/>
                </a:solidFill>
              </a:rPr>
              <a:t> Program</a:t>
            </a:r>
            <a:endParaRPr 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5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0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2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5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548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2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1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3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33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119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017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799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9160" y="1280160"/>
            <a:ext cx="7391400" cy="1143000"/>
          </a:xfrm>
        </p:spPr>
        <p:txBody>
          <a:bodyPr/>
          <a:lstStyle/>
          <a:p>
            <a:pPr algn="ctr"/>
            <a:r>
              <a:rPr lang="en-US" altLang="en-US" sz="3600" dirty="0" smtClean="0"/>
              <a:t>Module 2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/>
              <a:t>Multidimensional data </a:t>
            </a:r>
            <a:r>
              <a:rPr lang="en-US" altLang="en-US" sz="3600" dirty="0" smtClean="0"/>
              <a:t>representation </a:t>
            </a:r>
            <a:br>
              <a:rPr lang="en-US" altLang="en-US" sz="3600" dirty="0" smtClean="0"/>
            </a:br>
            <a:r>
              <a:rPr lang="en-US" altLang="en-US" sz="3600" dirty="0" smtClean="0"/>
              <a:t>and manipulation </a:t>
            </a:r>
            <a:br>
              <a:rPr lang="en-US" altLang="en-US" sz="3600" dirty="0" smtClean="0"/>
            </a:br>
            <a:endParaRPr lang="en-US" altLang="en-US" sz="3600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27176" y="3614928"/>
            <a:ext cx="7391400" cy="914400"/>
          </a:xfrm>
          <a:noFill/>
          <a:ln w="25400"/>
        </p:spPr>
        <p:txBody>
          <a:bodyPr/>
          <a:lstStyle/>
          <a:p>
            <a:pPr marL="0" indent="0" algn="r" eaLnBrk="1" hangingPunct="1">
              <a:buNone/>
            </a:pPr>
            <a:r>
              <a:rPr lang="en-US" altLang="en-US" sz="2800" dirty="0" smtClean="0"/>
              <a:t>Lesson1: Data Cube Concepts</a:t>
            </a:r>
          </a:p>
        </p:txBody>
      </p:sp>
    </p:spTree>
    <p:extLst>
      <p:ext uri="{BB962C8B-B14F-4D97-AF65-F5344CB8AC3E}">
        <p14:creationId xmlns:p14="http://schemas.microsoft.com/office/powerpoint/2010/main" val="4065701659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business analyst perspective</a:t>
            </a:r>
          </a:p>
          <a:p>
            <a:r>
              <a:rPr lang="en-US" dirty="0" smtClean="0"/>
              <a:t>Explain reasons for sparsity</a:t>
            </a:r>
          </a:p>
          <a:p>
            <a:r>
              <a:rPr lang="en-US" dirty="0" smtClean="0"/>
              <a:t>Provide examples of measure aggregation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287933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Analyst Perspective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308360"/>
              </p:ext>
            </p:extLst>
          </p:nvPr>
        </p:nvGraphicFramePr>
        <p:xfrm>
          <a:off x="1079226" y="1576988"/>
          <a:ext cx="7244862" cy="3516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650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2133EB-4D0D-4C9F-8A79-FE205BFF9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954463-ADF9-4475-BA55-99F8F5FC5D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2F43B3-F951-41F2-BB99-875ED684F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E4CA14-596D-4482-8EB0-68DC4ED61E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15D400-4E4B-44BB-B7C4-B008B8FDE8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E4D9DA-D79F-4D05-A902-1B3E8004F1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A3744F-61B3-4919-962F-DA076C43AF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D204D1-2036-4DCA-AA94-0ED42226E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9B6914-C711-4EF2-BAE3-053E089BFE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Cube Basics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Business analyst model</a:t>
            </a:r>
          </a:p>
          <a:p>
            <a:pPr lvl="1" eaLnBrk="1" hangingPunct="1"/>
            <a:r>
              <a:rPr lang="en-US" altLang="en-US" dirty="0" smtClean="0"/>
              <a:t>Factors or influencing variables of interest</a:t>
            </a:r>
          </a:p>
          <a:p>
            <a:pPr lvl="1" eaLnBrk="1" hangingPunct="1"/>
            <a:r>
              <a:rPr lang="en-US" altLang="en-US" dirty="0" smtClean="0"/>
              <a:t>Quantitative variables</a:t>
            </a:r>
          </a:p>
          <a:p>
            <a:pPr lvl="1" eaLnBrk="1" hangingPunct="1"/>
            <a:r>
              <a:rPr lang="en-US" altLang="en-US" dirty="0" smtClean="0"/>
              <a:t>Multidimensional arrangement</a:t>
            </a:r>
          </a:p>
          <a:p>
            <a:pPr eaLnBrk="1" hangingPunct="1"/>
            <a:r>
              <a:rPr lang="en-US" altLang="en-US" dirty="0" smtClean="0"/>
              <a:t>Terminology</a:t>
            </a:r>
          </a:p>
          <a:p>
            <a:pPr lvl="1" eaLnBrk="1" hangingPunct="1"/>
            <a:r>
              <a:rPr lang="en-US" altLang="en-US" dirty="0" smtClean="0"/>
              <a:t>Dimension: subject label for a row or column</a:t>
            </a:r>
          </a:p>
          <a:p>
            <a:pPr lvl="1" eaLnBrk="1" hangingPunct="1"/>
            <a:r>
              <a:rPr lang="en-US" altLang="en-US" dirty="0" smtClean="0"/>
              <a:t>Member: value of dimension</a:t>
            </a:r>
          </a:p>
          <a:p>
            <a:pPr lvl="1" eaLnBrk="1" hangingPunct="1"/>
            <a:r>
              <a:rPr lang="en-US" altLang="en-US" dirty="0" smtClean="0"/>
              <a:t>Measure: quantitative variables stored in cells</a:t>
            </a:r>
          </a:p>
        </p:txBody>
      </p:sp>
    </p:spTree>
    <p:extLst>
      <p:ext uri="{BB962C8B-B14F-4D97-AF65-F5344CB8AC3E}">
        <p14:creationId xmlns:p14="http://schemas.microsoft.com/office/powerpoint/2010/main" val="362186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Sales Data Cube Example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2381250" y="2252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0" y="2252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9" name="Rectangle 9"/>
          <p:cNvSpPr>
            <a:spLocks noChangeArrowheads="1"/>
          </p:cNvSpPr>
          <p:nvPr/>
        </p:nvSpPr>
        <p:spPr bwMode="auto">
          <a:xfrm>
            <a:off x="0" y="2252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15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193908"/>
              </p:ext>
            </p:extLst>
          </p:nvPr>
        </p:nvGraphicFramePr>
        <p:xfrm>
          <a:off x="455612" y="1114108"/>
          <a:ext cx="8232775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7" name="Picture" r:id="rId4" imgW="3838654" imgH="2350662" progId="Word.Picture.8">
                  <p:embed/>
                </p:oleObj>
              </mc:Choice>
              <mc:Fallback>
                <p:oleObj name="Picture" r:id="rId4" imgW="3838654" imgH="235066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" y="1114108"/>
                        <a:ext cx="8232775" cy="4429125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96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Notes on Dimensions and Measures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Hierarchical dimensions with sub members</a:t>
            </a:r>
          </a:p>
          <a:p>
            <a:pPr eaLnBrk="1" hangingPunct="1"/>
            <a:r>
              <a:rPr lang="en-US" altLang="en-US" dirty="0" smtClean="0"/>
              <a:t>Sparsity</a:t>
            </a:r>
            <a:endParaRPr lang="en-US" altLang="en-US" dirty="0" smtClean="0"/>
          </a:p>
          <a:p>
            <a:pPr lvl="1" eaLnBrk="1" hangingPunct="1"/>
            <a:r>
              <a:rPr lang="en-US" altLang="en-US" dirty="0"/>
              <a:t>M</a:t>
            </a:r>
            <a:r>
              <a:rPr lang="en-US" altLang="en-US" dirty="0" smtClean="0"/>
              <a:t>any </a:t>
            </a:r>
            <a:r>
              <a:rPr lang="en-US" altLang="en-US" dirty="0" smtClean="0"/>
              <a:t>cells do not have </a:t>
            </a:r>
            <a:r>
              <a:rPr lang="en-US" altLang="en-US" dirty="0" smtClean="0"/>
              <a:t>values</a:t>
            </a:r>
          </a:p>
          <a:p>
            <a:pPr lvl="1" eaLnBrk="1" hangingPunct="1"/>
            <a:r>
              <a:rPr lang="en-US" altLang="en-US" dirty="0" smtClean="0"/>
              <a:t>Increases with dimension detail and number of dimensions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Measures</a:t>
            </a:r>
          </a:p>
          <a:p>
            <a:pPr lvl="1" eaLnBrk="1" hangingPunct="1"/>
            <a:r>
              <a:rPr lang="en-US" altLang="en-US" dirty="0" smtClean="0"/>
              <a:t>Derived measures</a:t>
            </a:r>
          </a:p>
          <a:p>
            <a:pPr lvl="1" eaLnBrk="1" hangingPunct="1"/>
            <a:r>
              <a:rPr lang="en-US" altLang="en-US" dirty="0" smtClean="0"/>
              <a:t>Multiple measures in cells</a:t>
            </a:r>
          </a:p>
        </p:txBody>
      </p:sp>
    </p:spTree>
    <p:extLst>
      <p:ext uri="{BB962C8B-B14F-4D97-AF65-F5344CB8AC3E}">
        <p14:creationId xmlns:p14="http://schemas.microsoft.com/office/powerpoint/2010/main" val="252660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Measure Aggregation Properties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Additive</a:t>
            </a:r>
          </a:p>
          <a:p>
            <a:pPr lvl="1" eaLnBrk="1" hangingPunct="1"/>
            <a:r>
              <a:rPr lang="en-US" altLang="en-US" sz="2000" dirty="0" smtClean="0"/>
              <a:t>Summarized by addition across all dimensions</a:t>
            </a:r>
          </a:p>
          <a:p>
            <a:pPr lvl="1" eaLnBrk="1" hangingPunct="1"/>
            <a:r>
              <a:rPr lang="en-US" altLang="en-US" sz="2000" dirty="0" smtClean="0"/>
              <a:t>Common measures such as sales, cost, and profit</a:t>
            </a:r>
          </a:p>
          <a:p>
            <a:pPr eaLnBrk="1" hangingPunct="1"/>
            <a:r>
              <a:rPr lang="en-US" altLang="en-US" sz="2400" dirty="0" smtClean="0"/>
              <a:t>Semi-Additive</a:t>
            </a:r>
          </a:p>
          <a:p>
            <a:pPr lvl="1" eaLnBrk="1" hangingPunct="1"/>
            <a:r>
              <a:rPr lang="en-US" altLang="en-US" sz="2000" dirty="0" smtClean="0"/>
              <a:t>Summarized </a:t>
            </a:r>
            <a:r>
              <a:rPr lang="en-US" altLang="en-US" sz="2000" smtClean="0"/>
              <a:t>by addition in </a:t>
            </a:r>
            <a:r>
              <a:rPr lang="en-US" altLang="en-US" sz="2000" dirty="0" smtClean="0"/>
              <a:t>some but not all dimensions such as time</a:t>
            </a:r>
          </a:p>
          <a:p>
            <a:pPr lvl="1" eaLnBrk="1" hangingPunct="1"/>
            <a:r>
              <a:rPr lang="en-US" altLang="en-US" sz="2000" dirty="0" smtClean="0"/>
              <a:t>Periodic measurements such as account balances and inventory levels</a:t>
            </a:r>
          </a:p>
          <a:p>
            <a:pPr eaLnBrk="1" hangingPunct="1"/>
            <a:r>
              <a:rPr lang="en-US" altLang="en-US" sz="2400" dirty="0" smtClean="0"/>
              <a:t>Non-Additive</a:t>
            </a:r>
          </a:p>
          <a:p>
            <a:pPr lvl="1" eaLnBrk="1" hangingPunct="1"/>
            <a:r>
              <a:rPr lang="en-US" altLang="en-US" sz="2000" dirty="0" smtClean="0"/>
              <a:t>Cannot be summarized by addition through any dimension</a:t>
            </a:r>
          </a:p>
          <a:p>
            <a:pPr lvl="1" eaLnBrk="1" hangingPunct="1"/>
            <a:r>
              <a:rPr lang="en-US" altLang="en-US" sz="2000" dirty="0" smtClean="0"/>
              <a:t>Historical facts such as unit price for a sale</a:t>
            </a:r>
          </a:p>
        </p:txBody>
      </p:sp>
    </p:spTree>
    <p:extLst>
      <p:ext uri="{BB962C8B-B14F-4D97-AF65-F5344CB8AC3E}">
        <p14:creationId xmlns:p14="http://schemas.microsoft.com/office/powerpoint/2010/main" val="200465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Measure Aggregation Example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Dimensions</a:t>
            </a:r>
          </a:p>
          <a:p>
            <a:pPr lvl="1" eaLnBrk="1" hangingPunct="1"/>
            <a:r>
              <a:rPr lang="en-US" altLang="en-US" sz="2000" dirty="0" smtClean="0"/>
              <a:t>Course: course id, degree, department, and college</a:t>
            </a:r>
          </a:p>
          <a:p>
            <a:pPr lvl="1" eaLnBrk="1" hangingPunct="1"/>
            <a:r>
              <a:rPr lang="en-US" altLang="en-US" sz="2000" dirty="0" smtClean="0"/>
              <a:t>Student: student id, major, department, and college</a:t>
            </a:r>
          </a:p>
          <a:p>
            <a:pPr lvl="1" eaLnBrk="1" hangingPunct="1"/>
            <a:r>
              <a:rPr lang="en-US" altLang="en-US" sz="2000" dirty="0" smtClean="0"/>
              <a:t>Time: semester, academic year, academic decade</a:t>
            </a:r>
          </a:p>
          <a:p>
            <a:pPr eaLnBrk="1" hangingPunct="1"/>
            <a:r>
              <a:rPr lang="en-US" altLang="en-US" sz="2400" dirty="0" smtClean="0"/>
              <a:t>Measures:</a:t>
            </a:r>
          </a:p>
          <a:p>
            <a:pPr lvl="1" eaLnBrk="1" hangingPunct="1"/>
            <a:r>
              <a:rPr lang="en-US" altLang="en-US" sz="2000" dirty="0" smtClean="0"/>
              <a:t>Credit hours</a:t>
            </a:r>
          </a:p>
          <a:p>
            <a:pPr lvl="1" eaLnBrk="1" hangingPunct="1"/>
            <a:r>
              <a:rPr lang="en-US" altLang="en-US" sz="2000" dirty="0" smtClean="0"/>
              <a:t>Grade</a:t>
            </a:r>
          </a:p>
          <a:p>
            <a:pPr lvl="1" eaLnBrk="1" hangingPunct="1"/>
            <a:r>
              <a:rPr lang="en-US" altLang="en-US" sz="2000" dirty="0" smtClean="0"/>
              <a:t>Unit tuition</a:t>
            </a:r>
          </a:p>
          <a:p>
            <a:pPr lvl="1" eaLnBrk="1" hangingPunct="1"/>
            <a:r>
              <a:rPr lang="en-US" altLang="en-US" sz="2000" dirty="0" smtClean="0"/>
              <a:t>Tuition</a:t>
            </a:r>
          </a:p>
          <a:p>
            <a:pPr eaLnBrk="1" hangingPunct="1"/>
            <a:r>
              <a:rPr lang="en-US" altLang="en-US" sz="2400" dirty="0" smtClean="0"/>
              <a:t>Aggregation properties for measures: ?</a:t>
            </a:r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5901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Business analyst perspective</a:t>
            </a:r>
          </a:p>
          <a:p>
            <a:pPr eaLnBrk="1" hangingPunct="1"/>
            <a:r>
              <a:rPr lang="en-US" altLang="en-US" dirty="0" smtClean="0"/>
              <a:t>Data cubes with dimensions </a:t>
            </a:r>
            <a:r>
              <a:rPr lang="en-US" altLang="en-US" smtClean="0"/>
              <a:t>and measures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Important concepts for design of data warehouse schemas</a:t>
            </a:r>
          </a:p>
          <a:p>
            <a:pPr eaLnBrk="1" hangingPunct="1"/>
            <a:r>
              <a:rPr lang="en-US" altLang="en-US" dirty="0" smtClean="0"/>
              <a:t>Well developed commercial tools for data cube usage</a:t>
            </a:r>
          </a:p>
        </p:txBody>
      </p:sp>
    </p:spTree>
    <p:extLst>
      <p:ext uri="{BB962C8B-B14F-4D97-AF65-F5344CB8AC3E}">
        <p14:creationId xmlns:p14="http://schemas.microsoft.com/office/powerpoint/2010/main" val="6991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4702&quot;&gt;&lt;property id=&quot;20148&quot; value=&quot;5&quot;/&gt;&lt;property id=&quot;20300&quot; value=&quot;Slide 1 - &amp;quot;Module 2 Multidimensional data representation  and manipulation  &amp;quot;&quot;/&gt;&lt;property id=&quot;20307&quot; value=&quot;256&quot;/&gt;&lt;/object&gt;&lt;object type=&quot;3&quot; unique_id=&quot;14704&quot;&gt;&lt;property id=&quot;20148&quot; value=&quot;5&quot;/&gt;&lt;property id=&quot;20300&quot; value=&quot;Slide 3 - &amp;quot;Business Analyst Perspective&amp;quot;&quot;/&gt;&lt;property id=&quot;20307&quot; value=&quot;258&quot;/&gt;&lt;/object&gt;&lt;object type=&quot;3&quot; unique_id=&quot;14705&quot;&gt;&lt;property id=&quot;20148&quot; value=&quot;5&quot;/&gt;&lt;property id=&quot;20300&quot; value=&quot;Slide 4 - &amp;quot;Data Cube Basics&amp;quot;&quot;/&gt;&lt;property id=&quot;20307&quot; value=&quot;259&quot;/&gt;&lt;/object&gt;&lt;object type=&quot;3&quot; unique_id=&quot;14706&quot;&gt;&lt;property id=&quot;20148&quot; value=&quot;5&quot;/&gt;&lt;property id=&quot;20300&quot; value=&quot;Slide 5 - &amp;quot;Sales Data Cube Example&amp;quot;&quot;/&gt;&lt;property id=&quot;20307&quot; value=&quot;260&quot;/&gt;&lt;/object&gt;&lt;object type=&quot;3&quot; unique_id=&quot;14707&quot;&gt;&lt;property id=&quot;20148&quot; value=&quot;5&quot;/&gt;&lt;property id=&quot;20300&quot; value=&quot;Slide 6 - &amp;quot;Notes on Dimensions and Measures&amp;quot;&quot;/&gt;&lt;property id=&quot;20307&quot; value=&quot;261&quot;/&gt;&lt;/object&gt;&lt;object type=&quot;3&quot; unique_id=&quot;14708&quot;&gt;&lt;property id=&quot;20148&quot; value=&quot;5&quot;/&gt;&lt;property id=&quot;20300&quot; value=&quot;Slide 7 - &amp;quot;Measure Aggregation Properties&amp;quot;&quot;/&gt;&lt;property id=&quot;20307&quot; value=&quot;262&quot;/&gt;&lt;/object&gt;&lt;object type=&quot;3&quot; unique_id=&quot;14709&quot;&gt;&lt;property id=&quot;20148&quot; value=&quot;5&quot;/&gt;&lt;property id=&quot;20300&quot; value=&quot;Slide 8 - &amp;quot;Measure Aggregation Example&amp;quot;&quot;/&gt;&lt;property id=&quot;20307&quot; value=&quot;263&quot;/&gt;&lt;/object&gt;&lt;object type=&quot;3&quot; unique_id=&quot;14716&quot;&gt;&lt;property id=&quot;20148&quot; value=&quot;5&quot;/&gt;&lt;property id=&quot;20300&quot; value=&quot;Slide 9 - &amp;quot;Summary&amp;quot;&quot;/&gt;&lt;property id=&quot;20307&quot; value=&quot;270&quot;/&gt;&lt;/object&gt;&lt;object type=&quot;3&quot; unique_id=&quot;15056&quot;&gt;&lt;property id=&quot;20148&quot; value=&quot;5&quot;/&gt;&lt;property id=&quot;20300&quot; value=&quot;Slide 2 - &amp;quot;Lesson Objectiv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9885</TotalTime>
  <Words>932</Words>
  <Application>Microsoft Office PowerPoint</Application>
  <PresentationFormat>On-screen Show (4:3)</PresentationFormat>
  <Paragraphs>167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Times New Roman</vt:lpstr>
      <vt:lpstr>Blank Presentation</vt:lpstr>
      <vt:lpstr>Picture</vt:lpstr>
      <vt:lpstr>Module 2 Multidimensional data representation  and manipulation  </vt:lpstr>
      <vt:lpstr>Lesson Objectives</vt:lpstr>
      <vt:lpstr>Business Analyst Perspective</vt:lpstr>
      <vt:lpstr>Data Cube Basics</vt:lpstr>
      <vt:lpstr>Sales Data Cube Example</vt:lpstr>
      <vt:lpstr>Notes on Dimensions and Measures</vt:lpstr>
      <vt:lpstr>Measure Aggregation Properties</vt:lpstr>
      <vt:lpstr>Measure Aggregation Example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2, Lesson 1: Data cube representation</dc:title>
  <dc:subject>Multidimensional Data Representation and Manipulation</dc:subject>
  <dc:creator>Michael Mannino</dc:creator>
  <dc:description>Third edition</dc:description>
  <cp:lastModifiedBy>Mannino, Michael</cp:lastModifiedBy>
  <cp:revision>2166</cp:revision>
  <cp:lastPrinted>1601-01-01T00:00:00Z</cp:lastPrinted>
  <dcterms:created xsi:type="dcterms:W3CDTF">2000-07-15T18:34:14Z</dcterms:created>
  <dcterms:modified xsi:type="dcterms:W3CDTF">2015-09-02T19:20:04Z</dcterms:modified>
</cp:coreProperties>
</file>