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6" r:id="rId3"/>
    <p:sldId id="396" r:id="rId4"/>
    <p:sldId id="397" r:id="rId5"/>
    <p:sldId id="398" r:id="rId6"/>
    <p:sldId id="405" r:id="rId7"/>
    <p:sldId id="399" r:id="rId8"/>
    <p:sldId id="400" r:id="rId9"/>
    <p:sldId id="264" r:id="rId10"/>
    <p:sldId id="40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4 of Module 5 on Architectures, Features, and Details of Data Integration</a:t>
            </a:r>
            <a:r>
              <a:rPr lang="en-US" baseline="0" dirty="0" smtClean="0"/>
              <a:t> Tools</a:t>
            </a:r>
            <a:r>
              <a:rPr lang="en-US" dirty="0" smtClean="0"/>
              <a:t>. 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Opening question</a:t>
            </a:r>
          </a:p>
          <a:p>
            <a:pPr>
              <a:defRPr/>
            </a:pPr>
            <a:r>
              <a:rPr lang="en-US" baseline="0" dirty="0" smtClean="0"/>
              <a:t>- Which data integration tool do you prefer, </a:t>
            </a:r>
            <a:r>
              <a:rPr lang="en-US" baseline="0" dirty="0" err="1" smtClean="0"/>
              <a:t>Talend</a:t>
            </a:r>
            <a:r>
              <a:rPr lang="en-US" baseline="0" dirty="0" smtClean="0"/>
              <a:t> or Pentaho and why?</a:t>
            </a:r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Incremental</a:t>
            </a:r>
            <a:r>
              <a:rPr lang="en-US" baseline="0" dirty="0" smtClean="0"/>
              <a:t> execution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Execute partial transformations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need to rebuild complex transformations to execute part of a transformation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Facilitates debugging: find step with a processing error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4 covers the</a:t>
            </a:r>
            <a:r>
              <a:rPr lang="en-US" baseline="0" dirty="0" smtClean="0"/>
              <a:t> features of Pentaho Data Integration, a prominent open source product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and contrast the approaches</a:t>
            </a:r>
            <a:r>
              <a:rPr lang="en-US" baseline="0" dirty="0" smtClean="0"/>
              <a:t> and features of </a:t>
            </a:r>
            <a:r>
              <a:rPr lang="en-US" dirty="0" err="1" smtClean="0"/>
              <a:t>Talend</a:t>
            </a:r>
            <a:r>
              <a:rPr lang="en-US" baseline="0" dirty="0" smtClean="0"/>
              <a:t> and Pentaho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 major features of </a:t>
            </a:r>
            <a:r>
              <a:rPr lang="en-US" dirty="0" err="1" smtClean="0"/>
              <a:t>Talend</a:t>
            </a:r>
            <a:r>
              <a:rPr lang="en-US" baseline="0" dirty="0" smtClean="0"/>
              <a:t> Open Studio for data integration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List major features of Pentaho data integration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and contrast the approaches</a:t>
            </a:r>
            <a:r>
              <a:rPr lang="en-US" baseline="0" dirty="0" smtClean="0"/>
              <a:t> and features of </a:t>
            </a:r>
            <a:r>
              <a:rPr lang="en-US" dirty="0" err="1" smtClean="0"/>
              <a:t>Talend</a:t>
            </a:r>
            <a:r>
              <a:rPr lang="en-US" baseline="0" dirty="0" smtClean="0"/>
              <a:t> and Pentaho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Practice using Pentaho on data integration workflows using the Pentaho demonstration and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Pentaho</a:t>
            </a:r>
            <a:r>
              <a:rPr lang="en-US" baseline="0" dirty="0" smtClean="0"/>
              <a:t> Data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 designer for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data support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Administration and management’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profiling and quality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Subscription and open source versions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Pentaho Business Analytics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Interactive visual analysis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Geo-mapping, heat grids, scatter/bubble charts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Visualization plugins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Pentaho Big Data Analytics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Extreme scale data caching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Visualization and data analytics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Community edition available from </a:t>
            </a:r>
            <a:r>
              <a:rPr lang="en-US" dirty="0" err="1" smtClean="0"/>
              <a:t>SourceForge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Transformation:</a:t>
            </a:r>
            <a:r>
              <a:rPr lang="en-US" baseline="0" dirty="0" smtClean="0"/>
              <a:t> d</a:t>
            </a:r>
            <a:r>
              <a:rPr lang="en-US" dirty="0" smtClean="0"/>
              <a:t>ata flow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Step: process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Hop:</a:t>
            </a:r>
            <a:r>
              <a:rPr lang="en-US" baseline="0" dirty="0" smtClean="0"/>
              <a:t> connects steps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Job: coordinate transformations such as order and dependencies (such as file availability)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Spoon for visual design of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Pan executes transformations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Kitchen: executes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Input/</a:t>
            </a:r>
            <a:r>
              <a:rPr lang="en-US" baseline="0" dirty="0" err="1" smtClean="0"/>
              <a:t>Ouptut</a:t>
            </a:r>
            <a:r>
              <a:rPr lang="en-US" baseline="0" dirty="0" smtClean="0"/>
              <a:t>: Text file input, Excel file output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Transform: Concatenate fields, Select values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Flow: filter rows, switch case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Lookup: database lookup, table exists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Joins: merge join, </a:t>
            </a:r>
            <a:r>
              <a:rPr lang="en-US" baseline="0" dirty="0" err="1" smtClean="0"/>
              <a:t>multiway</a:t>
            </a:r>
            <a:r>
              <a:rPr lang="en-US" baseline="0" dirty="0" smtClean="0"/>
              <a:t> merge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Validation: Data validator, credit card validator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 categories: see step list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Spoon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 design of transformations and jobs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Simpler interface than </a:t>
            </a:r>
            <a:r>
              <a:rPr lang="en-US" baseline="0" dirty="0" err="1" smtClean="0"/>
              <a:t>Talend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View tab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Lists components for current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Expand folders to see details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tab shows step categories and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step: Microsoft</a:t>
            </a:r>
            <a:r>
              <a:rPr lang="en-US" baseline="0" dirty="0" smtClean="0"/>
              <a:t> Excel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Flow step: Filter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Hop: from excel input to filter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Dialogs for step details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Excel input: specify file location, worksheet, fields in worksheet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Filter rows: conditions to keep rows such as non null, regular expression, comparison operator,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excel input (no </a:t>
            </a:r>
            <a:r>
              <a:rPr lang="en-US" dirty="0" err="1" smtClean="0"/>
              <a:t>timeno</a:t>
            </a:r>
            <a:r>
              <a:rPr lang="en-US" dirty="0" smtClean="0"/>
              <a:t> field) with </a:t>
            </a:r>
            <a:r>
              <a:rPr lang="en-US" dirty="0" err="1" smtClean="0"/>
              <a:t>SSTimeDim</a:t>
            </a:r>
            <a:r>
              <a:rPr lang="en-US" dirty="0" smtClean="0"/>
              <a:t> table containing a </a:t>
            </a:r>
            <a:r>
              <a:rPr lang="en-US" dirty="0" err="1" smtClean="0"/>
              <a:t>TimeNo</a:t>
            </a:r>
            <a:r>
              <a:rPr lang="en-US" dirty="0" smtClean="0"/>
              <a:t> column.</a:t>
            </a:r>
          </a:p>
          <a:p>
            <a:endParaRPr lang="en-US" dirty="0" smtClean="0"/>
          </a:p>
          <a:p>
            <a:r>
              <a:rPr lang="en-US" dirty="0" smtClean="0"/>
              <a:t>Identify matching fields</a:t>
            </a:r>
          </a:p>
          <a:p>
            <a:endParaRPr lang="en-US" dirty="0" smtClean="0"/>
          </a:p>
          <a:p>
            <a:r>
              <a:rPr lang="en-US" dirty="0" smtClean="0"/>
              <a:t>Sort</a:t>
            </a:r>
            <a:r>
              <a:rPr lang="en-US" baseline="0" dirty="0" smtClean="0"/>
              <a:t> rows step because merge join requires sorted data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Prominent open source tools: not sure about the market</a:t>
            </a:r>
            <a:r>
              <a:rPr lang="en-US" altLang="en-US" baseline="0" dirty="0" smtClean="0"/>
              <a:t> share but continue to evolve with new versions so some market acceptance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Editions: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Open: standard open source license for usage and distribution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Subscription editions: more features and support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Basic features supported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Integrated development environment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Graphical specification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Transformation libraries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Use </a:t>
            </a:r>
            <a:r>
              <a:rPr lang="en-US" altLang="en-US" baseline="0" dirty="0" err="1" smtClean="0"/>
              <a:t>Pentaho</a:t>
            </a:r>
            <a:r>
              <a:rPr lang="en-US" altLang="en-US" baseline="0" dirty="0" smtClean="0"/>
              <a:t> software demonstration and complete assignment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31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5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3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2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66216" y="1554480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5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Architectures, Features, and </a:t>
            </a:r>
            <a:br>
              <a:rPr lang="en-US" altLang="en-US" dirty="0"/>
            </a:br>
            <a:r>
              <a:rPr lang="en-US" altLang="en-US" dirty="0"/>
              <a:t>Details of Data Integration Tools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33728" y="3665538"/>
            <a:ext cx="6873685" cy="1003998"/>
          </a:xfrm>
          <a:noFill/>
          <a:ln w="25400"/>
        </p:spPr>
        <p:txBody>
          <a:bodyPr/>
          <a:lstStyle/>
          <a:p>
            <a:r>
              <a:rPr lang="en-US" altLang="en-US" dirty="0"/>
              <a:t>Lesson 4</a:t>
            </a:r>
            <a:r>
              <a:rPr lang="en-US" altLang="en-US" dirty="0" smtClean="0"/>
              <a:t>: Pentaho Data Integration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</a:t>
            </a:r>
            <a:r>
              <a:rPr lang="en-US" dirty="0" smtClean="0"/>
              <a:t>versus </a:t>
            </a:r>
            <a:r>
              <a:rPr lang="en-US" dirty="0"/>
              <a:t>Pentaho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Pentaho advantages</a:t>
            </a:r>
          </a:p>
          <a:p>
            <a:pPr lvl="1"/>
            <a:r>
              <a:rPr lang="en-US" dirty="0"/>
              <a:t>Incremental execution</a:t>
            </a:r>
          </a:p>
          <a:p>
            <a:pPr lvl="1"/>
            <a:r>
              <a:rPr lang="en-US" dirty="0"/>
              <a:t>Easier to export</a:t>
            </a:r>
          </a:p>
          <a:p>
            <a:pPr lvl="1"/>
            <a:r>
              <a:rPr lang="en-US" dirty="0"/>
              <a:t>Easier reuse of database connections</a:t>
            </a:r>
          </a:p>
          <a:p>
            <a:r>
              <a:rPr lang="en-US" dirty="0"/>
              <a:t>Talend advantages</a:t>
            </a:r>
          </a:p>
          <a:p>
            <a:pPr lvl="1"/>
            <a:r>
              <a:rPr lang="en-US" dirty="0"/>
              <a:t>More compact specification especially for multiple joins and not null checks</a:t>
            </a:r>
          </a:p>
          <a:p>
            <a:pPr lvl="1"/>
            <a:r>
              <a:rPr lang="en-US" dirty="0" smtClean="0"/>
              <a:t>HTML documentation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major features of </a:t>
            </a:r>
            <a:r>
              <a:rPr lang="en-US" dirty="0" smtClean="0"/>
              <a:t>Pentaho Data Integration</a:t>
            </a:r>
            <a:endParaRPr lang="en-US" dirty="0"/>
          </a:p>
          <a:p>
            <a:r>
              <a:rPr lang="en-US" dirty="0"/>
              <a:t>Gain familiarity with </a:t>
            </a:r>
            <a:r>
              <a:rPr lang="en-US" dirty="0" smtClean="0"/>
              <a:t>Pentaho features </a:t>
            </a:r>
            <a:r>
              <a:rPr lang="en-US" dirty="0"/>
              <a:t>for jobs and transformations</a:t>
            </a:r>
          </a:p>
          <a:p>
            <a:r>
              <a:rPr lang="en-US" dirty="0" smtClean="0"/>
              <a:t>Gain experience with Pentaho </a:t>
            </a:r>
            <a:r>
              <a:rPr lang="en-US" dirty="0"/>
              <a:t>on </a:t>
            </a:r>
            <a:r>
              <a:rPr lang="en-US" dirty="0" smtClean="0"/>
              <a:t>the practice exercise and </a:t>
            </a:r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18987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Pentaho Products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3639312"/>
          </a:xfrm>
        </p:spPr>
        <p:txBody>
          <a:bodyPr/>
          <a:lstStyle/>
          <a:p>
            <a:r>
              <a:rPr lang="en-US" dirty="0" smtClean="0"/>
              <a:t>Platform for data integration, business analytics, and big data</a:t>
            </a:r>
          </a:p>
          <a:p>
            <a:r>
              <a:rPr lang="en-US" dirty="0" smtClean="0"/>
              <a:t>Open core business model</a:t>
            </a:r>
          </a:p>
          <a:p>
            <a:r>
              <a:rPr lang="en-US" dirty="0" err="1" smtClean="0"/>
              <a:t>Pentaho</a:t>
            </a:r>
            <a:r>
              <a:rPr lang="en-US" dirty="0" smtClean="0"/>
              <a:t> Data Integration</a:t>
            </a:r>
          </a:p>
          <a:p>
            <a:r>
              <a:rPr lang="en-US" dirty="0" err="1" smtClean="0"/>
              <a:t>Pentaho</a:t>
            </a:r>
            <a:r>
              <a:rPr lang="en-US" dirty="0" smtClean="0"/>
              <a:t> Business Analytics</a:t>
            </a:r>
          </a:p>
          <a:p>
            <a:r>
              <a:rPr lang="en-US" dirty="0" err="1" smtClean="0"/>
              <a:t>Pentaho</a:t>
            </a:r>
            <a:r>
              <a:rPr lang="en-US" dirty="0" smtClean="0"/>
              <a:t> Big Data Analytics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36" y="214884"/>
            <a:ext cx="865632" cy="865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13" y="3113436"/>
            <a:ext cx="399668" cy="3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79" y="3613748"/>
            <a:ext cx="427136" cy="441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313" y="4156257"/>
            <a:ext cx="427136" cy="4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Pentaho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Editions</a:t>
            </a:r>
          </a:p>
          <a:p>
            <a:pPr lvl="1"/>
            <a:r>
              <a:rPr lang="en-US" sz="2400" dirty="0"/>
              <a:t>Subscription service from Pentaho website</a:t>
            </a:r>
          </a:p>
          <a:p>
            <a:pPr lvl="1"/>
            <a:r>
              <a:rPr lang="en-US" dirty="0"/>
              <a:t>C</a:t>
            </a:r>
            <a:r>
              <a:rPr lang="en-US" sz="2400" dirty="0" smtClean="0"/>
              <a:t>ommunity </a:t>
            </a:r>
            <a:r>
              <a:rPr lang="en-US" sz="2400" dirty="0"/>
              <a:t>edition: Kettle</a:t>
            </a:r>
          </a:p>
          <a:p>
            <a:r>
              <a:rPr lang="en-US" sz="2800" dirty="0"/>
              <a:t>Basic concepts</a:t>
            </a:r>
          </a:p>
          <a:p>
            <a:pPr lvl="1"/>
            <a:r>
              <a:rPr lang="en-US" sz="2400" dirty="0"/>
              <a:t>Transformation </a:t>
            </a:r>
            <a:r>
              <a:rPr lang="en-US" sz="2400" dirty="0" smtClean="0"/>
              <a:t>with data flow</a:t>
            </a:r>
            <a:r>
              <a:rPr lang="en-US" dirty="0" smtClean="0"/>
              <a:t> among</a:t>
            </a:r>
            <a:r>
              <a:rPr lang="en-US" sz="2400" dirty="0" smtClean="0"/>
              <a:t> </a:t>
            </a:r>
            <a:r>
              <a:rPr lang="en-US" sz="2400" dirty="0"/>
              <a:t>steps and hops</a:t>
            </a:r>
          </a:p>
          <a:p>
            <a:pPr lvl="1"/>
            <a:r>
              <a:rPr lang="en-US" sz="2400" dirty="0" smtClean="0"/>
              <a:t>Job</a:t>
            </a:r>
            <a:r>
              <a:rPr lang="en-US" dirty="0" smtClean="0"/>
              <a:t> with data flow among transformations and external entities</a:t>
            </a:r>
            <a:endParaRPr lang="en-US" sz="2400" dirty="0"/>
          </a:p>
          <a:p>
            <a:r>
              <a:rPr lang="en-US" sz="2800" dirty="0"/>
              <a:t>Tools: </a:t>
            </a:r>
          </a:p>
          <a:p>
            <a:pPr lvl="1"/>
            <a:r>
              <a:rPr lang="en-US" sz="2400" dirty="0"/>
              <a:t>Spoon: </a:t>
            </a:r>
            <a:r>
              <a:rPr lang="en-US" sz="2400" dirty="0" smtClean="0"/>
              <a:t>graphical design </a:t>
            </a:r>
            <a:r>
              <a:rPr lang="en-US" sz="2400" dirty="0"/>
              <a:t>of </a:t>
            </a:r>
            <a:r>
              <a:rPr lang="en-US" sz="2400" dirty="0" smtClean="0"/>
              <a:t>transformations and jobs</a:t>
            </a:r>
            <a:endParaRPr lang="en-US" sz="2400" dirty="0"/>
          </a:p>
          <a:p>
            <a:pPr lvl="1"/>
            <a:r>
              <a:rPr lang="en-US" sz="2400" dirty="0"/>
              <a:t>Pan and Kitchen: execution of transformations and </a:t>
            </a:r>
            <a:r>
              <a:rPr lang="en-US" sz="2400" dirty="0" smtClean="0"/>
              <a:t>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089"/>
            <a:ext cx="8077200" cy="4495800"/>
          </a:xfrm>
        </p:spPr>
        <p:txBody>
          <a:bodyPr/>
          <a:lstStyle/>
          <a:p>
            <a:r>
              <a:rPr lang="en-US" sz="2400" dirty="0"/>
              <a:t>Step: </a:t>
            </a:r>
            <a:r>
              <a:rPr lang="en-US" sz="2400" dirty="0" smtClean="0"/>
              <a:t>process in a data flow</a:t>
            </a:r>
            <a:endParaRPr lang="en-US" sz="2400" dirty="0"/>
          </a:p>
          <a:p>
            <a:pPr lvl="1"/>
            <a:r>
              <a:rPr lang="en-US" sz="2000" dirty="0" err="1" smtClean="0"/>
              <a:t>Input/Output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/>
              <a:t>Transform: sort, split, concatenate, </a:t>
            </a:r>
            <a:r>
              <a:rPr lang="en-US" sz="2000" dirty="0" smtClean="0"/>
              <a:t>… </a:t>
            </a:r>
            <a:endParaRPr lang="en-US" sz="2000" dirty="0"/>
          </a:p>
          <a:p>
            <a:pPr lvl="1"/>
            <a:r>
              <a:rPr lang="en-US" sz="2000" dirty="0"/>
              <a:t>Flow: filter </a:t>
            </a:r>
            <a:r>
              <a:rPr lang="en-US" sz="2000" dirty="0" smtClean="0"/>
              <a:t>rows </a:t>
            </a:r>
            <a:endParaRPr lang="en-US" sz="2000" dirty="0"/>
          </a:p>
          <a:p>
            <a:pPr lvl="1"/>
            <a:r>
              <a:rPr lang="en-US" sz="2000" dirty="0"/>
              <a:t>Lookup: existence of rows, </a:t>
            </a:r>
            <a:r>
              <a:rPr lang="en-US" sz="2000" dirty="0" smtClean="0"/>
              <a:t>tables</a:t>
            </a:r>
            <a:r>
              <a:rPr lang="en-US" sz="2000" dirty="0"/>
              <a:t>, files, </a:t>
            </a:r>
            <a:r>
              <a:rPr lang="en-US" sz="2000" dirty="0" smtClean="0"/>
              <a:t>… </a:t>
            </a:r>
            <a:endParaRPr lang="en-US" sz="2000" dirty="0"/>
          </a:p>
          <a:p>
            <a:pPr lvl="1"/>
            <a:r>
              <a:rPr lang="en-US" sz="2000" dirty="0" smtClean="0"/>
              <a:t>Join: </a:t>
            </a:r>
            <a:r>
              <a:rPr lang="en-US" sz="2000" dirty="0"/>
              <a:t>merge join, multiway merge, …</a:t>
            </a:r>
          </a:p>
          <a:p>
            <a:pPr lvl="1"/>
            <a:r>
              <a:rPr lang="en-US" sz="2000" dirty="0"/>
              <a:t>Validation: credit card, mail, data</a:t>
            </a:r>
          </a:p>
          <a:p>
            <a:r>
              <a:rPr lang="en-US" sz="2400" dirty="0"/>
              <a:t>Hop: directed connection between steps</a:t>
            </a:r>
          </a:p>
          <a:p>
            <a:r>
              <a:rPr lang="en-US" sz="2400" dirty="0"/>
              <a:t>Database connections</a:t>
            </a:r>
          </a:p>
          <a:p>
            <a:r>
              <a:rPr lang="en-US" sz="2400" dirty="0" smtClean="0"/>
              <a:t>Distributed processing: </a:t>
            </a:r>
            <a:r>
              <a:rPr lang="en-US" sz="2400" dirty="0"/>
              <a:t>partition, </a:t>
            </a:r>
            <a:r>
              <a:rPr lang="en-US" sz="2400" dirty="0" smtClean="0"/>
              <a:t>cluster, 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64" y="1521830"/>
            <a:ext cx="34290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71" y="1522111"/>
            <a:ext cx="35242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68" y="1877401"/>
            <a:ext cx="3333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23" y="1873928"/>
            <a:ext cx="3238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168" y="2272896"/>
            <a:ext cx="3143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891" y="2272896"/>
            <a:ext cx="31432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944" y="2598434"/>
            <a:ext cx="32385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3766" y="2607959"/>
            <a:ext cx="3238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879" y="3035486"/>
            <a:ext cx="3238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8892" y="3019765"/>
            <a:ext cx="33337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4275" y="3416632"/>
            <a:ext cx="31432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9435" y="3403483"/>
            <a:ext cx="323850" cy="323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5362" y="1052852"/>
            <a:ext cx="1638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Spoon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81" y="990600"/>
            <a:ext cx="4964535" cy="4938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97" y="2081260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View pane</a:t>
            </a:r>
            <a:endParaRPr lang="en-US" sz="1800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313679" y="2269320"/>
            <a:ext cx="595702" cy="14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260336" y="3820037"/>
            <a:ext cx="99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Canvas</a:t>
            </a:r>
            <a:endParaRPr lang="en-US" sz="1800" b="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010656" y="4004703"/>
            <a:ext cx="12496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206329" y="2265926"/>
            <a:ext cx="132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Execution controls</a:t>
            </a:r>
            <a:endParaRPr lang="en-US" sz="1800" b="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4530852" y="1831848"/>
            <a:ext cx="2729484" cy="74200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11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Transformations</a:t>
            </a:r>
          </a:p>
        </p:txBody>
      </p:sp>
      <p:pic>
        <p:nvPicPr>
          <p:cNvPr id="4" name="Picture 3" descr="Figure 12 Excel Input Node Connected to Filter No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3103" y="1119353"/>
            <a:ext cx="2642859" cy="1133310"/>
          </a:xfrm>
          <a:prstGeom prst="rect">
            <a:avLst/>
          </a:prstGeom>
        </p:spPr>
      </p:pic>
      <p:pic>
        <p:nvPicPr>
          <p:cNvPr id="5" name="Picture 4" descr="Figure 7 Files Window for Microsoft Excel Input Property Editing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2391525"/>
            <a:ext cx="3388895" cy="2974340"/>
          </a:xfrm>
          <a:prstGeom prst="rect">
            <a:avLst/>
          </a:prstGeom>
        </p:spPr>
      </p:pic>
      <p:pic>
        <p:nvPicPr>
          <p:cNvPr id="6" name="Picture 5" descr="Figure 14 Property Edit Window of Filter Node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600" y="2391525"/>
            <a:ext cx="3886200" cy="28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Join Step</a:t>
            </a:r>
          </a:p>
        </p:txBody>
      </p:sp>
      <p:pic>
        <p:nvPicPr>
          <p:cNvPr id="6" name="Picture 5" descr="Figure 25 Two Sort Rows Nodes Connected to Merge Join Nod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456" y="1825752"/>
            <a:ext cx="3908482" cy="2241751"/>
          </a:xfrm>
          <a:prstGeom prst="rect">
            <a:avLst/>
          </a:prstGeom>
        </p:spPr>
      </p:pic>
      <p:pic>
        <p:nvPicPr>
          <p:cNvPr id="7" name="Picture 6" descr="Figure 26 Property Edit Window of Merge Join Nod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656" y="1392936"/>
            <a:ext cx="3238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Prominent open source tools (</a:t>
            </a:r>
            <a:r>
              <a:rPr lang="en-US" altLang="en-US" dirty="0" err="1" smtClean="0"/>
              <a:t>Talend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Pentaho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Community and subscription editions</a:t>
            </a:r>
          </a:p>
          <a:p>
            <a:pPr eaLnBrk="1" hangingPunct="1"/>
            <a:r>
              <a:rPr lang="en-US" altLang="en-US" dirty="0" smtClean="0"/>
              <a:t>Supports specification of transformations and steps and transformation execution</a:t>
            </a:r>
          </a:p>
          <a:p>
            <a:pPr eaLnBrk="1" hangingPunct="1"/>
            <a:r>
              <a:rPr lang="en-US" altLang="en-US" dirty="0" smtClean="0"/>
              <a:t>Use Pentaho for </a:t>
            </a:r>
            <a:r>
              <a:rPr lang="en-US" altLang="en-US" smtClean="0"/>
              <a:t>exercise and assignment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Architectures, Features, and  Details of Data Integration Tools&amp;quot;&quot;/&gt;&lt;property id=&quot;20307&quot; value=&quot;25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16671&quot;&gt;&lt;property id=&quot;20148&quot; value=&quot;5&quot;/&gt;&lt;property id=&quot;20300&quot; value=&quot;Slide 3 - &amp;quot;Pentaho Products &amp;quot;&quot;/&gt;&lt;property id=&quot;20307&quot; value=&quot;396&quot;/&gt;&lt;/object&gt;&lt;object type=&quot;3&quot; unique_id=&quot;16741&quot;&gt;&lt;property id=&quot;20148&quot; value=&quot;5&quot;/&gt;&lt;property id=&quot;20300&quot; value=&quot;Slide 4 - &amp;quot;Pentaho Data Integration&amp;quot;&quot;/&gt;&lt;property id=&quot;20307&quot; value=&quot;397&quot;/&gt;&lt;/object&gt;&lt;object type=&quot;3&quot; unique_id=&quot;16862&quot;&gt;&lt;property id=&quot;20148&quot; value=&quot;5&quot;/&gt;&lt;property id=&quot;20300&quot; value=&quot;Slide 5 - &amp;quot;Transformations&amp;quot;&quot;/&gt;&lt;property id=&quot;20307&quot; value=&quot;398&quot;/&gt;&lt;/object&gt;&lt;object type=&quot;3&quot; unique_id=&quot;16938&quot;&gt;&lt;property id=&quot;20148&quot; value=&quot;5&quot;/&gt;&lt;property id=&quot;20300&quot; value=&quot;Slide 7 - &amp;quot;Example Transformations&amp;quot;&quot;/&gt;&lt;property id=&quot;20307&quot; value=&quot;399&quot;/&gt;&lt;/object&gt;&lt;object type=&quot;3&quot; unique_id=&quot;17017&quot;&gt;&lt;property id=&quot;20148&quot; value=&quot;5&quot;/&gt;&lt;property id=&quot;20300&quot; value=&quot;Slide 8 - &amp;quot;Merge Join Step&amp;quot;&quot;/&gt;&lt;property id=&quot;20307&quot; value=&quot;400&quot;/&gt;&lt;/object&gt;&lt;object type=&quot;3&quot; unique_id=&quot;17099&quot;&gt;&lt;property id=&quot;20148&quot; value=&quot;5&quot;/&gt;&lt;property id=&quot;20300&quot; value=&quot;Slide 10 - &amp;quot;Talend versus Pentaho&amp;quot;&quot;/&gt;&lt;property id=&quot;20307&quot; value=&quot;401&quot;/&gt;&lt;/object&gt;&lt;object type=&quot;3&quot; unique_id=&quot;24464&quot;&gt;&lt;property id=&quot;20148&quot; value=&quot;5&quot;/&gt;&lt;property id=&quot;20300&quot; value=&quot;Slide 6 - &amp;quot;Spoon IDE&amp;quot;&quot;/&gt;&lt;property id=&quot;20307&quot; value=&quot;405&quot;/&gt;&lt;/object&gt;&lt;object type=&quot;3&quot; unique_id=&quot;25170&quot;&gt;&lt;property id=&quot;20148&quot; value=&quot;5&quot;/&gt;&lt;property id=&quot;20300&quot; value=&quot;Slide 2 - &amp;quot;Lesson Objectives&amp;quot;&quot;/&gt;&lt;property id=&quot;20307&quot; value=&quot;4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</TotalTime>
  <Words>723</Words>
  <Application>Microsoft Office PowerPoint</Application>
  <PresentationFormat>On-screen Show (4:3)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Module 5 Architectures, Features, and  Details of Data Integration Tools</vt:lpstr>
      <vt:lpstr>Lesson Objectives</vt:lpstr>
      <vt:lpstr>Pentaho Products </vt:lpstr>
      <vt:lpstr>Pentaho Data Integration</vt:lpstr>
      <vt:lpstr>Transformations</vt:lpstr>
      <vt:lpstr>Spoon IDE</vt:lpstr>
      <vt:lpstr>Example Transformations</vt:lpstr>
      <vt:lpstr>Merge Join Step</vt:lpstr>
      <vt:lpstr>Summary</vt:lpstr>
      <vt:lpstr>Talend versus Pentaho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5, Lesson 4: Pentaho Data Integration</dc:title>
  <dc:subject>Architectures, Features, and Details of Data Integration Tools</dc:subject>
  <dc:creator>Michael Mannino</dc:creator>
  <dc:description>Third edition</dc:description>
  <cp:lastModifiedBy>Mannino, Michael</cp:lastModifiedBy>
  <cp:revision>2018</cp:revision>
  <cp:lastPrinted>1601-01-01T00:00:00Z</cp:lastPrinted>
  <dcterms:created xsi:type="dcterms:W3CDTF">2000-07-15T18:34:14Z</dcterms:created>
  <dcterms:modified xsi:type="dcterms:W3CDTF">2015-09-23T17:27:31Z</dcterms:modified>
</cp:coreProperties>
</file>