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405" r:id="rId3"/>
    <p:sldId id="406" r:id="rId4"/>
    <p:sldId id="392" r:id="rId5"/>
    <p:sldId id="404" r:id="rId6"/>
    <p:sldId id="409" r:id="rId7"/>
    <p:sldId id="408" r:id="rId8"/>
    <p:sldId id="394" r:id="rId9"/>
    <p:sldId id="407"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 1 of Module 5 on Architectures, Features, and Details of Data Integration</a:t>
            </a:r>
            <a:r>
              <a:rPr lang="en-US" baseline="0" dirty="0" smtClean="0"/>
              <a:t> Tools</a:t>
            </a:r>
            <a:r>
              <a:rPr lang="en-US" dirty="0" smtClean="0"/>
              <a:t>. </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Why are data integration tools often referred to as ETL tools?</a:t>
            </a:r>
          </a:p>
          <a:p>
            <a:pPr marL="171450" indent="-171450">
              <a:buFontTx/>
              <a:buChar char="-"/>
              <a:defRPr/>
            </a:pPr>
            <a:r>
              <a:rPr lang="en-US" baseline="0" dirty="0" smtClean="0"/>
              <a:t>Original architecture</a:t>
            </a:r>
          </a:p>
          <a:p>
            <a:pPr marL="171450" indent="-171450">
              <a:buFontTx/>
              <a:buChar char="-"/>
              <a:defRPr/>
            </a:pPr>
            <a:r>
              <a:rPr lang="en-US" baseline="0" dirty="0" smtClean="0"/>
              <a:t>Data integration is a broader term.</a:t>
            </a:r>
            <a:endParaRPr lang="en-US" dirty="0" smtClean="0"/>
          </a:p>
          <a:p>
            <a:pPr>
              <a:defRPr/>
            </a:pP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Essential for software productivity: support initial</a:t>
            </a:r>
            <a:r>
              <a:rPr lang="en-US" altLang="en-US" baseline="0" dirty="0" smtClean="0"/>
              <a:t> loading and refresh processes</a:t>
            </a:r>
          </a:p>
          <a:p>
            <a:endParaRPr lang="en-US" altLang="en-US" baseline="0" dirty="0" smtClean="0"/>
          </a:p>
          <a:p>
            <a:r>
              <a:rPr lang="en-US" altLang="en-US" baseline="0" dirty="0" smtClean="0"/>
              <a:t>Evolution from custom coding to disparate tools to integrated development environments</a:t>
            </a:r>
          </a:p>
          <a:p>
            <a:endParaRPr lang="en-US" altLang="en-US" baseline="0" dirty="0" smtClean="0"/>
          </a:p>
          <a:p>
            <a:r>
              <a:rPr lang="en-US" altLang="en-US" baseline="0" dirty="0" smtClean="0"/>
              <a:t>ETL vs. ELT architectures</a:t>
            </a:r>
          </a:p>
          <a:p>
            <a:pPr marL="171450" indent="-171450">
              <a:buFontTx/>
              <a:buChar char="-"/>
            </a:pPr>
            <a:r>
              <a:rPr lang="en-US" altLang="en-US" baseline="0" dirty="0" smtClean="0"/>
              <a:t>Both approaches supported</a:t>
            </a:r>
          </a:p>
          <a:p>
            <a:pPr marL="171450" indent="-171450">
              <a:buFontTx/>
              <a:buChar char="-"/>
            </a:pPr>
            <a:r>
              <a:rPr lang="en-US" altLang="en-US" baseline="0" dirty="0" smtClean="0"/>
              <a:t>Transform outside DBMS</a:t>
            </a:r>
          </a:p>
          <a:p>
            <a:pPr marL="171450" indent="-171450">
              <a:buFontTx/>
              <a:buChar char="-"/>
            </a:pPr>
            <a:r>
              <a:rPr lang="en-US" altLang="en-US" baseline="0" dirty="0" smtClean="0"/>
              <a:t>Transform inside DBMS</a:t>
            </a:r>
          </a:p>
          <a:p>
            <a:pPr marL="0" indent="0">
              <a:buFontTx/>
              <a:buNone/>
            </a:pPr>
            <a:endParaRPr lang="en-US" altLang="en-US" baseline="0" dirty="0" smtClean="0"/>
          </a:p>
          <a:p>
            <a:pPr marL="0" indent="0">
              <a:buFontTx/>
              <a:buNone/>
            </a:pPr>
            <a:r>
              <a:rPr lang="en-US" altLang="en-US" baseline="0" dirty="0" smtClean="0"/>
              <a:t>Diverse marketplace with DBMS-based and open source tools</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Lesson 1 covers architectures and marketplace</a:t>
            </a:r>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Explain</a:t>
            </a:r>
            <a:r>
              <a:rPr lang="en-US" baseline="0" dirty="0" smtClean="0"/>
              <a:t> motivation for development of a market place of data integration tools</a:t>
            </a:r>
          </a:p>
          <a:p>
            <a:pPr marL="171450" indent="-171450">
              <a:buFont typeface="Arial" pitchFamily="34" charset="0"/>
              <a:buChar char="•"/>
              <a:defRPr/>
            </a:pPr>
            <a:r>
              <a:rPr lang="en-US" dirty="0" smtClean="0"/>
              <a:t>Explain the differences between the ETL and ELT approaches</a:t>
            </a:r>
          </a:p>
          <a:p>
            <a:pPr marL="171450" indent="-171450">
              <a:buFont typeface="Arial" pitchFamily="34" charset="0"/>
              <a:buChar char="•"/>
              <a:defRPr/>
            </a:pPr>
            <a:r>
              <a:rPr lang="en-US" dirty="0" smtClean="0"/>
              <a:t>List</a:t>
            </a:r>
            <a:r>
              <a:rPr lang="en-US" baseline="0" dirty="0" smtClean="0"/>
              <a:t> prominent features </a:t>
            </a:r>
            <a:r>
              <a:rPr lang="en-US" dirty="0" smtClean="0"/>
              <a:t>of the marketplace for data integration tools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222836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Most visible feature is graphical</a:t>
            </a:r>
            <a:r>
              <a:rPr lang="en-US" altLang="en-US" baseline="0" dirty="0" smtClean="0"/>
              <a:t> and window-based specifications of workflows and transformations</a:t>
            </a:r>
            <a:endParaRPr lang="en-US" altLang="en-US" dirty="0" smtClean="0"/>
          </a:p>
          <a:p>
            <a:endParaRPr lang="en-US" altLang="en-US" dirty="0" smtClean="0"/>
          </a:p>
          <a:p>
            <a:r>
              <a:rPr lang="en-US" altLang="en-US" dirty="0" smtClean="0"/>
              <a:t>To support the complexity of data warehouse maintenance and loading, software products for data integration have been developed. Data integration software has evolved from disparate collections of tools to reduce tedious coding to integrated development environments supporting a full range of data integration tasks.</a:t>
            </a:r>
          </a:p>
          <a:p>
            <a:endParaRPr lang="en-US" altLang="en-US" dirty="0" smtClean="0"/>
          </a:p>
          <a:p>
            <a:r>
              <a:rPr lang="en-US" altLang="en-US" dirty="0" smtClean="0"/>
              <a:t>Name:</a:t>
            </a:r>
          </a:p>
          <a:p>
            <a:pPr marL="171450" indent="-171450">
              <a:buFontTx/>
              <a:buChar char="-"/>
            </a:pPr>
            <a:r>
              <a:rPr lang="en-US" altLang="en-US" baseline="0" dirty="0" smtClean="0"/>
              <a:t>Sometimes called ETL tools (</a:t>
            </a:r>
            <a:r>
              <a:rPr lang="en-US" altLang="en-US" dirty="0" smtClean="0"/>
              <a:t>Extraction, transformation, loading</a:t>
            </a:r>
            <a:r>
              <a:rPr lang="en-US" altLang="en-US" baseline="0" dirty="0" smtClean="0"/>
              <a:t>)</a:t>
            </a:r>
          </a:p>
          <a:p>
            <a:pPr marL="171450" indent="-171450">
              <a:buFontTx/>
              <a:buChar char="-"/>
            </a:pPr>
            <a:r>
              <a:rPr lang="en-US" altLang="en-US" dirty="0" smtClean="0"/>
              <a:t>ETL is now just a possible architecture for data integration tools </a:t>
            </a:r>
          </a:p>
          <a:p>
            <a:endParaRPr lang="en-US" dirty="0" smtClean="0"/>
          </a:p>
          <a:p>
            <a:r>
              <a:rPr lang="en-US" dirty="0" smtClean="0"/>
              <a:t>Performance</a:t>
            </a:r>
          </a:p>
          <a:p>
            <a:pPr marL="171450" indent="-171450">
              <a:buFontTx/>
              <a:buChar char="-"/>
            </a:pPr>
            <a:r>
              <a:rPr lang="en-US" dirty="0" smtClean="0"/>
              <a:t>Refresh</a:t>
            </a:r>
            <a:r>
              <a:rPr lang="en-US" baseline="0" dirty="0" smtClean="0"/>
              <a:t> processing is resource intensive</a:t>
            </a:r>
          </a:p>
          <a:p>
            <a:pPr marL="171450" indent="-171450">
              <a:buFontTx/>
              <a:buChar char="-"/>
            </a:pPr>
            <a:r>
              <a:rPr lang="en-US" baseline="0" dirty="0" smtClean="0"/>
              <a:t>Time constraints on completion of refresh processing</a:t>
            </a:r>
          </a:p>
          <a:p>
            <a:pPr marL="171450" indent="-171450">
              <a:buFontTx/>
              <a:buChar char="-"/>
            </a:pPr>
            <a:r>
              <a:rPr lang="en-US" baseline="0" dirty="0" smtClean="0"/>
              <a:t>Scalability</a:t>
            </a:r>
          </a:p>
          <a:p>
            <a:pPr marL="171450" indent="-171450">
              <a:buFontTx/>
              <a:buChar char="-"/>
            </a:pPr>
            <a:r>
              <a:rPr lang="en-US" baseline="0" dirty="0" smtClean="0"/>
              <a:t>Parallel processing</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99464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r>
              <a:rPr lang="en-US" altLang="en-US" dirty="0" smtClean="0"/>
              <a:t>Two major architectures dominate enterprise data integration tools. The </a:t>
            </a:r>
            <a:r>
              <a:rPr lang="en-US" altLang="en-US" u="sng" dirty="0" smtClean="0"/>
              <a:t>Extraction, Transformation, and Loading (ETL) architecture</a:t>
            </a:r>
            <a:r>
              <a:rPr lang="en-US" altLang="en-US" dirty="0" smtClean="0"/>
              <a:t> performs transformation before loading as shown in this</a:t>
            </a:r>
            <a:r>
              <a:rPr lang="en-US" altLang="en-US" baseline="0" dirty="0" smtClean="0"/>
              <a:t> slide</a:t>
            </a:r>
            <a:r>
              <a:rPr lang="en-US" altLang="en-US" dirty="0" smtClean="0"/>
              <a:t>. Transformations and data quality checks are performed by a dedicated ETL engine before loading transformed data into target data warehouse tables. </a:t>
            </a:r>
          </a:p>
          <a:p>
            <a:endParaRPr lang="en-US" altLang="en-US" dirty="0" smtClean="0"/>
          </a:p>
          <a:p>
            <a:r>
              <a:rPr lang="en-US" altLang="en-US" dirty="0" smtClean="0"/>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p:txBody>
      </p:sp>
      <p:sp>
        <p:nvSpPr>
          <p:cNvPr id="12288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739C66A-72A4-4C10-AB2E-39C719837BD4}" type="slidenum">
              <a:rPr kumimoji="0" lang="en-US" altLang="en-US" sz="1200" b="0" smtClean="0"/>
              <a:pPr/>
              <a:t>4</a:t>
            </a:fld>
            <a:endParaRPr kumimoji="0" lang="en-US" altLang="en-US" sz="1200" b="0" smtClean="0"/>
          </a:p>
        </p:txBody>
      </p:sp>
    </p:spTree>
    <p:extLst>
      <p:ext uri="{BB962C8B-B14F-4D97-AF65-F5344CB8AC3E}">
        <p14:creationId xmlns:p14="http://schemas.microsoft.com/office/powerpoint/2010/main" val="243708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r>
              <a:rPr lang="en-US" altLang="en-US" dirty="0" smtClean="0"/>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p:txBody>
      </p:sp>
      <p:sp>
        <p:nvSpPr>
          <p:cNvPr id="12288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739C66A-72A4-4C10-AB2E-39C719837BD4}" type="slidenum">
              <a:rPr kumimoji="0" lang="en-US" altLang="en-US" sz="1200" b="0" smtClean="0"/>
              <a:pPr/>
              <a:t>5</a:t>
            </a:fld>
            <a:endParaRPr kumimoji="0" lang="en-US" altLang="en-US" sz="1200" b="0" smtClean="0"/>
          </a:p>
        </p:txBody>
      </p:sp>
    </p:spTree>
    <p:extLst>
      <p:ext uri="{BB962C8B-B14F-4D97-AF65-F5344CB8AC3E}">
        <p14:creationId xmlns:p14="http://schemas.microsoft.com/office/powerpoint/2010/main" val="171809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352920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vibrant marketplace for data integration products and services contains third party vendors and DBMS vendors offering both proprietary and open source products along with a wide range of services. Third party vendors emphasize support for a variety of DBMS products. DBMS vendors leverage relational database support for data warehouse implementation. Open source products are typically base products accompanied by subscription services for enterprise products.  The dynamic</a:t>
            </a:r>
            <a:r>
              <a:rPr lang="en-US" altLang="en-US" baseline="0" dirty="0" smtClean="0"/>
              <a:t> marketplace continues with acquisitions and new product development.</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3487833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Products</a:t>
            </a:r>
            <a:r>
              <a:rPr lang="en-US" baseline="0" dirty="0" smtClean="0"/>
              <a:t> typically for data integration, business analytics, data quality (assess current data condition), master data management (one view for all customer data)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231273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Axis: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Loosely based on Gartner magic quadrant as of July 2016 for data integration</a:t>
            </a:r>
            <a:r>
              <a:rPr lang="en-US" altLang="en-US" baseline="0" dirty="0" smtClean="0"/>
              <a:t> tools</a:t>
            </a:r>
            <a:endParaRPr lang="en-US" altLang="en-US"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Ability to execute: firm size and resources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Completeness</a:t>
            </a:r>
            <a:r>
              <a:rPr lang="en-US" altLang="en-US" baseline="0" dirty="0" smtClean="0"/>
              <a:t> of vision: breadth and integration of product offering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Gartner indicates that Microsoft is high on ability to execute but low on completeness of vision.</a:t>
            </a: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According</a:t>
            </a:r>
            <a:r>
              <a:rPr lang="en-US" altLang="en-US" baseline="0" dirty="0" smtClean="0"/>
              <a:t> to Gartner, </a:t>
            </a:r>
            <a:r>
              <a:rPr lang="en-US" altLang="en-US" baseline="0" dirty="0" err="1" smtClean="0"/>
              <a:t>Informatica</a:t>
            </a:r>
            <a:r>
              <a:rPr lang="en-US" altLang="en-US" baseline="0" dirty="0" smtClean="0"/>
              <a:t> is the clear market leader, a position it has held for 10 years. </a:t>
            </a:r>
            <a:r>
              <a:rPr lang="en-US" altLang="en-US" baseline="0" dirty="0" err="1" smtClean="0"/>
              <a:t>Informatica</a:t>
            </a:r>
            <a:r>
              <a:rPr lang="en-US" altLang="en-US" baseline="0" dirty="0" smtClean="0"/>
              <a:t> is closely followed by IBM, SAP, Oracle, and SAS.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806487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3442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863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2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51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71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27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973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48019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63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840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0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4695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etltool.com/list-of-etl-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cloveretl.com/" TargetMode="External"/><Relationship Id="rId5" Type="http://schemas.openxmlformats.org/officeDocument/2006/relationships/hyperlink" Target="http://www.talend.com/" TargetMode="External"/><Relationship Id="rId4" Type="http://schemas.openxmlformats.org/officeDocument/2006/relationships/hyperlink" Target="http://www.pentaho.co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761744"/>
            <a:ext cx="7391400" cy="1143000"/>
          </a:xfrm>
        </p:spPr>
        <p:txBody>
          <a:bodyPr/>
          <a:lstStyle/>
          <a:p>
            <a:r>
              <a:rPr lang="en-US" altLang="en-US" dirty="0" smtClean="0"/>
              <a:t>Module 5</a:t>
            </a:r>
            <a:r>
              <a:rPr lang="en-US" altLang="en-US" dirty="0"/>
              <a:t/>
            </a:r>
            <a:br>
              <a:rPr lang="en-US" altLang="en-US" dirty="0"/>
            </a:br>
            <a:r>
              <a:rPr lang="en-US" altLang="en-US" dirty="0" smtClean="0"/>
              <a:t>Architectures, Features, and </a:t>
            </a:r>
            <a:br>
              <a:rPr lang="en-US" altLang="en-US" dirty="0" smtClean="0"/>
            </a:br>
            <a:r>
              <a:rPr lang="en-US" altLang="en-US" dirty="0" smtClean="0"/>
              <a:t>Details of Data </a:t>
            </a:r>
            <a:r>
              <a:rPr lang="en-US" altLang="en-US" dirty="0"/>
              <a:t>Integration </a:t>
            </a:r>
            <a:r>
              <a:rPr lang="en-US" altLang="en-US" dirty="0" smtClean="0"/>
              <a:t>Tools</a:t>
            </a:r>
          </a:p>
        </p:txBody>
      </p:sp>
      <p:sp>
        <p:nvSpPr>
          <p:cNvPr id="3075" name="Rectangle 5"/>
          <p:cNvSpPr>
            <a:spLocks noGrp="1" noChangeArrowheads="1"/>
          </p:cNvSpPr>
          <p:nvPr>
            <p:ph type="subTitle" idx="1"/>
          </p:nvPr>
        </p:nvSpPr>
        <p:spPr>
          <a:xfrm>
            <a:off x="1878013" y="3665538"/>
            <a:ext cx="6629400" cy="1676400"/>
          </a:xfrm>
          <a:noFill/>
          <a:ln w="25400"/>
        </p:spPr>
        <p:txBody>
          <a:bodyPr/>
          <a:lstStyle/>
          <a:p>
            <a:pPr eaLnBrk="1" hangingPunct="1"/>
            <a:r>
              <a:rPr lang="en-US" altLang="en-US" dirty="0" smtClean="0"/>
              <a:t>Lesson 1: Architectures and Marketplace</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Essential for software productivity and performance</a:t>
            </a:r>
          </a:p>
          <a:p>
            <a:pPr eaLnBrk="1" hangingPunct="1"/>
            <a:r>
              <a:rPr lang="en-US" altLang="en-US" dirty="0" smtClean="0"/>
              <a:t>ETL and ELT architectures</a:t>
            </a:r>
          </a:p>
          <a:p>
            <a:pPr eaLnBrk="1" hangingPunct="1"/>
            <a:r>
              <a:rPr lang="en-US" altLang="en-US" dirty="0" smtClean="0"/>
              <a:t>Diverse market choices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Discuss motivation for data integration tools</a:t>
            </a:r>
          </a:p>
          <a:p>
            <a:r>
              <a:rPr lang="en-US" dirty="0" smtClean="0"/>
              <a:t>Explain </a:t>
            </a:r>
            <a:r>
              <a:rPr lang="en-US" dirty="0"/>
              <a:t>the differences between the ETL and ELT </a:t>
            </a:r>
            <a:r>
              <a:rPr lang="en-US" dirty="0" smtClean="0"/>
              <a:t>architectures</a:t>
            </a:r>
            <a:endParaRPr lang="en-US" dirty="0"/>
          </a:p>
          <a:p>
            <a:r>
              <a:rPr lang="en-US" dirty="0" smtClean="0"/>
              <a:t>Reflect on market summary dimensions of execution and vision</a:t>
            </a:r>
            <a:endParaRPr lang="en-US" dirty="0"/>
          </a:p>
          <a:p>
            <a:endParaRPr lang="en-US" dirty="0"/>
          </a:p>
        </p:txBody>
      </p:sp>
    </p:spTree>
    <p:extLst>
      <p:ext uri="{BB962C8B-B14F-4D97-AF65-F5344CB8AC3E}">
        <p14:creationId xmlns:p14="http://schemas.microsoft.com/office/powerpoint/2010/main" val="79796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Data Integration Tools</a:t>
            </a:r>
            <a:endParaRPr lang="en-US" dirty="0"/>
          </a:p>
        </p:txBody>
      </p:sp>
      <p:sp>
        <p:nvSpPr>
          <p:cNvPr id="3" name="Content Placeholder 2"/>
          <p:cNvSpPr>
            <a:spLocks noGrp="1"/>
          </p:cNvSpPr>
          <p:nvPr>
            <p:ph idx="1"/>
          </p:nvPr>
        </p:nvSpPr>
        <p:spPr/>
        <p:txBody>
          <a:bodyPr/>
          <a:lstStyle/>
          <a:p>
            <a:r>
              <a:rPr lang="en-US" sz="2800" dirty="0" smtClean="0"/>
              <a:t>Support initial population and refresh processes</a:t>
            </a:r>
          </a:p>
          <a:p>
            <a:r>
              <a:rPr lang="en-US" dirty="0" smtClean="0"/>
              <a:t>Project failures partly due to lack of tools and poor performance</a:t>
            </a:r>
            <a:endParaRPr lang="en-US" sz="2800" dirty="0" smtClean="0"/>
          </a:p>
          <a:p>
            <a:r>
              <a:rPr lang="en-US" sz="2800" dirty="0" smtClean="0"/>
              <a:t>Improve software productivity</a:t>
            </a:r>
          </a:p>
          <a:p>
            <a:pPr lvl="1"/>
            <a:r>
              <a:rPr lang="en-US" sz="2400" dirty="0" smtClean="0"/>
              <a:t>Integrated development environments</a:t>
            </a:r>
          </a:p>
          <a:p>
            <a:pPr lvl="1"/>
            <a:r>
              <a:rPr lang="en-US" sz="2400" dirty="0" smtClean="0"/>
              <a:t>Graphical and visual specification</a:t>
            </a:r>
          </a:p>
          <a:p>
            <a:pPr lvl="1"/>
            <a:r>
              <a:rPr lang="en-US" sz="2400" dirty="0" smtClean="0"/>
              <a:t>Minimize custom coding</a:t>
            </a:r>
          </a:p>
          <a:p>
            <a:r>
              <a:rPr lang="en-US" dirty="0" smtClean="0"/>
              <a:t>Achieve </a:t>
            </a:r>
            <a:r>
              <a:rPr lang="en-US" dirty="0"/>
              <a:t>h</a:t>
            </a:r>
            <a:r>
              <a:rPr lang="en-US" dirty="0" smtClean="0"/>
              <a:t>igh performance</a:t>
            </a:r>
            <a:endParaRPr lang="en-US" sz="2800" dirty="0" smtClean="0"/>
          </a:p>
          <a:p>
            <a:pPr marL="457200" lvl="1" indent="0">
              <a:buNone/>
            </a:pPr>
            <a:endParaRPr lang="en-US" sz="2400" dirty="0" smtClean="0"/>
          </a:p>
          <a:p>
            <a:endParaRPr lang="en-US" sz="2800" dirty="0"/>
          </a:p>
        </p:txBody>
      </p:sp>
    </p:spTree>
    <p:extLst>
      <p:ext uri="{BB962C8B-B14F-4D97-AF65-F5344CB8AC3E}">
        <p14:creationId xmlns:p14="http://schemas.microsoft.com/office/powerpoint/2010/main" val="99134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ETL Architecture</a:t>
            </a:r>
          </a:p>
        </p:txBody>
      </p:sp>
      <p:sp>
        <p:nvSpPr>
          <p:cNvPr id="378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37892" name="Object 4"/>
          <p:cNvGraphicFramePr>
            <a:graphicFrameLocks noChangeAspect="1"/>
          </p:cNvGraphicFramePr>
          <p:nvPr>
            <p:extLst>
              <p:ext uri="{D42A27DB-BD31-4B8C-83A1-F6EECF244321}">
                <p14:modId xmlns:p14="http://schemas.microsoft.com/office/powerpoint/2010/main" val="1305954165"/>
              </p:ext>
            </p:extLst>
          </p:nvPr>
        </p:nvGraphicFramePr>
        <p:xfrm>
          <a:off x="584200" y="1295399"/>
          <a:ext cx="7823200" cy="4033346"/>
        </p:xfrm>
        <a:graphic>
          <a:graphicData uri="http://schemas.openxmlformats.org/presentationml/2006/ole">
            <mc:AlternateContent xmlns:mc="http://schemas.openxmlformats.org/markup-compatibility/2006">
              <mc:Choice xmlns:v="urn:schemas-microsoft-com:vml" Requires="v">
                <p:oleObj spid="_x0000_s38135" name="Visio" r:id="rId4" imgW="4743534" imgH="2438370" progId="Visio.Drawing.11">
                  <p:embed/>
                </p:oleObj>
              </mc:Choice>
              <mc:Fallback>
                <p:oleObj name="Visio" r:id="rId4" imgW="4743534" imgH="2438370" progId="Visio.Drawing.11">
                  <p:embed/>
                  <p:pic>
                    <p:nvPicPr>
                      <p:cNvPr id="0" name="Object 4"/>
                      <p:cNvPicPr>
                        <a:picLocks noChangeAspect="1" noChangeArrowheads="1"/>
                      </p:cNvPicPr>
                      <p:nvPr/>
                    </p:nvPicPr>
                    <p:blipFill>
                      <a:blip r:embed="rId5"/>
                      <a:srcRect/>
                      <a:stretch>
                        <a:fillRect/>
                      </a:stretch>
                    </p:blipFill>
                    <p:spPr bwMode="auto">
                      <a:xfrm>
                        <a:off x="584200" y="1295399"/>
                        <a:ext cx="7823200" cy="403334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ELT Architecture</a:t>
            </a:r>
          </a:p>
        </p:txBody>
      </p:sp>
      <p:sp>
        <p:nvSpPr>
          <p:cNvPr id="378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37892" name="Object 4"/>
          <p:cNvGraphicFramePr>
            <a:graphicFrameLocks noChangeAspect="1"/>
          </p:cNvGraphicFramePr>
          <p:nvPr>
            <p:extLst>
              <p:ext uri="{D42A27DB-BD31-4B8C-83A1-F6EECF244321}">
                <p14:modId xmlns:p14="http://schemas.microsoft.com/office/powerpoint/2010/main" val="3055413500"/>
              </p:ext>
            </p:extLst>
          </p:nvPr>
        </p:nvGraphicFramePr>
        <p:xfrm>
          <a:off x="161925" y="1295399"/>
          <a:ext cx="8667750" cy="4254063"/>
        </p:xfrm>
        <a:graphic>
          <a:graphicData uri="http://schemas.openxmlformats.org/presentationml/2006/ole">
            <mc:AlternateContent xmlns:mc="http://schemas.openxmlformats.org/markup-compatibility/2006">
              <mc:Choice xmlns:v="urn:schemas-microsoft-com:vml" Requires="v">
                <p:oleObj spid="_x0000_s39004" name="Visio" r:id="rId4" imgW="5429132" imgH="2190780" progId="Visio.Drawing.11">
                  <p:embed/>
                </p:oleObj>
              </mc:Choice>
              <mc:Fallback>
                <p:oleObj name="Visio" r:id="rId4" imgW="5429132" imgH="2190780" progId="Visio.Drawing.11">
                  <p:embed/>
                  <p:pic>
                    <p:nvPicPr>
                      <p:cNvPr id="0" name=""/>
                      <p:cNvPicPr>
                        <a:picLocks noChangeAspect="1" noChangeArrowheads="1"/>
                      </p:cNvPicPr>
                      <p:nvPr/>
                    </p:nvPicPr>
                    <p:blipFill>
                      <a:blip r:embed="rId5"/>
                      <a:srcRect/>
                      <a:stretch>
                        <a:fillRect/>
                      </a:stretch>
                    </p:blipFill>
                    <p:spPr bwMode="auto">
                      <a:xfrm>
                        <a:off x="161925" y="1295399"/>
                        <a:ext cx="8667750" cy="42540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1737652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Evaluation</a:t>
            </a:r>
            <a:endParaRPr lang="en-US" dirty="0"/>
          </a:p>
        </p:txBody>
      </p:sp>
      <p:sp>
        <p:nvSpPr>
          <p:cNvPr id="3" name="Content Placeholder 2"/>
          <p:cNvSpPr>
            <a:spLocks noGrp="1"/>
          </p:cNvSpPr>
          <p:nvPr>
            <p:ph idx="1"/>
          </p:nvPr>
        </p:nvSpPr>
        <p:spPr/>
        <p:txBody>
          <a:bodyPr/>
          <a:lstStyle/>
          <a:p>
            <a:r>
              <a:rPr lang="en-US" dirty="0" smtClean="0"/>
              <a:t>Major advantages</a:t>
            </a:r>
          </a:p>
          <a:p>
            <a:pPr lvl="1"/>
            <a:r>
              <a:rPr lang="en-US" dirty="0" smtClean="0"/>
              <a:t>DBMS independence for ETL</a:t>
            </a:r>
          </a:p>
          <a:p>
            <a:pPr lvl="1"/>
            <a:r>
              <a:rPr lang="en-US" dirty="0" smtClean="0"/>
              <a:t>Superior optimization technology for relational DBMS</a:t>
            </a:r>
          </a:p>
          <a:p>
            <a:r>
              <a:rPr lang="en-US" dirty="0" smtClean="0"/>
              <a:t>Other issues</a:t>
            </a:r>
          </a:p>
          <a:p>
            <a:pPr lvl="1"/>
            <a:r>
              <a:rPr lang="en-US" dirty="0" smtClean="0"/>
              <a:t>More complex operations for ETL in transformations</a:t>
            </a:r>
          </a:p>
          <a:p>
            <a:pPr lvl="1"/>
            <a:r>
              <a:rPr lang="en-US" dirty="0" smtClean="0"/>
              <a:t>Less network bandwidth for ELT</a:t>
            </a:r>
          </a:p>
          <a:p>
            <a:r>
              <a:rPr lang="en-US" dirty="0" smtClean="0"/>
              <a:t>Combination of architectures possible</a:t>
            </a:r>
          </a:p>
          <a:p>
            <a:endParaRPr lang="en-US" dirty="0"/>
          </a:p>
        </p:txBody>
      </p:sp>
    </p:spTree>
    <p:extLst>
      <p:ext uri="{BB962C8B-B14F-4D97-AF65-F5344CB8AC3E}">
        <p14:creationId xmlns:p14="http://schemas.microsoft.com/office/powerpoint/2010/main" val="162812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Marketplace Features</a:t>
            </a:r>
            <a:endParaRPr lang="en-US" dirty="0"/>
          </a:p>
        </p:txBody>
      </p:sp>
      <p:sp>
        <p:nvSpPr>
          <p:cNvPr id="3" name="Content Placeholder 2"/>
          <p:cNvSpPr>
            <a:spLocks noGrp="1"/>
          </p:cNvSpPr>
          <p:nvPr>
            <p:ph idx="1"/>
          </p:nvPr>
        </p:nvSpPr>
        <p:spPr/>
        <p:txBody>
          <a:bodyPr/>
          <a:lstStyle/>
          <a:p>
            <a:pPr marL="285750" indent="-285750">
              <a:spcAft>
                <a:spcPts val="1200"/>
              </a:spcAft>
              <a:buFont typeface="Arial" panose="020B0604020202020204" pitchFamily="34" charset="0"/>
              <a:buChar char="•"/>
            </a:pPr>
            <a:r>
              <a:rPr lang="en-US" altLang="en-US" dirty="0" smtClean="0"/>
              <a:t>Diverse with </a:t>
            </a:r>
            <a:r>
              <a:rPr lang="en-US" altLang="en-US" dirty="0"/>
              <a:t>proprietary and open-source products from DBMS vendors and third party vendors</a:t>
            </a:r>
          </a:p>
          <a:p>
            <a:pPr marL="285750" indent="-285750">
              <a:spcAft>
                <a:spcPts val="1200"/>
              </a:spcAft>
              <a:buFont typeface="Arial" panose="020B0604020202020204" pitchFamily="34" charset="0"/>
              <a:buChar char="•"/>
            </a:pPr>
            <a:r>
              <a:rPr lang="en-US" altLang="en-US" dirty="0"/>
              <a:t>Base products and subscription services for </a:t>
            </a:r>
            <a:r>
              <a:rPr lang="en-US" altLang="en-US" dirty="0" smtClean="0"/>
              <a:t>extended products and support</a:t>
            </a:r>
            <a:endParaRPr lang="en-US" altLang="en-US" dirty="0"/>
          </a:p>
          <a:p>
            <a:pPr marL="285750" indent="-285750">
              <a:spcAft>
                <a:spcPts val="1200"/>
              </a:spcAft>
              <a:buFont typeface="Arial" panose="020B0604020202020204" pitchFamily="34" charset="0"/>
              <a:buChar char="•"/>
            </a:pPr>
            <a:r>
              <a:rPr lang="en-US" altLang="en-US" dirty="0"/>
              <a:t>Developing marketplace with </a:t>
            </a:r>
            <a:r>
              <a:rPr lang="en-US" altLang="en-US" dirty="0" smtClean="0"/>
              <a:t>substantial product development and consolidations</a:t>
            </a:r>
            <a:endParaRPr lang="en-US" altLang="en-US" dirty="0"/>
          </a:p>
        </p:txBody>
      </p:sp>
    </p:spTree>
    <p:extLst>
      <p:ext uri="{BB962C8B-B14F-4D97-AF65-F5344CB8AC3E}">
        <p14:creationId xmlns:p14="http://schemas.microsoft.com/office/powerpoint/2010/main" val="309704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D</a:t>
            </a:r>
            <a:r>
              <a:rPr lang="en-US" dirty="0" smtClean="0">
                <a:solidFill>
                  <a:schemeClr val="tx1"/>
                </a:solidFill>
                <a:hlinkClick r:id="rId3"/>
              </a:rPr>
              <a:t>ata Integration </a:t>
            </a:r>
            <a:r>
              <a:rPr lang="en-US" dirty="0">
                <a:solidFill>
                  <a:schemeClr val="tx1"/>
                </a:solidFill>
                <a:hlinkClick r:id="rId3"/>
              </a:rPr>
              <a:t>Tool </a:t>
            </a:r>
            <a:r>
              <a:rPr lang="en-US" dirty="0" smtClean="0">
                <a:solidFill>
                  <a:schemeClr val="tx1"/>
                </a:solidFill>
              </a:rPr>
              <a:t>Vendors</a:t>
            </a:r>
            <a:endParaRPr lang="en-US" dirty="0">
              <a:solidFill>
                <a:schemeClr val="tx1"/>
              </a:solidFill>
            </a:endParaRPr>
          </a:p>
        </p:txBody>
      </p:sp>
      <p:sp>
        <p:nvSpPr>
          <p:cNvPr id="3" name="Content Placeholder 2"/>
          <p:cNvSpPr>
            <a:spLocks noGrp="1"/>
          </p:cNvSpPr>
          <p:nvPr>
            <p:ph idx="1"/>
          </p:nvPr>
        </p:nvSpPr>
        <p:spPr/>
        <p:txBody>
          <a:bodyPr/>
          <a:lstStyle/>
          <a:p>
            <a:r>
              <a:rPr lang="en-US" dirty="0"/>
              <a:t>Traditional vendor products</a:t>
            </a:r>
          </a:p>
          <a:p>
            <a:pPr lvl="1"/>
            <a:r>
              <a:rPr lang="en-US" dirty="0"/>
              <a:t>Database vendors: Oracle, IBM, Microsoft</a:t>
            </a:r>
          </a:p>
          <a:p>
            <a:pPr lvl="1"/>
            <a:r>
              <a:rPr lang="en-US" dirty="0"/>
              <a:t>Other vendors: SAP, </a:t>
            </a:r>
            <a:r>
              <a:rPr lang="en-US" dirty="0" err="1"/>
              <a:t>Informatica</a:t>
            </a:r>
            <a:r>
              <a:rPr lang="en-US" dirty="0"/>
              <a:t>, SAS, Information Builders</a:t>
            </a:r>
          </a:p>
          <a:p>
            <a:r>
              <a:rPr lang="en-US" dirty="0"/>
              <a:t>Open source with subscription services</a:t>
            </a:r>
          </a:p>
          <a:p>
            <a:pPr lvl="1"/>
            <a:r>
              <a:rPr lang="en-US" dirty="0">
                <a:hlinkClick r:id="rId4"/>
              </a:rPr>
              <a:t>Pentaho Data Integration</a:t>
            </a:r>
            <a:endParaRPr lang="en-US" dirty="0"/>
          </a:p>
          <a:p>
            <a:pPr lvl="1"/>
            <a:r>
              <a:rPr lang="en-US" dirty="0" err="1" smtClean="0">
                <a:hlinkClick r:id="rId5"/>
              </a:rPr>
              <a:t>Talend</a:t>
            </a:r>
            <a:r>
              <a:rPr lang="en-US" dirty="0" smtClean="0">
                <a:hlinkClick r:id="rId5"/>
              </a:rPr>
              <a:t> Open Studio for Data Integration</a:t>
            </a:r>
            <a:endParaRPr lang="en-US" dirty="0" smtClean="0"/>
          </a:p>
          <a:p>
            <a:pPr lvl="1"/>
            <a:r>
              <a:rPr lang="en-US" dirty="0" err="1" smtClean="0">
                <a:hlinkClick r:id="rId6"/>
              </a:rPr>
              <a:t>CloverETL</a:t>
            </a:r>
            <a:endParaRPr lang="en-US" dirty="0"/>
          </a:p>
          <a:p>
            <a:endParaRPr lang="en-US" dirty="0"/>
          </a:p>
        </p:txBody>
      </p:sp>
    </p:spTree>
    <p:extLst>
      <p:ext uri="{BB962C8B-B14F-4D97-AF65-F5344CB8AC3E}">
        <p14:creationId xmlns:p14="http://schemas.microsoft.com/office/powerpoint/2010/main" val="52158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a:t>
            </a:r>
            <a:r>
              <a:rPr lang="en-US" dirty="0"/>
              <a:t> </a:t>
            </a:r>
            <a:r>
              <a:rPr lang="en-US" dirty="0" smtClean="0"/>
              <a:t>Market Summary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66731927"/>
              </p:ext>
            </p:extLst>
          </p:nvPr>
        </p:nvGraphicFramePr>
        <p:xfrm>
          <a:off x="973138" y="990600"/>
          <a:ext cx="6415087" cy="4768850"/>
        </p:xfrm>
        <a:graphic>
          <a:graphicData uri="http://schemas.openxmlformats.org/presentationml/2006/ole">
            <mc:AlternateContent xmlns:mc="http://schemas.openxmlformats.org/markup-compatibility/2006">
              <mc:Choice xmlns:v="urn:schemas-microsoft-com:vml" Requires="v">
                <p:oleObj spid="_x0000_s39999" name="Visio" r:id="rId4" imgW="3791046" imgH="3791070" progId="Visio.Drawing.11">
                  <p:embed/>
                </p:oleObj>
              </mc:Choice>
              <mc:Fallback>
                <p:oleObj name="Visio" r:id="rId4" imgW="3791046" imgH="3791070" progId="Visio.Drawing.11">
                  <p:embed/>
                  <p:pic>
                    <p:nvPicPr>
                      <p:cNvPr id="0" name=""/>
                      <p:cNvPicPr/>
                      <p:nvPr/>
                    </p:nvPicPr>
                    <p:blipFill>
                      <a:blip r:embed="rId5"/>
                      <a:stretch>
                        <a:fillRect/>
                      </a:stretch>
                    </p:blipFill>
                    <p:spPr>
                      <a:xfrm>
                        <a:off x="973138" y="990600"/>
                        <a:ext cx="6415087" cy="476885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pic>
                </p:oleObj>
              </mc:Fallback>
            </mc:AlternateContent>
          </a:graphicData>
        </a:graphic>
      </p:graphicFrame>
    </p:spTree>
    <p:extLst>
      <p:ext uri="{BB962C8B-B14F-4D97-AF65-F5344CB8AC3E}">
        <p14:creationId xmlns:p14="http://schemas.microsoft.com/office/powerpoint/2010/main" val="1842367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Architectures, Features, and  Details of Data Integration Tools&amp;quot;&quot;/&gt;&lt;property id=&quot;20307&quot; value=&quot;256&quot;/&gt;&lt;/object&gt;&lt;object type=&quot;3&quot; unique_id=&quot;10038&quot;&gt;&lt;property id=&quot;20148&quot; value=&quot;5&quot;/&gt;&lt;property id=&quot;20300&quot; value=&quot;Slide 4 - &amp;quot;ETL Architecture&amp;quot;&quot;/&gt;&lt;property id=&quot;20307&quot; value=&quot;392&quot;/&gt;&lt;/object&gt;&lt;object type=&quot;3&quot; unique_id=&quot;10085&quot;&gt;&lt;property id=&quot;20148&quot; value=&quot;5&quot;/&gt;&lt;property id=&quot;20300&quot; value=&quot;Slide 10 - &amp;quot;Summary&amp;quot;&quot;/&gt;&lt;property id=&quot;20307&quot; value=&quot;264&quot;/&gt;&lt;/object&gt;&lt;object type=&quot;3&quot; unique_id=&quot;15976&quot;&gt;&lt;property id=&quot;20148&quot; value=&quot;5&quot;/&gt;&lt;property id=&quot;20300&quot; value=&quot;Slide 8 - &amp;quot;Data Integration Tool Vendors&amp;quot;&quot;/&gt;&lt;property id=&quot;20307&quot; value=&quot;394&quot;/&gt;&lt;/object&gt;&lt;object type=&quot;3&quot; unique_id=&quot;24354&quot;&gt;&lt;property id=&quot;20148&quot; value=&quot;5&quot;/&gt;&lt;property id=&quot;20300&quot; value=&quot;Slide 5 - &amp;quot;ELT Architecture&amp;quot;&quot;/&gt;&lt;property id=&quot;20307&quot; value=&quot;404&quot;/&gt;&lt;/object&gt;&lt;object type=&quot;3&quot; unique_id=&quot;24579&quot;&gt;&lt;property id=&quot;20148&quot; value=&quot;5&quot;/&gt;&lt;property id=&quot;20300&quot; value=&quot;Slide 2 - &amp;quot;Lesson Objectives&amp;quot;&quot;/&gt;&lt;property id=&quot;20307&quot; value=&quot;405&quot;/&gt;&lt;/object&gt;&lt;object type=&quot;3&quot; unique_id=&quot;24631&quot;&gt;&lt;property id=&quot;20148&quot; value=&quot;5&quot;/&gt;&lt;property id=&quot;20300&quot; value=&quot;Slide 3 - &amp;quot;Motivation for Data Integration Tools&amp;quot;&quot;/&gt;&lt;property id=&quot;20307&quot; value=&quot;406&quot;/&gt;&lt;/object&gt;&lt;object type=&quot;3&quot; unique_id=&quot;25039&quot;&gt;&lt;property id=&quot;20148&quot; value=&quot;5&quot;/&gt;&lt;property id=&quot;20300&quot; value=&quot;Slide 9 - &amp;quot;Gartner Market Summary&amp;quot;&quot;/&gt;&lt;property id=&quot;20307&quot; value=&quot;407&quot;/&gt;&lt;/object&gt;&lt;object type=&quot;3&quot; unique_id=&quot;25040&quot;&gt;&lt;property id=&quot;20148&quot; value=&quot;5&quot;/&gt;&lt;property id=&quot;20300&quot; value=&quot;Slide 6 - &amp;quot;Architecture Evaluation&amp;quot;&quot;/&gt;&lt;property id=&quot;20307&quot; value=&quot;409&quot;/&gt;&lt;/object&gt;&lt;object type=&quot;3&quot; unique_id=&quot;25041&quot;&gt;&lt;property id=&quot;20148&quot; value=&quot;5&quot;/&gt;&lt;property id=&quot;20300&quot; value=&quot;Slide 7 - &amp;quot;Marketplace Features&amp;quot;&quot;/&gt;&lt;property id=&quot;20307&quot; value=&quot;408&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9693</TotalTime>
  <Words>906</Words>
  <Application>Microsoft Office PowerPoint</Application>
  <PresentationFormat>On-screen Show (4:3)</PresentationFormat>
  <Paragraphs>101</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5 Architectures, Features, and  Details of Data Integration Tools</vt:lpstr>
      <vt:lpstr>Lesson Objectives</vt:lpstr>
      <vt:lpstr>Motivation for Data Integration Tools</vt:lpstr>
      <vt:lpstr>ETL Architecture</vt:lpstr>
      <vt:lpstr>ELT Architecture</vt:lpstr>
      <vt:lpstr>Architecture Evaluation</vt:lpstr>
      <vt:lpstr>Marketplace Features</vt:lpstr>
      <vt:lpstr>Data Integration Tool Vendors</vt:lpstr>
      <vt:lpstr>Gartner Market Summary</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1: Architectures and Marketplace</dc:title>
  <dc:subject>Architectures, Features, and Details of Data Integration Tools</dc:subject>
  <dc:creator>Michael Mannino</dc:creator>
  <dc:description>Third edition</dc:description>
  <cp:lastModifiedBy>Mannino, Michael</cp:lastModifiedBy>
  <cp:revision>2101</cp:revision>
  <cp:lastPrinted>1601-01-01T00:00:00Z</cp:lastPrinted>
  <dcterms:created xsi:type="dcterms:W3CDTF">2000-07-15T18:34:14Z</dcterms:created>
  <dcterms:modified xsi:type="dcterms:W3CDTF">2015-09-23T17:09:03Z</dcterms:modified>
</cp:coreProperties>
</file>