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73" r:id="rId6"/>
    <p:sldId id="279" r:id="rId7"/>
    <p:sldId id="270" r:id="rId8"/>
    <p:sldId id="271" r:id="rId9"/>
    <p:sldId id="264" r:id="rId10"/>
    <p:sldId id="266" r:id="rId11"/>
    <p:sldId id="265" r:id="rId12"/>
    <p:sldId id="267" r:id="rId13"/>
    <p:sldId id="262" r:id="rId14"/>
    <p:sldId id="260" r:id="rId15"/>
    <p:sldId id="274" r:id="rId16"/>
    <p:sldId id="276" r:id="rId17"/>
    <p:sldId id="278" r:id="rId18"/>
    <p:sldId id="259" r:id="rId19"/>
    <p:sldId id="275" r:id="rId20"/>
    <p:sldId id="277" r:id="rId21"/>
    <p:sldId id="263" r:id="rId22"/>
    <p:sldId id="27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3A4C1-FE39-4058-9A67-31809C5F60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CD4748-D1E5-4599-A60A-E7C64C68B661}">
      <dgm:prSet/>
      <dgm:spPr/>
      <dgm:t>
        <a:bodyPr/>
        <a:lstStyle/>
        <a:p>
          <a:r>
            <a:rPr lang="hu-HU"/>
            <a:t>Munkaerő összetétel:</a:t>
          </a:r>
          <a:endParaRPr lang="en-US"/>
        </a:p>
      </dgm:t>
    </dgm:pt>
    <dgm:pt modelId="{1D867484-A7B9-4700-85CA-B03B416300D8}" type="parTrans" cxnId="{5ADBE535-745C-4EC7-AE57-3543506AAC11}">
      <dgm:prSet/>
      <dgm:spPr/>
      <dgm:t>
        <a:bodyPr/>
        <a:lstStyle/>
        <a:p>
          <a:endParaRPr lang="en-US"/>
        </a:p>
      </dgm:t>
    </dgm:pt>
    <dgm:pt modelId="{98E625C5-8336-4247-9F69-4105E554399E}" type="sibTrans" cxnId="{5ADBE535-745C-4EC7-AE57-3543506AAC11}">
      <dgm:prSet/>
      <dgm:spPr/>
      <dgm:t>
        <a:bodyPr/>
        <a:lstStyle/>
        <a:p>
          <a:endParaRPr lang="en-US"/>
        </a:p>
      </dgm:t>
    </dgm:pt>
    <dgm:pt modelId="{8588F440-1FA2-4072-BA2B-2566C2196F69}">
      <dgm:prSet/>
      <dgm:spPr/>
      <dgm:t>
        <a:bodyPr/>
        <a:lstStyle/>
        <a:p>
          <a:r>
            <a:rPr lang="hu-HU" dirty="0"/>
            <a:t>4 ügyfélszolgálati munkatárs (</a:t>
          </a:r>
          <a:r>
            <a:rPr lang="hu-HU" dirty="0" err="1"/>
            <a:t>call</a:t>
          </a:r>
          <a:r>
            <a:rPr lang="hu-HU" dirty="0"/>
            <a:t> center)</a:t>
          </a:r>
          <a:endParaRPr lang="en-US" dirty="0"/>
        </a:p>
      </dgm:t>
    </dgm:pt>
    <dgm:pt modelId="{14D63DF0-04A2-4F39-AF7E-6ECAD54606C5}" type="parTrans" cxnId="{9A2C4E35-9C9E-43C1-8FD7-0782060D2E5E}">
      <dgm:prSet/>
      <dgm:spPr/>
      <dgm:t>
        <a:bodyPr/>
        <a:lstStyle/>
        <a:p>
          <a:endParaRPr lang="en-US"/>
        </a:p>
      </dgm:t>
    </dgm:pt>
    <dgm:pt modelId="{40CB08A5-29C7-49E8-8F30-BC7A3F16B462}" type="sibTrans" cxnId="{9A2C4E35-9C9E-43C1-8FD7-0782060D2E5E}">
      <dgm:prSet/>
      <dgm:spPr/>
      <dgm:t>
        <a:bodyPr/>
        <a:lstStyle/>
        <a:p>
          <a:endParaRPr lang="en-US"/>
        </a:p>
      </dgm:t>
    </dgm:pt>
    <dgm:pt modelId="{B2982D6A-88C7-45C6-BD49-F826B923D4DF}">
      <dgm:prSet/>
      <dgm:spPr/>
      <dgm:t>
        <a:bodyPr/>
        <a:lstStyle/>
        <a:p>
          <a:r>
            <a:rPr lang="hu-HU"/>
            <a:t>Infrastruktúrája: 1 helyiség</a:t>
          </a:r>
          <a:endParaRPr lang="en-US"/>
        </a:p>
      </dgm:t>
    </dgm:pt>
    <dgm:pt modelId="{91B7F38B-1263-4DF9-93C6-14641C03CFE9}" type="parTrans" cxnId="{CA2A3693-C8C7-421A-8592-74E9DB160084}">
      <dgm:prSet/>
      <dgm:spPr/>
      <dgm:t>
        <a:bodyPr/>
        <a:lstStyle/>
        <a:p>
          <a:endParaRPr lang="en-US"/>
        </a:p>
      </dgm:t>
    </dgm:pt>
    <dgm:pt modelId="{166C1078-E6D1-4867-BB21-7A56C809274A}" type="sibTrans" cxnId="{CA2A3693-C8C7-421A-8592-74E9DB160084}">
      <dgm:prSet/>
      <dgm:spPr/>
      <dgm:t>
        <a:bodyPr/>
        <a:lstStyle/>
        <a:p>
          <a:endParaRPr lang="en-US"/>
        </a:p>
      </dgm:t>
    </dgm:pt>
    <dgm:pt modelId="{66D1C587-2652-4034-AFAE-8719EFE4E524}">
      <dgm:prSet/>
      <dgm:spPr/>
      <dgm:t>
        <a:bodyPr/>
        <a:lstStyle/>
        <a:p>
          <a:r>
            <a:rPr lang="hu-HU"/>
            <a:t>Eszközök:</a:t>
          </a:r>
          <a:endParaRPr lang="en-US"/>
        </a:p>
      </dgm:t>
    </dgm:pt>
    <dgm:pt modelId="{1814297D-2126-4A3F-9731-A6F0A5785C22}" type="parTrans" cxnId="{4AFAAE28-A677-4A2E-B4F0-66B807A8A94B}">
      <dgm:prSet/>
      <dgm:spPr/>
      <dgm:t>
        <a:bodyPr/>
        <a:lstStyle/>
        <a:p>
          <a:endParaRPr lang="en-US"/>
        </a:p>
      </dgm:t>
    </dgm:pt>
    <dgm:pt modelId="{6B958A80-72D7-45B5-A25E-0AA7F12D8856}" type="sibTrans" cxnId="{4AFAAE28-A677-4A2E-B4F0-66B807A8A94B}">
      <dgm:prSet/>
      <dgm:spPr/>
      <dgm:t>
        <a:bodyPr/>
        <a:lstStyle/>
        <a:p>
          <a:endParaRPr lang="en-US"/>
        </a:p>
      </dgm:t>
    </dgm:pt>
    <dgm:pt modelId="{42245836-A2D3-40A0-947C-88E9C2E366D9}">
      <dgm:prSet/>
      <dgm:spPr/>
      <dgm:t>
        <a:bodyPr/>
        <a:lstStyle/>
        <a:p>
          <a:r>
            <a:rPr lang="hu-HU" dirty="0" err="1"/>
            <a:t>CoSer_Router</a:t>
          </a:r>
          <a:r>
            <a:rPr lang="hu-HU" dirty="0"/>
            <a:t>, CoSer_SW1, CoSer_SW2, </a:t>
          </a:r>
          <a:r>
            <a:rPr lang="hu-HU" dirty="0" err="1"/>
            <a:t>CoSer_Wireless_Router</a:t>
          </a:r>
          <a:r>
            <a:rPr lang="hu-HU" dirty="0"/>
            <a:t>, </a:t>
          </a:r>
          <a:r>
            <a:rPr lang="hu-HU" dirty="0" err="1"/>
            <a:t>CoSer_Printer</a:t>
          </a:r>
          <a:r>
            <a:rPr lang="hu-HU" dirty="0"/>
            <a:t>, 2db </a:t>
          </a:r>
          <a:r>
            <a:rPr lang="hu-HU" dirty="0" err="1"/>
            <a:t>Cellphone</a:t>
          </a:r>
          <a:r>
            <a:rPr lang="hu-HU" dirty="0"/>
            <a:t>, 4db PC. </a:t>
          </a:r>
          <a:endParaRPr lang="en-US" dirty="0"/>
        </a:p>
      </dgm:t>
    </dgm:pt>
    <dgm:pt modelId="{125BEC4D-93F3-4B8A-BC60-C59159A6A2A7}" type="parTrans" cxnId="{478E1F4D-8ACF-4E33-8835-83CB550C1FF5}">
      <dgm:prSet/>
      <dgm:spPr/>
      <dgm:t>
        <a:bodyPr/>
        <a:lstStyle/>
        <a:p>
          <a:endParaRPr lang="en-US"/>
        </a:p>
      </dgm:t>
    </dgm:pt>
    <dgm:pt modelId="{6BABDCB0-4536-4E3D-BAA5-5DEA82F98877}" type="sibTrans" cxnId="{478E1F4D-8ACF-4E33-8835-83CB550C1FF5}">
      <dgm:prSet/>
      <dgm:spPr/>
      <dgm:t>
        <a:bodyPr/>
        <a:lstStyle/>
        <a:p>
          <a:endParaRPr lang="en-US"/>
        </a:p>
      </dgm:t>
    </dgm:pt>
    <dgm:pt modelId="{458BE596-31AC-4A79-9A7E-492120C49D50}" type="pres">
      <dgm:prSet presAssocID="{CA53A4C1-FE39-4058-9A67-31809C5F60A4}" presName="Name0" presStyleCnt="0">
        <dgm:presLayoutVars>
          <dgm:dir/>
          <dgm:animLvl val="lvl"/>
          <dgm:resizeHandles val="exact"/>
        </dgm:presLayoutVars>
      </dgm:prSet>
      <dgm:spPr/>
    </dgm:pt>
    <dgm:pt modelId="{4FBBE86D-5565-4A78-ADD1-9674F65FFD2F}" type="pres">
      <dgm:prSet presAssocID="{83CD4748-D1E5-4599-A60A-E7C64C68B661}" presName="linNode" presStyleCnt="0"/>
      <dgm:spPr/>
    </dgm:pt>
    <dgm:pt modelId="{A738DD49-35F4-4643-8EDF-5BC30D28D92D}" type="pres">
      <dgm:prSet presAssocID="{83CD4748-D1E5-4599-A60A-E7C64C68B6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E4C8F81-8006-4494-A0B7-3A6CC8EEBC95}" type="pres">
      <dgm:prSet presAssocID="{83CD4748-D1E5-4599-A60A-E7C64C68B661}" presName="descendantText" presStyleLbl="alignAccFollowNode1" presStyleIdx="0" presStyleCnt="2">
        <dgm:presLayoutVars>
          <dgm:bulletEnabled val="1"/>
        </dgm:presLayoutVars>
      </dgm:prSet>
      <dgm:spPr/>
    </dgm:pt>
    <dgm:pt modelId="{7CA7F0CC-A007-48D6-9ACF-98E471B1D73E}" type="pres">
      <dgm:prSet presAssocID="{98E625C5-8336-4247-9F69-4105E554399E}" presName="sp" presStyleCnt="0"/>
      <dgm:spPr/>
    </dgm:pt>
    <dgm:pt modelId="{D495B5BD-C41D-4F24-AF9B-A534F3CD5E37}" type="pres">
      <dgm:prSet presAssocID="{B2982D6A-88C7-45C6-BD49-F826B923D4DF}" presName="linNode" presStyleCnt="0"/>
      <dgm:spPr/>
    </dgm:pt>
    <dgm:pt modelId="{D6970A3A-31CF-4B1B-B6A6-17AF4E56A8C8}" type="pres">
      <dgm:prSet presAssocID="{B2982D6A-88C7-45C6-BD49-F826B923D4D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22110C5-0796-4F1A-8AFC-2C98C2C7E4C0}" type="pres">
      <dgm:prSet presAssocID="{166C1078-E6D1-4867-BB21-7A56C809274A}" presName="sp" presStyleCnt="0"/>
      <dgm:spPr/>
    </dgm:pt>
    <dgm:pt modelId="{38B1F882-616A-455B-9354-2B100D8C2D42}" type="pres">
      <dgm:prSet presAssocID="{66D1C587-2652-4034-AFAE-8719EFE4E524}" presName="linNode" presStyleCnt="0"/>
      <dgm:spPr/>
    </dgm:pt>
    <dgm:pt modelId="{76A95BC2-6B17-43A5-823B-9DE2906F12B6}" type="pres">
      <dgm:prSet presAssocID="{66D1C587-2652-4034-AFAE-8719EFE4E5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F929E9B-F217-4EAC-93D3-28DFA1E5EB03}" type="pres">
      <dgm:prSet presAssocID="{66D1C587-2652-4034-AFAE-8719EFE4E52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AFAAE28-A677-4A2E-B4F0-66B807A8A94B}" srcId="{CA53A4C1-FE39-4058-9A67-31809C5F60A4}" destId="{66D1C587-2652-4034-AFAE-8719EFE4E524}" srcOrd="2" destOrd="0" parTransId="{1814297D-2126-4A3F-9731-A6F0A5785C22}" sibTransId="{6B958A80-72D7-45B5-A25E-0AA7F12D8856}"/>
    <dgm:cxn modelId="{9A2C4E35-9C9E-43C1-8FD7-0782060D2E5E}" srcId="{83CD4748-D1E5-4599-A60A-E7C64C68B661}" destId="{8588F440-1FA2-4072-BA2B-2566C2196F69}" srcOrd="0" destOrd="0" parTransId="{14D63DF0-04A2-4F39-AF7E-6ECAD54606C5}" sibTransId="{40CB08A5-29C7-49E8-8F30-BC7A3F16B462}"/>
    <dgm:cxn modelId="{5ADBE535-745C-4EC7-AE57-3543506AAC11}" srcId="{CA53A4C1-FE39-4058-9A67-31809C5F60A4}" destId="{83CD4748-D1E5-4599-A60A-E7C64C68B661}" srcOrd="0" destOrd="0" parTransId="{1D867484-A7B9-4700-85CA-B03B416300D8}" sibTransId="{98E625C5-8336-4247-9F69-4105E554399E}"/>
    <dgm:cxn modelId="{478E1F4D-8ACF-4E33-8835-83CB550C1FF5}" srcId="{66D1C587-2652-4034-AFAE-8719EFE4E524}" destId="{42245836-A2D3-40A0-947C-88E9C2E366D9}" srcOrd="0" destOrd="0" parTransId="{125BEC4D-93F3-4B8A-BC60-C59159A6A2A7}" sibTransId="{6BABDCB0-4536-4E3D-BAA5-5DEA82F98877}"/>
    <dgm:cxn modelId="{CA2A3693-C8C7-421A-8592-74E9DB160084}" srcId="{CA53A4C1-FE39-4058-9A67-31809C5F60A4}" destId="{B2982D6A-88C7-45C6-BD49-F826B923D4DF}" srcOrd="1" destOrd="0" parTransId="{91B7F38B-1263-4DF9-93C6-14641C03CFE9}" sibTransId="{166C1078-E6D1-4867-BB21-7A56C809274A}"/>
    <dgm:cxn modelId="{787A9E9D-6FAF-4995-BF4B-D28C87094727}" type="presOf" srcId="{CA53A4C1-FE39-4058-9A67-31809C5F60A4}" destId="{458BE596-31AC-4A79-9A7E-492120C49D50}" srcOrd="0" destOrd="0" presId="urn:microsoft.com/office/officeart/2005/8/layout/vList5"/>
    <dgm:cxn modelId="{094E6A9E-8FE1-4912-9F6A-BDA112912CA1}" type="presOf" srcId="{83CD4748-D1E5-4599-A60A-E7C64C68B661}" destId="{A738DD49-35F4-4643-8EDF-5BC30D28D92D}" srcOrd="0" destOrd="0" presId="urn:microsoft.com/office/officeart/2005/8/layout/vList5"/>
    <dgm:cxn modelId="{3EDAD99E-D450-45F5-8706-061200515CBC}" type="presOf" srcId="{8588F440-1FA2-4072-BA2B-2566C2196F69}" destId="{4E4C8F81-8006-4494-A0B7-3A6CC8EEBC95}" srcOrd="0" destOrd="0" presId="urn:microsoft.com/office/officeart/2005/8/layout/vList5"/>
    <dgm:cxn modelId="{D3749BAC-5BD2-4E12-9CC5-2CC8F3A1E2F3}" type="presOf" srcId="{42245836-A2D3-40A0-947C-88E9C2E366D9}" destId="{CF929E9B-F217-4EAC-93D3-28DFA1E5EB03}" srcOrd="0" destOrd="0" presId="urn:microsoft.com/office/officeart/2005/8/layout/vList5"/>
    <dgm:cxn modelId="{65912DBB-9A8C-499B-9260-8C4C202198FC}" type="presOf" srcId="{66D1C587-2652-4034-AFAE-8719EFE4E524}" destId="{76A95BC2-6B17-43A5-823B-9DE2906F12B6}" srcOrd="0" destOrd="0" presId="urn:microsoft.com/office/officeart/2005/8/layout/vList5"/>
    <dgm:cxn modelId="{4A769DD0-93B4-4A88-97B9-CF6ABA8D999A}" type="presOf" srcId="{B2982D6A-88C7-45C6-BD49-F826B923D4DF}" destId="{D6970A3A-31CF-4B1B-B6A6-17AF4E56A8C8}" srcOrd="0" destOrd="0" presId="urn:microsoft.com/office/officeart/2005/8/layout/vList5"/>
    <dgm:cxn modelId="{FE3380A5-3EA2-4FB4-A23A-997292FC641C}" type="presParOf" srcId="{458BE596-31AC-4A79-9A7E-492120C49D50}" destId="{4FBBE86D-5565-4A78-ADD1-9674F65FFD2F}" srcOrd="0" destOrd="0" presId="urn:microsoft.com/office/officeart/2005/8/layout/vList5"/>
    <dgm:cxn modelId="{9B8B6C6D-4973-4359-A116-6980D3AA127A}" type="presParOf" srcId="{4FBBE86D-5565-4A78-ADD1-9674F65FFD2F}" destId="{A738DD49-35F4-4643-8EDF-5BC30D28D92D}" srcOrd="0" destOrd="0" presId="urn:microsoft.com/office/officeart/2005/8/layout/vList5"/>
    <dgm:cxn modelId="{5032753A-5327-47F0-9D25-C18F4D6B2D4B}" type="presParOf" srcId="{4FBBE86D-5565-4A78-ADD1-9674F65FFD2F}" destId="{4E4C8F81-8006-4494-A0B7-3A6CC8EEBC95}" srcOrd="1" destOrd="0" presId="urn:microsoft.com/office/officeart/2005/8/layout/vList5"/>
    <dgm:cxn modelId="{0B98F733-7334-4A53-B57F-DCCFF91968F0}" type="presParOf" srcId="{458BE596-31AC-4A79-9A7E-492120C49D50}" destId="{7CA7F0CC-A007-48D6-9ACF-98E471B1D73E}" srcOrd="1" destOrd="0" presId="urn:microsoft.com/office/officeart/2005/8/layout/vList5"/>
    <dgm:cxn modelId="{32BF04BC-1D3C-4E36-A324-333618FD2A30}" type="presParOf" srcId="{458BE596-31AC-4A79-9A7E-492120C49D50}" destId="{D495B5BD-C41D-4F24-AF9B-A534F3CD5E37}" srcOrd="2" destOrd="0" presId="urn:microsoft.com/office/officeart/2005/8/layout/vList5"/>
    <dgm:cxn modelId="{F222193D-5A71-48EC-A47A-C66CE58A6924}" type="presParOf" srcId="{D495B5BD-C41D-4F24-AF9B-A534F3CD5E37}" destId="{D6970A3A-31CF-4B1B-B6A6-17AF4E56A8C8}" srcOrd="0" destOrd="0" presId="urn:microsoft.com/office/officeart/2005/8/layout/vList5"/>
    <dgm:cxn modelId="{9DAC47C7-A259-483D-B878-2615A8E2FA77}" type="presParOf" srcId="{458BE596-31AC-4A79-9A7E-492120C49D50}" destId="{B22110C5-0796-4F1A-8AFC-2C98C2C7E4C0}" srcOrd="3" destOrd="0" presId="urn:microsoft.com/office/officeart/2005/8/layout/vList5"/>
    <dgm:cxn modelId="{4C8A0A1A-CF65-449F-90A5-99CF3141F983}" type="presParOf" srcId="{458BE596-31AC-4A79-9A7E-492120C49D50}" destId="{38B1F882-616A-455B-9354-2B100D8C2D42}" srcOrd="4" destOrd="0" presId="urn:microsoft.com/office/officeart/2005/8/layout/vList5"/>
    <dgm:cxn modelId="{800B86C3-60D0-4CC7-9644-BAD5F3275225}" type="presParOf" srcId="{38B1F882-616A-455B-9354-2B100D8C2D42}" destId="{76A95BC2-6B17-43A5-823B-9DE2906F12B6}" srcOrd="0" destOrd="0" presId="urn:microsoft.com/office/officeart/2005/8/layout/vList5"/>
    <dgm:cxn modelId="{47AB1292-9285-4739-9A66-12F3A43AA397}" type="presParOf" srcId="{38B1F882-616A-455B-9354-2B100D8C2D42}" destId="{CF929E9B-F217-4EAC-93D3-28DFA1E5EB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F53F5F-D5F7-4151-B282-483BEB2FF0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F0730B-3629-4AFB-9389-D9E5F1E5622D}">
      <dgm:prSet/>
      <dgm:spPr/>
      <dgm:t>
        <a:bodyPr/>
        <a:lstStyle/>
        <a:p>
          <a:r>
            <a:rPr lang="hu-HU"/>
            <a:t>Munkaerő összetétel:</a:t>
          </a:r>
          <a:endParaRPr lang="en-US"/>
        </a:p>
      </dgm:t>
    </dgm:pt>
    <dgm:pt modelId="{494DF7B8-4D25-4492-8AD3-6E8C7C1A6474}" type="parTrans" cxnId="{2854E6A6-20D2-4949-AB96-853D27DC9FEA}">
      <dgm:prSet/>
      <dgm:spPr/>
      <dgm:t>
        <a:bodyPr/>
        <a:lstStyle/>
        <a:p>
          <a:endParaRPr lang="en-US"/>
        </a:p>
      </dgm:t>
    </dgm:pt>
    <dgm:pt modelId="{D220AA97-0D56-452F-8439-3E7816FF099C}" type="sibTrans" cxnId="{2854E6A6-20D2-4949-AB96-853D27DC9FEA}">
      <dgm:prSet/>
      <dgm:spPr/>
      <dgm:t>
        <a:bodyPr/>
        <a:lstStyle/>
        <a:p>
          <a:endParaRPr lang="en-US"/>
        </a:p>
      </dgm:t>
    </dgm:pt>
    <dgm:pt modelId="{B44FA057-785E-47B9-88C1-089CF9770F85}">
      <dgm:prSet/>
      <dgm:spPr/>
      <dgm:t>
        <a:bodyPr/>
        <a:lstStyle/>
        <a:p>
          <a:r>
            <a:rPr lang="hu-HU"/>
            <a:t>2 logisztikai szakember</a:t>
          </a:r>
          <a:endParaRPr lang="en-US"/>
        </a:p>
      </dgm:t>
    </dgm:pt>
    <dgm:pt modelId="{CEDC4035-9B18-4C71-BC47-7EFD129168EF}" type="parTrans" cxnId="{B248F465-2D30-4299-9F66-FBE7555629C5}">
      <dgm:prSet/>
      <dgm:spPr/>
      <dgm:t>
        <a:bodyPr/>
        <a:lstStyle/>
        <a:p>
          <a:endParaRPr lang="en-US"/>
        </a:p>
      </dgm:t>
    </dgm:pt>
    <dgm:pt modelId="{E849438D-C767-4319-B6D4-1E1EDA56031A}" type="sibTrans" cxnId="{B248F465-2D30-4299-9F66-FBE7555629C5}">
      <dgm:prSet/>
      <dgm:spPr/>
      <dgm:t>
        <a:bodyPr/>
        <a:lstStyle/>
        <a:p>
          <a:endParaRPr lang="en-US"/>
        </a:p>
      </dgm:t>
    </dgm:pt>
    <dgm:pt modelId="{65CADDCE-B0CB-428C-9367-2368AD748C32}">
      <dgm:prSet/>
      <dgm:spPr/>
      <dgm:t>
        <a:bodyPr/>
        <a:lstStyle/>
        <a:p>
          <a:r>
            <a:rPr lang="hu-HU"/>
            <a:t>Infrastruktúrája: 1 helyiség</a:t>
          </a:r>
          <a:endParaRPr lang="en-US"/>
        </a:p>
      </dgm:t>
    </dgm:pt>
    <dgm:pt modelId="{136BC13D-5734-4CE3-8DCE-4EB4C239FA6F}" type="parTrans" cxnId="{E0FD13F4-A69B-4362-B4C9-F15BE9D462CA}">
      <dgm:prSet/>
      <dgm:spPr/>
      <dgm:t>
        <a:bodyPr/>
        <a:lstStyle/>
        <a:p>
          <a:endParaRPr lang="en-US"/>
        </a:p>
      </dgm:t>
    </dgm:pt>
    <dgm:pt modelId="{002688C3-D57B-4CD9-998D-AFD1B56687EB}" type="sibTrans" cxnId="{E0FD13F4-A69B-4362-B4C9-F15BE9D462CA}">
      <dgm:prSet/>
      <dgm:spPr/>
      <dgm:t>
        <a:bodyPr/>
        <a:lstStyle/>
        <a:p>
          <a:endParaRPr lang="en-US"/>
        </a:p>
      </dgm:t>
    </dgm:pt>
    <dgm:pt modelId="{3E285F62-FD6A-4A84-A006-AF9B6165A74B}">
      <dgm:prSet/>
      <dgm:spPr/>
      <dgm:t>
        <a:bodyPr/>
        <a:lstStyle/>
        <a:p>
          <a:r>
            <a:rPr lang="hu-HU"/>
            <a:t>Eszközei:</a:t>
          </a:r>
          <a:endParaRPr lang="en-US"/>
        </a:p>
      </dgm:t>
    </dgm:pt>
    <dgm:pt modelId="{010A52CF-ACB3-4045-9521-E5DAC6E1E8C4}" type="parTrans" cxnId="{11EAD720-AD6A-48AF-9ADF-95E501626B07}">
      <dgm:prSet/>
      <dgm:spPr/>
      <dgm:t>
        <a:bodyPr/>
        <a:lstStyle/>
        <a:p>
          <a:endParaRPr lang="en-US"/>
        </a:p>
      </dgm:t>
    </dgm:pt>
    <dgm:pt modelId="{0F9D07DA-1F6B-42C9-88DB-1F02ECBCC054}" type="sibTrans" cxnId="{11EAD720-AD6A-48AF-9ADF-95E501626B07}">
      <dgm:prSet/>
      <dgm:spPr/>
      <dgm:t>
        <a:bodyPr/>
        <a:lstStyle/>
        <a:p>
          <a:endParaRPr lang="en-US"/>
        </a:p>
      </dgm:t>
    </dgm:pt>
    <dgm:pt modelId="{E0A9B550-152E-480A-98E6-C3A56156C7FD}">
      <dgm:prSet/>
      <dgm:spPr/>
      <dgm:t>
        <a:bodyPr/>
        <a:lstStyle/>
        <a:p>
          <a:r>
            <a:rPr lang="hu-HU" dirty="0" err="1"/>
            <a:t>Log_Router</a:t>
          </a:r>
          <a:r>
            <a:rPr lang="hu-HU" dirty="0"/>
            <a:t>, </a:t>
          </a:r>
          <a:r>
            <a:rPr lang="hu-HU" dirty="0" err="1"/>
            <a:t>Log_Wireless_Router</a:t>
          </a:r>
          <a:r>
            <a:rPr lang="hu-HU" dirty="0"/>
            <a:t>, 2db </a:t>
          </a:r>
          <a:r>
            <a:rPr lang="hu-HU" dirty="0" err="1"/>
            <a:t>Cellphone</a:t>
          </a:r>
          <a:r>
            <a:rPr lang="hu-HU" dirty="0"/>
            <a:t>, 2db PC</a:t>
          </a:r>
          <a:endParaRPr lang="en-US" dirty="0"/>
        </a:p>
      </dgm:t>
    </dgm:pt>
    <dgm:pt modelId="{841DB5BE-B2B5-4955-A187-6935119B346B}" type="parTrans" cxnId="{F3F193DA-26D9-4329-B1C1-47EAA7B312EE}">
      <dgm:prSet/>
      <dgm:spPr/>
      <dgm:t>
        <a:bodyPr/>
        <a:lstStyle/>
        <a:p>
          <a:endParaRPr lang="en-US"/>
        </a:p>
      </dgm:t>
    </dgm:pt>
    <dgm:pt modelId="{B83B1AE6-BDD8-4D90-8431-FC2ABF97275F}" type="sibTrans" cxnId="{F3F193DA-26D9-4329-B1C1-47EAA7B312EE}">
      <dgm:prSet/>
      <dgm:spPr/>
      <dgm:t>
        <a:bodyPr/>
        <a:lstStyle/>
        <a:p>
          <a:endParaRPr lang="en-US"/>
        </a:p>
      </dgm:t>
    </dgm:pt>
    <dgm:pt modelId="{E325C05C-1326-4684-BB46-65E3CE85D763}" type="pres">
      <dgm:prSet presAssocID="{63F53F5F-D5F7-4151-B282-483BEB2FF049}" presName="Name0" presStyleCnt="0">
        <dgm:presLayoutVars>
          <dgm:dir/>
          <dgm:animLvl val="lvl"/>
          <dgm:resizeHandles val="exact"/>
        </dgm:presLayoutVars>
      </dgm:prSet>
      <dgm:spPr/>
    </dgm:pt>
    <dgm:pt modelId="{9C061474-4DD8-498B-AF68-0A8C7C354885}" type="pres">
      <dgm:prSet presAssocID="{E7F0730B-3629-4AFB-9389-D9E5F1E5622D}" presName="linNode" presStyleCnt="0"/>
      <dgm:spPr/>
    </dgm:pt>
    <dgm:pt modelId="{944161E1-4E28-48F5-AC7C-BD523CDE8CF8}" type="pres">
      <dgm:prSet presAssocID="{E7F0730B-3629-4AFB-9389-D9E5F1E562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54D32CE-981A-4281-8767-1E0A6D274FB7}" type="pres">
      <dgm:prSet presAssocID="{E7F0730B-3629-4AFB-9389-D9E5F1E5622D}" presName="descendantText" presStyleLbl="alignAccFollowNode1" presStyleIdx="0" presStyleCnt="2">
        <dgm:presLayoutVars>
          <dgm:bulletEnabled val="1"/>
        </dgm:presLayoutVars>
      </dgm:prSet>
      <dgm:spPr/>
    </dgm:pt>
    <dgm:pt modelId="{730E8DF1-D515-4B6C-9626-5E175CBB4155}" type="pres">
      <dgm:prSet presAssocID="{D220AA97-0D56-452F-8439-3E7816FF099C}" presName="sp" presStyleCnt="0"/>
      <dgm:spPr/>
    </dgm:pt>
    <dgm:pt modelId="{91DD8C66-713A-4872-9A46-AAE02A0BE4D8}" type="pres">
      <dgm:prSet presAssocID="{65CADDCE-B0CB-428C-9367-2368AD748C32}" presName="linNode" presStyleCnt="0"/>
      <dgm:spPr/>
    </dgm:pt>
    <dgm:pt modelId="{11F18972-148C-485D-AE85-BD7A362A8D74}" type="pres">
      <dgm:prSet presAssocID="{65CADDCE-B0CB-428C-9367-2368AD748C3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CCFB351-7DA5-45CD-9A32-6B0733430E5B}" type="pres">
      <dgm:prSet presAssocID="{002688C3-D57B-4CD9-998D-AFD1B56687EB}" presName="sp" presStyleCnt="0"/>
      <dgm:spPr/>
    </dgm:pt>
    <dgm:pt modelId="{83D670A1-E9A7-494F-8AD5-349A39226676}" type="pres">
      <dgm:prSet presAssocID="{3E285F62-FD6A-4A84-A006-AF9B6165A74B}" presName="linNode" presStyleCnt="0"/>
      <dgm:spPr/>
    </dgm:pt>
    <dgm:pt modelId="{1FBABD6B-847A-4CB6-982F-279F62B1E064}" type="pres">
      <dgm:prSet presAssocID="{3E285F62-FD6A-4A84-A006-AF9B6165A74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6356316-9770-4BC4-89B8-35AB588BFF87}" type="pres">
      <dgm:prSet presAssocID="{3E285F62-FD6A-4A84-A006-AF9B6165A74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9F5820F-F85B-4505-9998-B5EA06C2E718}" type="presOf" srcId="{63F53F5F-D5F7-4151-B282-483BEB2FF049}" destId="{E325C05C-1326-4684-BB46-65E3CE85D763}" srcOrd="0" destOrd="0" presId="urn:microsoft.com/office/officeart/2005/8/layout/vList5"/>
    <dgm:cxn modelId="{34242F1E-F3D8-439B-8BDC-93217FD1B9CC}" type="presOf" srcId="{E0A9B550-152E-480A-98E6-C3A56156C7FD}" destId="{B6356316-9770-4BC4-89B8-35AB588BFF87}" srcOrd="0" destOrd="0" presId="urn:microsoft.com/office/officeart/2005/8/layout/vList5"/>
    <dgm:cxn modelId="{11EAD720-AD6A-48AF-9ADF-95E501626B07}" srcId="{63F53F5F-D5F7-4151-B282-483BEB2FF049}" destId="{3E285F62-FD6A-4A84-A006-AF9B6165A74B}" srcOrd="2" destOrd="0" parTransId="{010A52CF-ACB3-4045-9521-E5DAC6E1E8C4}" sibTransId="{0F9D07DA-1F6B-42C9-88DB-1F02ECBCC054}"/>
    <dgm:cxn modelId="{79F7A729-B79B-4C91-98E8-C6C22D811C4F}" type="presOf" srcId="{E7F0730B-3629-4AFB-9389-D9E5F1E5622D}" destId="{944161E1-4E28-48F5-AC7C-BD523CDE8CF8}" srcOrd="0" destOrd="0" presId="urn:microsoft.com/office/officeart/2005/8/layout/vList5"/>
    <dgm:cxn modelId="{B248F465-2D30-4299-9F66-FBE7555629C5}" srcId="{E7F0730B-3629-4AFB-9389-D9E5F1E5622D}" destId="{B44FA057-785E-47B9-88C1-089CF9770F85}" srcOrd="0" destOrd="0" parTransId="{CEDC4035-9B18-4C71-BC47-7EFD129168EF}" sibTransId="{E849438D-C767-4319-B6D4-1E1EDA56031A}"/>
    <dgm:cxn modelId="{D0BA9F6C-2B0F-4BF5-B660-8DA5E5353817}" type="presOf" srcId="{B44FA057-785E-47B9-88C1-089CF9770F85}" destId="{E54D32CE-981A-4281-8767-1E0A6D274FB7}" srcOrd="0" destOrd="0" presId="urn:microsoft.com/office/officeart/2005/8/layout/vList5"/>
    <dgm:cxn modelId="{DEB72E70-CE9E-4B8D-A7A9-281B867B31CE}" type="presOf" srcId="{3E285F62-FD6A-4A84-A006-AF9B6165A74B}" destId="{1FBABD6B-847A-4CB6-982F-279F62B1E064}" srcOrd="0" destOrd="0" presId="urn:microsoft.com/office/officeart/2005/8/layout/vList5"/>
    <dgm:cxn modelId="{E063FAA0-336D-4FA6-BF3A-09A92FA9FF0E}" type="presOf" srcId="{65CADDCE-B0CB-428C-9367-2368AD748C32}" destId="{11F18972-148C-485D-AE85-BD7A362A8D74}" srcOrd="0" destOrd="0" presId="urn:microsoft.com/office/officeart/2005/8/layout/vList5"/>
    <dgm:cxn modelId="{2854E6A6-20D2-4949-AB96-853D27DC9FEA}" srcId="{63F53F5F-D5F7-4151-B282-483BEB2FF049}" destId="{E7F0730B-3629-4AFB-9389-D9E5F1E5622D}" srcOrd="0" destOrd="0" parTransId="{494DF7B8-4D25-4492-8AD3-6E8C7C1A6474}" sibTransId="{D220AA97-0D56-452F-8439-3E7816FF099C}"/>
    <dgm:cxn modelId="{F3F193DA-26D9-4329-B1C1-47EAA7B312EE}" srcId="{3E285F62-FD6A-4A84-A006-AF9B6165A74B}" destId="{E0A9B550-152E-480A-98E6-C3A56156C7FD}" srcOrd="0" destOrd="0" parTransId="{841DB5BE-B2B5-4955-A187-6935119B346B}" sibTransId="{B83B1AE6-BDD8-4D90-8431-FC2ABF97275F}"/>
    <dgm:cxn modelId="{E0FD13F4-A69B-4362-B4C9-F15BE9D462CA}" srcId="{63F53F5F-D5F7-4151-B282-483BEB2FF049}" destId="{65CADDCE-B0CB-428C-9367-2368AD748C32}" srcOrd="1" destOrd="0" parTransId="{136BC13D-5734-4CE3-8DCE-4EB4C239FA6F}" sibTransId="{002688C3-D57B-4CD9-998D-AFD1B56687EB}"/>
    <dgm:cxn modelId="{34678003-56B6-421E-AD57-7EB42891F463}" type="presParOf" srcId="{E325C05C-1326-4684-BB46-65E3CE85D763}" destId="{9C061474-4DD8-498B-AF68-0A8C7C354885}" srcOrd="0" destOrd="0" presId="urn:microsoft.com/office/officeart/2005/8/layout/vList5"/>
    <dgm:cxn modelId="{7EC66123-A902-4E25-9AE1-5E7D949BA806}" type="presParOf" srcId="{9C061474-4DD8-498B-AF68-0A8C7C354885}" destId="{944161E1-4E28-48F5-AC7C-BD523CDE8CF8}" srcOrd="0" destOrd="0" presId="urn:microsoft.com/office/officeart/2005/8/layout/vList5"/>
    <dgm:cxn modelId="{7D4BD222-C094-405E-AA56-7F37DC166A5C}" type="presParOf" srcId="{9C061474-4DD8-498B-AF68-0A8C7C354885}" destId="{E54D32CE-981A-4281-8767-1E0A6D274FB7}" srcOrd="1" destOrd="0" presId="urn:microsoft.com/office/officeart/2005/8/layout/vList5"/>
    <dgm:cxn modelId="{829B1E3A-6A37-4530-9F65-4A05E2F1789B}" type="presParOf" srcId="{E325C05C-1326-4684-BB46-65E3CE85D763}" destId="{730E8DF1-D515-4B6C-9626-5E175CBB4155}" srcOrd="1" destOrd="0" presId="urn:microsoft.com/office/officeart/2005/8/layout/vList5"/>
    <dgm:cxn modelId="{7D469498-B849-4DF5-9CAE-0EC274B47746}" type="presParOf" srcId="{E325C05C-1326-4684-BB46-65E3CE85D763}" destId="{91DD8C66-713A-4872-9A46-AAE02A0BE4D8}" srcOrd="2" destOrd="0" presId="urn:microsoft.com/office/officeart/2005/8/layout/vList5"/>
    <dgm:cxn modelId="{24D614D1-6AAF-4302-A7CF-B707C83E25F3}" type="presParOf" srcId="{91DD8C66-713A-4872-9A46-AAE02A0BE4D8}" destId="{11F18972-148C-485D-AE85-BD7A362A8D74}" srcOrd="0" destOrd="0" presId="urn:microsoft.com/office/officeart/2005/8/layout/vList5"/>
    <dgm:cxn modelId="{0BB2E355-4AE6-419B-93FE-1CAA4F10B4AB}" type="presParOf" srcId="{E325C05C-1326-4684-BB46-65E3CE85D763}" destId="{7CCFB351-7DA5-45CD-9A32-6B0733430E5B}" srcOrd="3" destOrd="0" presId="urn:microsoft.com/office/officeart/2005/8/layout/vList5"/>
    <dgm:cxn modelId="{2945BEE7-AA1D-4795-A44A-838E3ED45D43}" type="presParOf" srcId="{E325C05C-1326-4684-BB46-65E3CE85D763}" destId="{83D670A1-E9A7-494F-8AD5-349A39226676}" srcOrd="4" destOrd="0" presId="urn:microsoft.com/office/officeart/2005/8/layout/vList5"/>
    <dgm:cxn modelId="{66B18B29-6806-4F79-B3B4-A5F98874125A}" type="presParOf" srcId="{83D670A1-E9A7-494F-8AD5-349A39226676}" destId="{1FBABD6B-847A-4CB6-982F-279F62B1E064}" srcOrd="0" destOrd="0" presId="urn:microsoft.com/office/officeart/2005/8/layout/vList5"/>
    <dgm:cxn modelId="{62BD7706-8497-4F96-BD98-53CC9AB1D65B}" type="presParOf" srcId="{83D670A1-E9A7-494F-8AD5-349A39226676}" destId="{B6356316-9770-4BC4-89B8-35AB588BFF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C8F81-8006-4494-A0B7-3A6CC8EEBC95}">
      <dsp:nvSpPr>
        <dsp:cNvPr id="0" name=""/>
        <dsp:cNvSpPr/>
      </dsp:nvSpPr>
      <dsp:spPr>
        <a:xfrm rot="5400000">
          <a:off x="6517359" y="-2657224"/>
          <a:ext cx="104639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4 ügyfélszolgálati munkatárs (</a:t>
          </a:r>
          <a:r>
            <a:rPr lang="hu-HU" sz="2100" kern="1200" dirty="0" err="1"/>
            <a:t>call</a:t>
          </a:r>
          <a:r>
            <a:rPr lang="hu-HU" sz="2100" kern="1200" dirty="0"/>
            <a:t> center)</a:t>
          </a:r>
          <a:endParaRPr lang="en-US" sz="2100" kern="1200" dirty="0"/>
        </a:p>
      </dsp:txBody>
      <dsp:txXfrm rot="-5400000">
        <a:off x="3727354" y="183862"/>
        <a:ext cx="6575326" cy="944234"/>
      </dsp:txXfrm>
    </dsp:sp>
    <dsp:sp modelId="{A738DD49-35F4-4643-8EDF-5BC30D28D92D}">
      <dsp:nvSpPr>
        <dsp:cNvPr id="0" name=""/>
        <dsp:cNvSpPr/>
      </dsp:nvSpPr>
      <dsp:spPr>
        <a:xfrm>
          <a:off x="0" y="1981"/>
          <a:ext cx="3727354" cy="1307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Munkaerő összetétel:</a:t>
          </a:r>
          <a:endParaRPr lang="en-US" sz="3500" kern="1200"/>
        </a:p>
      </dsp:txBody>
      <dsp:txXfrm>
        <a:off x="63851" y="65832"/>
        <a:ext cx="3599652" cy="1180293"/>
      </dsp:txXfrm>
    </dsp:sp>
    <dsp:sp modelId="{D6970A3A-31CF-4B1B-B6A6-17AF4E56A8C8}">
      <dsp:nvSpPr>
        <dsp:cNvPr id="0" name=""/>
        <dsp:cNvSpPr/>
      </dsp:nvSpPr>
      <dsp:spPr>
        <a:xfrm>
          <a:off x="0" y="1375377"/>
          <a:ext cx="3727354" cy="1307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Infrastruktúrája: 1 helyiség</a:t>
          </a:r>
          <a:endParaRPr lang="en-US" sz="3500" kern="1200"/>
        </a:p>
      </dsp:txBody>
      <dsp:txXfrm>
        <a:off x="63851" y="1439228"/>
        <a:ext cx="3599652" cy="1180293"/>
      </dsp:txXfrm>
    </dsp:sp>
    <dsp:sp modelId="{CF929E9B-F217-4EAC-93D3-28DFA1E5EB03}">
      <dsp:nvSpPr>
        <dsp:cNvPr id="0" name=""/>
        <dsp:cNvSpPr/>
      </dsp:nvSpPr>
      <dsp:spPr>
        <a:xfrm rot="5400000">
          <a:off x="6517359" y="89567"/>
          <a:ext cx="104639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 err="1"/>
            <a:t>CoSer_Router</a:t>
          </a:r>
          <a:r>
            <a:rPr lang="hu-HU" sz="2100" kern="1200" dirty="0"/>
            <a:t>, CoSer_SW1, CoSer_SW2, </a:t>
          </a:r>
          <a:r>
            <a:rPr lang="hu-HU" sz="2100" kern="1200" dirty="0" err="1"/>
            <a:t>CoSer_Wireless_Router</a:t>
          </a:r>
          <a:r>
            <a:rPr lang="hu-HU" sz="2100" kern="1200" dirty="0"/>
            <a:t>, </a:t>
          </a:r>
          <a:r>
            <a:rPr lang="hu-HU" sz="2100" kern="1200" dirty="0" err="1"/>
            <a:t>CoSer_Printer</a:t>
          </a:r>
          <a:r>
            <a:rPr lang="hu-HU" sz="2100" kern="1200" dirty="0"/>
            <a:t>, 2db </a:t>
          </a:r>
          <a:r>
            <a:rPr lang="hu-HU" sz="2100" kern="1200" dirty="0" err="1"/>
            <a:t>Cellphone</a:t>
          </a:r>
          <a:r>
            <a:rPr lang="hu-HU" sz="2100" kern="1200" dirty="0"/>
            <a:t>, 4db PC. </a:t>
          </a:r>
          <a:endParaRPr lang="en-US" sz="2100" kern="1200" dirty="0"/>
        </a:p>
      </dsp:txBody>
      <dsp:txXfrm rot="-5400000">
        <a:off x="3727354" y="2930654"/>
        <a:ext cx="6575326" cy="944234"/>
      </dsp:txXfrm>
    </dsp:sp>
    <dsp:sp modelId="{76A95BC2-6B17-43A5-823B-9DE2906F12B6}">
      <dsp:nvSpPr>
        <dsp:cNvPr id="0" name=""/>
        <dsp:cNvSpPr/>
      </dsp:nvSpPr>
      <dsp:spPr>
        <a:xfrm>
          <a:off x="0" y="2748773"/>
          <a:ext cx="3727354" cy="1307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Eszközök:</a:t>
          </a:r>
          <a:endParaRPr lang="en-US" sz="3500" kern="1200"/>
        </a:p>
      </dsp:txBody>
      <dsp:txXfrm>
        <a:off x="63851" y="2812624"/>
        <a:ext cx="3599652" cy="1180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D32CE-981A-4281-8767-1E0A6D274FB7}">
      <dsp:nvSpPr>
        <dsp:cNvPr id="0" name=""/>
        <dsp:cNvSpPr/>
      </dsp:nvSpPr>
      <dsp:spPr>
        <a:xfrm rot="5400000">
          <a:off x="6517359" y="-2657224"/>
          <a:ext cx="104639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100" kern="1200"/>
            <a:t>2 logisztikai szakember</a:t>
          </a:r>
          <a:endParaRPr lang="en-US" sz="3100" kern="1200"/>
        </a:p>
      </dsp:txBody>
      <dsp:txXfrm rot="-5400000">
        <a:off x="3727354" y="183862"/>
        <a:ext cx="6575326" cy="944234"/>
      </dsp:txXfrm>
    </dsp:sp>
    <dsp:sp modelId="{944161E1-4E28-48F5-AC7C-BD523CDE8CF8}">
      <dsp:nvSpPr>
        <dsp:cNvPr id="0" name=""/>
        <dsp:cNvSpPr/>
      </dsp:nvSpPr>
      <dsp:spPr>
        <a:xfrm>
          <a:off x="0" y="1981"/>
          <a:ext cx="3727354" cy="1307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Munkaerő összetétel:</a:t>
          </a:r>
          <a:endParaRPr lang="en-US" sz="3500" kern="1200"/>
        </a:p>
      </dsp:txBody>
      <dsp:txXfrm>
        <a:off x="63851" y="65832"/>
        <a:ext cx="3599652" cy="1180293"/>
      </dsp:txXfrm>
    </dsp:sp>
    <dsp:sp modelId="{11F18972-148C-485D-AE85-BD7A362A8D74}">
      <dsp:nvSpPr>
        <dsp:cNvPr id="0" name=""/>
        <dsp:cNvSpPr/>
      </dsp:nvSpPr>
      <dsp:spPr>
        <a:xfrm>
          <a:off x="0" y="1375377"/>
          <a:ext cx="3727354" cy="1307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Infrastruktúrája: 1 helyiség</a:t>
          </a:r>
          <a:endParaRPr lang="en-US" sz="3500" kern="1200"/>
        </a:p>
      </dsp:txBody>
      <dsp:txXfrm>
        <a:off x="63851" y="1439228"/>
        <a:ext cx="3599652" cy="1180293"/>
      </dsp:txXfrm>
    </dsp:sp>
    <dsp:sp modelId="{B6356316-9770-4BC4-89B8-35AB588BFF87}">
      <dsp:nvSpPr>
        <dsp:cNvPr id="0" name=""/>
        <dsp:cNvSpPr/>
      </dsp:nvSpPr>
      <dsp:spPr>
        <a:xfrm rot="5400000">
          <a:off x="6517359" y="89567"/>
          <a:ext cx="104639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3100" kern="1200" dirty="0" err="1"/>
            <a:t>Log_Router</a:t>
          </a:r>
          <a:r>
            <a:rPr lang="hu-HU" sz="3100" kern="1200" dirty="0"/>
            <a:t>, </a:t>
          </a:r>
          <a:r>
            <a:rPr lang="hu-HU" sz="3100" kern="1200" dirty="0" err="1"/>
            <a:t>Log_Wireless_Router</a:t>
          </a:r>
          <a:r>
            <a:rPr lang="hu-HU" sz="3100" kern="1200" dirty="0"/>
            <a:t>, 2db </a:t>
          </a:r>
          <a:r>
            <a:rPr lang="hu-HU" sz="3100" kern="1200" dirty="0" err="1"/>
            <a:t>Cellphone</a:t>
          </a:r>
          <a:r>
            <a:rPr lang="hu-HU" sz="3100" kern="1200" dirty="0"/>
            <a:t>, 2db PC</a:t>
          </a:r>
          <a:endParaRPr lang="en-US" sz="3100" kern="1200" dirty="0"/>
        </a:p>
      </dsp:txBody>
      <dsp:txXfrm rot="-5400000">
        <a:off x="3727354" y="2930654"/>
        <a:ext cx="6575326" cy="944234"/>
      </dsp:txXfrm>
    </dsp:sp>
    <dsp:sp modelId="{1FBABD6B-847A-4CB6-982F-279F62B1E064}">
      <dsp:nvSpPr>
        <dsp:cNvPr id="0" name=""/>
        <dsp:cNvSpPr/>
      </dsp:nvSpPr>
      <dsp:spPr>
        <a:xfrm>
          <a:off x="0" y="2748773"/>
          <a:ext cx="3727354" cy="1307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/>
            <a:t>Eszközei:</a:t>
          </a:r>
          <a:endParaRPr lang="en-US" sz="3500" kern="1200"/>
        </a:p>
      </dsp:txBody>
      <dsp:txXfrm>
        <a:off x="63851" y="2812624"/>
        <a:ext cx="3599652" cy="1180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A1F7A-CDEC-4B62-A83D-B520E67FC462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6AD75-8F3E-4C06-91A7-C98B235264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60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Bence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56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918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Kristóf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47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Kristóf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436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Laci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62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401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Bence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10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Bence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52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Bence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Bence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8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11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2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8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231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636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74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41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87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3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8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1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50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7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4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7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5711F2-C7ED-4139-A0FA-AD91D6C62761}" type="datetimeFigureOut">
              <a:rPr lang="hu-HU" smtClean="0"/>
              <a:t>2022. 05. 24.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9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hop.h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shwebsites.miraheze.org/wiki/Discord" TargetMode="External"/><Relationship Id="rId3" Type="http://schemas.openxmlformats.org/officeDocument/2006/relationships/image" Target="../media/image24.JPG"/><Relationship Id="rId7" Type="http://schemas.openxmlformats.org/officeDocument/2006/relationships/image" Target="../media/image26.png"/><Relationship Id="rId12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png/66841-logo-google-gmail-drive-suite-free-download-png-hq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hyperlink" Target="https://www.wired.it/internet/social-network/2020/10/14/messenger-chat-reaction-selfie-sticker/" TargetMode="External"/><Relationship Id="rId4" Type="http://schemas.openxmlformats.org/officeDocument/2006/relationships/hyperlink" Target="https://villalpandino.blogspot.com/2008/04/tras-la-huella-de-pablo-montesino.html" TargetMode="External"/><Relationship Id="rId9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F54C8-5423-BBD4-D619-E151E8C4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630544-077F-D4E5-2A96-6898AC7F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815191"/>
            <a:ext cx="9440034" cy="1642361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Készítették:</a:t>
            </a:r>
          </a:p>
          <a:p>
            <a:br>
              <a:rPr lang="hu-HU" dirty="0"/>
            </a:br>
            <a:br>
              <a:rPr lang="hu-HU" dirty="0"/>
            </a:br>
            <a:r>
              <a:rPr lang="hu-HU" dirty="0" err="1"/>
              <a:t>Harmaci</a:t>
            </a:r>
            <a:r>
              <a:rPr lang="hu-HU" dirty="0"/>
              <a:t> Bence</a:t>
            </a:r>
            <a:br>
              <a:rPr lang="hu-HU" dirty="0"/>
            </a:br>
            <a:r>
              <a:rPr lang="hu-HU" dirty="0"/>
              <a:t>Kártik László</a:t>
            </a:r>
            <a:br>
              <a:rPr lang="hu-HU" dirty="0"/>
            </a:br>
            <a:r>
              <a:rPr lang="hu-HU" dirty="0"/>
              <a:t>Lakatos Kristóf</a:t>
            </a:r>
          </a:p>
        </p:txBody>
      </p:sp>
    </p:spTree>
    <p:extLst>
      <p:ext uri="{BB962C8B-B14F-4D97-AF65-F5344CB8AC3E}">
        <p14:creationId xmlns:p14="http://schemas.microsoft.com/office/powerpoint/2010/main" val="138822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BDF1F-778A-1BFE-6D5E-EDA7A7B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szolgáltatások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27900F1-1C56-4E25-99D3-FC1B82D93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Windows Szerver</a:t>
            </a:r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BB0E53A1-54FE-C0E9-05B9-C7462C155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DHCP (VLAN2, VLAN4)</a:t>
            </a:r>
          </a:p>
          <a:p>
            <a:r>
              <a:rPr lang="hu-HU" dirty="0"/>
              <a:t>DNS (</a:t>
            </a:r>
            <a:r>
              <a:rPr lang="hu-HU" dirty="0">
                <a:hlinkClick r:id="rId3"/>
              </a:rPr>
              <a:t>https://webshop.hu</a:t>
            </a:r>
            <a:r>
              <a:rPr lang="hu-HU" dirty="0"/>
              <a:t>; 10.204.3.10)</a:t>
            </a:r>
          </a:p>
          <a:p>
            <a:r>
              <a:rPr lang="hu-HU" dirty="0"/>
              <a:t>AD</a:t>
            </a:r>
          </a:p>
          <a:p>
            <a:r>
              <a:rPr lang="hu-HU" dirty="0"/>
              <a:t>Group Policy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8008529C-6A55-7F15-F185-1180BE26C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Linux Szerver</a:t>
            </a:r>
          </a:p>
        </p:txBody>
      </p:sp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28815BFC-2A1A-3E58-D747-068409B814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endParaRPr lang="hu-HU" dirty="0"/>
          </a:p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PHP</a:t>
            </a:r>
          </a:p>
          <a:p>
            <a:r>
              <a:rPr lang="hu-HU" dirty="0"/>
              <a:t>VSFTP / NFS / Samba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65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5CDD6-20E3-E58A-95CD-C06EB731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hu-HU" sz="3600" dirty="0"/>
              <a:t>FTP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000748-8EC7-1B0F-AC4D-0E69CEAA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00FF00"/>
              </a:buClr>
            </a:pPr>
            <a:r>
              <a:rPr lang="hu-HU" dirty="0"/>
              <a:t>VSFTPD (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Secured</a:t>
            </a:r>
            <a:r>
              <a:rPr lang="hu-HU" dirty="0"/>
              <a:t> File </a:t>
            </a:r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 </a:t>
            </a:r>
            <a:r>
              <a:rPr lang="hu-HU" dirty="0" err="1"/>
              <a:t>Daemon</a:t>
            </a:r>
            <a:r>
              <a:rPr lang="hu-HU" dirty="0"/>
              <a:t>)</a:t>
            </a:r>
          </a:p>
          <a:p>
            <a:pPr>
              <a:buClr>
                <a:srgbClr val="00FF00"/>
              </a:buClr>
            </a:pPr>
            <a:r>
              <a:rPr lang="hu-HU" dirty="0"/>
              <a:t>Felhasználó hozzáadása: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teszt</a:t>
            </a:r>
          </a:p>
          <a:p>
            <a:pPr>
              <a:buClr>
                <a:srgbClr val="00FF00"/>
              </a:buClr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Elérés: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telnet 10.204.3.11:21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B439DA-9D29-D75F-5910-74C2D64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3350809"/>
            <a:ext cx="10926860" cy="23109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B06DF61-35EC-5999-9AD8-BFCE8B8A72BA}"/>
              </a:ext>
            </a:extLst>
          </p:cNvPr>
          <p:cNvSpPr txBox="1"/>
          <p:nvPr/>
        </p:nvSpPr>
        <p:spPr>
          <a:xfrm>
            <a:off x="4654293" y="3790653"/>
            <a:ext cx="2501881" cy="23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2022-02-04 5:14:11</a:t>
            </a:r>
          </a:p>
        </p:txBody>
      </p:sp>
    </p:spTree>
    <p:extLst>
      <p:ext uri="{BB962C8B-B14F-4D97-AF65-F5344CB8AC3E}">
        <p14:creationId xmlns:p14="http://schemas.microsoft.com/office/powerpoint/2010/main" val="364421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8C505-8612-C057-90D4-EB8F95EF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Apache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8F17209-E778-DB2F-4BDC-D1D5AABD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6" y="1828800"/>
            <a:ext cx="5168052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Apache</a:t>
            </a:r>
            <a:r>
              <a:rPr lang="hu-HU" dirty="0"/>
              <a:t> konfiguráció és elérhető alkalmazások a szerveren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37B5E9EA-86CE-C14F-EBA4-D8A53EA4BB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0063989" y="5285837"/>
            <a:ext cx="1869057" cy="83547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C511E5E-5056-767E-D9F0-EBB5CDC35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481" y="147575"/>
            <a:ext cx="7077945" cy="3832643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1A786378-CABC-BB2A-3338-1D756EA31FC4}"/>
              </a:ext>
            </a:extLst>
          </p:cNvPr>
          <p:cNvSpPr txBox="1"/>
          <p:nvPr/>
        </p:nvSpPr>
        <p:spPr>
          <a:xfrm>
            <a:off x="4194525" y="6384873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989E3F4-6D5C-E147-B458-306BE0E0E625}"/>
              </a:ext>
            </a:extLst>
          </p:cNvPr>
          <p:cNvSpPr txBox="1"/>
          <p:nvPr/>
        </p:nvSpPr>
        <p:spPr>
          <a:xfrm>
            <a:off x="7898639" y="761089"/>
            <a:ext cx="175789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2022-02-04 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15:14:11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C5DB0A2-BF60-DD81-E09A-AC318E1FBDC0}"/>
              </a:ext>
            </a:extLst>
          </p:cNvPr>
          <p:cNvSpPr txBox="1"/>
          <p:nvPr/>
        </p:nvSpPr>
        <p:spPr>
          <a:xfrm>
            <a:off x="4194525" y="6226368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AFFC11C-FFEC-6E11-B93E-AB9F1FEBC59C}"/>
              </a:ext>
            </a:extLst>
          </p:cNvPr>
          <p:cNvSpPr txBox="1"/>
          <p:nvPr/>
        </p:nvSpPr>
        <p:spPr>
          <a:xfrm>
            <a:off x="4200259" y="6070938"/>
            <a:ext cx="225023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D8B8FCF-6166-3C49-554D-0471894034FB}"/>
              </a:ext>
            </a:extLst>
          </p:cNvPr>
          <p:cNvSpPr txBox="1"/>
          <p:nvPr/>
        </p:nvSpPr>
        <p:spPr>
          <a:xfrm>
            <a:off x="4200259" y="5912432"/>
            <a:ext cx="225023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48CA7A4-54F3-45E5-C61E-AFDBF1A646C0}"/>
              </a:ext>
            </a:extLst>
          </p:cNvPr>
          <p:cNvSpPr txBox="1"/>
          <p:nvPr/>
        </p:nvSpPr>
        <p:spPr>
          <a:xfrm>
            <a:off x="4194525" y="6548842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FA2EC2F-F43D-D1EB-5CD4-02E53A7A6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97" y="2682720"/>
            <a:ext cx="6740566" cy="4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6C267-8F68-8341-87AB-C38E4A45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főépület működésének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32A47D-B1CC-4F36-E2BF-3D229A32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Elsődlegesen a Vizsgaremek videójában található működési és tesz, valamint </a:t>
            </a:r>
            <a:r>
              <a:rPr lang="hu-HU" dirty="0" err="1"/>
              <a:t>észrevételezés</a:t>
            </a:r>
            <a:r>
              <a:rPr lang="hu-HU" dirty="0"/>
              <a:t> elemei láthatóak.</a:t>
            </a:r>
          </a:p>
          <a:p>
            <a:r>
              <a:rPr lang="hu-HU" dirty="0"/>
              <a:t>Hálózat hiba nélkül felépült.</a:t>
            </a:r>
          </a:p>
          <a:p>
            <a:r>
              <a:rPr lang="hu-HU" dirty="0"/>
              <a:t>Egyéb észrevétel: Elírás miatt kliensek tartományba léptetése elsőre meghiúsult.</a:t>
            </a:r>
            <a:br>
              <a:rPr lang="hu-HU" dirty="0"/>
            </a:br>
            <a:r>
              <a:rPr lang="hu-HU" dirty="0"/>
              <a:t>SW2-n BPDU </a:t>
            </a:r>
            <a:r>
              <a:rPr lang="hu-HU" dirty="0" err="1"/>
              <a:t>guard</a:t>
            </a:r>
            <a:r>
              <a:rPr lang="hu-HU" dirty="0"/>
              <a:t>-ot ki kellett kapcsolni, mert a DHCP szolgáltatás, nem valósult meg.</a:t>
            </a:r>
          </a:p>
          <a:p>
            <a:r>
              <a:rPr lang="hu-HU" dirty="0"/>
              <a:t>A Rendszergazda gép eléri az összes hálózati eszközt.</a:t>
            </a:r>
          </a:p>
          <a:p>
            <a:r>
              <a:rPr lang="hu-HU" dirty="0"/>
              <a:t>Webszerver szolgáltatásai kijutnak az internetre.</a:t>
            </a:r>
          </a:p>
          <a:p>
            <a:r>
              <a:rPr lang="hu-HU" dirty="0"/>
              <a:t>DHCP szerver csak belső hálózaton oszt IP címeket.</a:t>
            </a:r>
          </a:p>
          <a:p>
            <a:r>
              <a:rPr lang="hu-HU" dirty="0"/>
              <a:t>Belső vezeték nélküli hálózat hiba nélkül működik (SSID: </a:t>
            </a:r>
            <a:r>
              <a:rPr lang="hu-HU" dirty="0" err="1"/>
              <a:t>CEO_wi</a:t>
            </a:r>
            <a:r>
              <a:rPr lang="hu-HU" dirty="0"/>
              <a:t>-fi; CH: 2,4GHz (6ch); SEC: WPA2-PSK; ENCRYPTION: AES)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88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ügyfélszolgálati épület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D9CD928-3E2A-7ED0-B877-D774218AE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01002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3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Az </a:t>
            </a:r>
            <a:r>
              <a:rPr lang="en-US" sz="5000" dirty="0" err="1"/>
              <a:t>ügyfélszolgálati</a:t>
            </a:r>
            <a:r>
              <a:rPr lang="en-US" sz="5000" dirty="0"/>
              <a:t> </a:t>
            </a:r>
            <a:r>
              <a:rPr lang="en-US" sz="5000" dirty="0" err="1"/>
              <a:t>épület</a:t>
            </a:r>
            <a:r>
              <a:rPr lang="en-US" sz="5000" dirty="0"/>
              <a:t> </a:t>
            </a:r>
            <a:r>
              <a:rPr lang="en-US" sz="5000" dirty="0" err="1"/>
              <a:t>hálózati</a:t>
            </a:r>
            <a:r>
              <a:rPr lang="en-US" sz="5000" dirty="0"/>
              <a:t> </a:t>
            </a:r>
            <a:r>
              <a:rPr lang="en-US" sz="5000" dirty="0" err="1"/>
              <a:t>tervezése</a:t>
            </a:r>
            <a:endParaRPr lang="en-US" sz="5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E673F"/>
                </a:solidFill>
              </a:rPr>
              <a:t>Logikai topológia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A374757-3BFE-F0C4-7150-F3AD6363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8" r="569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39E306-CCE3-92AF-A41D-18683DF4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hu-HU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Hálózat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F029B-3116-1C67-C788-77AF809B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360900" cy="4482084"/>
          </a:xfrm>
        </p:spPr>
        <p:txBody>
          <a:bodyPr anchor="t">
            <a:normAutofit/>
          </a:bodyPr>
          <a:lstStyle/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főépülettől eltérően, itt IPv4 és IPv6 címzéssel rendelkező hálózatunk is van jelen.</a:t>
            </a: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36900" indent="0">
              <a:buNone/>
            </a:pPr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Ezen kívül a két telephely (Ügyfélszolgálat és Logisztika)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Tunnel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Interface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-el és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StS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-VPN-el el van látva. Így a két telephely titkosított kommunikációja biztosítva van.</a:t>
            </a: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2C11DD-A293-C0F0-7508-6B8D4257B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415" y="3200400"/>
            <a:ext cx="4801865" cy="318820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AFCD763-5E14-4B00-3D6A-770F4D85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415" y="1732449"/>
            <a:ext cx="480186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9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5CBDEC3-7F14-0B44-9FCA-539802D8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hu-HU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Hálózat működése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5D6F587-ECD6-68BA-E70E-1E37B099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Miután beállítottuk a VPN-hez szükséges paramétereket, sikeresen csatlakozott mind a két végpont.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BF6F58-A30D-C63A-EC52-0E5B83ED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39" y="1544277"/>
            <a:ext cx="6642193" cy="37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5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 logisztikai épület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5822F78-8058-D2BE-EF7F-0F0CC42B3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08255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20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 logisztikai épület hálózati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6316"/>
            <a:ext cx="3078749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Logikai</a:t>
            </a:r>
            <a:r>
              <a:rPr lang="en-US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Topológia</a:t>
            </a: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779C03B-EE0E-8BBE-2AE3-05E247A5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7" y="86859"/>
            <a:ext cx="5230449" cy="66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3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54ECF-723C-AA95-1C66-B77D5AE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cégünkről röviden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DFE23-3F32-82CB-9D09-A338E32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kisvállalatunk webkereskedelemmel foglalkozik, azon belül is műszaki cikkek, szórakoztató elektronika és informatikai termékek forgalmazásával.</a:t>
            </a:r>
          </a:p>
          <a:p>
            <a:r>
              <a:rPr lang="hu-HU" dirty="0"/>
              <a:t>A vállalatunk három darab telephellyel rendelkezik:</a:t>
            </a:r>
          </a:p>
          <a:p>
            <a:pPr lvl="1"/>
            <a:r>
              <a:rPr lang="hu-HU" dirty="0"/>
              <a:t>Központi épület</a:t>
            </a:r>
          </a:p>
          <a:p>
            <a:pPr lvl="1"/>
            <a:r>
              <a:rPr lang="hu-HU" dirty="0"/>
              <a:t>Ügyfélszolgálat</a:t>
            </a:r>
          </a:p>
          <a:p>
            <a:pPr lvl="1"/>
            <a:r>
              <a:rPr lang="hu-HU" dirty="0"/>
              <a:t>Logisztika</a:t>
            </a:r>
          </a:p>
          <a:p>
            <a:r>
              <a:rPr lang="hu-HU" dirty="0"/>
              <a:t>Az épületek egy városon belül helyezkednek el.</a:t>
            </a:r>
          </a:p>
          <a:p>
            <a:r>
              <a:rPr lang="hu-HU" dirty="0"/>
              <a:t>Összesen 12 kollégával rendelkezünk.</a:t>
            </a:r>
          </a:p>
          <a:p>
            <a:pPr marL="369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957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296CBA-2E0D-DEDB-35F7-B0732268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Hálózat tervezése – Logisztikai épület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C62056-276E-1216-39C8-1DB14D4E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87440"/>
              </a:buClr>
            </a:pPr>
            <a:r>
              <a:rPr lang="hu-HU" dirty="0"/>
              <a:t>A </a:t>
            </a:r>
            <a:r>
              <a:rPr lang="hu-HU" dirty="0" err="1"/>
              <a:t>Tunnel</a:t>
            </a:r>
            <a:r>
              <a:rPr lang="hu-HU" dirty="0"/>
              <a:t> összeköttetések olyan virtuális interfészek, amelyek tetszőleges csomagok beágyazását biztosítják egy másik átviteli protokollon belül.</a:t>
            </a:r>
            <a:endParaRPr lang="hu-HU"/>
          </a:p>
          <a:p>
            <a:pPr>
              <a:buClr>
                <a:srgbClr val="F87440"/>
              </a:buClr>
            </a:pP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A82141-EDA7-E753-AFBE-C37C7D80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3097362"/>
            <a:ext cx="4065464" cy="13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1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2EE4AC-7AFE-42E0-B6B4-BFB6C11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projektben végzett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CB35E6-79AA-68B0-C717-C7104550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 elméleti tervezéséért és IP címzésért, valamint Statikus és Dinamikus NAT, </a:t>
            </a:r>
            <a:r>
              <a:rPr lang="hu-HU" dirty="0" err="1"/>
              <a:t>EtherChannel</a:t>
            </a:r>
            <a:r>
              <a:rPr lang="hu-HU" dirty="0"/>
              <a:t>, </a:t>
            </a:r>
            <a:r>
              <a:rPr lang="hu-HU" dirty="0" err="1"/>
              <a:t>Tunnel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StS</a:t>
            </a:r>
            <a:r>
              <a:rPr lang="hu-HU" dirty="0"/>
              <a:t>-VPN protokollok beállításáért felelős: </a:t>
            </a:r>
            <a:r>
              <a:rPr lang="hu-HU" dirty="0">
                <a:solidFill>
                  <a:srgbClr val="FF0000"/>
                </a:solidFill>
              </a:rPr>
              <a:t>Kártik László</a:t>
            </a:r>
          </a:p>
          <a:p>
            <a:r>
              <a:rPr lang="hu-HU" dirty="0"/>
              <a:t>A hálózat és beállításukért, ezen belül a HSRP, OSPF, ACL, PPP </a:t>
            </a:r>
            <a:r>
              <a:rPr lang="hu-HU" dirty="0" err="1"/>
              <a:t>protkolok</a:t>
            </a:r>
            <a:r>
              <a:rPr lang="hu-HU" dirty="0"/>
              <a:t> megfelelő konfigurációjáért felelős: </a:t>
            </a:r>
            <a:r>
              <a:rPr lang="hu-HU" dirty="0">
                <a:solidFill>
                  <a:srgbClr val="FF0000"/>
                </a:solidFill>
              </a:rPr>
              <a:t>Lakatos Kristóf</a:t>
            </a:r>
          </a:p>
          <a:p>
            <a:r>
              <a:rPr lang="hu-HU" dirty="0"/>
              <a:t>A szerverek telepítéséért és konfigurációjáért, ezen belül a szerverek DHCP, AD, DNS, </a:t>
            </a:r>
            <a:r>
              <a:rPr lang="hu-HU" dirty="0" err="1"/>
              <a:t>Apache</a:t>
            </a:r>
            <a:r>
              <a:rPr lang="hu-HU" dirty="0"/>
              <a:t>, </a:t>
            </a:r>
            <a:r>
              <a:rPr lang="hu-HU" dirty="0" err="1"/>
              <a:t>MySQL</a:t>
            </a:r>
            <a:r>
              <a:rPr lang="hu-HU" dirty="0"/>
              <a:t>, PHP szolgáltatások megfelelő működéséért felelős: </a:t>
            </a:r>
            <a:r>
              <a:rPr lang="hu-HU" dirty="0" err="1">
                <a:solidFill>
                  <a:srgbClr val="FF0000"/>
                </a:solidFill>
              </a:rPr>
              <a:t>Harmaci</a:t>
            </a:r>
            <a:r>
              <a:rPr lang="hu-HU" dirty="0">
                <a:solidFill>
                  <a:srgbClr val="FF0000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354698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E2EE4AC-7AFE-42E0-B6B4-BFB6C11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185283" cy="1613917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hu-HU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projekten végzett csapatmunkához 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CB35E6-79AA-68B0-C717-C7104550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6" y="2208962"/>
            <a:ext cx="3925741" cy="1613917"/>
          </a:xfrm>
        </p:spPr>
        <p:txBody>
          <a:bodyPr anchor="t">
            <a:normAutofit lnSpcReduction="10000"/>
          </a:bodyPr>
          <a:lstStyle/>
          <a:p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Cloud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szolgáltatások: MEGA.NZ;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GoogleDrive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; Fájlmegosztás</a:t>
            </a: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Kommunikáció: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Discord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; Messenger</a:t>
            </a: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Verziókövetés: GitHub (GitHub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Desktop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)</a:t>
            </a: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BAD2D8-0D9A-B8A0-2AE6-E1B992FE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5" y="0"/>
            <a:ext cx="803574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C9DBAEF-2601-8DF6-120C-071DE8A11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424003"/>
            <a:ext cx="1458963" cy="1052669"/>
          </a:xfrm>
          <a:prstGeom prst="rect">
            <a:avLst/>
          </a:prstGeom>
        </p:spPr>
      </p:pic>
      <p:pic>
        <p:nvPicPr>
          <p:cNvPr id="15" name="Kép 14" descr="A képen szöveg, névjegykártya, boríték látható&#10;&#10;Automatikusan generált leírás">
            <a:extLst>
              <a:ext uri="{FF2B5EF4-FFF2-40B4-BE49-F238E27FC236}">
                <a16:creationId xmlns:a16="http://schemas.microsoft.com/office/drawing/2014/main" id="{73B02564-5A42-AC3D-7531-5A509564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58963" y="4420963"/>
            <a:ext cx="1055709" cy="105570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F3D9A15-18CD-7D77-E23F-A3C4FC470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14672" y="4420963"/>
            <a:ext cx="1366664" cy="1042081"/>
          </a:xfrm>
          <a:prstGeom prst="rect">
            <a:avLst/>
          </a:prstGeom>
        </p:spPr>
      </p:pic>
      <p:pic>
        <p:nvPicPr>
          <p:cNvPr id="21" name="Kép 20" descr="A képen clipart látható&#10;&#10;Automatikusan generált leírás">
            <a:extLst>
              <a:ext uri="{FF2B5EF4-FFF2-40B4-BE49-F238E27FC236}">
                <a16:creationId xmlns:a16="http://schemas.microsoft.com/office/drawing/2014/main" id="{B2905527-24B4-CD9E-673C-4A9ADE18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" y="5476672"/>
            <a:ext cx="1454202" cy="817123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FA86B2CE-7000-EEDE-0251-EB6E5B5A6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454203" y="5476672"/>
            <a:ext cx="2328850" cy="13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453B680-D444-6109-BCE9-4499A865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8600"/>
            <a:ext cx="10353762" cy="97045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2870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 központi épület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Munkaerő összetétel:</a:t>
            </a:r>
          </a:p>
          <a:p>
            <a:pPr lvl="1"/>
            <a:r>
              <a:rPr lang="hu-HU" dirty="0"/>
              <a:t>3 rendszergazda</a:t>
            </a:r>
          </a:p>
          <a:p>
            <a:pPr lvl="1"/>
            <a:r>
              <a:rPr lang="hu-HU" dirty="0"/>
              <a:t>2 webfejlesztő</a:t>
            </a:r>
          </a:p>
          <a:p>
            <a:pPr lvl="1"/>
            <a:r>
              <a:rPr lang="hu-HU" dirty="0"/>
              <a:t>1 cégvezető</a:t>
            </a:r>
          </a:p>
          <a:p>
            <a:r>
              <a:rPr lang="hu-HU" dirty="0"/>
              <a:t>Infrastruktúrája (3 helyiség) és eszközei:</a:t>
            </a:r>
          </a:p>
          <a:p>
            <a:pPr lvl="1"/>
            <a:r>
              <a:rPr lang="hu-HU" dirty="0"/>
              <a:t>Cégtulajdonos iroda (CEO </a:t>
            </a:r>
            <a:r>
              <a:rPr lang="hu-HU" dirty="0" err="1"/>
              <a:t>Room</a:t>
            </a:r>
            <a:r>
              <a:rPr lang="hu-HU" dirty="0"/>
              <a:t>): AP, Laptop, Nyomtató, Mobiltelefon</a:t>
            </a:r>
          </a:p>
          <a:p>
            <a:pPr lvl="1"/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room</a:t>
            </a:r>
            <a:r>
              <a:rPr lang="hu-HU" dirty="0"/>
              <a:t>: 5db PC</a:t>
            </a:r>
          </a:p>
          <a:p>
            <a:pPr lvl="1"/>
            <a:r>
              <a:rPr lang="hu-HU" dirty="0"/>
              <a:t>Server </a:t>
            </a:r>
            <a:r>
              <a:rPr lang="hu-HU" dirty="0" err="1"/>
              <a:t>room</a:t>
            </a:r>
            <a:r>
              <a:rPr lang="hu-HU" dirty="0"/>
              <a:t>: </a:t>
            </a:r>
            <a:r>
              <a:rPr lang="hu-HU" dirty="0" err="1"/>
              <a:t>Admin_Router</a:t>
            </a:r>
            <a:r>
              <a:rPr lang="hu-HU" dirty="0"/>
              <a:t>, R1, R2, ASA, SW1, SW2, </a:t>
            </a:r>
            <a:r>
              <a:rPr lang="hu-HU" dirty="0" err="1"/>
              <a:t>WIN_Server</a:t>
            </a:r>
            <a:r>
              <a:rPr lang="hu-HU" dirty="0"/>
              <a:t>, </a:t>
            </a:r>
            <a:r>
              <a:rPr lang="hu-HU" dirty="0" err="1"/>
              <a:t>LINUX_Server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825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8" y="1371600"/>
            <a:ext cx="11974748" cy="5389123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Szerverek:</a:t>
            </a:r>
          </a:p>
          <a:p>
            <a:pPr lvl="1"/>
            <a:r>
              <a:rPr lang="hu-HU" dirty="0"/>
              <a:t>WIN (10.204.3.11 /28)</a:t>
            </a:r>
          </a:p>
          <a:p>
            <a:pPr lvl="1"/>
            <a:r>
              <a:rPr lang="hu-HU" dirty="0"/>
              <a:t>LINUX (10.204.3.10 /28)</a:t>
            </a:r>
          </a:p>
          <a:p>
            <a:r>
              <a:rPr lang="hu-HU" dirty="0"/>
              <a:t>Hálózat: Megbízhatónak kell lennie, ezért fontos, hogy több </a:t>
            </a:r>
            <a:r>
              <a:rPr lang="hu-HU" dirty="0" err="1"/>
              <a:t>rétegbeli</a:t>
            </a:r>
            <a:r>
              <a:rPr lang="hu-HU" dirty="0"/>
              <a:t> redundanciával rendelkezzen. Viszonylagosan kis IPv4 cím tartományokkal dolgoztunk, mert a cég előreláthatóan nem fog bővülni. A főépületen belül minden funkcionális szegmensnek külön VLAN-t hoztunk létre:</a:t>
            </a:r>
          </a:p>
          <a:p>
            <a:pPr lvl="1"/>
            <a:r>
              <a:rPr lang="hu-HU" dirty="0"/>
              <a:t>VLAN2 (</a:t>
            </a:r>
            <a:r>
              <a:rPr lang="hu-HU" dirty="0" err="1"/>
              <a:t>Admin</a:t>
            </a:r>
            <a:r>
              <a:rPr lang="hu-HU" dirty="0"/>
              <a:t> és </a:t>
            </a:r>
            <a:r>
              <a:rPr lang="hu-HU" dirty="0" err="1"/>
              <a:t>WebDev</a:t>
            </a:r>
            <a:r>
              <a:rPr lang="hu-HU" dirty="0"/>
              <a:t>. PC-k): hálózat: 10.204.2.0 /28</a:t>
            </a:r>
          </a:p>
          <a:p>
            <a:pPr lvl="1"/>
            <a:r>
              <a:rPr lang="hu-HU" dirty="0"/>
              <a:t>VLAN3 (Szerverek): hálózat: 10.204.3.0 /28</a:t>
            </a:r>
          </a:p>
          <a:p>
            <a:pPr lvl="1"/>
            <a:r>
              <a:rPr lang="hu-HU" dirty="0"/>
              <a:t>VLAN4 (CEO </a:t>
            </a:r>
            <a:r>
              <a:rPr lang="hu-HU" dirty="0" err="1"/>
              <a:t>room</a:t>
            </a:r>
            <a:r>
              <a:rPr lang="hu-HU" dirty="0"/>
              <a:t>-ban elhelyezett eszközök): hálózat: 10.204.4.0 /28</a:t>
            </a:r>
          </a:p>
          <a:p>
            <a:pPr lvl="1"/>
            <a:r>
              <a:rPr lang="hu-HU" dirty="0"/>
              <a:t>VLAN15 (Management): Rendszergazda PC számára fenntartva, melynek címe: 10.204.15.4 /28</a:t>
            </a:r>
          </a:p>
          <a:p>
            <a:r>
              <a:rPr lang="hu-HU" dirty="0"/>
              <a:t>Belsőhálózatunk privát címtartományokkal rendelkezik, melyet a külső kommunikáció céljára a határforgalomirányítónk NAT protokollal publikus címtartományokból fordít.</a:t>
            </a:r>
          </a:p>
        </p:txBody>
      </p:sp>
    </p:spTree>
    <p:extLst>
      <p:ext uri="{BB962C8B-B14F-4D97-AF65-F5344CB8AC3E}">
        <p14:creationId xmlns:p14="http://schemas.microsoft.com/office/powerpoint/2010/main" val="10062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 dirty="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9" y="1439695"/>
            <a:ext cx="7305472" cy="515217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8723D"/>
              </a:buClr>
            </a:pPr>
            <a:r>
              <a:rPr lang="hu-HU" sz="1700" dirty="0"/>
              <a:t>Az ACL arra szolgál a hálózatunkban, hogy olyan szabályokat hozzon létre, amelyek meghatározzák, hogyan lehet egy csomagot továbbítani vagy blokkolni az útválasztó felületén. </a:t>
            </a:r>
            <a:r>
              <a:rPr lang="hu-HU" sz="1700" i="1" dirty="0"/>
              <a:t>(Kép: </a:t>
            </a:r>
            <a:r>
              <a:rPr lang="hu-HU" sz="1700" i="1" dirty="0" err="1"/>
              <a:t>Admin_Router</a:t>
            </a:r>
            <a:r>
              <a:rPr lang="hu-HU" sz="1700" i="1" dirty="0"/>
              <a:t> </a:t>
            </a:r>
            <a:r>
              <a:rPr lang="hu-HU" sz="1700" i="1" dirty="0" err="1"/>
              <a:t>config</a:t>
            </a:r>
            <a:r>
              <a:rPr lang="hu-HU" sz="1700" i="1" dirty="0"/>
              <a:t>)</a:t>
            </a:r>
          </a:p>
          <a:p>
            <a:pPr>
              <a:lnSpc>
                <a:spcPct val="90000"/>
              </a:lnSpc>
              <a:buClr>
                <a:srgbClr val="F8723D"/>
              </a:buClr>
            </a:pPr>
            <a:endParaRPr lang="hu-HU" sz="1700" dirty="0"/>
          </a:p>
          <a:p>
            <a:pPr marL="36900" indent="0">
              <a:lnSpc>
                <a:spcPct val="90000"/>
              </a:lnSpc>
              <a:buClr>
                <a:srgbClr val="F8723D"/>
              </a:buClr>
              <a:buNone/>
            </a:pPr>
            <a:endParaRPr lang="hu-HU" sz="1700" dirty="0"/>
          </a:p>
          <a:p>
            <a:pPr>
              <a:lnSpc>
                <a:spcPct val="90000"/>
              </a:lnSpc>
              <a:buClr>
                <a:srgbClr val="F8723D"/>
              </a:buClr>
            </a:pPr>
            <a:r>
              <a:rPr lang="hu-HU" sz="1700" dirty="0"/>
              <a:t>A HSRP mellyel megszabjuk, hogy melyik forgalomirányító legyen alapértelmezett, és melyik tartalék. </a:t>
            </a:r>
            <a:r>
              <a:rPr lang="hu-HU" sz="1700" i="1" dirty="0"/>
              <a:t>(Kép: R1 </a:t>
            </a:r>
            <a:r>
              <a:rPr lang="hu-HU" sz="1700" i="1" dirty="0" err="1"/>
              <a:t>config</a:t>
            </a:r>
            <a:r>
              <a:rPr lang="hu-HU" sz="1700" i="1" dirty="0"/>
              <a:t>)</a:t>
            </a:r>
          </a:p>
          <a:p>
            <a:pPr>
              <a:lnSpc>
                <a:spcPct val="90000"/>
              </a:lnSpc>
              <a:buClr>
                <a:srgbClr val="F8723D"/>
              </a:buClr>
            </a:pPr>
            <a:endParaRPr lang="hu-HU" sz="1700" dirty="0"/>
          </a:p>
          <a:p>
            <a:pPr>
              <a:lnSpc>
                <a:spcPct val="90000"/>
              </a:lnSpc>
              <a:buClr>
                <a:srgbClr val="F8723D"/>
              </a:buClr>
            </a:pPr>
            <a:endParaRPr lang="hu-HU" sz="1700" dirty="0"/>
          </a:p>
          <a:p>
            <a:pPr marL="36900" indent="0">
              <a:lnSpc>
                <a:spcPct val="90000"/>
              </a:lnSpc>
              <a:buClr>
                <a:srgbClr val="F8723D"/>
              </a:buClr>
              <a:buNone/>
            </a:pPr>
            <a:endParaRPr lang="hu-HU" sz="1700" dirty="0"/>
          </a:p>
          <a:p>
            <a:pPr>
              <a:lnSpc>
                <a:spcPct val="90000"/>
              </a:lnSpc>
              <a:buClr>
                <a:srgbClr val="F8723D"/>
              </a:buClr>
            </a:pPr>
            <a:r>
              <a:rPr lang="hu-HU" sz="1700" dirty="0"/>
              <a:t>OSPF: A R1, R2 az ASA-n keresztül hirdeti a </a:t>
            </a:r>
            <a:r>
              <a:rPr lang="hu-HU" sz="1700" dirty="0" err="1"/>
              <a:t>hálózatokat</a:t>
            </a:r>
            <a:r>
              <a:rPr lang="hu-HU" sz="1700" dirty="0"/>
              <a:t>, többi </a:t>
            </a:r>
            <a:r>
              <a:rPr lang="hu-HU" sz="1700" dirty="0" err="1"/>
              <a:t>interfacen</a:t>
            </a:r>
            <a:r>
              <a:rPr lang="hu-HU" sz="1700" dirty="0"/>
              <a:t> nem. Az </a:t>
            </a:r>
            <a:r>
              <a:rPr lang="hu-HU" sz="1700" dirty="0" err="1"/>
              <a:t>Admin_Router</a:t>
            </a:r>
            <a:r>
              <a:rPr lang="hu-HU" sz="1700" dirty="0"/>
              <a:t> hirdeti az alapértelmezett útvonalat a többi hálózaton. </a:t>
            </a:r>
            <a:r>
              <a:rPr lang="hu-HU" sz="1700" i="1" dirty="0"/>
              <a:t>(Kép: R1 </a:t>
            </a:r>
            <a:r>
              <a:rPr lang="hu-HU" sz="1700" i="1" dirty="0" err="1"/>
              <a:t>config</a:t>
            </a:r>
            <a:r>
              <a:rPr lang="hu-HU" sz="1700" i="1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FB0498-A1FB-6478-108D-9EF9F267B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34" y="4803394"/>
            <a:ext cx="4065464" cy="178847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503DC10-D7C1-71C4-0971-47A5F7FE8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134" y="3157838"/>
            <a:ext cx="4065464" cy="149563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52AEF5A-FCC6-2D24-5F94-FB640B92A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6134" y="1580050"/>
            <a:ext cx="4065464" cy="14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575606-AC3C-BBC6-EE54-77FBBE6C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hu-HU"/>
              <a:t>Szolgáltató</a:t>
            </a:r>
            <a:endParaRPr lang="hu-HU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D8795A0-3410-CC36-ABC0-761C89F9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F8743F"/>
              </a:buClr>
            </a:pPr>
            <a:r>
              <a:rPr lang="hu-HU" dirty="0"/>
              <a:t>A szolgáltatónk felé hitelesítő protokollnak, rendhagyó módon nem </a:t>
            </a:r>
            <a:r>
              <a:rPr lang="hu-HU" dirty="0" err="1"/>
              <a:t>eBGP</a:t>
            </a:r>
            <a:r>
              <a:rPr lang="hu-HU" dirty="0"/>
              <a:t>-t használtunk, hanem PPP-t. </a:t>
            </a:r>
            <a:r>
              <a:rPr lang="hu-HU" i="1" dirty="0"/>
              <a:t>(Kép: </a:t>
            </a:r>
            <a:r>
              <a:rPr lang="hu-HU" i="1" dirty="0" err="1"/>
              <a:t>Admin_Router</a:t>
            </a:r>
            <a:r>
              <a:rPr lang="hu-HU" i="1" dirty="0"/>
              <a:t> </a:t>
            </a:r>
            <a:r>
              <a:rPr lang="hu-HU" i="1" dirty="0" err="1"/>
              <a:t>config</a:t>
            </a:r>
            <a:r>
              <a:rPr lang="hu-HU" i="1" dirty="0"/>
              <a:t>)</a:t>
            </a:r>
            <a:endParaRPr lang="en-US" i="1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9B07686-76A7-0B2D-67B2-C64642559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560" y="3052415"/>
            <a:ext cx="4065464" cy="141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hu-HU" sz="2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512290" cy="4482084"/>
          </a:xfrm>
        </p:spPr>
        <p:txBody>
          <a:bodyPr anchor="t">
            <a:normAutofit/>
          </a:bodyPr>
          <a:lstStyle/>
          <a:p>
            <a:pPr>
              <a:buClr>
                <a:srgbClr val="7BD9EC"/>
              </a:buClr>
            </a:pPr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7BD9EC"/>
              </a:buClr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Címfordítás NAT:</a:t>
            </a:r>
          </a:p>
          <a:p>
            <a:pPr lvl="1">
              <a:buClr>
                <a:srgbClr val="7BD9EC"/>
              </a:buClr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Határforgalomirányítónkon megvalósul a statikus címfordítás</a:t>
            </a:r>
          </a:p>
          <a:p>
            <a:pPr lvl="1">
              <a:buClr>
                <a:srgbClr val="7BD9EC"/>
              </a:buClr>
            </a:pP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És ACL segítségével pedig a dinamikus címfordítás.</a:t>
            </a:r>
          </a:p>
          <a:p>
            <a:pPr lvl="1">
              <a:buClr>
                <a:srgbClr val="7BD9EC"/>
              </a:buClr>
            </a:pPr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5A9703C-6E33-D293-2379-4607F98E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9" y="1569185"/>
            <a:ext cx="6642193" cy="37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1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hu-HU" sz="240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hu-HU" sz="1600"/>
          </a:p>
          <a:p>
            <a:pPr lvl="1"/>
            <a:endParaRPr lang="hu-HU" sz="1600"/>
          </a:p>
          <a:p>
            <a:pPr lvl="1"/>
            <a:endParaRPr lang="hu-HU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76A0334-384B-48F5-32F0-00A6C6243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1" r="16957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2711D65-C5A4-132F-BA43-66BEF5FDE662}"/>
              </a:ext>
            </a:extLst>
          </p:cNvPr>
          <p:cNvSpPr txBox="1"/>
          <p:nvPr/>
        </p:nvSpPr>
        <p:spPr>
          <a:xfrm>
            <a:off x="1496817" y="324433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Logikai topológia</a:t>
            </a:r>
          </a:p>
        </p:txBody>
      </p:sp>
    </p:spTree>
    <p:extLst>
      <p:ext uri="{BB962C8B-B14F-4D97-AF65-F5344CB8AC3E}">
        <p14:creationId xmlns:p14="http://schemas.microsoft.com/office/powerpoint/2010/main" val="51241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A68E44-003D-6DE7-A79F-DA1817B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964" y="609600"/>
            <a:ext cx="4999383" cy="970450"/>
          </a:xfrm>
        </p:spPr>
        <p:txBody>
          <a:bodyPr>
            <a:normAutofit/>
          </a:bodyPr>
          <a:lstStyle/>
          <a:p>
            <a:r>
              <a:rPr lang="hu-HU" dirty="0" err="1"/>
              <a:t>IoT</a:t>
            </a:r>
            <a:r>
              <a:rPr lang="hu-HU" dirty="0"/>
              <a:t> megoldásunk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C3FB73C-8A3E-2456-62BF-DC65A0348D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33" b="-3"/>
          <a:stretch/>
        </p:blipFill>
        <p:spPr>
          <a:xfrm>
            <a:off x="-10651" y="-1"/>
            <a:ext cx="6490964" cy="6857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6ED20C-21A7-C285-953D-10EC5103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748" y="1828801"/>
            <a:ext cx="4800600" cy="3866048"/>
          </a:xfrm>
        </p:spPr>
        <p:txBody>
          <a:bodyPr anchor="ctr">
            <a:normAutofit/>
          </a:bodyPr>
          <a:lstStyle/>
          <a:p>
            <a:pPr>
              <a:buClr>
                <a:srgbClr val="BCC129"/>
              </a:buClr>
            </a:pPr>
            <a:r>
              <a:rPr lang="hu-HU" dirty="0"/>
              <a:t>Határforgalomirányítónk automatikusan programozott konfigurálása </a:t>
            </a:r>
            <a:r>
              <a:rPr lang="hu-HU" dirty="0" err="1"/>
              <a:t>NetMiko</a:t>
            </a:r>
            <a:r>
              <a:rPr lang="hu-HU" dirty="0"/>
              <a:t> segítségével Python programnyelven.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941</TotalTime>
  <Words>910</Words>
  <Application>Microsoft Office PowerPoint</Application>
  <PresentationFormat>Szélesvásznú</PresentationFormat>
  <Paragraphs>139</Paragraphs>
  <Slides>23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Calisto MT</vt:lpstr>
      <vt:lpstr>Consolas</vt:lpstr>
      <vt:lpstr>Courier New</vt:lpstr>
      <vt:lpstr>Wingdings 2</vt:lpstr>
      <vt:lpstr>Pala</vt:lpstr>
      <vt:lpstr>Vizsgaremek védés</vt:lpstr>
      <vt:lpstr>A cégünkről röviden</vt:lpstr>
      <vt:lpstr>A  központi épület</vt:lpstr>
      <vt:lpstr>A központi épület hálózatának tervezése</vt:lpstr>
      <vt:lpstr>A központi épület hálózatának tervezése</vt:lpstr>
      <vt:lpstr>Szolgáltató</vt:lpstr>
      <vt:lpstr>A központi épület hálózatának tervezése</vt:lpstr>
      <vt:lpstr>A központi épület hálózatának tervezése</vt:lpstr>
      <vt:lpstr>IoT megoldásunk</vt:lpstr>
      <vt:lpstr>Szerver szolgáltatások</vt:lpstr>
      <vt:lpstr>FTP</vt:lpstr>
      <vt:lpstr>Apache</vt:lpstr>
      <vt:lpstr>A főépület működésének bemutatása</vt:lpstr>
      <vt:lpstr>Az ügyfélszolgálati épület</vt:lpstr>
      <vt:lpstr>Az ügyfélszolgálati épület hálózati tervezése</vt:lpstr>
      <vt:lpstr>Hálózat tervezése</vt:lpstr>
      <vt:lpstr>Hálózat működése</vt:lpstr>
      <vt:lpstr>A  logisztikai épület</vt:lpstr>
      <vt:lpstr>A  logisztikai épület hálózati tervezése</vt:lpstr>
      <vt:lpstr>Hálózat tervezése – Logisztikai épület</vt:lpstr>
      <vt:lpstr>A projektben végzett munkamegosztás</vt:lpstr>
      <vt:lpstr>A projekten végzett csapatmunkához használt technológiák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Szakdolgozat védés</dc:title>
  <dc:creator>lacikartik88@sulid.hu</dc:creator>
  <cp:lastModifiedBy>lacikartik88@sulid.hu</cp:lastModifiedBy>
  <cp:revision>23</cp:revision>
  <dcterms:created xsi:type="dcterms:W3CDTF">2022-05-06T06:24:24Z</dcterms:created>
  <dcterms:modified xsi:type="dcterms:W3CDTF">2022-05-24T06:34:32Z</dcterms:modified>
</cp:coreProperties>
</file>