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62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wBlaKzvywfrzHJ/t2wGcYVnNW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8"/>
  </p:normalViewPr>
  <p:slideViewPr>
    <p:cSldViewPr snapToGrid="0">
      <p:cViewPr varScale="1">
        <p:scale>
          <a:sx n="113" d="100"/>
          <a:sy n="113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States with closed hospitals show need for financial help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You would expect their states to accept additional Medicare coverage offered under Affordable Care Act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cms.gov/Medicare-Inpatient/Inpatient-Prospective-Payment-System-IPPS-Provider/97k6-zzx3" TargetMode="External"/><Relationship Id="rId13" Type="http://schemas.openxmlformats.org/officeDocument/2006/relationships/hyperlink" Target="https://news.aamc.org/patient-care/article/health-disparities-affect-millions-rural-us-commun/" TargetMode="External"/><Relationship Id="rId3" Type="http://schemas.openxmlformats.org/officeDocument/2006/relationships/hyperlink" Target="https://www.beckershospitalreview.com/finance/state-by-state-breakdown-of-93-rural-hospital-closures.html" TargetMode="External"/><Relationship Id="rId7" Type="http://schemas.openxmlformats.org/officeDocument/2006/relationships/hyperlink" Target="https://www.kff.org/medicaid/issue-brief/the-coverage-gap-uninsured-poor-adults-in-states-that-do-not-expand-medicaid/" TargetMode="External"/><Relationship Id="rId12" Type="http://schemas.openxmlformats.org/officeDocument/2006/relationships/hyperlink" Target="https://ccf.georgetown.edu/2018/10/29/more-rural-hospitals-closing-in-states-refusing-medicaid-coverage-expansi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ff.org/person/kendal-orgera/" TargetMode="External"/><Relationship Id="rId11" Type="http://schemas.openxmlformats.org/officeDocument/2006/relationships/hyperlink" Target="https://www.ruralhealthinfo.org/topics/healthcare-access" TargetMode="External"/><Relationship Id="rId5" Type="http://schemas.openxmlformats.org/officeDocument/2006/relationships/hyperlink" Target="https://www.kff.org/person/rachel-garfield/" TargetMode="External"/><Relationship Id="rId10" Type="http://schemas.openxmlformats.org/officeDocument/2006/relationships/hyperlink" Target="https://www.beckershospitalreview.com/finance/state-by-state-breakdown-of-102-rural-hospital-closures.html" TargetMode="External"/><Relationship Id="rId4" Type="http://schemas.openxmlformats.org/officeDocument/2006/relationships/hyperlink" Target="https://www.gao.gov/assets/700/694125.pdf" TargetMode="External"/><Relationship Id="rId9" Type="http://schemas.openxmlformats.org/officeDocument/2006/relationships/hyperlink" Target="https://www.cerner.com/blog/the-rural-health-care-challeng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" descr="2C_UC_Wordmark_SPOT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0086" y="1202058"/>
            <a:ext cx="2597883" cy="1164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0" y="4110754"/>
            <a:ext cx="851446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 of Non Medicaid Expansion on Rural Communities</a:t>
            </a:r>
            <a:endParaRPr sz="48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Future Work</a:t>
            </a:r>
            <a:endParaRPr/>
          </a:p>
        </p:txBody>
      </p:sp>
      <p:grpSp>
        <p:nvGrpSpPr>
          <p:cNvPr id="210" name="Google Shape;210;p24"/>
          <p:cNvGrpSpPr/>
          <p:nvPr/>
        </p:nvGrpSpPr>
        <p:grpSpPr>
          <a:xfrm>
            <a:off x="631001" y="2527697"/>
            <a:ext cx="7881996" cy="2947193"/>
            <a:chOff x="2351" y="702072"/>
            <a:chExt cx="7881996" cy="2947193"/>
          </a:xfrm>
        </p:grpSpPr>
        <p:sp>
          <p:nvSpPr>
            <p:cNvPr id="211" name="Google Shape;211;p24"/>
            <p:cNvSpPr/>
            <p:nvPr/>
          </p:nvSpPr>
          <p:spPr>
            <a:xfrm>
              <a:off x="1180121" y="702072"/>
              <a:ext cx="1268367" cy="126836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2351" y="2097169"/>
              <a:ext cx="3623906" cy="543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 txBox="1"/>
            <p:nvPr/>
          </p:nvSpPr>
          <p:spPr>
            <a:xfrm>
              <a:off x="2351" y="2097169"/>
              <a:ext cx="3623906" cy="543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 Hospitals At Risk of Closure</a:t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2351" y="2699699"/>
              <a:ext cx="3623906" cy="949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2351" y="2699699"/>
              <a:ext cx="3623906" cy="949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Income generation prospects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Intervention programs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State and Federal Government</a:t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5438211" y="702072"/>
              <a:ext cx="1268367" cy="126836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260441" y="2097169"/>
              <a:ext cx="3623906" cy="543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 txBox="1"/>
            <p:nvPr/>
          </p:nvSpPr>
          <p:spPr>
            <a:xfrm>
              <a:off x="4260441" y="2097169"/>
              <a:ext cx="3623906" cy="543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Medicare Expansion Medicare Expansion Refusal</a:t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260441" y="2699699"/>
              <a:ext cx="3623906" cy="949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 txBox="1"/>
            <p:nvPr/>
          </p:nvSpPr>
          <p:spPr>
            <a:xfrm>
              <a:off x="4260441" y="2699699"/>
              <a:ext cx="3623906" cy="949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Analysis of Reasons and Political Strategies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Legal Challenges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Activist Pressure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/>
          <p:nvPr/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rgbClr val="4173AF"/>
              </a:gs>
              <a:gs pos="25000">
                <a:srgbClr val="4173AF"/>
              </a:gs>
              <a:gs pos="94000">
                <a:srgbClr val="07121F"/>
              </a:gs>
              <a:gs pos="100000">
                <a:srgbClr val="07121F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2284026" y="2043663"/>
            <a:ext cx="4578895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 rot="10800000">
            <a:off x="6762003" y="5367908"/>
            <a:ext cx="2381997" cy="1490093"/>
          </a:xfrm>
          <a:custGeom>
            <a:avLst/>
            <a:gdLst/>
            <a:ahLst/>
            <a:cxnLst/>
            <a:rect l="l" t="t" r="r" b="b"/>
            <a:pathLst>
              <a:path w="3175996" h="1490093" extrusionOk="0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0" y="5367908"/>
            <a:ext cx="7174722" cy="1490093"/>
          </a:xfrm>
          <a:custGeom>
            <a:avLst/>
            <a:gdLst/>
            <a:ahLst/>
            <a:cxnLst/>
            <a:rect l="l" t="t" r="r" b="b"/>
            <a:pathLst>
              <a:path w="9566296" h="1490093" extrusionOk="0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59595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 txBox="1">
            <a:spLocks noGrp="1"/>
          </p:cNvSpPr>
          <p:nvPr>
            <p:ph type="title"/>
          </p:nvPr>
        </p:nvSpPr>
        <p:spPr>
          <a:xfrm>
            <a:off x="628650" y="5529884"/>
            <a:ext cx="6058756" cy="109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Citations/References</a:t>
            </a:r>
            <a:endParaRPr/>
          </a:p>
        </p:txBody>
      </p:sp>
      <p:grpSp>
        <p:nvGrpSpPr>
          <p:cNvPr id="235" name="Google Shape;235;p25"/>
          <p:cNvGrpSpPr/>
          <p:nvPr/>
        </p:nvGrpSpPr>
        <p:grpSpPr>
          <a:xfrm>
            <a:off x="628650" y="643965"/>
            <a:ext cx="7886700" cy="4079976"/>
            <a:chOff x="0" y="498"/>
            <a:chExt cx="7886700" cy="4079976"/>
          </a:xfrm>
        </p:grpSpPr>
        <p:cxnSp>
          <p:nvCxnSpPr>
            <p:cNvPr id="236" name="Google Shape;236;p25"/>
            <p:cNvCxnSpPr/>
            <p:nvPr/>
          </p:nvCxnSpPr>
          <p:spPr>
            <a:xfrm>
              <a:off x="0" y="498"/>
              <a:ext cx="7886700" cy="0"/>
            </a:xfrm>
            <a:prstGeom prst="straightConnector1">
              <a:avLst/>
            </a:prstGeom>
            <a:solidFill>
              <a:srgbClr val="49ACC5"/>
            </a:solidFill>
            <a:ln w="25400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7" name="Google Shape;237;p25"/>
            <p:cNvSpPr/>
            <p:nvPr/>
          </p:nvSpPr>
          <p:spPr>
            <a:xfrm>
              <a:off x="0" y="498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 txBox="1"/>
            <p:nvPr/>
          </p:nvSpPr>
          <p:spPr>
            <a:xfrm>
              <a:off x="0" y="498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Retrieved from: </a:t>
              </a:r>
              <a:r>
                <a:rPr lang="en-US" sz="9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https://www.beckershospitalreview.com/finance/state-by-state-breakdown-of-93-rural-hospital-closures.html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 Accessed on 6/25/2019.</a:t>
              </a:r>
              <a:endParaRPr/>
            </a:p>
          </p:txBody>
        </p:sp>
        <p:cxnSp>
          <p:nvCxnSpPr>
            <p:cNvPr id="239" name="Google Shape;239;p25"/>
            <p:cNvCxnSpPr/>
            <p:nvPr/>
          </p:nvCxnSpPr>
          <p:spPr>
            <a:xfrm>
              <a:off x="0" y="453829"/>
              <a:ext cx="7886700" cy="0"/>
            </a:xfrm>
            <a:prstGeom prst="straightConnector1">
              <a:avLst/>
            </a:prstGeom>
            <a:solidFill>
              <a:srgbClr val="49CBBA"/>
            </a:solidFill>
            <a:ln w="25400" cap="flat" cmpd="sng">
              <a:solidFill>
                <a:srgbClr val="49CB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0" name="Google Shape;240;p25"/>
            <p:cNvSpPr/>
            <p:nvPr/>
          </p:nvSpPr>
          <p:spPr>
            <a:xfrm>
              <a:off x="0" y="453829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 txBox="1"/>
            <p:nvPr/>
          </p:nvSpPr>
          <p:spPr>
            <a:xfrm>
              <a:off x="0" y="453829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Rural Closures. Umber and Characteristics of Affected Hospitals and Contributing Factors.US Government Accountability Office(GAO).August 2018. Retrieved from: </a:t>
              </a:r>
              <a:r>
                <a:rPr lang="en-US" sz="9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https://www.gao.gov/assets/700/694125.pdf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 Accessed on 6/28/2019.</a:t>
              </a:r>
              <a:endParaRPr/>
            </a:p>
          </p:txBody>
        </p:sp>
        <p:cxnSp>
          <p:nvCxnSpPr>
            <p:cNvPr id="242" name="Google Shape;242;p25"/>
            <p:cNvCxnSpPr/>
            <p:nvPr/>
          </p:nvCxnSpPr>
          <p:spPr>
            <a:xfrm>
              <a:off x="0" y="907159"/>
              <a:ext cx="7886700" cy="0"/>
            </a:xfrm>
            <a:prstGeom prst="straightConnector1">
              <a:avLst/>
            </a:prstGeom>
            <a:solidFill>
              <a:srgbClr val="47D290"/>
            </a:solidFill>
            <a:ln w="25400" cap="flat" cmpd="sng">
              <a:solidFill>
                <a:srgbClr val="47D29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3" name="Google Shape;243;p25"/>
            <p:cNvSpPr/>
            <p:nvPr/>
          </p:nvSpPr>
          <p:spPr>
            <a:xfrm>
              <a:off x="0" y="907159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 txBox="1"/>
            <p:nvPr/>
          </p:nvSpPr>
          <p:spPr>
            <a:xfrm>
              <a:off x="0" y="907159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Garfield</a:t>
              </a:r>
              <a:r>
                <a:rPr lang="en-US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R. </a:t>
              </a:r>
              <a:r>
                <a:rPr lang="en-US" sz="900" b="1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Orgera</a:t>
              </a:r>
              <a:r>
                <a:rPr lang="en-US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K. and Damico, A. Mar 21, 2019. </a:t>
              </a:r>
              <a:br>
                <a:rPr lang="en-US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Coverage Gap: Uninsured Poor Adults in States that Do Not Expand Medicaid. Retrieved from; </a:t>
              </a:r>
              <a:r>
                <a:rPr lang="en-US" sz="9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https://www.kff.org/medicaid/issue-brief/the-coverage-gap-uninsured-poor-adults-in-states-that-do-not-expand-medicaid/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 Accessed on 6/29/2019.</a:t>
              </a:r>
              <a:endParaRPr/>
            </a:p>
          </p:txBody>
        </p:sp>
        <p:cxnSp>
          <p:nvCxnSpPr>
            <p:cNvPr id="245" name="Google Shape;245;p25"/>
            <p:cNvCxnSpPr/>
            <p:nvPr/>
          </p:nvCxnSpPr>
          <p:spPr>
            <a:xfrm>
              <a:off x="0" y="1360490"/>
              <a:ext cx="7886700" cy="0"/>
            </a:xfrm>
            <a:prstGeom prst="straightConnector1">
              <a:avLst/>
            </a:prstGeom>
            <a:solidFill>
              <a:srgbClr val="46D85F"/>
            </a:solidFill>
            <a:ln w="25400" cap="flat" cmpd="sng">
              <a:solidFill>
                <a:srgbClr val="46D85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6" name="Google Shape;246;p25"/>
            <p:cNvSpPr/>
            <p:nvPr/>
          </p:nvSpPr>
          <p:spPr>
            <a:xfrm>
              <a:off x="0" y="1360490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 txBox="1"/>
            <p:nvPr/>
          </p:nvSpPr>
          <p:spPr>
            <a:xfrm>
              <a:off x="0" y="1360490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Center for Medicaid Services (2014). Inpatient Prospective Payment System (IPPS) Provider Summary for the Top 100 Diagnosis-Related Groups (DRG) - FY2011. Retrieved from </a:t>
              </a:r>
              <a:r>
                <a:rPr lang="en-US" sz="9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8"/>
                </a:rPr>
                <a:t>https://data.cms.gov/Medicare-Inpatient/Inpatient-Prospective-Payment-System-IPPS-Provider/97k6-zzx3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(Accessed 05/31/2019).</a:t>
              </a:r>
              <a:endParaRPr/>
            </a:p>
          </p:txBody>
        </p:sp>
        <p:cxnSp>
          <p:nvCxnSpPr>
            <p:cNvPr id="248" name="Google Shape;248;p25"/>
            <p:cNvCxnSpPr/>
            <p:nvPr/>
          </p:nvCxnSpPr>
          <p:spPr>
            <a:xfrm>
              <a:off x="0" y="1813821"/>
              <a:ext cx="7886700" cy="0"/>
            </a:xfrm>
            <a:prstGeom prst="straightConnector1">
              <a:avLst/>
            </a:prstGeom>
            <a:solidFill>
              <a:srgbClr val="5FDF45"/>
            </a:solidFill>
            <a:ln w="25400" cap="flat" cmpd="sng">
              <a:solidFill>
                <a:srgbClr val="5FDF4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9" name="Google Shape;249;p25"/>
            <p:cNvSpPr/>
            <p:nvPr/>
          </p:nvSpPr>
          <p:spPr>
            <a:xfrm>
              <a:off x="0" y="1813821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 txBox="1"/>
            <p:nvPr/>
          </p:nvSpPr>
          <p:spPr>
            <a:xfrm>
              <a:off x="0" y="1813821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Dellasega, Dave (2018). The Rural Health Care Challenge, Cerner, August 15, 2018. Retrieved from </a:t>
              </a:r>
              <a:r>
                <a:rPr lang="en-US" sz="9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9"/>
                </a:rPr>
                <a:t>https://www.cerner.com/blog/the-rural-health-care-challenge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(Accessed 06/05/2019).</a:t>
              </a:r>
              <a:endParaRPr/>
            </a:p>
          </p:txBody>
        </p:sp>
        <p:cxnSp>
          <p:nvCxnSpPr>
            <p:cNvPr id="251" name="Google Shape;251;p25"/>
            <p:cNvCxnSpPr/>
            <p:nvPr/>
          </p:nvCxnSpPr>
          <p:spPr>
            <a:xfrm>
              <a:off x="0" y="2267152"/>
              <a:ext cx="7886700" cy="0"/>
            </a:xfrm>
            <a:prstGeom prst="straightConnector1">
              <a:avLst/>
            </a:prstGeom>
            <a:solidFill>
              <a:srgbClr val="97E545"/>
            </a:solidFill>
            <a:ln w="25400" cap="flat" cmpd="sng">
              <a:solidFill>
                <a:srgbClr val="97E54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2" name="Google Shape;252;p25"/>
            <p:cNvSpPr/>
            <p:nvPr/>
          </p:nvSpPr>
          <p:spPr>
            <a:xfrm>
              <a:off x="0" y="2267152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 txBox="1"/>
            <p:nvPr/>
          </p:nvSpPr>
          <p:spPr>
            <a:xfrm>
              <a:off x="0" y="2267152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Ellison, Ayla (2019). State-By-State Breakdown of 102 Rural Hospital Closures, Hospital CFO Report March 20th, 2019. Retrieved from </a:t>
              </a:r>
              <a:r>
                <a:rPr lang="en-US" sz="9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10"/>
                </a:rPr>
                <a:t>https://www.beckershospitalreview.com/finance/state-by-state-breakdown-of-102-rural-hospital-closures.html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(Accessed 6/11/2019).</a:t>
              </a:r>
              <a:endParaRPr/>
            </a:p>
          </p:txBody>
        </p:sp>
        <p:cxnSp>
          <p:nvCxnSpPr>
            <p:cNvPr id="254" name="Google Shape;254;p25"/>
            <p:cNvCxnSpPr/>
            <p:nvPr/>
          </p:nvCxnSpPr>
          <p:spPr>
            <a:xfrm>
              <a:off x="0" y="2720483"/>
              <a:ext cx="7886700" cy="0"/>
            </a:xfrm>
            <a:prstGeom prst="straightConnector1">
              <a:avLst/>
            </a:prstGeom>
            <a:solidFill>
              <a:srgbClr val="D3EB44"/>
            </a:solidFill>
            <a:ln w="25400" cap="flat" cmpd="sng">
              <a:solidFill>
                <a:srgbClr val="D3EB4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5" name="Google Shape;255;p25"/>
            <p:cNvSpPr/>
            <p:nvPr/>
          </p:nvSpPr>
          <p:spPr>
            <a:xfrm>
              <a:off x="0" y="2720483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 txBox="1"/>
            <p:nvPr/>
          </p:nvSpPr>
          <p:spPr>
            <a:xfrm>
              <a:off x="0" y="2720483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Rural Health Information Hub (ND). Healthcare Access in Rural Communities. Retrieved from </a:t>
              </a:r>
              <a:r>
                <a:rPr lang="en-US" sz="9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11"/>
                </a:rPr>
                <a:t>https://www.ruralhealthinfo.org/topics/healthcare-access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(Accessed 06/03/2019).</a:t>
              </a:r>
              <a:endParaRPr/>
            </a:p>
          </p:txBody>
        </p:sp>
        <p:cxnSp>
          <p:nvCxnSpPr>
            <p:cNvPr id="257" name="Google Shape;257;p25"/>
            <p:cNvCxnSpPr/>
            <p:nvPr/>
          </p:nvCxnSpPr>
          <p:spPr>
            <a:xfrm>
              <a:off x="0" y="3173814"/>
              <a:ext cx="7886700" cy="0"/>
            </a:xfrm>
            <a:prstGeom prst="straightConnector1">
              <a:avLst/>
            </a:prstGeom>
            <a:solidFill>
              <a:srgbClr val="F0CF44"/>
            </a:solidFill>
            <a:ln w="25400" cap="flat" cmpd="sng">
              <a:solidFill>
                <a:srgbClr val="F0CF4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8" name="Google Shape;258;p25"/>
            <p:cNvSpPr/>
            <p:nvPr/>
          </p:nvSpPr>
          <p:spPr>
            <a:xfrm>
              <a:off x="0" y="3173814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5"/>
            <p:cNvSpPr txBox="1"/>
            <p:nvPr/>
          </p:nvSpPr>
          <p:spPr>
            <a:xfrm>
              <a:off x="0" y="3173814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Searing, Adam (2018). More Rural Hospitals Closing in States Refusing Medicaid Coverage Expansion, Rural Hospital Policy Project October 29, 2018. Retrieved from </a:t>
              </a:r>
              <a:r>
                <a:rPr lang="en-US" sz="9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12"/>
                </a:rPr>
                <a:t>https://ccf.georgetown.edu/2018/10/29/more-rural-hospitals-closing-in-states-refusing-medicaid-coverage-expansion/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(Accessed 6/13/2019).</a:t>
              </a:r>
              <a:endParaRPr/>
            </a:p>
          </p:txBody>
        </p:sp>
        <p:cxnSp>
          <p:nvCxnSpPr>
            <p:cNvPr id="260" name="Google Shape;260;p25"/>
            <p:cNvCxnSpPr/>
            <p:nvPr/>
          </p:nvCxnSpPr>
          <p:spPr>
            <a:xfrm>
              <a:off x="0" y="3627144"/>
              <a:ext cx="7886700" cy="0"/>
            </a:xfrm>
            <a:prstGeom prst="straightConnector1">
              <a:avLst/>
            </a:prstGeom>
            <a:solidFill>
              <a:srgbClr val="F69444"/>
            </a:solidFill>
            <a:ln w="25400" cap="flat" cmpd="sng">
              <a:solidFill>
                <a:srgbClr val="F6944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1" name="Google Shape;261;p25"/>
            <p:cNvSpPr/>
            <p:nvPr/>
          </p:nvSpPr>
          <p:spPr>
            <a:xfrm>
              <a:off x="0" y="3627144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 txBox="1"/>
            <p:nvPr/>
          </p:nvSpPr>
          <p:spPr>
            <a:xfrm>
              <a:off x="0" y="3627144"/>
              <a:ext cx="7886700" cy="45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Warshaw, Robin (2017). Health Disparities Affect Millions in Rural U.S. Communities, Association of American Medical Challenges, October 31, 2017. Retrieved from </a:t>
              </a:r>
              <a:r>
                <a:rPr lang="en-US" sz="9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13"/>
                </a:rPr>
                <a:t>https://news.aamc.org/patient-care/article/health-disparities-affect-millions-rural-us-commun/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(Accessed 06/05/2019).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301998" y="741694"/>
            <a:ext cx="6611374" cy="538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Table of Contents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9510C"/>
              </a:buClr>
              <a:buSzPts val="3200"/>
              <a:buNone/>
            </a:pPr>
            <a:r>
              <a:rPr lang="en-US">
                <a:solidFill>
                  <a:srgbClr val="E951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Definition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Data Analysis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Methodology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Visualizations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Demo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Conclusion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4005453" cy="1146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Problem: Hospital Closures in Rural Areas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634103" y="-2"/>
            <a:ext cx="4509896" cy="1511304"/>
          </a:xfrm>
          <a:custGeom>
            <a:avLst/>
            <a:gdLst/>
            <a:ahLst/>
            <a:cxnLst/>
            <a:rect l="l" t="t" r="r" b="b"/>
            <a:pathLst>
              <a:path w="6013194" h="1511304" extrusionOk="0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2610597" y="1690688"/>
            <a:ext cx="6533402" cy="5167312"/>
          </a:xfrm>
          <a:custGeom>
            <a:avLst/>
            <a:gdLst/>
            <a:ahLst/>
            <a:cxnLst/>
            <a:rect l="l" t="t" r="r" b="b"/>
            <a:pathLst>
              <a:path w="8711202" h="5167312" extrusionOk="0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0" y="1691640"/>
            <a:ext cx="4448591" cy="5166360"/>
          </a:xfrm>
          <a:custGeom>
            <a:avLst/>
            <a:gdLst/>
            <a:ahLst/>
            <a:cxnLst/>
            <a:rect l="l" t="t" r="r" b="b"/>
            <a:pathLst>
              <a:path w="5931454" h="5166360" extrusionOk="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28650" y="2173288"/>
            <a:ext cx="2702378" cy="363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solidFill>
                  <a:srgbClr val="FFFFFF"/>
                </a:solidFill>
              </a:rPr>
              <a:t>Most Closures in the South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solidFill>
                  <a:srgbClr val="FFFFFF"/>
                </a:solidFill>
              </a:rPr>
              <a:t>Mostly for-profit hospitals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solidFill>
                  <a:srgbClr val="FFFFFF"/>
                </a:solidFill>
              </a:rPr>
              <a:t>Among Medicare qualifying hospitals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solidFill>
                  <a:srgbClr val="FFFFFF"/>
                </a:solidFill>
              </a:rPr>
              <a:t>Medicare is intended to cover the under privileged.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solidFill>
                  <a:srgbClr val="FFFFFF"/>
                </a:solidFill>
              </a:rPr>
              <a:t>Non Medicare Expansion States have majority hospital closures.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l="16707" r="19818" b="1"/>
          <a:stretch/>
        </p:blipFill>
        <p:spPr>
          <a:xfrm>
            <a:off x="4637316" y="2670641"/>
            <a:ext cx="3878033" cy="3008966"/>
          </a:xfrm>
          <a:custGeom>
            <a:avLst/>
            <a:gdLst/>
            <a:ahLst/>
            <a:cxnLst/>
            <a:rect l="l" t="t" r="r" b="b"/>
            <a:pathLst>
              <a:path w="4636009" h="5032375" extrusionOk="0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376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820122" y="618681"/>
            <a:ext cx="1960404" cy="479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Closed Hospitals in Non-Medicare Expansion States 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70015" y="484632"/>
            <a:ext cx="6096762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7" descr="A screenshot of a social media pos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39108" b="2"/>
          <a:stretch/>
        </p:blipFill>
        <p:spPr>
          <a:xfrm>
            <a:off x="732188" y="942538"/>
            <a:ext cx="5372416" cy="480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78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6820122" y="618681"/>
            <a:ext cx="1960404" cy="479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 Medical Needs Demographics in Non-Medicare Expansion States 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70015" y="484632"/>
            <a:ext cx="6096762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l="10374" r="29850" b="1"/>
          <a:stretch/>
        </p:blipFill>
        <p:spPr>
          <a:xfrm>
            <a:off x="732188" y="942538"/>
            <a:ext cx="5372416" cy="480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80621" y="274638"/>
            <a:ext cx="879404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sz="3959"/>
              <a:t>Non Expanding States Eligible for Expansion</a:t>
            </a:r>
            <a:endParaRPr sz="3959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864" y="1417638"/>
            <a:ext cx="7724775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709612" y="5702046"/>
            <a:ext cx="42242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Henry Kaiser Family Foundation Research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 rot="10800000">
            <a:off x="6762003" y="5367908"/>
            <a:ext cx="2381997" cy="1490093"/>
          </a:xfrm>
          <a:custGeom>
            <a:avLst/>
            <a:gdLst/>
            <a:ahLst/>
            <a:cxnLst/>
            <a:rect l="l" t="t" r="r" b="b"/>
            <a:pathLst>
              <a:path w="3175996" h="1490093" extrusionOk="0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0" y="5367908"/>
            <a:ext cx="7174722" cy="1490093"/>
          </a:xfrm>
          <a:custGeom>
            <a:avLst/>
            <a:gdLst/>
            <a:ahLst/>
            <a:cxnLst/>
            <a:rect l="l" t="t" r="r" b="b"/>
            <a:pathLst>
              <a:path w="9566296" h="1490093" extrusionOk="0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595959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628650" y="5529884"/>
            <a:ext cx="6058756" cy="109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Methodology</a:t>
            </a:r>
            <a:endParaRPr/>
          </a:p>
        </p:txBody>
      </p:sp>
      <p:grpSp>
        <p:nvGrpSpPr>
          <p:cNvPr id="150" name="Google Shape;150;p20"/>
          <p:cNvGrpSpPr/>
          <p:nvPr/>
        </p:nvGrpSpPr>
        <p:grpSpPr>
          <a:xfrm>
            <a:off x="633796" y="1368497"/>
            <a:ext cx="7876406" cy="2630913"/>
            <a:chOff x="5146" y="725030"/>
            <a:chExt cx="7876406" cy="2630913"/>
          </a:xfrm>
        </p:grpSpPr>
        <p:sp>
          <p:nvSpPr>
            <p:cNvPr id="151" name="Google Shape;151;p20"/>
            <p:cNvSpPr/>
            <p:nvPr/>
          </p:nvSpPr>
          <p:spPr>
            <a:xfrm>
              <a:off x="5146" y="725030"/>
              <a:ext cx="609224" cy="6092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5146" y="1447384"/>
              <a:ext cx="1740642" cy="26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5146" y="1447384"/>
              <a:ext cx="1740642" cy="26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 Definition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5146" y="1761099"/>
              <a:ext cx="1740642" cy="1594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5146" y="1761099"/>
              <a:ext cx="1740642" cy="1594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Analysis of research on issue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Policy Implications?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Social Implications?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 scope identification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2050401" y="725030"/>
              <a:ext cx="609224" cy="6092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2050401" y="1447384"/>
              <a:ext cx="1740642" cy="26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2050401" y="1447384"/>
              <a:ext cx="1740642" cy="26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acquisition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2050401" y="1761099"/>
              <a:ext cx="1740642" cy="1594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2050401" y="1761099"/>
              <a:ext cx="1740642" cy="1594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American Communities Survey(ACS)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Demographic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Geographic Relationships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Center for Medicare &amp; Medicaid Services(CMS)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patient Hospital </a:t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4095656" y="725030"/>
              <a:ext cx="609224" cy="60922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4095656" y="1447384"/>
              <a:ext cx="1740642" cy="26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4095656" y="1447384"/>
              <a:ext cx="1740642" cy="26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Preparation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4095656" y="1761099"/>
              <a:ext cx="1740642" cy="1594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4095656" y="1761099"/>
              <a:ext cx="1740642" cy="1594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Joined datasets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Derived needed variables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Scope boundaries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6140910" y="725030"/>
              <a:ext cx="609224" cy="60922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6140910" y="1447384"/>
              <a:ext cx="1740642" cy="26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6140910" y="1447384"/>
              <a:ext cx="1740642" cy="26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6140910" y="1761099"/>
              <a:ext cx="1740642" cy="1594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6140910" y="1761099"/>
              <a:ext cx="1740642" cy="1594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Standalone graphs and maps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Dashboard single view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Relevant Data filtering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63072" y="470925"/>
            <a:ext cx="3285756" cy="5892104"/>
          </a:xfrm>
          <a:custGeom>
            <a:avLst/>
            <a:gdLst/>
            <a:ahLst/>
            <a:cxnLst/>
            <a:rect l="l" t="t" r="r" b="b"/>
            <a:pathLst>
              <a:path w="4381009" h="5892104" extrusionOk="0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FFFFFF"/>
                </a:solidFill>
              </a:rPr>
              <a:t>Data Analysis</a:t>
            </a:r>
            <a:endParaRPr/>
          </a:p>
        </p:txBody>
      </p:sp>
      <p:grpSp>
        <p:nvGrpSpPr>
          <p:cNvPr id="177" name="Google Shape;177;p21"/>
          <p:cNvGrpSpPr/>
          <p:nvPr/>
        </p:nvGrpSpPr>
        <p:grpSpPr>
          <a:xfrm>
            <a:off x="3895725" y="478736"/>
            <a:ext cx="4885203" cy="5869801"/>
            <a:chOff x="0" y="7812"/>
            <a:chExt cx="4885203" cy="5869801"/>
          </a:xfrm>
        </p:grpSpPr>
        <p:sp>
          <p:nvSpPr>
            <p:cNvPr id="178" name="Google Shape;178;p21"/>
            <p:cNvSpPr/>
            <p:nvPr/>
          </p:nvSpPr>
          <p:spPr>
            <a:xfrm>
              <a:off x="0" y="184932"/>
              <a:ext cx="4885203" cy="869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1"/>
            <p:cNvSpPr txBox="1"/>
            <p:nvPr/>
          </p:nvSpPr>
          <p:spPr>
            <a:xfrm>
              <a:off x="0" y="184932"/>
              <a:ext cx="4885203" cy="8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79125" tIns="249925" rIns="379125" bIns="853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Medicare Payments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Providers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Zip Codes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244260" y="7812"/>
              <a:ext cx="3419642" cy="354240"/>
            </a:xfrm>
            <a:prstGeom prst="roundRect">
              <a:avLst>
                <a:gd name="adj" fmla="val 16667"/>
              </a:avLst>
            </a:prstGeom>
            <a:solidFill>
              <a:srgbClr val="BF504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261553" y="25105"/>
              <a:ext cx="3385056" cy="319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250" tIns="0" rIns="1292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 Patient Hospital Data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0" y="1296253"/>
              <a:ext cx="4885203" cy="680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BD75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0" y="1296253"/>
              <a:ext cx="4885203" cy="6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79125" tIns="249925" rIns="379125" bIns="853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States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Hospitals</a:t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244260" y="1119133"/>
              <a:ext cx="3419642" cy="354240"/>
            </a:xfrm>
            <a:prstGeom prst="roundRect">
              <a:avLst>
                <a:gd name="adj" fmla="val 16667"/>
              </a:avLst>
            </a:prstGeom>
            <a:solidFill>
              <a:srgbClr val="BD754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261553" y="1136426"/>
              <a:ext cx="3385056" cy="319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250" tIns="0" rIns="1292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Closed Hospitals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0" y="2218573"/>
              <a:ext cx="4885203" cy="680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BB99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0" y="2218573"/>
              <a:ext cx="4885203" cy="6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79125" tIns="249925" rIns="379125" bIns="853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Expansion Flag</a:t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244260" y="2041453"/>
              <a:ext cx="3419642" cy="354240"/>
            </a:xfrm>
            <a:prstGeom prst="roundRect">
              <a:avLst>
                <a:gd name="adj" fmla="val 16667"/>
              </a:avLst>
            </a:prstGeom>
            <a:solidFill>
              <a:srgbClr val="BB995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261553" y="2058746"/>
              <a:ext cx="3385056" cy="319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250" tIns="0" rIns="1292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Non Medicare Expansion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0" y="3140893"/>
              <a:ext cx="4885203" cy="869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BABA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0" y="3140893"/>
              <a:ext cx="4885203" cy="8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79125" tIns="249925" rIns="379125" bIns="853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Geography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Urban Indicator</a:t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244260" y="2963773"/>
              <a:ext cx="3419642" cy="354240"/>
            </a:xfrm>
            <a:prstGeom prst="roundRect">
              <a:avLst>
                <a:gd name="adj" fmla="val 16667"/>
              </a:avLst>
            </a:prstGeom>
            <a:solidFill>
              <a:srgbClr val="BABA5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 txBox="1"/>
            <p:nvPr/>
          </p:nvSpPr>
          <p:spPr>
            <a:xfrm>
              <a:off x="261553" y="2981066"/>
              <a:ext cx="3385056" cy="319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250" tIns="0" rIns="1292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Rural Definition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0" y="4252213"/>
              <a:ext cx="4885203" cy="1625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99B9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0" y="4252213"/>
              <a:ext cx="4885203" cy="16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79125" tIns="249925" rIns="379125" bIns="853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Zip code level populations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Census tracts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Population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2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Medical Needs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3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Veterans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3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Elderly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2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Overall population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244260" y="4075093"/>
              <a:ext cx="4387366" cy="354240"/>
            </a:xfrm>
            <a:prstGeom prst="roundRect">
              <a:avLst>
                <a:gd name="adj" fmla="val 16667"/>
              </a:avLst>
            </a:prstGeom>
            <a:solidFill>
              <a:srgbClr val="99B95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261553" y="4092386"/>
              <a:ext cx="4352780" cy="319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250" tIns="0" rIns="1292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Zip Code Tabulation Area (ZCTA) Relationships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E39BA9-0699-3F4C-B7C3-8EF7C5F9C7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5940"/>
            <a:ext cx="9144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999CEA-027C-2545-A85A-C47349D2BC7D}"/>
              </a:ext>
            </a:extLst>
          </p:cNvPr>
          <p:cNvSpPr/>
          <p:nvPr/>
        </p:nvSpPr>
        <p:spPr>
          <a:xfrm>
            <a:off x="3325504" y="199031"/>
            <a:ext cx="2492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574</Words>
  <Application>Microsoft Macintosh PowerPoint</Application>
  <PresentationFormat>On-screen Show (4:3)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Noto Sans Symbols</vt:lpstr>
      <vt:lpstr>Arial</vt:lpstr>
      <vt:lpstr>Calibri</vt:lpstr>
      <vt:lpstr>Helvetica Neue</vt:lpstr>
      <vt:lpstr>Office Theme</vt:lpstr>
      <vt:lpstr>Office Theme</vt:lpstr>
      <vt:lpstr>Office Theme</vt:lpstr>
      <vt:lpstr>PowerPoint Presentation</vt:lpstr>
      <vt:lpstr>PowerPoint Presentation</vt:lpstr>
      <vt:lpstr>Problem: Hospital Closures in Rural Areas</vt:lpstr>
      <vt:lpstr>More Closed Hospitals in Non-Medicare Expansion States </vt:lpstr>
      <vt:lpstr>High Medical Needs Demographics in Non-Medicare Expansion States </vt:lpstr>
      <vt:lpstr>Non Expanding States Eligible for Expansion</vt:lpstr>
      <vt:lpstr>Methodology</vt:lpstr>
      <vt:lpstr>Data Analysis</vt:lpstr>
      <vt:lpstr>Results</vt:lpstr>
      <vt:lpstr>Future Work</vt:lpstr>
      <vt:lpstr>Demo</vt:lpstr>
      <vt:lpstr>Citations/References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Solomon Makoni</dc:creator>
  <cp:lastModifiedBy>Louis Ciotti</cp:lastModifiedBy>
  <cp:revision>2</cp:revision>
  <dcterms:created xsi:type="dcterms:W3CDTF">2019-07-03T03:42:35Z</dcterms:created>
  <dcterms:modified xsi:type="dcterms:W3CDTF">2019-07-04T13:04:04Z</dcterms:modified>
</cp:coreProperties>
</file>