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  <p:sldId id="262" r:id="rId10"/>
    <p:sldId id="272" r:id="rId11"/>
    <p:sldId id="273" r:id="rId12"/>
    <p:sldId id="274" r:id="rId13"/>
    <p:sldId id="266" r:id="rId14"/>
    <p:sldId id="267" r:id="rId15"/>
    <p:sldId id="270" r:id="rId16"/>
    <p:sldId id="271" r:id="rId17"/>
    <p:sldId id="265" r:id="rId18"/>
    <p:sldId id="268" r:id="rId19"/>
    <p:sldId id="269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100" d="100"/>
          <a:sy n="100" d="100"/>
        </p:scale>
        <p:origin x="168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9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9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65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07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4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36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1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7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2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4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9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40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1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8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DFC3-081B-43B9-B24B-1CF5C6128C8A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1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ush4ratio/video-game-sales-with-rating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CBC7E9-F73B-7723-A445-3EA9BF427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54" y="1556425"/>
            <a:ext cx="7539657" cy="2757057"/>
          </a:xfrm>
        </p:spPr>
        <p:txBody>
          <a:bodyPr/>
          <a:lstStyle/>
          <a:p>
            <a:r>
              <a:rPr lang="hu-HU" dirty="0"/>
              <a:t>Kritikus Tényezők: A Kiadó és a Pontszámok Hatása az Eladásokra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F25DB94-FFB3-46BB-DA00-3D2920A35A7E}"/>
              </a:ext>
            </a:extLst>
          </p:cNvPr>
          <p:cNvSpPr txBox="1"/>
          <p:nvPr/>
        </p:nvSpPr>
        <p:spPr>
          <a:xfrm>
            <a:off x="6096000" y="4313482"/>
            <a:ext cx="33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Készítette: Szemán László</a:t>
            </a:r>
          </a:p>
        </p:txBody>
      </p:sp>
    </p:spTree>
    <p:extLst>
      <p:ext uri="{BB962C8B-B14F-4D97-AF65-F5344CB8AC3E}">
        <p14:creationId xmlns:p14="http://schemas.microsoft.com/office/powerpoint/2010/main" val="196150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5F6F8-0829-2B6C-FA12-012B8397A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194FC6-A778-14C7-093F-9791C2A3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33" y="797668"/>
            <a:ext cx="8596668" cy="938177"/>
          </a:xfrm>
        </p:spPr>
        <p:txBody>
          <a:bodyPr/>
          <a:lstStyle/>
          <a:p>
            <a:r>
              <a:rPr lang="hu-HU" dirty="0"/>
              <a:t>Mi a helyzet a műfajonkénti bevétellel?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7F1F0BE-D39E-5154-50B2-24BDE10F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53" y="2188723"/>
            <a:ext cx="4617061" cy="362841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3CC3ABA-C322-DD74-01D7-7F9704E6B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44" y="1930400"/>
            <a:ext cx="4895915" cy="4129931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EE833EC2-EDCD-AC81-0D68-F45866AEAE82}"/>
              </a:ext>
            </a:extLst>
          </p:cNvPr>
          <p:cNvSpPr/>
          <p:nvPr/>
        </p:nvSpPr>
        <p:spPr>
          <a:xfrm>
            <a:off x="5064488" y="3584642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10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2F8F3-F426-F2F7-7420-74B6F84E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E93B96-5149-85B7-1013-29B968DF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44" y="686078"/>
            <a:ext cx="9857721" cy="1320800"/>
          </a:xfrm>
        </p:spPr>
        <p:txBody>
          <a:bodyPr/>
          <a:lstStyle/>
          <a:p>
            <a:r>
              <a:rPr lang="hu-HU" dirty="0"/>
              <a:t>Mennyit hoztak az egyes műfajok a konyhára?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0846BB8-A5B2-4350-7866-CE18137D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9" y="2192522"/>
            <a:ext cx="4717915" cy="3190352"/>
          </a:xfrm>
          <a:prstGeom prst="rect">
            <a:avLst/>
          </a:prstGeom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10969F4C-8A2B-FF20-ACC8-725394379BB8}"/>
              </a:ext>
            </a:extLst>
          </p:cNvPr>
          <p:cNvSpPr/>
          <p:nvPr/>
        </p:nvSpPr>
        <p:spPr>
          <a:xfrm>
            <a:off x="5497862" y="3244174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00BDC72-A03B-1AF6-46B1-46396316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42" y="2009309"/>
            <a:ext cx="42957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3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F97E9D-35C5-74D8-E599-CE63A784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És hogy néz ez ki évekre lebontva?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A9219E5-7F1E-CA53-01FD-F1541BBB2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087" y="1479651"/>
            <a:ext cx="6650449" cy="5178827"/>
          </a:xfrm>
        </p:spPr>
      </p:pic>
    </p:spTree>
    <p:extLst>
      <p:ext uri="{BB962C8B-B14F-4D97-AF65-F5344CB8AC3E}">
        <p14:creationId xmlns:p14="http://schemas.microsoft.com/office/powerpoint/2010/main" val="274105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9B5390-2866-8972-B0E3-3B317DC3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54" y="45666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2. Lépés – statisztikai elemzések Egyszempontú szórásanalízis (ANOVA)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8A72306-9C43-8CD9-4892-1CFB59EC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358" y="1930400"/>
            <a:ext cx="4084244" cy="4318000"/>
          </a:xfr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F2B8DAC2-6769-D30B-45E6-B661ACEB12ED}"/>
              </a:ext>
            </a:extLst>
          </p:cNvPr>
          <p:cNvSpPr/>
          <p:nvPr/>
        </p:nvSpPr>
        <p:spPr>
          <a:xfrm>
            <a:off x="2344366" y="5233481"/>
            <a:ext cx="2431915" cy="1014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D993434C-DBE0-1471-8CB4-4BDAB91492AB}"/>
              </a:ext>
            </a:extLst>
          </p:cNvPr>
          <p:cNvSpPr/>
          <p:nvPr/>
        </p:nvSpPr>
        <p:spPr>
          <a:xfrm>
            <a:off x="5739319" y="3429000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érdőjel &quot;4&quot; matrica">
            <a:extLst>
              <a:ext uri="{FF2B5EF4-FFF2-40B4-BE49-F238E27FC236}">
                <a16:creationId xmlns:a16="http://schemas.microsoft.com/office/drawing/2014/main" id="{2E096E7F-ED54-0F31-878D-E31FEF8D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2560806"/>
            <a:ext cx="2373549" cy="25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3DA3-EBFB-7E22-487B-326EB89D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215935" cy="1320800"/>
          </a:xfrm>
        </p:spPr>
        <p:txBody>
          <a:bodyPr/>
          <a:lstStyle/>
          <a:p>
            <a:r>
              <a:rPr lang="hu-HU" dirty="0"/>
              <a:t>Várható értékek összehasonlítása t-próbával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7C3189-C968-2ADE-1555-AE8D03A24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69" y="2223651"/>
            <a:ext cx="6108921" cy="3641122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E31299-5A13-6DEF-B4B7-5B6A417C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60" y="2223651"/>
            <a:ext cx="4684001" cy="3903334"/>
          </a:xfrm>
          <a:prstGeom prst="rect">
            <a:avLst/>
          </a:prstGeom>
        </p:spPr>
      </p:pic>
      <p:sp>
        <p:nvSpPr>
          <p:cNvPr id="10" name="Ellipszis 9">
            <a:extLst>
              <a:ext uri="{FF2B5EF4-FFF2-40B4-BE49-F238E27FC236}">
                <a16:creationId xmlns:a16="http://schemas.microsoft.com/office/drawing/2014/main" id="{B501ACDF-0B4F-C661-53F3-3F9B0F01FF42}"/>
              </a:ext>
            </a:extLst>
          </p:cNvPr>
          <p:cNvSpPr/>
          <p:nvPr/>
        </p:nvSpPr>
        <p:spPr>
          <a:xfrm>
            <a:off x="8368749" y="4428411"/>
            <a:ext cx="2862469" cy="1014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74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973637-8629-AB02-1A54-BCC1931F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Eloszlás: Sajnos</a:t>
            </a:r>
            <a:r>
              <a:rPr lang="hu-HU" dirty="0">
                <a:sym typeface="Wingdings" panose="05000000000000000000" pitchFamily="2" charset="2"/>
              </a:rPr>
              <a:t> nem Standard normális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15F8206-95ED-DE60-EBBC-6A0B9B8F2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17" y="1651970"/>
            <a:ext cx="5294901" cy="4204544"/>
          </a:xfrm>
        </p:spPr>
      </p:pic>
      <p:pic>
        <p:nvPicPr>
          <p:cNvPr id="1028" name="Picture 4" descr="19,700+ Sad Smiley Face Stock Illustrations, Royalty-Free ...">
            <a:extLst>
              <a:ext uri="{FF2B5EF4-FFF2-40B4-BE49-F238E27FC236}">
                <a16:creationId xmlns:a16="http://schemas.microsoft.com/office/drawing/2014/main" id="{21DE9906-9365-C454-B710-E35C6F1D2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487" y="2495542"/>
            <a:ext cx="1899139" cy="178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53087CA7-E5EB-BE18-6FA7-B097035439B7}"/>
              </a:ext>
            </a:extLst>
          </p:cNvPr>
          <p:cNvSpPr/>
          <p:nvPr/>
        </p:nvSpPr>
        <p:spPr>
          <a:xfrm>
            <a:off x="6422606" y="3120107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77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42BA6-1705-CF26-5A38-8B19DEF2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Megoldás: Mann-Whitney-próba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2B27B1F-34E6-D65A-62AE-2102C9D08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018" y="1930400"/>
            <a:ext cx="5037982" cy="3881437"/>
          </a:xfr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7885ACA3-8D00-FB8B-262C-74CC76EB470C}"/>
              </a:ext>
            </a:extLst>
          </p:cNvPr>
          <p:cNvSpPr/>
          <p:nvPr/>
        </p:nvSpPr>
        <p:spPr>
          <a:xfrm>
            <a:off x="1653702" y="4017032"/>
            <a:ext cx="4221804" cy="1410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50" name="Picture 2" descr="Emoticon holding Yes sign stock vector. Illustration of glad - 293319607">
            <a:extLst>
              <a:ext uri="{FF2B5EF4-FFF2-40B4-BE49-F238E27FC236}">
                <a16:creationId xmlns:a16="http://schemas.microsoft.com/office/drawing/2014/main" id="{4DA6F43D-49F9-9902-9D61-EBD7F18A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684" y="2522012"/>
            <a:ext cx="20764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8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77B62-14BE-E9BE-34A3-ED9F334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Rangkorreláció a kritikus pontszám és a globális eladások között (5M felett)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F835879-617A-7D22-3521-3BB9D6BB2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13" y="2051339"/>
            <a:ext cx="4269141" cy="436252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1D70485-9782-8C4E-690C-4936C0BD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48" y="2776746"/>
            <a:ext cx="4614203" cy="2478542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4C764854-AC03-5961-FE6D-08E7004E69C7}"/>
              </a:ext>
            </a:extLst>
          </p:cNvPr>
          <p:cNvSpPr/>
          <p:nvPr/>
        </p:nvSpPr>
        <p:spPr>
          <a:xfrm>
            <a:off x="5694066" y="3798276"/>
            <a:ext cx="803869" cy="532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8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E7E75-23DC-9ABD-709E-A55B7F0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6" y="609600"/>
            <a:ext cx="8596668" cy="1320800"/>
          </a:xfrm>
        </p:spPr>
        <p:txBody>
          <a:bodyPr/>
          <a:lstStyle/>
          <a:p>
            <a:r>
              <a:rPr lang="hu-HU" dirty="0"/>
              <a:t>Előkészületek a pontdiagramhoz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1B6832-17F8-C5C3-CFA6-4E57E461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90" y="1930400"/>
            <a:ext cx="6102928" cy="4072835"/>
          </a:xfrm>
        </p:spPr>
      </p:pic>
    </p:spTree>
    <p:extLst>
      <p:ext uri="{BB962C8B-B14F-4D97-AF65-F5344CB8AC3E}">
        <p14:creationId xmlns:p14="http://schemas.microsoft.com/office/powerpoint/2010/main" val="339549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0E390-7A68-AE76-4C71-8A41A50B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Pontdiagram és korreláció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B52F4B3-8E94-E751-843E-5A900B0A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18" y="1878061"/>
            <a:ext cx="5144020" cy="432565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4D66DEB-F808-EAB6-AF45-7E52E247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46" y="2733809"/>
            <a:ext cx="5738484" cy="2843459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3FD3F3E9-3DC4-8223-CE1F-786D87E98694}"/>
              </a:ext>
            </a:extLst>
          </p:cNvPr>
          <p:cNvSpPr/>
          <p:nvPr/>
        </p:nvSpPr>
        <p:spPr>
          <a:xfrm>
            <a:off x="5486400" y="4040888"/>
            <a:ext cx="693683" cy="4470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0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38DB4-EE87-4C7B-09B3-774C1400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F9A711-F736-0634-BF67-CF9AE02F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27747" cy="3880773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https://www.kaggle.com/datasets/rush4ratio/video-game-sales-with-ratings</a:t>
            </a:r>
            <a:endParaRPr lang="hu-HU" dirty="0"/>
          </a:p>
          <a:p>
            <a:r>
              <a:rPr lang="hu-HU" dirty="0"/>
              <a:t>Videojáték eladások 2016-ig</a:t>
            </a:r>
          </a:p>
          <a:p>
            <a:r>
              <a:rPr lang="hu-HU" dirty="0"/>
              <a:t>~ 17.000 rekord</a:t>
            </a:r>
          </a:p>
          <a:p>
            <a:r>
              <a:rPr lang="hu-HU" dirty="0"/>
              <a:t>- 16 oszlop</a:t>
            </a:r>
          </a:p>
          <a:p>
            <a:r>
              <a:rPr lang="hu-HU" dirty="0"/>
              <a:t>Főhipotézis: A kiadó neve befolyásolja a globális eladások mértékét</a:t>
            </a:r>
          </a:p>
          <a:p>
            <a:r>
              <a:rPr lang="hu-HU" dirty="0"/>
              <a:t>Mellékhipotézis: A kritikusok hatással vannak a globális eladásokra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8207A5-6971-990A-AD66-BFD02191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02" y="1270000"/>
            <a:ext cx="4343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91DEF42-8033-85FD-42CB-03BB6B02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Korrelációs Mátrix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F686052-728D-5B40-3FA8-3CF01AECB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2410304"/>
            <a:ext cx="8288033" cy="182336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A95D3648-65CA-EA25-8E26-F918AB5DC67E}"/>
              </a:ext>
            </a:extLst>
          </p:cNvPr>
          <p:cNvSpPr/>
          <p:nvPr/>
        </p:nvSpPr>
        <p:spPr>
          <a:xfrm>
            <a:off x="2639568" y="3589867"/>
            <a:ext cx="890016" cy="3176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D7B40449-CD87-D922-2241-0752116FC200}"/>
              </a:ext>
            </a:extLst>
          </p:cNvPr>
          <p:cNvSpPr/>
          <p:nvPr/>
        </p:nvSpPr>
        <p:spPr>
          <a:xfrm>
            <a:off x="5650992" y="2606887"/>
            <a:ext cx="890016" cy="3176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895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3C132A77-62E9-DF7C-BECE-D63C009D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8" y="4473226"/>
            <a:ext cx="8288035" cy="14489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400" dirty="0"/>
              <a:t>Lineáris Regresszió </a:t>
            </a:r>
            <a:r>
              <a:rPr lang="en-US" sz="3400" dirty="0" err="1"/>
              <a:t>és</a:t>
            </a:r>
            <a:r>
              <a:rPr lang="en-US" sz="3400" dirty="0"/>
              <a:t> </a:t>
            </a:r>
            <a:br>
              <a:rPr lang="en-US" sz="3400" dirty="0"/>
            </a:br>
            <a:r>
              <a:rPr lang="en-US" sz="3400" dirty="0" err="1"/>
              <a:t>prediktált</a:t>
            </a:r>
            <a:r>
              <a:rPr lang="en-US" sz="3400" dirty="0"/>
              <a:t> </a:t>
            </a:r>
            <a:r>
              <a:rPr lang="en-US" sz="3400" dirty="0" err="1"/>
              <a:t>értékek</a:t>
            </a:r>
            <a:br>
              <a:rPr lang="hu-HU" sz="3400" dirty="0"/>
            </a:br>
            <a:r>
              <a:rPr lang="hu-HU" sz="3400" dirty="0"/>
              <a:t>(kitekintés)</a:t>
            </a:r>
            <a:endParaRPr lang="en-US" sz="3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B269ACF-6689-360E-383F-67F50D84D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41" y="934221"/>
            <a:ext cx="3937965" cy="33177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608AD23-14A0-9FE6-5AAB-C9C94819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284" y="935868"/>
            <a:ext cx="4029717" cy="331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6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0AF745-BB7B-6F30-6F83-2EFCECDD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000" dirty="0"/>
              <a:t>Konklúzió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09AD47-8D0C-C0FB-4400-468797EC9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3000" dirty="0"/>
              <a:t>Befolyásolja-e a kiadó neve az eladásokat? Általában igen</a:t>
            </a:r>
          </a:p>
          <a:p>
            <a:r>
              <a:rPr lang="hu-HU" sz="3000" dirty="0"/>
              <a:t>Befolyásolja-e a vásárlókat a kritikusok véleménye?</a:t>
            </a:r>
            <a:br>
              <a:rPr lang="hu-HU" sz="3000" dirty="0"/>
            </a:br>
            <a:r>
              <a:rPr lang="hu-HU" sz="3000" dirty="0"/>
              <a:t>Közepesen gyenge pozitív kapcsolat van közöttük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2012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97CA8-B4A6-B076-E290-991F0EA5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53" y="2778866"/>
            <a:ext cx="9507526" cy="2221149"/>
          </a:xfrm>
        </p:spPr>
        <p:txBody>
          <a:bodyPr>
            <a:noAutofit/>
          </a:bodyPr>
          <a:lstStyle/>
          <a:p>
            <a:r>
              <a:rPr lang="hu-HU" sz="7000" dirty="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956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3A6AA65-69E1-7E54-0061-441581792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27" y="1783090"/>
            <a:ext cx="4209609" cy="4866309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1918F0E-5BE4-75AA-8FD5-1F6614681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58" y="1790705"/>
            <a:ext cx="4209608" cy="4858694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A2CCC3F-1935-4D9B-6845-693B5ED4A333}"/>
              </a:ext>
            </a:extLst>
          </p:cNvPr>
          <p:cNvSpPr txBox="1"/>
          <p:nvPr/>
        </p:nvSpPr>
        <p:spPr>
          <a:xfrm>
            <a:off x="3916751" y="664596"/>
            <a:ext cx="4871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hu-HU" sz="4000" dirty="0"/>
              <a:t> </a:t>
            </a:r>
            <a:r>
              <a:rPr lang="hu-HU" sz="4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243602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F2E2-C72F-97F3-2F5B-EEDB472C8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C26DD6-30BD-E984-7486-E3E954A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 adatok feltérképezése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4B209B-653E-64A7-6A15-CA0759E7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634" y="1649831"/>
            <a:ext cx="4284136" cy="4598569"/>
          </a:xfrm>
        </p:spPr>
      </p:pic>
    </p:spTree>
    <p:extLst>
      <p:ext uri="{BB962C8B-B14F-4D97-AF65-F5344CB8AC3E}">
        <p14:creationId xmlns:p14="http://schemas.microsoft.com/office/powerpoint/2010/main" val="150768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5F82ABD-538D-1796-07F1-FD7CF8BA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24" y="2039481"/>
            <a:ext cx="3556723" cy="388143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00EC114-32EB-8F3B-983B-DE875D88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75" y="2162834"/>
            <a:ext cx="4751808" cy="3758084"/>
          </a:xfrm>
          <a:prstGeom prst="rect">
            <a:avLst/>
          </a:prstGeom>
        </p:spPr>
      </p:pic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D91296DD-6F0F-B9A9-641C-ADBD351D5968}"/>
              </a:ext>
            </a:extLst>
          </p:cNvPr>
          <p:cNvSpPr/>
          <p:nvPr/>
        </p:nvSpPr>
        <p:spPr>
          <a:xfrm>
            <a:off x="5517017" y="3577213"/>
            <a:ext cx="1879042" cy="1004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6">
            <a:extLst>
              <a:ext uri="{FF2B5EF4-FFF2-40B4-BE49-F238E27FC236}">
                <a16:creationId xmlns:a16="http://schemas.microsoft.com/office/drawing/2014/main" id="{42961283-E98C-9030-CEBC-B32CF28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5" y="937082"/>
            <a:ext cx="9175793" cy="851660"/>
          </a:xfrm>
        </p:spPr>
        <p:txBody>
          <a:bodyPr>
            <a:normAutofit fontScale="90000"/>
          </a:bodyPr>
          <a:lstStyle/>
          <a:p>
            <a:r>
              <a:rPr lang="hu-HU" dirty="0"/>
              <a:t>Szintén </a:t>
            </a:r>
            <a:r>
              <a:rPr lang="hu-HU" dirty="0" err="1"/>
              <a:t>One-way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(DE „programozva”)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85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7EEC3-BD24-0356-4134-A2BB6EA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10 legnagyobb bevételű kiadó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577F085-572D-6FB5-9644-618ECD51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57" y="1703388"/>
            <a:ext cx="8063958" cy="4259668"/>
          </a:xfrm>
        </p:spPr>
      </p:pic>
    </p:spTree>
    <p:extLst>
      <p:ext uri="{BB962C8B-B14F-4D97-AF65-F5344CB8AC3E}">
        <p14:creationId xmlns:p14="http://schemas.microsoft.com/office/powerpoint/2010/main" val="326397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EC13877-3E25-AC1B-9F54-5808BE29B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56" y="1312607"/>
            <a:ext cx="6310831" cy="4514262"/>
          </a:xfr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0A057147-4B88-18DE-6821-67A286233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10" y="1312607"/>
            <a:ext cx="5129497" cy="42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9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1ECF6-E245-A70F-A341-F6F606DC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tevődik össze ez a bevétel?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69929-F62B-C172-F40D-E2A944C8F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65" y="2160588"/>
            <a:ext cx="6105107" cy="3881437"/>
          </a:xfrm>
        </p:spPr>
      </p:pic>
    </p:spTree>
    <p:extLst>
      <p:ext uri="{BB962C8B-B14F-4D97-AF65-F5344CB8AC3E}">
        <p14:creationId xmlns:p14="http://schemas.microsoft.com/office/powerpoint/2010/main" val="318836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77C75-EB60-6D15-73F8-9E62772B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449" y="516570"/>
            <a:ext cx="8596668" cy="1320800"/>
          </a:xfrm>
        </p:spPr>
        <p:txBody>
          <a:bodyPr/>
          <a:lstStyle/>
          <a:p>
            <a:r>
              <a:rPr lang="hu-HU" dirty="0"/>
              <a:t>Globális eladások kiszámítása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11F729-B380-51AA-D29E-DC5C5D8E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10" y="2080201"/>
            <a:ext cx="6454412" cy="4261229"/>
          </a:xfrm>
        </p:spPr>
      </p:pic>
    </p:spTree>
    <p:extLst>
      <p:ext uri="{BB962C8B-B14F-4D97-AF65-F5344CB8AC3E}">
        <p14:creationId xmlns:p14="http://schemas.microsoft.com/office/powerpoint/2010/main" val="175535143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Dimenzió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194</Words>
  <Application>Microsoft Office PowerPoint</Application>
  <PresentationFormat>Szélesvásznú</PresentationFormat>
  <Paragraphs>31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Dimenzió</vt:lpstr>
      <vt:lpstr>Kritikus Tényezők: A Kiadó és a Pontszámok Hatása az Eladásokra</vt:lpstr>
      <vt:lpstr>Az adatbázisról</vt:lpstr>
      <vt:lpstr>PowerPoint-bemutató</vt:lpstr>
      <vt:lpstr>1. Lépés adatok feltérképezése</vt:lpstr>
      <vt:lpstr>Szintén One-way frequency (DE „programozva”) </vt:lpstr>
      <vt:lpstr>10 legnagyobb bevételű kiadó</vt:lpstr>
      <vt:lpstr>PowerPoint-bemutató</vt:lpstr>
      <vt:lpstr>Hogyan tevődik össze ez a bevétel?</vt:lpstr>
      <vt:lpstr>Globális eladások kiszámítása</vt:lpstr>
      <vt:lpstr>Mi a helyzet a műfajonkénti bevétellel?</vt:lpstr>
      <vt:lpstr>Mennyit hoztak az egyes műfajok a konyhára?</vt:lpstr>
      <vt:lpstr>És hogy néz ez ki évekre lebontva?</vt:lpstr>
      <vt:lpstr>2. Lépés – statisztikai elemzések Egyszempontú szórásanalízis (ANOVA)</vt:lpstr>
      <vt:lpstr>Várható értékek összehasonlítása t-próbával</vt:lpstr>
      <vt:lpstr>Eloszlás: Sajnos nem Standard normális</vt:lpstr>
      <vt:lpstr>Megoldás: Mann-Whitney-próba </vt:lpstr>
      <vt:lpstr>Rangkorreláció a kritikus pontszám és a globális eladások között (5M felett)</vt:lpstr>
      <vt:lpstr>Előkészületek a pontdiagramhoz</vt:lpstr>
      <vt:lpstr>Pontdiagram és korreláció</vt:lpstr>
      <vt:lpstr>Korrelációs Mátrix</vt:lpstr>
      <vt:lpstr>Lineáris Regresszió és  prediktált értékek (kitekintés)</vt:lpstr>
      <vt:lpstr>Konklúzió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Szemán László</dc:creator>
  <cp:lastModifiedBy>Szemán László</cp:lastModifiedBy>
  <cp:revision>48</cp:revision>
  <dcterms:created xsi:type="dcterms:W3CDTF">2025-04-06T16:58:39Z</dcterms:created>
  <dcterms:modified xsi:type="dcterms:W3CDTF">2025-04-28T17:23:07Z</dcterms:modified>
</cp:coreProperties>
</file>